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2"/>
  </p:notesMasterIdLst>
  <p:handoutMasterIdLst>
    <p:handoutMasterId r:id="rId13"/>
  </p:handoutMasterIdLst>
  <p:sldIdLst>
    <p:sldId id="449" r:id="rId4"/>
    <p:sldId id="472" r:id="rId5"/>
    <p:sldId id="486" r:id="rId6"/>
    <p:sldId id="489" r:id="rId7"/>
    <p:sldId id="488" r:id="rId8"/>
    <p:sldId id="479" r:id="rId9"/>
    <p:sldId id="485" r:id="rId10"/>
    <p:sldId id="405" r:id="rId11"/>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66"/>
    <a:srgbClr val="0070C0"/>
    <a:srgbClr val="007E39"/>
    <a:srgbClr val="FFFFFF"/>
    <a:srgbClr val="B94A00"/>
    <a:srgbClr val="324395"/>
    <a:srgbClr val="E1FFC3"/>
    <a:srgbClr val="FF6600"/>
    <a:srgbClr val="314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070" autoAdjust="0"/>
    <p:restoredTop sz="93610" autoAdjust="0"/>
  </p:normalViewPr>
  <p:slideViewPr>
    <p:cSldViewPr>
      <p:cViewPr varScale="1">
        <p:scale>
          <a:sx n="205" d="100"/>
          <a:sy n="205" d="100"/>
        </p:scale>
        <p:origin x="412" y="11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2024/3/11</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3/11/2024</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3186854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endParaRPr lang="en-US" altLang="zh-CN" sz="1400" dirty="0">
              <a:solidFill>
                <a:srgbClr val="000000"/>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156544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endParaRPr lang="en-US" altLang="zh-CN" sz="1400" dirty="0">
              <a:solidFill>
                <a:srgbClr val="000000"/>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3536553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endParaRPr lang="en-US" altLang="zh-CN" sz="1400" dirty="0">
              <a:solidFill>
                <a:srgbClr val="000000"/>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1587237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endParaRPr lang="en-US" altLang="zh-CN" sz="1400" dirty="0">
              <a:solidFill>
                <a:srgbClr val="000000"/>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6</a:t>
            </a:fld>
            <a:endParaRPr lang="en-US"/>
          </a:p>
        </p:txBody>
      </p:sp>
    </p:spTree>
    <p:extLst>
      <p:ext uri="{BB962C8B-B14F-4D97-AF65-F5344CB8AC3E}">
        <p14:creationId xmlns:p14="http://schemas.microsoft.com/office/powerpoint/2010/main" val="1487126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endParaRPr lang="en-US" altLang="zh-CN" sz="1400" dirty="0">
              <a:solidFill>
                <a:srgbClr val="000000"/>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7</a:t>
            </a:fld>
            <a:endParaRPr lang="en-US"/>
          </a:p>
        </p:txBody>
      </p:sp>
    </p:spTree>
    <p:extLst>
      <p:ext uri="{BB962C8B-B14F-4D97-AF65-F5344CB8AC3E}">
        <p14:creationId xmlns:p14="http://schemas.microsoft.com/office/powerpoint/2010/main" val="1829123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8</a:t>
            </a:fld>
            <a:endParaRPr lang="en-US"/>
          </a:p>
        </p:txBody>
      </p:sp>
    </p:spTree>
    <p:extLst>
      <p:ext uri="{BB962C8B-B14F-4D97-AF65-F5344CB8AC3E}">
        <p14:creationId xmlns:p14="http://schemas.microsoft.com/office/powerpoint/2010/main" val="331315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SzPct val="80000"/>
              <a:buFont typeface="Wingdings" pitchFamily="2" charset="2"/>
              <a:buChar char="n"/>
              <a:defRPr sz="2000">
                <a:latin typeface="Calibri" pitchFamily="34" charset="0"/>
                <a:cs typeface="Calibri" pitchFamily="34" charset="0"/>
              </a:defRPr>
            </a:lvl1pPr>
            <a:lvl2pPr marL="625475" indent="-266700">
              <a:spcBef>
                <a:spcPts val="600"/>
              </a:spcBef>
              <a:buClrTx/>
              <a:buFont typeface="Arial" pitchFamily="34" charset="0"/>
              <a:buChar char="»"/>
              <a:defRPr sz="1800">
                <a:latin typeface="Calibri" pitchFamily="34" charset="0"/>
                <a:cs typeface="Calibri" pitchFamily="34" charset="0"/>
              </a:defRPr>
            </a:lvl2pPr>
            <a:lvl3pPr marL="982663" indent="-174625">
              <a:spcBef>
                <a:spcPts val="600"/>
              </a:spcBef>
              <a:buFont typeface="Arial" pitchFamily="34" charset="0"/>
              <a:buChar char="•"/>
              <a:defRPr sz="1600">
                <a:latin typeface="Calibri" pitchFamily="34" charset="0"/>
                <a:cs typeface="Calibri" pitchFamily="34" charset="0"/>
              </a:defRPr>
            </a:lvl3pPr>
            <a:lvl4pPr>
              <a:spcBef>
                <a:spcPts val="1200"/>
              </a:spcBef>
              <a:buFontTx/>
              <a:buBlip>
                <a:blip r:embed="rId2"/>
              </a:buBlip>
              <a:defRPr/>
            </a:lvl4pPr>
            <a:lvl5pPr>
              <a:spcBef>
                <a:spcPts val="1200"/>
              </a:spcBef>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4" name="灯片编号占位符 3"/>
          <p:cNvSpPr>
            <a:spLocks noGrp="1"/>
          </p:cNvSpPr>
          <p:nvPr>
            <p:ph type="sldNum" sz="quarter" idx="10"/>
          </p:nvPr>
        </p:nvSpPr>
        <p:spPr/>
        <p:txBody>
          <a:bodyPr/>
          <a:lstStyle>
            <a:lvl1pPr>
              <a:defRPr sz="1100"/>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userDrawn="1"/>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526839" y="1601006"/>
            <a:ext cx="8090322" cy="975968"/>
          </a:xfrm>
        </p:spPr>
        <p:txBody>
          <a:bodyPr/>
          <a:lstStyle/>
          <a:p>
            <a:r>
              <a:rPr lang="en-US" altLang="zh-CN" sz="2400" b="1" dirty="0">
                <a:solidFill>
                  <a:srgbClr val="324395"/>
                </a:solidFill>
              </a:rPr>
              <a:t>Views on RAN4 Rel-19 </a:t>
            </a:r>
            <a:br>
              <a:rPr lang="en-US" altLang="zh-CN" sz="2400" b="1" dirty="0">
                <a:solidFill>
                  <a:srgbClr val="324395"/>
                </a:solidFill>
              </a:rPr>
            </a:br>
            <a:r>
              <a:rPr lang="en-US" altLang="zh-CN" sz="2400" b="1" dirty="0">
                <a:solidFill>
                  <a:srgbClr val="324395"/>
                </a:solidFill>
              </a:rPr>
              <a:t>demodulation requirement enhancement</a:t>
            </a:r>
            <a:endParaRPr lang="zh-CN" altLang="en-US" sz="2000" b="1" dirty="0">
              <a:solidFill>
                <a:srgbClr val="324395"/>
              </a:solidFill>
            </a:endParaRPr>
          </a:p>
        </p:txBody>
      </p:sp>
      <p:sp>
        <p:nvSpPr>
          <p:cNvPr id="3" name="标题 3"/>
          <p:cNvSpPr txBox="1">
            <a:spLocks/>
          </p:cNvSpPr>
          <p:nvPr/>
        </p:nvSpPr>
        <p:spPr>
          <a:xfrm>
            <a:off x="827584" y="3075806"/>
            <a:ext cx="7772400" cy="886495"/>
          </a:xfrm>
          <a:prstGeom prst="rect">
            <a:avLst/>
          </a:prstGeom>
        </p:spPr>
        <p:txBody>
          <a:bodyPr lIns="91438" tIns="45719" rIns="91438" bIns="45719" anchor="ctr" anchorCtr="1"/>
          <a:lstStyle/>
          <a:p>
            <a:pPr lvl="0" algn="ctr">
              <a:lnSpc>
                <a:spcPct val="130000"/>
              </a:lnSpc>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a:t>
            </a:r>
          </a:p>
        </p:txBody>
      </p:sp>
      <p:sp>
        <p:nvSpPr>
          <p:cNvPr id="5" name="テキスト ボックス 3"/>
          <p:cNvSpPr txBox="1"/>
          <p:nvPr/>
        </p:nvSpPr>
        <p:spPr>
          <a:xfrm>
            <a:off x="179512" y="195486"/>
            <a:ext cx="4190571" cy="882293"/>
          </a:xfrm>
          <a:prstGeom prst="rect">
            <a:avLst/>
          </a:prstGeom>
          <a:noFill/>
        </p:spPr>
        <p:txBody>
          <a:bodyPr wrap="none" rtlCol="0">
            <a:spAutoFit/>
          </a:bodyPr>
          <a:lstStyle/>
          <a:p>
            <a:pPr>
              <a:spcBef>
                <a:spcPts val="200"/>
              </a:spcBef>
            </a:pPr>
            <a:r>
              <a:rPr lang="en-US" altLang="ja-JP" sz="1600" dirty="0"/>
              <a:t>3GPP TSG RA</a:t>
            </a:r>
            <a:r>
              <a:rPr lang="en-US" altLang="zh-CN" sz="1600" dirty="0"/>
              <a:t>N #103</a:t>
            </a:r>
            <a:endParaRPr lang="en-US" altLang="ja-JP" sz="1600" dirty="0"/>
          </a:p>
          <a:p>
            <a:pPr>
              <a:spcBef>
                <a:spcPts val="200"/>
              </a:spcBef>
            </a:pPr>
            <a:r>
              <a:rPr lang="en-US" altLang="ja-JP" sz="1600" dirty="0"/>
              <a:t>Maastricht, Netherlands, March 18-21, 2024</a:t>
            </a:r>
          </a:p>
          <a:p>
            <a:pPr>
              <a:spcBef>
                <a:spcPts val="200"/>
              </a:spcBef>
            </a:pPr>
            <a:r>
              <a:rPr lang="en-US" altLang="ja-JP" sz="1600" dirty="0"/>
              <a:t>Agenda: 9.1.4.5</a:t>
            </a:r>
            <a:endParaRPr lang="en-US" altLang="zh-CN" sz="1600" dirty="0"/>
          </a:p>
        </p:txBody>
      </p:sp>
      <p:sp>
        <p:nvSpPr>
          <p:cNvPr id="2" name="矩形 1"/>
          <p:cNvSpPr/>
          <p:nvPr/>
        </p:nvSpPr>
        <p:spPr>
          <a:xfrm>
            <a:off x="7452320" y="240992"/>
            <a:ext cx="1220206" cy="338554"/>
          </a:xfrm>
          <a:prstGeom prst="rect">
            <a:avLst/>
          </a:prstGeom>
        </p:spPr>
        <p:txBody>
          <a:bodyPr wrap="none">
            <a:spAutoFit/>
          </a:bodyPr>
          <a:lstStyle/>
          <a:p>
            <a:pPr>
              <a:spcBef>
                <a:spcPts val="200"/>
              </a:spcBef>
            </a:pPr>
            <a:r>
              <a:rPr lang="en-US" altLang="zh-CN" sz="1600" dirty="0"/>
              <a:t>RP-240352</a:t>
            </a:r>
          </a:p>
        </p:txBody>
      </p:sp>
    </p:spTree>
    <p:extLst>
      <p:ext uri="{BB962C8B-B14F-4D97-AF65-F5344CB8AC3E}">
        <p14:creationId xmlns:p14="http://schemas.microsoft.com/office/powerpoint/2010/main" val="22715856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5FBED8-15D7-B399-5E99-B39796AB6571}"/>
              </a:ext>
            </a:extLst>
          </p:cNvPr>
          <p:cNvSpPr>
            <a:spLocks noGrp="1"/>
          </p:cNvSpPr>
          <p:nvPr>
            <p:ph type="title"/>
          </p:nvPr>
        </p:nvSpPr>
        <p:spPr/>
        <p:txBody>
          <a:bodyPr/>
          <a:lstStyle/>
          <a:p>
            <a:r>
              <a:rPr lang="en-US" altLang="zh-CN" dirty="0"/>
              <a:t>Introduction</a:t>
            </a:r>
            <a:endParaRPr lang="zh-CN" altLang="en-US" dirty="0"/>
          </a:p>
        </p:txBody>
      </p:sp>
      <p:sp>
        <p:nvSpPr>
          <p:cNvPr id="94" name="内容占位符 2">
            <a:extLst>
              <a:ext uri="{FF2B5EF4-FFF2-40B4-BE49-F238E27FC236}">
                <a16:creationId xmlns:a16="http://schemas.microsoft.com/office/drawing/2014/main" id="{E78956B9-6F7B-2213-9893-CF3D7EA2B3EE}"/>
              </a:ext>
            </a:extLst>
          </p:cNvPr>
          <p:cNvSpPr>
            <a:spLocks noGrp="1"/>
          </p:cNvSpPr>
          <p:nvPr>
            <p:ph idx="1"/>
          </p:nvPr>
        </p:nvSpPr>
        <p:spPr>
          <a:xfrm>
            <a:off x="250826" y="681039"/>
            <a:ext cx="8642350" cy="3906935"/>
          </a:xfrm>
        </p:spPr>
        <p:txBody>
          <a:bodyPr>
            <a:noAutofit/>
          </a:bodyPr>
          <a:lstStyle/>
          <a:p>
            <a:pPr>
              <a:lnSpc>
                <a:spcPct val="100000"/>
              </a:lnSpc>
            </a:pPr>
            <a:r>
              <a:rPr lang="en-US" altLang="zh-CN" sz="1400" dirty="0"/>
              <a:t>In RAN#102, companies have discussed the potential demodulation enhancement topics for Rel-19. As a result,  a summary of the candidate demodulation topics is given in [1].</a:t>
            </a:r>
          </a:p>
          <a:p>
            <a:pPr>
              <a:lnSpc>
                <a:spcPct val="100000"/>
              </a:lnSpc>
            </a:pPr>
            <a:r>
              <a:rPr lang="en-US" altLang="zh-CN" sz="1400" dirty="0"/>
              <a:t>Prior to RAN#103 meeting, the summary on RAN4 </a:t>
            </a:r>
            <a:r>
              <a:rPr lang="en-US" altLang="zh-CN" sz="1400"/>
              <a:t>part of RAN </a:t>
            </a:r>
            <a:r>
              <a:rPr lang="en-US" altLang="zh-CN" sz="1400" dirty="0"/>
              <a:t>Rel-19 package is provided by RAN Chair and RAN4 Chair in [2], in which high-level objectives are proposed for Rel-19 RAN4 demodulation requirement enhancement topic:</a:t>
            </a:r>
          </a:p>
          <a:p>
            <a:pPr>
              <a:lnSpc>
                <a:spcPct val="100000"/>
              </a:lnSpc>
            </a:pPr>
            <a:endParaRPr lang="en-US" altLang="zh-CN" sz="1400" dirty="0"/>
          </a:p>
          <a:p>
            <a:pPr>
              <a:lnSpc>
                <a:spcPct val="100000"/>
              </a:lnSpc>
            </a:pPr>
            <a:endParaRPr lang="en-US" altLang="zh-CN" sz="1400" dirty="0"/>
          </a:p>
          <a:p>
            <a:pPr>
              <a:lnSpc>
                <a:spcPct val="100000"/>
              </a:lnSpc>
            </a:pPr>
            <a:endParaRPr lang="en-US" altLang="zh-CN" sz="1400" dirty="0"/>
          </a:p>
          <a:p>
            <a:pPr>
              <a:lnSpc>
                <a:spcPct val="100000"/>
              </a:lnSpc>
            </a:pPr>
            <a:endParaRPr lang="en-US" altLang="zh-CN" sz="1400" dirty="0"/>
          </a:p>
          <a:p>
            <a:pPr>
              <a:lnSpc>
                <a:spcPct val="100000"/>
              </a:lnSpc>
            </a:pPr>
            <a:endParaRPr lang="en-US" altLang="zh-CN" sz="1400" dirty="0"/>
          </a:p>
          <a:p>
            <a:pPr>
              <a:lnSpc>
                <a:spcPct val="100000"/>
              </a:lnSpc>
            </a:pPr>
            <a:endParaRPr lang="en-US" altLang="zh-CN" sz="1400" dirty="0"/>
          </a:p>
          <a:p>
            <a:pPr>
              <a:lnSpc>
                <a:spcPct val="100000"/>
              </a:lnSpc>
            </a:pPr>
            <a:endParaRPr lang="en-US" altLang="zh-CN" sz="1400" dirty="0"/>
          </a:p>
          <a:p>
            <a:pPr>
              <a:lnSpc>
                <a:spcPct val="100000"/>
              </a:lnSpc>
            </a:pPr>
            <a:endParaRPr lang="en-US" altLang="zh-CN" sz="1400" dirty="0"/>
          </a:p>
          <a:p>
            <a:pPr>
              <a:lnSpc>
                <a:spcPct val="100000"/>
              </a:lnSpc>
            </a:pPr>
            <a:r>
              <a:rPr lang="en-US" altLang="zh-CN" sz="1400" dirty="0"/>
              <a:t>In this contribution, our views on the detailed objectives in [2] are given.</a:t>
            </a:r>
          </a:p>
          <a:p>
            <a:pPr marL="541338" lvl="1" indent="-182563">
              <a:lnSpc>
                <a:spcPct val="100000"/>
              </a:lnSpc>
              <a:buSzPct val="80000"/>
            </a:pPr>
            <a:endParaRPr lang="en-US" altLang="zh-CN" sz="1400" dirty="0"/>
          </a:p>
          <a:p>
            <a:pPr marL="541338" lvl="1" indent="-182563">
              <a:lnSpc>
                <a:spcPct val="100000"/>
              </a:lnSpc>
              <a:buSzPct val="80000"/>
            </a:pPr>
            <a:endParaRPr lang="en-US" altLang="zh-CN" sz="1400" dirty="0"/>
          </a:p>
          <a:p>
            <a:pPr marL="541338" lvl="1" indent="-182563">
              <a:lnSpc>
                <a:spcPct val="100000"/>
              </a:lnSpc>
              <a:buSzPct val="80000"/>
            </a:pPr>
            <a:endParaRPr lang="en-US" altLang="zh-CN" sz="1400" dirty="0"/>
          </a:p>
          <a:p>
            <a:pPr marL="541338" lvl="1" indent="-182563">
              <a:lnSpc>
                <a:spcPct val="100000"/>
              </a:lnSpc>
              <a:buSzPct val="80000"/>
            </a:pPr>
            <a:endParaRPr lang="en-US" altLang="zh-CN" sz="1400" dirty="0"/>
          </a:p>
        </p:txBody>
      </p:sp>
      <p:sp>
        <p:nvSpPr>
          <p:cNvPr id="3" name="灯片编号占位符 3">
            <a:extLst>
              <a:ext uri="{FF2B5EF4-FFF2-40B4-BE49-F238E27FC236}">
                <a16:creationId xmlns:a16="http://schemas.microsoft.com/office/drawing/2014/main" id="{A56F97D9-027F-A16D-B16E-0F73E64FB819}"/>
              </a:ext>
            </a:extLst>
          </p:cNvPr>
          <p:cNvSpPr>
            <a:spLocks noGrp="1"/>
          </p:cNvSpPr>
          <p:nvPr>
            <p:ph type="sldNum" sz="quarter" idx="10"/>
          </p:nvPr>
        </p:nvSpPr>
        <p:spPr>
          <a:xfrm>
            <a:off x="4054479" y="4818461"/>
            <a:ext cx="1223963" cy="161925"/>
          </a:xfrm>
        </p:spPr>
        <p:txBody>
          <a:bodyPr/>
          <a:lstStyle/>
          <a:p>
            <a:pPr>
              <a:defRPr/>
            </a:pPr>
            <a:fld id="{60E1D707-743A-4DE1-9ADF-A19E5F8506DA}" type="slidenum">
              <a:rPr lang="en-US" smtClean="0"/>
              <a:pPr>
                <a:defRPr/>
              </a:pPr>
              <a:t>2</a:t>
            </a:fld>
            <a:endParaRPr lang="en-US" dirty="0"/>
          </a:p>
        </p:txBody>
      </p:sp>
      <p:graphicFrame>
        <p:nvGraphicFramePr>
          <p:cNvPr id="4" name="表格 3">
            <a:extLst>
              <a:ext uri="{FF2B5EF4-FFF2-40B4-BE49-F238E27FC236}">
                <a16:creationId xmlns:a16="http://schemas.microsoft.com/office/drawing/2014/main" id="{2BEDA18F-C11A-43AC-A56D-0893F960D48E}"/>
              </a:ext>
            </a:extLst>
          </p:cNvPr>
          <p:cNvGraphicFramePr>
            <a:graphicFrameLocks noGrp="1"/>
          </p:cNvGraphicFramePr>
          <p:nvPr>
            <p:extLst>
              <p:ext uri="{D42A27DB-BD31-4B8C-83A1-F6EECF244321}">
                <p14:modId xmlns:p14="http://schemas.microsoft.com/office/powerpoint/2010/main" val="476972317"/>
              </p:ext>
            </p:extLst>
          </p:nvPr>
        </p:nvGraphicFramePr>
        <p:xfrm>
          <a:off x="899592" y="1923678"/>
          <a:ext cx="6793432" cy="2161526"/>
        </p:xfrm>
        <a:graphic>
          <a:graphicData uri="http://schemas.openxmlformats.org/drawingml/2006/table">
            <a:tbl>
              <a:tblPr firstRow="1" bandRow="1">
                <a:tableStyleId>{5C22544A-7EE6-4342-B048-85BDC9FD1C3A}</a:tableStyleId>
              </a:tblPr>
              <a:tblGrid>
                <a:gridCol w="6793432">
                  <a:extLst>
                    <a:ext uri="{9D8B030D-6E8A-4147-A177-3AD203B41FA5}">
                      <a16:colId xmlns:a16="http://schemas.microsoft.com/office/drawing/2014/main" val="1396863240"/>
                    </a:ext>
                  </a:extLst>
                </a:gridCol>
              </a:tblGrid>
              <a:tr h="2161526">
                <a:tc>
                  <a:txBody>
                    <a:bodyPr/>
                    <a:lstStyle/>
                    <a:p>
                      <a:endParaRPr lang="en-US" altLang="zh-CN" dirty="0"/>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97447458"/>
                  </a:ext>
                </a:extLst>
              </a:tr>
            </a:tbl>
          </a:graphicData>
        </a:graphic>
      </p:graphicFrame>
      <p:pic>
        <p:nvPicPr>
          <p:cNvPr id="5" name="图片 4">
            <a:extLst>
              <a:ext uri="{FF2B5EF4-FFF2-40B4-BE49-F238E27FC236}">
                <a16:creationId xmlns:a16="http://schemas.microsoft.com/office/drawing/2014/main" id="{141418B2-20CD-4FF6-9095-7BA7B3A56B90}"/>
              </a:ext>
            </a:extLst>
          </p:cNvPr>
          <p:cNvPicPr>
            <a:picLocks noChangeAspect="1"/>
          </p:cNvPicPr>
          <p:nvPr/>
        </p:nvPicPr>
        <p:blipFill>
          <a:blip r:embed="rId3"/>
          <a:stretch>
            <a:fillRect/>
          </a:stretch>
        </p:blipFill>
        <p:spPr>
          <a:xfrm>
            <a:off x="1212304" y="2128902"/>
            <a:ext cx="6083994" cy="1956302"/>
          </a:xfrm>
          <a:prstGeom prst="rect">
            <a:avLst/>
          </a:prstGeom>
        </p:spPr>
      </p:pic>
      <p:sp>
        <p:nvSpPr>
          <p:cNvPr id="7" name="矩形 6">
            <a:extLst>
              <a:ext uri="{FF2B5EF4-FFF2-40B4-BE49-F238E27FC236}">
                <a16:creationId xmlns:a16="http://schemas.microsoft.com/office/drawing/2014/main" id="{62E57836-6F4C-44C8-A224-0834FB03289D}"/>
              </a:ext>
            </a:extLst>
          </p:cNvPr>
          <p:cNvSpPr/>
          <p:nvPr/>
        </p:nvSpPr>
        <p:spPr>
          <a:xfrm>
            <a:off x="3660576" y="1901001"/>
            <a:ext cx="966931" cy="369332"/>
          </a:xfrm>
          <a:prstGeom prst="rect">
            <a:avLst/>
          </a:prstGeom>
        </p:spPr>
        <p:txBody>
          <a:bodyPr wrap="none">
            <a:spAutoFit/>
          </a:bodyPr>
          <a:lstStyle/>
          <a:p>
            <a:r>
              <a:rPr lang="en-US" altLang="zh-CN" b="1" dirty="0" err="1">
                <a:solidFill>
                  <a:srgbClr val="FF0000"/>
                </a:solidFill>
              </a:rPr>
              <a:t>Demod</a:t>
            </a:r>
            <a:endParaRPr lang="zh-CN" altLang="en-US" dirty="0">
              <a:solidFill>
                <a:srgbClr val="FF0000"/>
              </a:solidFill>
            </a:endParaRPr>
          </a:p>
        </p:txBody>
      </p:sp>
    </p:spTree>
    <p:extLst>
      <p:ext uri="{BB962C8B-B14F-4D97-AF65-F5344CB8AC3E}">
        <p14:creationId xmlns:p14="http://schemas.microsoft.com/office/powerpoint/2010/main" val="3634422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Proposed justifications and detailed objectives (1/2)</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6" name="内容占位符 2">
            <a:extLst>
              <a:ext uri="{FF2B5EF4-FFF2-40B4-BE49-F238E27FC236}">
                <a16:creationId xmlns:a16="http://schemas.microsoft.com/office/drawing/2014/main" id="{4F6E28A4-95A3-4E83-87B2-E36543D91C11}"/>
              </a:ext>
            </a:extLst>
          </p:cNvPr>
          <p:cNvSpPr>
            <a:spLocks noGrp="1"/>
          </p:cNvSpPr>
          <p:nvPr>
            <p:ph idx="1"/>
          </p:nvPr>
        </p:nvSpPr>
        <p:spPr>
          <a:xfrm>
            <a:off x="107504" y="843558"/>
            <a:ext cx="8642350" cy="3892471"/>
          </a:xfrm>
        </p:spPr>
        <p:txBody>
          <a:bodyPr/>
          <a:lstStyle/>
          <a:p>
            <a:pPr marL="263519" lvl="1" indent="-263519">
              <a:lnSpc>
                <a:spcPct val="100000"/>
              </a:lnSpc>
              <a:spcBef>
                <a:spcPts val="200"/>
              </a:spcBef>
              <a:spcAft>
                <a:spcPts val="200"/>
              </a:spcAft>
              <a:buClr>
                <a:srgbClr val="FF6600"/>
              </a:buClr>
              <a:buSzPct val="80000"/>
              <a:buFont typeface="Wingdings" pitchFamily="2" charset="2"/>
              <a:buChar char="n"/>
            </a:pPr>
            <a:r>
              <a:rPr lang="en-US" altLang="zh-CN" sz="1200" dirty="0"/>
              <a:t>UE performance requirements with inter cell and with intra-cell inter-user interference for 8Rx </a:t>
            </a:r>
            <a:r>
              <a:rPr lang="fr-FR" altLang="zh-CN" sz="1200" dirty="0"/>
              <a:t>CPE/FWA/vehicle/industrial devices</a:t>
            </a:r>
            <a:endParaRPr lang="en-US" altLang="zh-CN" sz="1200" dirty="0"/>
          </a:p>
          <a:p>
            <a:pPr marL="541338" lvl="1" indent="-182563">
              <a:lnSpc>
                <a:spcPct val="100000"/>
              </a:lnSpc>
              <a:spcBef>
                <a:spcPts val="200"/>
              </a:spcBef>
              <a:spcAft>
                <a:spcPts val="200"/>
              </a:spcAft>
              <a:buSzPct val="80000"/>
            </a:pPr>
            <a:r>
              <a:rPr lang="en-US" altLang="zh-CN" sz="1200" dirty="0"/>
              <a:t>Proposed Justification: </a:t>
            </a:r>
          </a:p>
          <a:p>
            <a:pPr marL="898526" lvl="2" indent="-182563">
              <a:lnSpc>
                <a:spcPct val="100000"/>
              </a:lnSpc>
              <a:spcBef>
                <a:spcPts val="200"/>
              </a:spcBef>
              <a:spcAft>
                <a:spcPts val="200"/>
              </a:spcAft>
              <a:buSzPct val="80000"/>
            </a:pPr>
            <a:r>
              <a:rPr lang="en-US" altLang="zh-CN" sz="1200" dirty="0"/>
              <a:t>Performance requirements for 8Rx UE is introduced in Rel-18 with MMSE-IRC is the assumed receiver. </a:t>
            </a:r>
          </a:p>
          <a:p>
            <a:pPr marL="898526" lvl="2" indent="-182563">
              <a:lnSpc>
                <a:spcPct val="100000"/>
              </a:lnSpc>
              <a:spcBef>
                <a:spcPts val="200"/>
              </a:spcBef>
              <a:spcAft>
                <a:spcPts val="200"/>
              </a:spcAft>
              <a:buSzPct val="80000"/>
            </a:pPr>
            <a:r>
              <a:rPr lang="en-US" altLang="zh-CN" sz="1200" dirty="0"/>
              <a:t>The existing 8Rx performance requirements do not cover scenarios with co-channel inter cell and with intra-cell inter-user interference, which is mandatory for 2/4Rx UEs from Rel-17. </a:t>
            </a:r>
          </a:p>
          <a:p>
            <a:pPr marL="898526" lvl="2" indent="-182563">
              <a:lnSpc>
                <a:spcPct val="100000"/>
              </a:lnSpc>
              <a:spcBef>
                <a:spcPts val="200"/>
              </a:spcBef>
              <a:spcAft>
                <a:spcPts val="200"/>
              </a:spcAft>
              <a:buSzPct val="80000"/>
            </a:pPr>
            <a:r>
              <a:rPr lang="en-US" altLang="zh-CN" sz="1200" dirty="0"/>
              <a:t>Compared with 2/4Rx, larger gain of MMSE-IRC is expected for 8Rx UEs under interference scenarios, due to larger spatial domain freedom.</a:t>
            </a:r>
          </a:p>
          <a:p>
            <a:pPr marL="541338" lvl="1" indent="-182563">
              <a:lnSpc>
                <a:spcPct val="100000"/>
              </a:lnSpc>
              <a:spcBef>
                <a:spcPts val="200"/>
              </a:spcBef>
              <a:spcAft>
                <a:spcPts val="200"/>
              </a:spcAft>
              <a:buSzPct val="80000"/>
            </a:pPr>
            <a:r>
              <a:rPr lang="en-US" altLang="zh-CN" sz="1200" dirty="0"/>
              <a:t>Proposed Objectives: </a:t>
            </a:r>
          </a:p>
          <a:p>
            <a:pPr marL="898526" lvl="2" indent="-182563">
              <a:lnSpc>
                <a:spcPct val="100000"/>
              </a:lnSpc>
              <a:spcBef>
                <a:spcPts val="200"/>
              </a:spcBef>
              <a:spcAft>
                <a:spcPts val="200"/>
              </a:spcAft>
              <a:buSzPct val="80000"/>
            </a:pPr>
            <a:r>
              <a:rPr lang="en-US" altLang="zh-CN" sz="1200" dirty="0"/>
              <a:t>Define the following requirements for 8Rx </a:t>
            </a:r>
            <a:r>
              <a:rPr lang="fr-FR" altLang="zh-CN" sz="1200" dirty="0"/>
              <a:t>CPE/FWA/vehicle/industrial devices:</a:t>
            </a:r>
            <a:endParaRPr lang="en-US" altLang="zh-CN" sz="1200" dirty="0"/>
          </a:p>
          <a:p>
            <a:pPr marL="1619210" lvl="3" indent="-285750">
              <a:lnSpc>
                <a:spcPct val="100000"/>
              </a:lnSpc>
              <a:spcBef>
                <a:spcPts val="200"/>
              </a:spcBef>
              <a:spcAft>
                <a:spcPts val="200"/>
              </a:spcAft>
              <a:buSzPct val="80000"/>
              <a:buFont typeface="Wingdings" panose="05000000000000000000" pitchFamily="2" charset="2"/>
              <a:buChar char="ü"/>
            </a:pPr>
            <a:r>
              <a:rPr lang="en-US" altLang="zh-CN" sz="1200" dirty="0">
                <a:latin typeface="Calibri" pitchFamily="34" charset="0"/>
                <a:cs typeface="Calibri" pitchFamily="34" charset="0"/>
              </a:rPr>
              <a:t>PDSCH demodulation requirements with inter cell and with intra-cell inter-user interference </a:t>
            </a:r>
          </a:p>
          <a:p>
            <a:pPr marL="1619210" lvl="3" indent="-285750">
              <a:lnSpc>
                <a:spcPct val="100000"/>
              </a:lnSpc>
              <a:spcBef>
                <a:spcPts val="200"/>
              </a:spcBef>
              <a:spcAft>
                <a:spcPts val="200"/>
              </a:spcAft>
              <a:buSzPct val="80000"/>
              <a:buFont typeface="Wingdings" panose="05000000000000000000" pitchFamily="2" charset="2"/>
              <a:buChar char="ü"/>
            </a:pPr>
            <a:r>
              <a:rPr lang="en-US" altLang="zh-CN" sz="1200" dirty="0">
                <a:latin typeface="Calibri" pitchFamily="34" charset="0"/>
                <a:cs typeface="Calibri" pitchFamily="34" charset="0"/>
              </a:rPr>
              <a:t>CQI reporting requirements with inter cell interference</a:t>
            </a:r>
          </a:p>
          <a:p>
            <a:pPr marL="1619210" lvl="3" indent="-285750">
              <a:lnSpc>
                <a:spcPct val="100000"/>
              </a:lnSpc>
              <a:spcBef>
                <a:spcPts val="200"/>
              </a:spcBef>
              <a:spcAft>
                <a:spcPts val="200"/>
              </a:spcAft>
              <a:buSzPct val="80000"/>
              <a:buFont typeface="Wingdings" panose="05000000000000000000" pitchFamily="2" charset="2"/>
              <a:buChar char="ü"/>
            </a:pPr>
            <a:r>
              <a:rPr lang="en-US" altLang="zh-CN" sz="1200" dirty="0">
                <a:latin typeface="Calibri" pitchFamily="34" charset="0"/>
                <a:cs typeface="Calibri" pitchFamily="34" charset="0"/>
              </a:rPr>
              <a:t>Specify release independence requirements in TS 38.307 if needed.</a:t>
            </a:r>
            <a:endParaRPr lang="en-US" altLang="zh-CN" sz="1200" dirty="0"/>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400" dirty="0"/>
          </a:p>
        </p:txBody>
      </p:sp>
    </p:spTree>
    <p:extLst>
      <p:ext uri="{BB962C8B-B14F-4D97-AF65-F5344CB8AC3E}">
        <p14:creationId xmlns:p14="http://schemas.microsoft.com/office/powerpoint/2010/main" val="3953985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Proposed justifications and detailed objectives (2/2)</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6" name="内容占位符 2">
            <a:extLst>
              <a:ext uri="{FF2B5EF4-FFF2-40B4-BE49-F238E27FC236}">
                <a16:creationId xmlns:a16="http://schemas.microsoft.com/office/drawing/2014/main" id="{4F6E28A4-95A3-4E83-87B2-E36543D91C11}"/>
              </a:ext>
            </a:extLst>
          </p:cNvPr>
          <p:cNvSpPr>
            <a:spLocks noGrp="1"/>
          </p:cNvSpPr>
          <p:nvPr>
            <p:ph idx="1"/>
          </p:nvPr>
        </p:nvSpPr>
        <p:spPr>
          <a:xfrm>
            <a:off x="0" y="843558"/>
            <a:ext cx="8964488" cy="3892471"/>
          </a:xfrm>
        </p:spPr>
        <p:txBody>
          <a:bodyPr/>
          <a:lstStyle/>
          <a:p>
            <a:pPr marL="263519" lvl="1" indent="-263519">
              <a:lnSpc>
                <a:spcPct val="100000"/>
              </a:lnSpc>
              <a:spcBef>
                <a:spcPts val="200"/>
              </a:spcBef>
              <a:spcAft>
                <a:spcPts val="200"/>
              </a:spcAft>
              <a:buClr>
                <a:srgbClr val="FF6600"/>
              </a:buClr>
              <a:buSzPct val="80000"/>
              <a:buFont typeface="Wingdings" pitchFamily="2" charset="2"/>
              <a:buChar char="n"/>
            </a:pPr>
            <a:r>
              <a:rPr lang="en-US" altLang="zh-CN" sz="1200" dirty="0"/>
              <a:t>BS demodulation requirements with MMSE-IRC advanced receiver</a:t>
            </a:r>
          </a:p>
          <a:p>
            <a:pPr marL="541338" lvl="1" indent="-182563">
              <a:lnSpc>
                <a:spcPct val="100000"/>
              </a:lnSpc>
              <a:spcBef>
                <a:spcPts val="200"/>
              </a:spcBef>
              <a:spcAft>
                <a:spcPts val="200"/>
              </a:spcAft>
              <a:buSzPct val="80000"/>
            </a:pPr>
            <a:r>
              <a:rPr lang="en-US" altLang="zh-CN" sz="1200" dirty="0"/>
              <a:t>Proposed Justification: </a:t>
            </a:r>
          </a:p>
          <a:p>
            <a:pPr marL="898526" lvl="2" indent="-182563">
              <a:lnSpc>
                <a:spcPct val="100000"/>
              </a:lnSpc>
              <a:spcBef>
                <a:spcPts val="200"/>
              </a:spcBef>
              <a:spcAft>
                <a:spcPts val="200"/>
              </a:spcAft>
              <a:buSzPct val="80000"/>
            </a:pPr>
            <a:r>
              <a:rPr lang="en-US" altLang="zh-CN" sz="1200" dirty="0"/>
              <a:t>The UE MMSE-IRC requirements have been defined in Rel-17. There is necessity to introduce the BS MMSE-IRC requirements for FDD and TDD. </a:t>
            </a:r>
          </a:p>
          <a:p>
            <a:pPr marL="898526" lvl="2" indent="-182563">
              <a:lnSpc>
                <a:spcPct val="100000"/>
              </a:lnSpc>
              <a:spcBef>
                <a:spcPts val="200"/>
              </a:spcBef>
              <a:spcAft>
                <a:spcPts val="200"/>
              </a:spcAft>
              <a:buSzPct val="80000"/>
            </a:pPr>
            <a:r>
              <a:rPr lang="en-US" altLang="zh-CN" sz="1200" dirty="0"/>
              <a:t>For NR, the widely use of HPUE makes UL co-channel interference from the UE in neighboring cell severer than that of LTE.</a:t>
            </a:r>
          </a:p>
          <a:p>
            <a:pPr marL="898526" lvl="2" indent="-182563">
              <a:lnSpc>
                <a:spcPct val="100000"/>
              </a:lnSpc>
              <a:spcBef>
                <a:spcPts val="200"/>
              </a:spcBef>
              <a:spcAft>
                <a:spcPts val="200"/>
              </a:spcAft>
              <a:buSzPct val="80000"/>
            </a:pPr>
            <a:r>
              <a:rPr lang="en-US" altLang="zh-CN" sz="1200" dirty="0"/>
              <a:t>In field test with different TDD UL/DL configurations between neighboring cells, heavy </a:t>
            </a:r>
            <a:r>
              <a:rPr lang="en-US" altLang="zh-CN" sz="1200" dirty="0" err="1"/>
              <a:t>gNB</a:t>
            </a:r>
            <a:r>
              <a:rPr lang="en-US" altLang="zh-CN" sz="1200" dirty="0"/>
              <a:t>-to-</a:t>
            </a:r>
            <a:r>
              <a:rPr lang="en-US" altLang="zh-CN" sz="1200" dirty="0" err="1"/>
              <a:t>gNB</a:t>
            </a:r>
            <a:r>
              <a:rPr lang="en-US" altLang="zh-CN" sz="1200" dirty="0"/>
              <a:t> co-channel interference is observed, which can also be largely alleviated by BS MMSE-IRC receiver.</a:t>
            </a:r>
          </a:p>
          <a:p>
            <a:pPr marL="541338" lvl="1" indent="-182563">
              <a:lnSpc>
                <a:spcPct val="100000"/>
              </a:lnSpc>
              <a:spcBef>
                <a:spcPts val="200"/>
              </a:spcBef>
              <a:spcAft>
                <a:spcPts val="200"/>
              </a:spcAft>
              <a:buSzPct val="80000"/>
            </a:pPr>
            <a:r>
              <a:rPr lang="en-US" altLang="zh-CN" sz="1200" dirty="0"/>
              <a:t>Proposed Objectives: </a:t>
            </a:r>
          </a:p>
          <a:p>
            <a:pPr marL="898526" lvl="2" indent="-182563">
              <a:lnSpc>
                <a:spcPct val="100000"/>
              </a:lnSpc>
              <a:spcBef>
                <a:spcPts val="200"/>
              </a:spcBef>
              <a:spcAft>
                <a:spcPts val="200"/>
              </a:spcAft>
              <a:buSzPct val="80000"/>
            </a:pPr>
            <a:r>
              <a:rPr lang="en-US" altLang="zh-CN" sz="1200" dirty="0"/>
              <a:t>Define PUSCH demodulation requirements under inter-cell interference</a:t>
            </a:r>
          </a:p>
          <a:p>
            <a:pPr marL="1619210" lvl="3" indent="-285750">
              <a:lnSpc>
                <a:spcPct val="100000"/>
              </a:lnSpc>
              <a:spcBef>
                <a:spcPts val="200"/>
              </a:spcBef>
              <a:spcAft>
                <a:spcPts val="200"/>
              </a:spcAft>
              <a:buSzPct val="80000"/>
              <a:buFont typeface="Wingdings" panose="05000000000000000000" pitchFamily="2" charset="2"/>
              <a:buChar char="ü"/>
            </a:pPr>
            <a:r>
              <a:rPr lang="en-US" altLang="zh-CN" sz="1200" dirty="0">
                <a:latin typeface="Calibri" pitchFamily="34" charset="0"/>
                <a:cs typeface="Calibri" pitchFamily="34" charset="0"/>
              </a:rPr>
              <a:t>Receiver type: MMSE-IRC receiver </a:t>
            </a:r>
          </a:p>
          <a:p>
            <a:pPr marL="1619210" lvl="3" indent="-285750">
              <a:lnSpc>
                <a:spcPct val="100000"/>
              </a:lnSpc>
              <a:spcBef>
                <a:spcPts val="200"/>
              </a:spcBef>
              <a:spcAft>
                <a:spcPts val="200"/>
              </a:spcAft>
              <a:buSzPct val="80000"/>
              <a:buFont typeface="Wingdings" panose="05000000000000000000" pitchFamily="2" charset="2"/>
              <a:buChar char="ü"/>
            </a:pPr>
            <a:r>
              <a:rPr lang="en-US" altLang="zh-CN" sz="1200" dirty="0">
                <a:latin typeface="Calibri" pitchFamily="34" charset="0"/>
                <a:cs typeface="Calibri" pitchFamily="34" charset="0"/>
              </a:rPr>
              <a:t>Interference profile: LTE interference profile as a starting point. Other interference profiles are not precluded</a:t>
            </a:r>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400" dirty="0"/>
          </a:p>
        </p:txBody>
      </p:sp>
    </p:spTree>
    <p:extLst>
      <p:ext uri="{BB962C8B-B14F-4D97-AF65-F5344CB8AC3E}">
        <p14:creationId xmlns:p14="http://schemas.microsoft.com/office/powerpoint/2010/main" val="1158493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Impacted spec</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graphicFrame>
        <p:nvGraphicFramePr>
          <p:cNvPr id="14" name="表格 13">
            <a:extLst>
              <a:ext uri="{FF2B5EF4-FFF2-40B4-BE49-F238E27FC236}">
                <a16:creationId xmlns:a16="http://schemas.microsoft.com/office/drawing/2014/main" id="{2DE425BD-FEC0-4C0F-9489-ED6AA5D7714F}"/>
              </a:ext>
            </a:extLst>
          </p:cNvPr>
          <p:cNvGraphicFramePr>
            <a:graphicFrameLocks noGrp="1"/>
          </p:cNvGraphicFramePr>
          <p:nvPr>
            <p:extLst>
              <p:ext uri="{D42A27DB-BD31-4B8C-83A1-F6EECF244321}">
                <p14:modId xmlns:p14="http://schemas.microsoft.com/office/powerpoint/2010/main" val="1127327553"/>
              </p:ext>
            </p:extLst>
          </p:nvPr>
        </p:nvGraphicFramePr>
        <p:xfrm>
          <a:off x="1763688" y="1542876"/>
          <a:ext cx="5500007" cy="2293076"/>
        </p:xfrm>
        <a:graphic>
          <a:graphicData uri="http://schemas.openxmlformats.org/drawingml/2006/table">
            <a:tbl>
              <a:tblPr>
                <a:tableStyleId>{5C22544A-7EE6-4342-B048-85BDC9FD1C3A}</a:tableStyleId>
              </a:tblPr>
              <a:tblGrid>
                <a:gridCol w="1372865">
                  <a:extLst>
                    <a:ext uri="{9D8B030D-6E8A-4147-A177-3AD203B41FA5}">
                      <a16:colId xmlns:a16="http://schemas.microsoft.com/office/drawing/2014/main" val="1144621077"/>
                    </a:ext>
                  </a:extLst>
                </a:gridCol>
                <a:gridCol w="4127142">
                  <a:extLst>
                    <a:ext uri="{9D8B030D-6E8A-4147-A177-3AD203B41FA5}">
                      <a16:colId xmlns:a16="http://schemas.microsoft.com/office/drawing/2014/main" val="3968828012"/>
                    </a:ext>
                  </a:extLst>
                </a:gridCol>
              </a:tblGrid>
              <a:tr h="180649">
                <a:tc gridSpan="2">
                  <a:txBody>
                    <a:bodyPr/>
                    <a:lstStyle/>
                    <a:p>
                      <a:pPr algn="ctr" hangingPunct="0">
                        <a:spcAft>
                          <a:spcPts val="0"/>
                        </a:spcAft>
                      </a:pPr>
                      <a:r>
                        <a:rPr lang="en-GB" sz="1200" dirty="0">
                          <a:effectLst/>
                          <a:latin typeface="Calibri" panose="020F0502020204030204" pitchFamily="34" charset="0"/>
                          <a:cs typeface="Calibri" panose="020F0502020204030204" pitchFamily="34" charset="0"/>
                        </a:rPr>
                        <a:t>Impacted existing TS</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nchor="ctr"/>
                </a:tc>
                <a:tc hMerge="1">
                  <a:txBody>
                    <a:bodyPr/>
                    <a:lstStyle/>
                    <a:p>
                      <a:endParaRPr lang="zh-CN" altLang="en-US"/>
                    </a:p>
                  </a:txBody>
                  <a:tcPr/>
                </a:tc>
                <a:extLst>
                  <a:ext uri="{0D108BD9-81ED-4DB2-BD59-A6C34878D82A}">
                    <a16:rowId xmlns:a16="http://schemas.microsoft.com/office/drawing/2014/main" val="756124479"/>
                  </a:ext>
                </a:extLst>
              </a:tr>
              <a:tr h="345269">
                <a:tc>
                  <a:txBody>
                    <a:bodyPr/>
                    <a:lstStyle/>
                    <a:p>
                      <a:pPr hangingPunct="0">
                        <a:spcAft>
                          <a:spcPts val="0"/>
                        </a:spcAft>
                      </a:pPr>
                      <a:r>
                        <a:rPr lang="en-GB" sz="1200" dirty="0">
                          <a:effectLst/>
                          <a:latin typeface="Calibri" panose="020F0502020204030204" pitchFamily="34" charset="0"/>
                          <a:cs typeface="Calibri" panose="020F0502020204030204" pitchFamily="34" charset="0"/>
                        </a:rPr>
                        <a:t>TS/TR No.</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nchor="ctr"/>
                </a:tc>
                <a:tc>
                  <a:txBody>
                    <a:bodyPr/>
                    <a:lstStyle/>
                    <a:p>
                      <a:pPr hangingPunct="0">
                        <a:spcAft>
                          <a:spcPts val="0"/>
                        </a:spcAft>
                      </a:pPr>
                      <a:r>
                        <a:rPr lang="en-GB" sz="1200" dirty="0">
                          <a:effectLst/>
                          <a:latin typeface="Calibri" panose="020F0502020204030204" pitchFamily="34" charset="0"/>
                          <a:cs typeface="Calibri" panose="020F0502020204030204" pitchFamily="34" charset="0"/>
                        </a:rPr>
                        <a:t>Description of change </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nchor="ctr"/>
                </a:tc>
                <a:extLst>
                  <a:ext uri="{0D108BD9-81ED-4DB2-BD59-A6C34878D82A}">
                    <a16:rowId xmlns:a16="http://schemas.microsoft.com/office/drawing/2014/main" val="595424142"/>
                  </a:ext>
                </a:extLst>
              </a:tr>
              <a:tr h="338178">
                <a:tc>
                  <a:txBody>
                    <a:bodyPr/>
                    <a:lstStyle/>
                    <a:p>
                      <a:pPr hangingPunct="0">
                        <a:spcAft>
                          <a:spcPts val="0"/>
                        </a:spcAft>
                      </a:pPr>
                      <a:r>
                        <a:rPr lang="en-GB" sz="1200" dirty="0">
                          <a:effectLst/>
                          <a:latin typeface="Calibri" panose="020F0502020204030204" pitchFamily="34" charset="0"/>
                          <a:cs typeface="Calibri" panose="020F0502020204030204" pitchFamily="34" charset="0"/>
                        </a:rPr>
                        <a:t>38.101-4</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tc>
                  <a:txBody>
                    <a:bodyPr/>
                    <a:lstStyle/>
                    <a:p>
                      <a:pPr hangingPunct="0">
                        <a:spcAft>
                          <a:spcPts val="0"/>
                        </a:spcAft>
                      </a:pPr>
                      <a:r>
                        <a:rPr lang="en-US" sz="1200" dirty="0">
                          <a:effectLst/>
                          <a:latin typeface="Calibri" panose="020F0502020204030204" pitchFamily="34" charset="0"/>
                          <a:cs typeface="Calibri" panose="020F0502020204030204" pitchFamily="34" charset="0"/>
                        </a:rPr>
                        <a:t>NR; User Equipment (UE) radio transmission and reception; Part 4: Performance requirements</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extLst>
                  <a:ext uri="{0D108BD9-81ED-4DB2-BD59-A6C34878D82A}">
                    <a16:rowId xmlns:a16="http://schemas.microsoft.com/office/drawing/2014/main" val="1429289205"/>
                  </a:ext>
                </a:extLst>
              </a:tr>
              <a:tr h="216024">
                <a:tc>
                  <a:txBody>
                    <a:bodyPr/>
                    <a:lstStyle/>
                    <a:p>
                      <a:pPr hangingPunct="0">
                        <a:spcAft>
                          <a:spcPts val="0"/>
                        </a:spcAft>
                      </a:pPr>
                      <a:r>
                        <a:rPr lang="en-GB" sz="1200">
                          <a:effectLst/>
                          <a:latin typeface="Calibri" panose="020F0502020204030204" pitchFamily="34" charset="0"/>
                          <a:cs typeface="Calibri" panose="020F0502020204030204" pitchFamily="34" charset="0"/>
                        </a:rPr>
                        <a:t>38.104</a:t>
                      </a:r>
                      <a:endParaRPr lang="zh-CN" sz="120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tc>
                  <a:txBody>
                    <a:bodyPr/>
                    <a:lstStyle/>
                    <a:p>
                      <a:pPr hangingPunct="0">
                        <a:spcAft>
                          <a:spcPts val="0"/>
                        </a:spcAft>
                      </a:pPr>
                      <a:r>
                        <a:rPr lang="en-GB" sz="1200" dirty="0">
                          <a:effectLst/>
                          <a:latin typeface="Calibri" panose="020F0502020204030204" pitchFamily="34" charset="0"/>
                          <a:cs typeface="Calibri" panose="020F0502020204030204" pitchFamily="34" charset="0"/>
                        </a:rPr>
                        <a:t>NR; Base Station (BS) radio transmission and reception</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extLst>
                  <a:ext uri="{0D108BD9-81ED-4DB2-BD59-A6C34878D82A}">
                    <a16:rowId xmlns:a16="http://schemas.microsoft.com/office/drawing/2014/main" val="1640395870"/>
                  </a:ext>
                </a:extLst>
              </a:tr>
              <a:tr h="360040">
                <a:tc>
                  <a:txBody>
                    <a:bodyPr/>
                    <a:lstStyle/>
                    <a:p>
                      <a:pPr hangingPunct="0">
                        <a:spcAft>
                          <a:spcPts val="0"/>
                        </a:spcAft>
                      </a:pPr>
                      <a:r>
                        <a:rPr lang="en-GB" sz="1200">
                          <a:effectLst/>
                          <a:latin typeface="Calibri" panose="020F0502020204030204" pitchFamily="34" charset="0"/>
                          <a:cs typeface="Calibri" panose="020F0502020204030204" pitchFamily="34" charset="0"/>
                        </a:rPr>
                        <a:t>38.141-1 </a:t>
                      </a:r>
                      <a:endParaRPr lang="zh-CN" sz="120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tc>
                  <a:txBody>
                    <a:bodyPr/>
                    <a:lstStyle/>
                    <a:p>
                      <a:pPr hangingPunct="0">
                        <a:spcAft>
                          <a:spcPts val="0"/>
                        </a:spcAft>
                      </a:pPr>
                      <a:r>
                        <a:rPr lang="en-GB" sz="1200" dirty="0">
                          <a:effectLst/>
                          <a:latin typeface="Calibri" panose="020F0502020204030204" pitchFamily="34" charset="0"/>
                          <a:cs typeface="Calibri" panose="020F0502020204030204" pitchFamily="34" charset="0"/>
                        </a:rPr>
                        <a:t>NR; Base Station (BS) conformance testing Part 1: Conducted conformance testing </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extLst>
                  <a:ext uri="{0D108BD9-81ED-4DB2-BD59-A6C34878D82A}">
                    <a16:rowId xmlns:a16="http://schemas.microsoft.com/office/drawing/2014/main" val="1579677277"/>
                  </a:ext>
                </a:extLst>
              </a:tr>
              <a:tr h="360040">
                <a:tc>
                  <a:txBody>
                    <a:bodyPr/>
                    <a:lstStyle/>
                    <a:p>
                      <a:pPr hangingPunct="0">
                        <a:spcAft>
                          <a:spcPts val="0"/>
                        </a:spcAft>
                      </a:pPr>
                      <a:r>
                        <a:rPr lang="en-GB" sz="1200">
                          <a:effectLst/>
                          <a:latin typeface="Calibri" panose="020F0502020204030204" pitchFamily="34" charset="0"/>
                          <a:cs typeface="Calibri" panose="020F0502020204030204" pitchFamily="34" charset="0"/>
                        </a:rPr>
                        <a:t>38.141-2 </a:t>
                      </a:r>
                      <a:endParaRPr lang="zh-CN" sz="120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tc>
                  <a:txBody>
                    <a:bodyPr/>
                    <a:lstStyle/>
                    <a:p>
                      <a:pPr hangingPunct="0">
                        <a:spcAft>
                          <a:spcPts val="0"/>
                        </a:spcAft>
                      </a:pPr>
                      <a:r>
                        <a:rPr lang="en-GB" sz="1200" dirty="0">
                          <a:effectLst/>
                          <a:latin typeface="Calibri" panose="020F0502020204030204" pitchFamily="34" charset="0"/>
                          <a:cs typeface="Calibri" panose="020F0502020204030204" pitchFamily="34" charset="0"/>
                        </a:rPr>
                        <a:t>NR; Base Station (BS) conformance testing Part 2: Radiated conformance testing</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extLst>
                  <a:ext uri="{0D108BD9-81ED-4DB2-BD59-A6C34878D82A}">
                    <a16:rowId xmlns:a16="http://schemas.microsoft.com/office/drawing/2014/main" val="1761151751"/>
                  </a:ext>
                </a:extLst>
              </a:tr>
              <a:tr h="451623">
                <a:tc>
                  <a:txBody>
                    <a:bodyPr/>
                    <a:lstStyle/>
                    <a:p>
                      <a:pPr hangingPunct="0">
                        <a:spcAft>
                          <a:spcPts val="0"/>
                        </a:spcAft>
                      </a:pPr>
                      <a:r>
                        <a:rPr lang="en-US" altLang="zh-CN" sz="1200" dirty="0">
                          <a:effectLst/>
                          <a:latin typeface="Calibri" panose="020F0502020204030204" pitchFamily="34" charset="0"/>
                          <a:ea typeface="Yu Mincho" panose="02020400000000000000" pitchFamily="18" charset="-128"/>
                          <a:cs typeface="Calibri" panose="020F0502020204030204" pitchFamily="34" charset="0"/>
                        </a:rPr>
                        <a:t>38.307</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tc>
                  <a:txBody>
                    <a:bodyPr/>
                    <a:lstStyle/>
                    <a:p>
                      <a:pPr hangingPunct="0">
                        <a:spcAft>
                          <a:spcPts val="0"/>
                        </a:spcAft>
                      </a:pPr>
                      <a:r>
                        <a:rPr lang="en-US" altLang="zh-CN" sz="1200" dirty="0">
                          <a:effectLst/>
                          <a:latin typeface="Calibri" panose="020F0502020204030204" pitchFamily="34" charset="0"/>
                          <a:ea typeface="Yu Mincho" panose="02020400000000000000" pitchFamily="18" charset="-128"/>
                          <a:cs typeface="Calibri" panose="020F0502020204030204" pitchFamily="34" charset="0"/>
                        </a:rPr>
                        <a:t>NR; Requirements on User </a:t>
                      </a:r>
                      <a:r>
                        <a:rPr lang="en-US" altLang="zh-CN" sz="1200" dirty="0" err="1">
                          <a:effectLst/>
                          <a:latin typeface="Calibri" panose="020F0502020204030204" pitchFamily="34" charset="0"/>
                          <a:ea typeface="Yu Mincho" panose="02020400000000000000" pitchFamily="18" charset="-128"/>
                          <a:cs typeface="Calibri" panose="020F0502020204030204" pitchFamily="34" charset="0"/>
                        </a:rPr>
                        <a:t>Equipments</a:t>
                      </a:r>
                      <a:r>
                        <a:rPr lang="en-US" altLang="zh-CN" sz="1200" dirty="0">
                          <a:effectLst/>
                          <a:latin typeface="Calibri" panose="020F0502020204030204" pitchFamily="34" charset="0"/>
                          <a:ea typeface="Yu Mincho" panose="02020400000000000000" pitchFamily="18" charset="-128"/>
                          <a:cs typeface="Calibri" panose="020F0502020204030204" pitchFamily="34" charset="0"/>
                        </a:rPr>
                        <a:t> (UEs) supporting a release-independent frequency band</a:t>
                      </a:r>
                      <a:endParaRPr lang="zh-CN" sz="1200" dirty="0">
                        <a:effectLst/>
                        <a:latin typeface="Calibri" panose="020F0502020204030204" pitchFamily="34" charset="0"/>
                        <a:ea typeface="Yu Mincho" panose="02020400000000000000" pitchFamily="18" charset="-128"/>
                        <a:cs typeface="Calibri" panose="020F0502020204030204" pitchFamily="34" charset="0"/>
                      </a:endParaRPr>
                    </a:p>
                  </a:txBody>
                  <a:tcPr marL="16991" marR="16991" marT="0" marB="0"/>
                </a:tc>
                <a:extLst>
                  <a:ext uri="{0D108BD9-81ED-4DB2-BD59-A6C34878D82A}">
                    <a16:rowId xmlns:a16="http://schemas.microsoft.com/office/drawing/2014/main" val="1653408198"/>
                  </a:ext>
                </a:extLst>
              </a:tr>
            </a:tbl>
          </a:graphicData>
        </a:graphic>
      </p:graphicFrame>
    </p:spTree>
    <p:extLst>
      <p:ext uri="{BB962C8B-B14F-4D97-AF65-F5344CB8AC3E}">
        <p14:creationId xmlns:p14="http://schemas.microsoft.com/office/powerpoint/2010/main" val="2401419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Views on spatial channel modeling</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
        <p:nvSpPr>
          <p:cNvPr id="6" name="内容占位符 2">
            <a:extLst>
              <a:ext uri="{FF2B5EF4-FFF2-40B4-BE49-F238E27FC236}">
                <a16:creationId xmlns:a16="http://schemas.microsoft.com/office/drawing/2014/main" id="{4F6E28A4-95A3-4E83-87B2-E36543D91C11}"/>
              </a:ext>
            </a:extLst>
          </p:cNvPr>
          <p:cNvSpPr>
            <a:spLocks noGrp="1"/>
          </p:cNvSpPr>
          <p:nvPr>
            <p:ph idx="1"/>
          </p:nvPr>
        </p:nvSpPr>
        <p:spPr>
          <a:xfrm>
            <a:off x="179512" y="623495"/>
            <a:ext cx="8642350" cy="4180503"/>
          </a:xfrm>
        </p:spPr>
        <p:txBody>
          <a:bodyPr/>
          <a:lstStyle/>
          <a:p>
            <a:pPr marL="263519" lvl="1" indent="-263519">
              <a:lnSpc>
                <a:spcPct val="100000"/>
              </a:lnSpc>
              <a:spcBef>
                <a:spcPts val="200"/>
              </a:spcBef>
              <a:spcAft>
                <a:spcPts val="200"/>
              </a:spcAft>
              <a:buClr>
                <a:srgbClr val="FF6600"/>
              </a:buClr>
              <a:buSzPct val="80000"/>
              <a:buFont typeface="Wingdings" pitchFamily="2" charset="2"/>
              <a:buChar char="n"/>
            </a:pPr>
            <a:r>
              <a:rPr lang="en-US" altLang="zh-CN" sz="1400" dirty="0"/>
              <a:t>Channel model with spatial component for performance requirements was discussed in RAN #102, with the following alternatives for study the test feasibility </a:t>
            </a:r>
          </a:p>
          <a:p>
            <a:pPr marL="541338" lvl="1" indent="-182563">
              <a:lnSpc>
                <a:spcPct val="100000"/>
              </a:lnSpc>
              <a:spcBef>
                <a:spcPts val="200"/>
              </a:spcBef>
              <a:spcAft>
                <a:spcPts val="200"/>
              </a:spcAft>
              <a:buSzPct val="80000"/>
            </a:pPr>
            <a:r>
              <a:rPr lang="en-US" altLang="zh-CN" sz="1400" dirty="0"/>
              <a:t>Alternative 1: Extending TDL channel model </a:t>
            </a:r>
          </a:p>
          <a:p>
            <a:pPr marL="541338" lvl="1" indent="-182563">
              <a:lnSpc>
                <a:spcPct val="100000"/>
              </a:lnSpc>
              <a:spcBef>
                <a:spcPts val="200"/>
              </a:spcBef>
              <a:spcAft>
                <a:spcPts val="200"/>
              </a:spcAft>
              <a:buSzPct val="80000"/>
            </a:pPr>
            <a:r>
              <a:rPr lang="en-US" altLang="zh-CN" sz="1400" dirty="0"/>
              <a:t>Alternative 2: CDL channel model</a:t>
            </a:r>
          </a:p>
          <a:p>
            <a:pPr marL="358775" lvl="1" indent="0">
              <a:lnSpc>
                <a:spcPct val="100000"/>
              </a:lnSpc>
              <a:spcBef>
                <a:spcPts val="200"/>
              </a:spcBef>
              <a:spcAft>
                <a:spcPts val="200"/>
              </a:spcAft>
              <a:buSzPct val="80000"/>
              <a:buNone/>
            </a:pPr>
            <a:endParaRPr lang="en-US" altLang="zh-CN" sz="1400" dirty="0"/>
          </a:p>
          <a:p>
            <a:pPr marL="263519" lvl="1" indent="-263519">
              <a:lnSpc>
                <a:spcPct val="100000"/>
              </a:lnSpc>
              <a:spcBef>
                <a:spcPts val="200"/>
              </a:spcBef>
              <a:spcAft>
                <a:spcPts val="200"/>
              </a:spcAft>
              <a:buClr>
                <a:srgbClr val="FF6600"/>
              </a:buClr>
              <a:buSzPct val="80000"/>
              <a:buFont typeface="Wingdings" pitchFamily="2" charset="2"/>
              <a:buChar char="n"/>
            </a:pPr>
            <a:r>
              <a:rPr lang="en-US" altLang="zh-CN" sz="1400" dirty="0"/>
              <a:t>Our view: </a:t>
            </a:r>
          </a:p>
          <a:p>
            <a:pPr marL="541338" lvl="1" indent="-182563">
              <a:lnSpc>
                <a:spcPct val="100000"/>
              </a:lnSpc>
              <a:spcBef>
                <a:spcPts val="200"/>
              </a:spcBef>
              <a:spcAft>
                <a:spcPts val="200"/>
              </a:spcAft>
              <a:buSzPct val="80000"/>
            </a:pPr>
            <a:r>
              <a:rPr lang="en-US" altLang="zh-CN" sz="1200" dirty="0"/>
              <a:t>Spatial domain channel model is important for demodulation performance requirement definition, but it is more beneficial to consider it in Rel-20:</a:t>
            </a:r>
          </a:p>
          <a:p>
            <a:pPr marL="898526" lvl="2" indent="-182563">
              <a:lnSpc>
                <a:spcPct val="100000"/>
              </a:lnSpc>
              <a:spcBef>
                <a:spcPts val="200"/>
              </a:spcBef>
              <a:spcAft>
                <a:spcPts val="200"/>
              </a:spcAft>
              <a:buSzPct val="80000"/>
            </a:pPr>
            <a:r>
              <a:rPr lang="en-US" altLang="zh-CN" sz="1200" dirty="0"/>
              <a:t>By Rel-20, RAN4 can discuss channel model with spatial components based on the state-of-art test equipment implementation and other industrial progress, which can be better applied to both 5G-A and future 6G. </a:t>
            </a:r>
          </a:p>
          <a:p>
            <a:pPr marL="898526" lvl="2" indent="-182563">
              <a:lnSpc>
                <a:spcPct val="100000"/>
              </a:lnSpc>
              <a:spcBef>
                <a:spcPts val="200"/>
              </a:spcBef>
              <a:spcAft>
                <a:spcPts val="200"/>
              </a:spcAft>
              <a:buSzPct val="80000"/>
            </a:pPr>
            <a:r>
              <a:rPr lang="en-US" altLang="zh-CN" sz="1200" dirty="0"/>
              <a:t>For Rel-19, the spatial channel model (if defined) can be applied in few new test cases but cannot be applied to most of the existing demodulation test cases, thus the benefit for 5G deployment is limited. Instead, it is more preferable for us to focus on the other objectives that better reflect the current deployment status in Rel-19.</a:t>
            </a:r>
          </a:p>
          <a:p>
            <a:pPr marL="541338" lvl="1" indent="-182563">
              <a:lnSpc>
                <a:spcPct val="100000"/>
              </a:lnSpc>
              <a:spcBef>
                <a:spcPts val="200"/>
              </a:spcBef>
              <a:spcAft>
                <a:spcPts val="200"/>
              </a:spcAft>
              <a:buSzPct val="80000"/>
            </a:pPr>
            <a:r>
              <a:rPr lang="en-US" altLang="zh-CN" sz="1200" dirty="0"/>
              <a:t>If this objective will be included in Rel-19, to keep the same number of objectives for </a:t>
            </a:r>
            <a:r>
              <a:rPr lang="en-US" altLang="zh-CN" sz="1200" dirty="0" err="1"/>
              <a:t>demod</a:t>
            </a:r>
            <a:r>
              <a:rPr lang="en-US" altLang="zh-CN" sz="1200" dirty="0"/>
              <a:t> WI, we suggest to combine this objective with another Rel-19 </a:t>
            </a:r>
            <a:r>
              <a:rPr lang="en-US" altLang="zh-CN" sz="1200" dirty="0" err="1"/>
              <a:t>demod</a:t>
            </a:r>
            <a:r>
              <a:rPr lang="en-US" altLang="zh-CN" sz="1200" dirty="0"/>
              <a:t> objective for 8Rx UE, i.e.,</a:t>
            </a:r>
          </a:p>
          <a:p>
            <a:pPr marL="898526" lvl="2" indent="-182563">
              <a:lnSpc>
                <a:spcPct val="100000"/>
              </a:lnSpc>
              <a:spcBef>
                <a:spcPts val="200"/>
              </a:spcBef>
              <a:spcAft>
                <a:spcPts val="200"/>
              </a:spcAft>
              <a:buSzPct val="80000"/>
            </a:pPr>
            <a:r>
              <a:rPr lang="en-US" altLang="zh-CN" sz="1200" dirty="0"/>
              <a:t>Define </a:t>
            </a:r>
            <a:r>
              <a:rPr lang="en-US" altLang="zh-CN" sz="1200" b="1" i="1" dirty="0"/>
              <a:t>PDSCH</a:t>
            </a:r>
            <a:r>
              <a:rPr lang="en-US" altLang="zh-CN" sz="1200" dirty="0"/>
              <a:t> demodulation requirements for channel model with spatial component, under </a:t>
            </a:r>
            <a:r>
              <a:rPr lang="en-US" altLang="zh-CN" sz="1200" b="1" i="1" dirty="0"/>
              <a:t>intra-cell inter-user </a:t>
            </a:r>
            <a:r>
              <a:rPr lang="en-US" altLang="zh-CN" sz="1200" dirty="0"/>
              <a:t>interference for 8Rx </a:t>
            </a:r>
            <a:r>
              <a:rPr lang="fr-FR" altLang="zh-CN" sz="1200" dirty="0"/>
              <a:t>CPE/FWA/vehicle/industrial devices</a:t>
            </a:r>
            <a:endParaRPr lang="en-US" altLang="zh-CN" sz="1200" dirty="0"/>
          </a:p>
          <a:p>
            <a:pPr marL="541338" lvl="1" indent="-182563">
              <a:lnSpc>
                <a:spcPct val="100000"/>
              </a:lnSpc>
              <a:spcBef>
                <a:spcPts val="200"/>
              </a:spcBef>
              <a:spcAft>
                <a:spcPts val="200"/>
              </a:spcAft>
              <a:buSzPct val="80000"/>
            </a:pPr>
            <a:endParaRPr lang="en-US" altLang="zh-CN" sz="1050" dirty="0"/>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400" dirty="0"/>
          </a:p>
        </p:txBody>
      </p:sp>
    </p:spTree>
    <p:extLst>
      <p:ext uri="{BB962C8B-B14F-4D97-AF65-F5344CB8AC3E}">
        <p14:creationId xmlns:p14="http://schemas.microsoft.com/office/powerpoint/2010/main" val="2474796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Reference</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
        <p:nvSpPr>
          <p:cNvPr id="6" name="内容占位符 2">
            <a:extLst>
              <a:ext uri="{FF2B5EF4-FFF2-40B4-BE49-F238E27FC236}">
                <a16:creationId xmlns:a16="http://schemas.microsoft.com/office/drawing/2014/main" id="{4F6E28A4-95A3-4E83-87B2-E36543D91C11}"/>
              </a:ext>
            </a:extLst>
          </p:cNvPr>
          <p:cNvSpPr>
            <a:spLocks noGrp="1"/>
          </p:cNvSpPr>
          <p:nvPr>
            <p:ph idx="1"/>
          </p:nvPr>
        </p:nvSpPr>
        <p:spPr>
          <a:xfrm>
            <a:off x="179512" y="771550"/>
            <a:ext cx="8642350" cy="3816424"/>
          </a:xfrm>
        </p:spPr>
        <p:txBody>
          <a:bodyPr/>
          <a:lstStyle/>
          <a:p>
            <a:pPr marL="263519" lvl="1" indent="-263519">
              <a:lnSpc>
                <a:spcPct val="100000"/>
              </a:lnSpc>
              <a:spcBef>
                <a:spcPts val="200"/>
              </a:spcBef>
              <a:spcAft>
                <a:spcPts val="200"/>
              </a:spcAft>
              <a:buClr>
                <a:srgbClr val="FF6600"/>
              </a:buClr>
              <a:buSzPct val="80000"/>
              <a:buFont typeface="Wingdings" pitchFamily="2" charset="2"/>
              <a:buChar char="n"/>
            </a:pPr>
            <a:r>
              <a:rPr lang="en-US" altLang="zh-CN" sz="1200" dirty="0"/>
              <a:t>[1] RP-233951, Moderator's summary for RAN4 Candidate Demodulation/RRM Topics for Rel-19, Moderator (vivo), RAN#102, Dec 2023</a:t>
            </a:r>
          </a:p>
          <a:p>
            <a:pPr marL="263519" lvl="1" indent="-263519">
              <a:lnSpc>
                <a:spcPct val="100000"/>
              </a:lnSpc>
              <a:spcBef>
                <a:spcPts val="200"/>
              </a:spcBef>
              <a:spcAft>
                <a:spcPts val="200"/>
              </a:spcAft>
              <a:buClr>
                <a:srgbClr val="FF6600"/>
              </a:buClr>
              <a:buSzPct val="80000"/>
              <a:buFont typeface="Wingdings" pitchFamily="2" charset="2"/>
              <a:buChar char="n"/>
            </a:pPr>
            <a:r>
              <a:rPr lang="en-US" altLang="zh-CN" sz="1200" dirty="0"/>
              <a:t>[2] RP-240019, Proposed Summary for RAN Rel-19 Package: RAN4 Part, RAN Chair, RAN4 Chair, RAN#103, March 2024</a:t>
            </a:r>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200" dirty="0"/>
          </a:p>
          <a:p>
            <a:pPr marL="263519" lvl="1" indent="-263519">
              <a:lnSpc>
                <a:spcPct val="100000"/>
              </a:lnSpc>
              <a:spcBef>
                <a:spcPts val="200"/>
              </a:spcBef>
              <a:spcAft>
                <a:spcPts val="200"/>
              </a:spcAft>
              <a:buClr>
                <a:srgbClr val="FF6600"/>
              </a:buClr>
              <a:buSzPct val="80000"/>
              <a:buFont typeface="Wingdings" pitchFamily="2" charset="2"/>
              <a:buChar char="n"/>
            </a:pPr>
            <a:endParaRPr lang="en-US" altLang="zh-CN" sz="1400" dirty="0"/>
          </a:p>
        </p:txBody>
      </p:sp>
    </p:spTree>
    <p:extLst>
      <p:ext uri="{BB962C8B-B14F-4D97-AF65-F5344CB8AC3E}">
        <p14:creationId xmlns:p14="http://schemas.microsoft.com/office/powerpoint/2010/main" val="1327382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endParaRPr lang="zh-CN" altLang="en-US" dirty="0"/>
          </a:p>
        </p:txBody>
      </p:sp>
    </p:spTree>
  </p:cSld>
  <p:clrMapOvr>
    <a:masterClrMapping/>
  </p:clrMapOvr>
  <p:transition spd="med"/>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14080</TotalTime>
  <Words>789</Words>
  <Application>Microsoft Office PowerPoint</Application>
  <PresentationFormat>全屏显示(16:9)</PresentationFormat>
  <Paragraphs>84</Paragraphs>
  <Slides>8</Slides>
  <Notes>7</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8</vt:i4>
      </vt:variant>
    </vt:vector>
  </HeadingPairs>
  <TitlesOfParts>
    <vt:vector size="24" baseType="lpstr">
      <vt:lpstr>Lucida Grande</vt:lpstr>
      <vt:lpstr>MS PGothic</vt:lpstr>
      <vt:lpstr>Nokia Pure Headline Light</vt:lpstr>
      <vt:lpstr>Nokia Pure Text Light</vt:lpstr>
      <vt:lpstr>Roboto Black</vt:lpstr>
      <vt:lpstr>Yu Mincho</vt:lpstr>
      <vt:lpstr>ヒラギノ角ゴ Pro W3</vt:lpstr>
      <vt:lpstr>华文中宋</vt:lpstr>
      <vt:lpstr>宋体</vt:lpstr>
      <vt:lpstr>微软雅黑</vt:lpstr>
      <vt:lpstr>Arial</vt:lpstr>
      <vt:lpstr>Calibri</vt:lpstr>
      <vt:lpstr>Wingdings</vt:lpstr>
      <vt:lpstr>胶片模板-移动通信研究所-16比9-20150113</vt:lpstr>
      <vt:lpstr>3_Nokia White Master with headline</vt:lpstr>
      <vt:lpstr>Brooklyn_5G_Summit_Slide_Template</vt:lpstr>
      <vt:lpstr>Views on RAN4 Rel-19  demodulation requirement enhancement</vt:lpstr>
      <vt:lpstr>Introduction</vt:lpstr>
      <vt:lpstr>Proposed justifications and detailed objectives (1/2)</vt:lpstr>
      <vt:lpstr>Proposed justifications and detailed objectives (2/2)</vt:lpstr>
      <vt:lpstr>Impacted spec</vt:lpstr>
      <vt:lpstr>Views on spatial channel modeling</vt:lpstr>
      <vt:lpstr>Reference</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Jingzhou Wu - China Telecom</cp:lastModifiedBy>
  <cp:revision>1595</cp:revision>
  <cp:lastPrinted>2018-01-16T08:39:22Z</cp:lastPrinted>
  <dcterms:created xsi:type="dcterms:W3CDTF">2017-04-20T03:13:07Z</dcterms:created>
  <dcterms:modified xsi:type="dcterms:W3CDTF">2024-03-11T07:56:05Z</dcterms:modified>
</cp:coreProperties>
</file>