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8"/>
  </p:notesMasterIdLst>
  <p:handoutMasterIdLst>
    <p:handoutMasterId r:id="rId9"/>
  </p:handoutMasterIdLst>
  <p:sldIdLst>
    <p:sldId id="449" r:id="rId4"/>
    <p:sldId id="491" r:id="rId5"/>
    <p:sldId id="480" r:id="rId6"/>
    <p:sldId id="493" r:id="rId7"/>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3" name="Shan YANG" initials="Shan" lastIdx="2" clrIdx="2">
    <p:extLst>
      <p:ext uri="{19B8F6BF-5375-455C-9EA6-DF929625EA0E}">
        <p15:presenceInfo xmlns:p15="http://schemas.microsoft.com/office/powerpoint/2012/main" userId="02a846ca44f33e6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66"/>
    <a:srgbClr val="0070C0"/>
    <a:srgbClr val="007E39"/>
    <a:srgbClr val="FFFFFF"/>
    <a:srgbClr val="B94A00"/>
    <a:srgbClr val="324395"/>
    <a:srgbClr val="E1FFC3"/>
    <a:srgbClr val="FF6600"/>
    <a:srgbClr val="314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486" autoAdjust="0"/>
    <p:restoredTop sz="88305" autoAdjust="0"/>
  </p:normalViewPr>
  <p:slideViewPr>
    <p:cSldViewPr>
      <p:cViewPr varScale="1">
        <p:scale>
          <a:sx n="133" d="100"/>
          <a:sy n="133" d="100"/>
        </p:scale>
        <p:origin x="786" y="120"/>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2024/3/11</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3/11/2024</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3396308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061309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3309735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SzPct val="80000"/>
              <a:buFont typeface="Wingdings" pitchFamily="2" charset="2"/>
              <a:buChar char="n"/>
              <a:defRPr sz="2000">
                <a:latin typeface="Calibri" pitchFamily="34" charset="0"/>
                <a:cs typeface="Calibri" pitchFamily="34" charset="0"/>
              </a:defRPr>
            </a:lvl1pPr>
            <a:lvl2pPr marL="625475" indent="-266700">
              <a:spcBef>
                <a:spcPts val="600"/>
              </a:spcBef>
              <a:buClrTx/>
              <a:buFont typeface="Arial" pitchFamily="34" charset="0"/>
              <a:buChar char="»"/>
              <a:defRPr sz="1800">
                <a:latin typeface="Calibri" pitchFamily="34" charset="0"/>
                <a:cs typeface="Calibri" pitchFamily="34" charset="0"/>
              </a:defRPr>
            </a:lvl2pPr>
            <a:lvl3pPr marL="982663" indent="-174625">
              <a:spcBef>
                <a:spcPts val="600"/>
              </a:spcBef>
              <a:buFont typeface="Arial" pitchFamily="34" charset="0"/>
              <a:buChar char="•"/>
              <a:defRPr sz="1600">
                <a:latin typeface="Calibri" pitchFamily="34" charset="0"/>
                <a:cs typeface="Calibri" pitchFamily="34" charset="0"/>
              </a:defRPr>
            </a:lvl3pPr>
            <a:lvl4pPr>
              <a:spcBef>
                <a:spcPts val="1200"/>
              </a:spcBef>
              <a:buFontTx/>
              <a:buBlip>
                <a:blip r:embed="rId2"/>
              </a:buBlip>
              <a:defRPr/>
            </a:lvl4pPr>
            <a:lvl5pPr>
              <a:spcBef>
                <a:spcPts val="1200"/>
              </a:spcBef>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4" name="灯片编号占位符 3"/>
          <p:cNvSpPr>
            <a:spLocks noGrp="1"/>
          </p:cNvSpPr>
          <p:nvPr>
            <p:ph type="sldNum" sz="quarter" idx="10"/>
          </p:nvPr>
        </p:nvSpPr>
        <p:spPr/>
        <p:txBody>
          <a:bodyPr/>
          <a:lstStyle>
            <a:lvl1pPr>
              <a:defRPr sz="1100"/>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userDrawn="1"/>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685800" y="1563638"/>
            <a:ext cx="7772400" cy="975968"/>
          </a:xfrm>
        </p:spPr>
        <p:txBody>
          <a:bodyPr/>
          <a:lstStyle/>
          <a:p>
            <a:r>
              <a:rPr lang="en-US" altLang="zh-CN" sz="3000" b="1" dirty="0">
                <a:solidFill>
                  <a:srgbClr val="324395"/>
                </a:solidFill>
              </a:rPr>
              <a:t>Views on candidate NTN topics for RAN4 Rel-19</a:t>
            </a:r>
            <a:endParaRPr lang="zh-CN" altLang="en-US" sz="3000" b="1" dirty="0">
              <a:solidFill>
                <a:srgbClr val="324395"/>
              </a:solidFill>
            </a:endParaRPr>
          </a:p>
        </p:txBody>
      </p:sp>
      <p:sp>
        <p:nvSpPr>
          <p:cNvPr id="3" name="标题 3"/>
          <p:cNvSpPr txBox="1">
            <a:spLocks/>
          </p:cNvSpPr>
          <p:nvPr/>
        </p:nvSpPr>
        <p:spPr>
          <a:xfrm>
            <a:off x="827584" y="3075806"/>
            <a:ext cx="7772400" cy="886495"/>
          </a:xfrm>
          <a:prstGeom prst="rect">
            <a:avLst/>
          </a:prstGeom>
        </p:spPr>
        <p:txBody>
          <a:bodyPr lIns="91438" tIns="45719" rIns="91438" bIns="45719" anchor="ctr" anchorCtr="1"/>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a:t>
            </a:r>
          </a:p>
          <a:p>
            <a:pPr marL="0" marR="0" lvl="0" indent="0" algn="ctr" defTabSz="914400" rtl="0" eaLnBrk="1" fontAlgn="base" latinLnBrk="0" hangingPunct="1">
              <a:lnSpc>
                <a:spcPct val="130000"/>
              </a:lnSpc>
              <a:spcBef>
                <a:spcPct val="0"/>
              </a:spcBef>
              <a:spcAft>
                <a:spcPct val="0"/>
              </a:spcAft>
              <a:buClrTx/>
              <a:buSzTx/>
              <a:buFontTx/>
              <a:buNone/>
              <a:tabLst/>
              <a:defRPr/>
            </a:pPr>
            <a:r>
              <a:rPr lang="en-US" altLang="zh-CN" sz="2000" kern="0" dirty="0">
                <a:solidFill>
                  <a:srgbClr val="324395"/>
                </a:solidFill>
                <a:latin typeface="+mj-lt"/>
                <a:ea typeface="+mj-ea"/>
                <a:cs typeface="+mj-cs"/>
              </a:rPr>
              <a:t>2024.03</a:t>
            </a: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p:txBody>
      </p:sp>
      <p:sp>
        <p:nvSpPr>
          <p:cNvPr id="5" name="テキスト ボックス 3"/>
          <p:cNvSpPr txBox="1"/>
          <p:nvPr/>
        </p:nvSpPr>
        <p:spPr>
          <a:xfrm>
            <a:off x="179512" y="195486"/>
            <a:ext cx="4228209" cy="882293"/>
          </a:xfrm>
          <a:prstGeom prst="rect">
            <a:avLst/>
          </a:prstGeom>
          <a:noFill/>
        </p:spPr>
        <p:txBody>
          <a:bodyPr wrap="none" rtlCol="0">
            <a:spAutoFit/>
          </a:bodyPr>
          <a:lstStyle/>
          <a:p>
            <a:pPr>
              <a:spcBef>
                <a:spcPts val="200"/>
              </a:spcBef>
            </a:pPr>
            <a:r>
              <a:rPr lang="en-US" altLang="ja-JP" sz="1600" dirty="0"/>
              <a:t>3GPP TSG RA</a:t>
            </a:r>
            <a:r>
              <a:rPr lang="en-US" altLang="zh-CN" sz="1600" dirty="0"/>
              <a:t>N #103</a:t>
            </a:r>
            <a:endParaRPr lang="en-US" altLang="ja-JP" sz="1600" dirty="0"/>
          </a:p>
          <a:p>
            <a:pPr>
              <a:spcBef>
                <a:spcPts val="200"/>
              </a:spcBef>
            </a:pPr>
            <a:r>
              <a:rPr lang="en-US" altLang="ja-JP" sz="1600" dirty="0"/>
              <a:t>Maastricht, Netherlands, March 18-21, 2024</a:t>
            </a:r>
          </a:p>
          <a:p>
            <a:pPr>
              <a:spcBef>
                <a:spcPts val="200"/>
              </a:spcBef>
            </a:pPr>
            <a:r>
              <a:rPr lang="en-US" altLang="ja-JP" sz="1600" dirty="0"/>
              <a:t>Agenda: 9.1.4.</a:t>
            </a:r>
            <a:r>
              <a:rPr lang="en-US" altLang="zh-CN" sz="1600" dirty="0"/>
              <a:t>6</a:t>
            </a:r>
          </a:p>
        </p:txBody>
      </p:sp>
      <p:sp>
        <p:nvSpPr>
          <p:cNvPr id="2" name="矩形 1"/>
          <p:cNvSpPr/>
          <p:nvPr/>
        </p:nvSpPr>
        <p:spPr>
          <a:xfrm>
            <a:off x="7452320" y="240992"/>
            <a:ext cx="1220206" cy="338554"/>
          </a:xfrm>
          <a:prstGeom prst="rect">
            <a:avLst/>
          </a:prstGeom>
        </p:spPr>
        <p:txBody>
          <a:bodyPr wrap="none">
            <a:spAutoFit/>
          </a:bodyPr>
          <a:lstStyle/>
          <a:p>
            <a:pPr>
              <a:spcBef>
                <a:spcPts val="200"/>
              </a:spcBef>
            </a:pPr>
            <a:r>
              <a:rPr lang="en-US" altLang="zh-CN" sz="1600" dirty="0"/>
              <a:t>RP-240351</a:t>
            </a:r>
            <a:endParaRPr lang="en-US" altLang="ja-JP" sz="1600" dirty="0"/>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HPUE for NTN</a:t>
            </a:r>
          </a:p>
        </p:txBody>
      </p:sp>
      <p:sp>
        <p:nvSpPr>
          <p:cNvPr id="3" name="内容占位符 2"/>
          <p:cNvSpPr>
            <a:spLocks noGrp="1"/>
          </p:cNvSpPr>
          <p:nvPr>
            <p:ph idx="1"/>
          </p:nvPr>
        </p:nvSpPr>
        <p:spPr>
          <a:xfrm>
            <a:off x="179512" y="627534"/>
            <a:ext cx="8642350" cy="4194966"/>
          </a:xfrm>
        </p:spPr>
        <p:txBody>
          <a:bodyPr/>
          <a:lstStyle/>
          <a:p>
            <a:pPr marL="179382" indent="-182563">
              <a:lnSpc>
                <a:spcPct val="100000"/>
              </a:lnSpc>
              <a:spcBef>
                <a:spcPts val="200"/>
              </a:spcBef>
              <a:spcAft>
                <a:spcPts val="200"/>
              </a:spcAft>
            </a:pPr>
            <a:r>
              <a:rPr lang="en-US" altLang="zh-CN" sz="1600" dirty="0"/>
              <a:t>Justification:</a:t>
            </a:r>
          </a:p>
          <a:p>
            <a:pPr lvl="1"/>
            <a:r>
              <a:rPr lang="en-US" altLang="zh-CN" sz="1200" dirty="0">
                <a:latin typeface="TimesNewRomanPSMT"/>
              </a:rPr>
              <a:t>The high power UE has been identified as a direct technology to solve the coverage issue in high and medium frequency range for both NR and LTE. From rel-16 to rel-18 a series of SIs and WIs related to HPUE have been established to study and specify the requirements for EN-DC,</a:t>
            </a:r>
            <a:r>
              <a:rPr lang="zh-CN" altLang="en-US" sz="1200" dirty="0">
                <a:latin typeface="TimesNewRomanPSMT"/>
              </a:rPr>
              <a:t> </a:t>
            </a:r>
            <a:r>
              <a:rPr lang="en-US" altLang="zh-CN" sz="1200" dirty="0">
                <a:latin typeface="TimesNewRomanPSMT"/>
              </a:rPr>
              <a:t>LTE,</a:t>
            </a:r>
            <a:r>
              <a:rPr lang="zh-CN" altLang="en-US" sz="1200" dirty="0">
                <a:latin typeface="TimesNewRomanPSMT"/>
              </a:rPr>
              <a:t> </a:t>
            </a:r>
            <a:r>
              <a:rPr lang="en-US" altLang="zh-CN" sz="1200" dirty="0">
                <a:latin typeface="TimesNewRomanPSMT"/>
              </a:rPr>
              <a:t>CA and SUL combinations, motivated by significant benefits in cell coverage and cell edge user throughput. In which, the duty cycle solution was raised as one of efficient mechanism to make UE comply with the SAR (specific absorption rate) limit, and now are still under optimization.</a:t>
            </a:r>
          </a:p>
          <a:p>
            <a:pPr lvl="1"/>
            <a:r>
              <a:rPr lang="en-US" altLang="zh-CN" sz="1200" dirty="0">
                <a:latin typeface="TimesNewRomanPSMT"/>
              </a:rPr>
              <a:t>Recently, for some of operators who can provide satellite service, the NTN system is also with  high priority for their commercial deployment plan. Thus to make NTN UE support higher transmit power will benefit NTN applying for more scenarios especially supporting large channel bandwidth and accessing to higher orbit satellite. </a:t>
            </a:r>
          </a:p>
          <a:p>
            <a:pPr lvl="1"/>
            <a:r>
              <a:rPr lang="en-US" altLang="zh-CN" sz="1200" dirty="0">
                <a:latin typeface="TimesNewRomanPSMT"/>
              </a:rPr>
              <a:t>Referring to the design and implementation of UE in other non-3GPP satellite systems, it is feasible for the NTN handheld UE to support higher power to achieve better user experience.</a:t>
            </a:r>
          </a:p>
          <a:p>
            <a:pPr lvl="1"/>
            <a:r>
              <a:rPr lang="en-US" altLang="zh-CN" sz="1200" dirty="0">
                <a:latin typeface="TimesNewRomanPSMT"/>
              </a:rPr>
              <a:t>Hence, it is proposed to set a WI to work on the mechanism and requirements for NTN UE to support high power.</a:t>
            </a:r>
            <a:endParaRPr lang="en-US" altLang="zh-CN" sz="1200" dirty="0">
              <a:highlight>
                <a:srgbClr val="FFFF00"/>
              </a:highlight>
              <a:latin typeface="TimesNewRomanPSMT"/>
            </a:endParaRPr>
          </a:p>
          <a:p>
            <a:pPr marL="179382" indent="-182563">
              <a:lnSpc>
                <a:spcPct val="100000"/>
              </a:lnSpc>
              <a:spcBef>
                <a:spcPts val="200"/>
              </a:spcBef>
              <a:spcAft>
                <a:spcPts val="200"/>
              </a:spcAft>
            </a:pPr>
            <a:endParaRPr lang="en-US" altLang="zh-CN" sz="1200" dirty="0"/>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600" dirty="0"/>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600" dirty="0"/>
          </a:p>
          <a:p>
            <a:pPr marL="0" lvl="1" indent="0">
              <a:lnSpc>
                <a:spcPct val="100000"/>
              </a:lnSpc>
              <a:spcBef>
                <a:spcPts val="200"/>
              </a:spcBef>
              <a:spcAft>
                <a:spcPts val="200"/>
              </a:spcAft>
              <a:buClr>
                <a:srgbClr val="FF6600"/>
              </a:buClr>
              <a:buSzPct val="80000"/>
              <a:buNone/>
            </a:pPr>
            <a:endParaRPr lang="en-US" altLang="zh-CN" sz="1600"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Tree>
    <p:extLst>
      <p:ext uri="{BB962C8B-B14F-4D97-AF65-F5344CB8AC3E}">
        <p14:creationId xmlns:p14="http://schemas.microsoft.com/office/powerpoint/2010/main" val="384047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HPUE for NTN-Objectives</a:t>
            </a:r>
          </a:p>
        </p:txBody>
      </p:sp>
      <p:sp>
        <p:nvSpPr>
          <p:cNvPr id="3" name="内容占位符 2"/>
          <p:cNvSpPr>
            <a:spLocks noGrp="1"/>
          </p:cNvSpPr>
          <p:nvPr>
            <p:ph idx="1"/>
          </p:nvPr>
        </p:nvSpPr>
        <p:spPr>
          <a:xfrm>
            <a:off x="179512" y="627534"/>
            <a:ext cx="8642350" cy="4194966"/>
          </a:xfrm>
        </p:spPr>
        <p:txBody>
          <a:bodyPr/>
          <a:lstStyle/>
          <a:p>
            <a:pPr marL="179382" indent="-182563">
              <a:lnSpc>
                <a:spcPct val="100000"/>
              </a:lnSpc>
              <a:spcBef>
                <a:spcPts val="200"/>
              </a:spcBef>
              <a:spcAft>
                <a:spcPts val="200"/>
              </a:spcAft>
            </a:pPr>
            <a:r>
              <a:rPr lang="en-US" altLang="zh-CN" sz="1600" dirty="0">
                <a:latin typeface="Times New Roman" panose="02020603050405020304" pitchFamily="18" charset="0"/>
                <a:cs typeface="Times New Roman" panose="02020603050405020304" pitchFamily="18" charset="0"/>
              </a:rPr>
              <a:t>Introduce PC2 for NR/IoT NTN UE in NTN FR1 bands for both handheld and non-handheld (need confirmation on the co-existence)</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Specify the RF requirements including: UE maximum output power, Tx power tolerance, MPR, A-MPR and reference sensitivity degradation requirements if needed. [RAN4]</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The example band include both IoT NTN Band and NR NTN Band of (n)256, (n)255, (n)254 [RAN4]</a:t>
            </a:r>
          </a:p>
          <a:p>
            <a:pPr marL="179382" indent="-182563">
              <a:lnSpc>
                <a:spcPct val="100000"/>
              </a:lnSpc>
              <a:spcBef>
                <a:spcPts val="200"/>
              </a:spcBef>
              <a:spcAft>
                <a:spcPts val="200"/>
              </a:spcAft>
            </a:pPr>
            <a:r>
              <a:rPr lang="en-US" altLang="zh-CN" sz="1600" dirty="0">
                <a:latin typeface="Times New Roman" panose="02020603050405020304" pitchFamily="18" charset="0"/>
                <a:cs typeface="Times New Roman" panose="02020603050405020304" pitchFamily="18" charset="0"/>
              </a:rPr>
              <a:t>The duty cycle solution needs to be improved to comply with the SAR regulation.</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Delta power class method could be reused [RAN4, RAN2]</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Specify P-MPR reporting solution [RAN2]</a:t>
            </a:r>
          </a:p>
          <a:p>
            <a:pPr marL="179382" indent="-182563">
              <a:lnSpc>
                <a:spcPct val="100000"/>
              </a:lnSpc>
              <a:spcBef>
                <a:spcPts val="200"/>
              </a:spcBef>
              <a:spcAft>
                <a:spcPts val="200"/>
              </a:spcAft>
            </a:pPr>
            <a:r>
              <a:rPr lang="en-US" altLang="zh-CN" sz="1600" dirty="0">
                <a:latin typeface="Times New Roman" panose="02020603050405020304" pitchFamily="18" charset="0"/>
                <a:cs typeface="Times New Roman" panose="02020603050405020304" pitchFamily="18" charset="0"/>
              </a:rPr>
              <a:t>Coexistence study for NTN UE support PC1.5 and PC1 [RAN4]</a:t>
            </a:r>
          </a:p>
          <a:p>
            <a:pPr marL="541338" lvl="1" indent="-182563">
              <a:lnSpc>
                <a:spcPct val="100000"/>
              </a:lnSpc>
              <a:spcBef>
                <a:spcPts val="200"/>
              </a:spcBef>
              <a:spcAft>
                <a:spcPts val="200"/>
              </a:spcAft>
            </a:pPr>
            <a:r>
              <a:rPr lang="en-US" altLang="zh-CN" sz="1400" kern="100" dirty="0">
                <a:latin typeface="Times New Roman" panose="02020603050405020304" pitchFamily="18" charset="0"/>
                <a:ea typeface="MS Mincho" panose="02020609040205080304" pitchFamily="49" charset="-128"/>
                <a:cs typeface="Times New Roman" panose="02020603050405020304" pitchFamily="18" charset="0"/>
              </a:rPr>
              <a:t>The simulation assumptions and methodology are </a:t>
            </a:r>
            <a:r>
              <a:rPr lang="en-US" altLang="zh-CN" sz="1400" kern="100" dirty="0">
                <a:effectLst/>
                <a:latin typeface="Times New Roman" panose="02020603050405020304" pitchFamily="18" charset="0"/>
                <a:ea typeface="MS Mincho" panose="02020609040205080304" pitchFamily="49" charset="-128"/>
                <a:cs typeface="Times New Roman" panose="02020603050405020304" pitchFamily="18" charset="0"/>
              </a:rPr>
              <a:t>based on TR 38.863</a:t>
            </a:r>
          </a:p>
          <a:p>
            <a:pPr marL="179382" indent="-182563">
              <a:lnSpc>
                <a:spcPct val="100000"/>
              </a:lnSpc>
              <a:spcBef>
                <a:spcPts val="200"/>
              </a:spcBef>
              <a:spcAft>
                <a:spcPts val="200"/>
              </a:spcAft>
            </a:pPr>
            <a:r>
              <a:rPr lang="en-US" altLang="zh-CN" sz="1600" kern="100" dirty="0">
                <a:latin typeface="Times New Roman" panose="02020603050405020304" pitchFamily="18" charset="0"/>
                <a:ea typeface="MS Mincho" panose="02020609040205080304" pitchFamily="49" charset="-128"/>
                <a:cs typeface="Times New Roman" panose="02020603050405020304" pitchFamily="18" charset="0"/>
              </a:rPr>
              <a:t>Based on coexistence study outcome, introduce </a:t>
            </a:r>
            <a:r>
              <a:rPr lang="en-US" altLang="zh-CN" sz="1600" dirty="0">
                <a:latin typeface="Times New Roman" panose="02020603050405020304" pitchFamily="18" charset="0"/>
                <a:cs typeface="Times New Roman" panose="02020603050405020304" pitchFamily="18" charset="0"/>
              </a:rPr>
              <a:t>PC1.5 and PC1 for NR/IoT NTN UE in NTN FR1 bands for both handheld and non-handheld [RAN4]</a:t>
            </a:r>
          </a:p>
          <a:p>
            <a:pPr marL="541338" lvl="1" indent="-182563">
              <a:lnSpc>
                <a:spcPct val="100000"/>
              </a:lnSpc>
              <a:spcBef>
                <a:spcPts val="200"/>
              </a:spcBef>
              <a:spcAft>
                <a:spcPts val="200"/>
              </a:spcAft>
            </a:pPr>
            <a:r>
              <a:rPr lang="en-US" altLang="zh-CN" sz="1400" dirty="0">
                <a:latin typeface="Times New Roman" panose="02020603050405020304" pitchFamily="18" charset="0"/>
                <a:cs typeface="Times New Roman" panose="02020603050405020304" pitchFamily="18" charset="0"/>
              </a:rPr>
              <a:t>The handheld UE is suggested to support PC1 for only working in the non-proximity way(e.g. hands free mode)</a:t>
            </a:r>
          </a:p>
          <a:p>
            <a:pPr marL="179382" indent="-182563">
              <a:lnSpc>
                <a:spcPct val="100000"/>
              </a:lnSpc>
              <a:spcBef>
                <a:spcPts val="200"/>
              </a:spcBef>
              <a:spcAft>
                <a:spcPts val="200"/>
              </a:spcAft>
            </a:pPr>
            <a:r>
              <a:rPr lang="en-US" altLang="zh-CN" sz="1600" dirty="0">
                <a:latin typeface="Times New Roman" panose="02020603050405020304" pitchFamily="18" charset="0"/>
                <a:cs typeface="Times New Roman" panose="02020603050405020304" pitchFamily="18" charset="0"/>
              </a:rPr>
              <a:t>Need further discussion on high power UE in NTN FR2 bands for non-handheld UE</a:t>
            </a:r>
          </a:p>
          <a:p>
            <a:pPr marL="179382" indent="-182563">
              <a:lnSpc>
                <a:spcPct val="100000"/>
              </a:lnSpc>
              <a:spcBef>
                <a:spcPts val="200"/>
              </a:spcBef>
              <a:spcAft>
                <a:spcPts val="200"/>
              </a:spcAft>
            </a:pPr>
            <a:endParaRPr lang="en-US" altLang="zh-CN" sz="1600" dirty="0">
              <a:latin typeface="TimesNewRomanPSMT"/>
            </a:endParaRPr>
          </a:p>
          <a:p>
            <a:pPr marL="898526" lvl="2" indent="-182563">
              <a:lnSpc>
                <a:spcPct val="100000"/>
              </a:lnSpc>
              <a:spcBef>
                <a:spcPts val="200"/>
              </a:spcBef>
              <a:spcAft>
                <a:spcPts val="200"/>
              </a:spcAft>
              <a:buSzPct val="80000"/>
            </a:pPr>
            <a:endParaRPr lang="en-US" altLang="zh-CN" sz="1600" dirty="0">
              <a:latin typeface="TimesNewRomanPSMT"/>
            </a:endParaRPr>
          </a:p>
          <a:p>
            <a:pPr marL="898526" lvl="2" indent="-182563">
              <a:lnSpc>
                <a:spcPct val="100000"/>
              </a:lnSpc>
              <a:spcBef>
                <a:spcPts val="200"/>
              </a:spcBef>
              <a:spcAft>
                <a:spcPts val="200"/>
              </a:spcAft>
              <a:buSzPct val="80000"/>
            </a:pPr>
            <a:endParaRPr lang="en-US" altLang="zh-CN" sz="1200" dirty="0"/>
          </a:p>
          <a:p>
            <a:pPr marL="541338" lvl="1" indent="-182563">
              <a:lnSpc>
                <a:spcPct val="100000"/>
              </a:lnSpc>
              <a:spcBef>
                <a:spcPts val="200"/>
              </a:spcBef>
              <a:spcAft>
                <a:spcPts val="200"/>
              </a:spcAft>
              <a:buSzPct val="80000"/>
            </a:pPr>
            <a:endParaRPr lang="en-US" altLang="zh-CN" sz="1600" dirty="0"/>
          </a:p>
          <a:p>
            <a:pPr marL="0" lvl="1" indent="0">
              <a:lnSpc>
                <a:spcPct val="100000"/>
              </a:lnSpc>
              <a:spcBef>
                <a:spcPts val="200"/>
              </a:spcBef>
              <a:spcAft>
                <a:spcPts val="200"/>
              </a:spcAft>
              <a:buClr>
                <a:srgbClr val="FF6600"/>
              </a:buClr>
              <a:buSzPct val="80000"/>
              <a:buNone/>
            </a:pPr>
            <a:endParaRPr lang="en-US" altLang="zh-CN" sz="1600"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087468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Views on NTN testing and small channel bandwidth</a:t>
            </a:r>
          </a:p>
        </p:txBody>
      </p:sp>
      <p:sp>
        <p:nvSpPr>
          <p:cNvPr id="3" name="内容占位符 2"/>
          <p:cNvSpPr>
            <a:spLocks noGrp="1"/>
          </p:cNvSpPr>
          <p:nvPr>
            <p:ph idx="1"/>
          </p:nvPr>
        </p:nvSpPr>
        <p:spPr>
          <a:xfrm>
            <a:off x="179512" y="627534"/>
            <a:ext cx="8642350" cy="4194966"/>
          </a:xfrm>
        </p:spPr>
        <p:txBody>
          <a:bodyPr/>
          <a:lstStyle/>
          <a:p>
            <a:pPr marL="179382" indent="-182563">
              <a:lnSpc>
                <a:spcPct val="100000"/>
              </a:lnSpc>
              <a:spcBef>
                <a:spcPts val="200"/>
              </a:spcBef>
              <a:spcAft>
                <a:spcPts val="200"/>
              </a:spcAft>
            </a:pPr>
            <a:r>
              <a:rPr lang="en-US" altLang="zh-CN" sz="1600" dirty="0">
                <a:latin typeface="TimesNewRomanPSMT"/>
              </a:rPr>
              <a:t>NTN performance requirements/testing for NGSO for UEs</a:t>
            </a:r>
          </a:p>
          <a:p>
            <a:pPr marL="541338" lvl="1" indent="-182563">
              <a:lnSpc>
                <a:spcPct val="100000"/>
              </a:lnSpc>
              <a:spcBef>
                <a:spcPts val="200"/>
              </a:spcBef>
              <a:spcAft>
                <a:spcPts val="200"/>
              </a:spcAft>
            </a:pPr>
            <a:r>
              <a:rPr lang="en-US" altLang="zh-CN" sz="1400" dirty="0">
                <a:latin typeface="TimesNewRomanPSMT"/>
              </a:rPr>
              <a:t>The GSO and NGSO are both intended to provide direct satellite to smartphone service, the typical scenarios include:</a:t>
            </a:r>
          </a:p>
          <a:p>
            <a:pPr marL="898526" lvl="2" indent="-182563">
              <a:lnSpc>
                <a:spcPct val="100000"/>
              </a:lnSpc>
              <a:spcBef>
                <a:spcPts val="200"/>
              </a:spcBef>
              <a:spcAft>
                <a:spcPts val="200"/>
              </a:spcAft>
            </a:pPr>
            <a:r>
              <a:rPr lang="en-US" altLang="zh-CN" sz="1200" dirty="0">
                <a:latin typeface="TimesNewRomanPSMT"/>
              </a:rPr>
              <a:t>GEO + L\S band + IoT NTN: Direct satellite-to-smartphone with low data rate and short message</a:t>
            </a:r>
          </a:p>
          <a:p>
            <a:pPr marL="898526" lvl="2" indent="-182563">
              <a:lnSpc>
                <a:spcPct val="100000"/>
              </a:lnSpc>
              <a:spcBef>
                <a:spcPts val="200"/>
              </a:spcBef>
              <a:spcAft>
                <a:spcPts val="200"/>
              </a:spcAft>
            </a:pPr>
            <a:r>
              <a:rPr lang="en-US" altLang="zh-CN" sz="1200" dirty="0">
                <a:latin typeface="TimesNewRomanPSMT"/>
              </a:rPr>
              <a:t>GEO + Ka\Ku\V band + NR NTN: Direct satellite to vehicle, ship and emergency terminals</a:t>
            </a:r>
          </a:p>
          <a:p>
            <a:pPr marL="898526" lvl="2" indent="-182563">
              <a:lnSpc>
                <a:spcPct val="100000"/>
              </a:lnSpc>
              <a:spcBef>
                <a:spcPts val="200"/>
              </a:spcBef>
              <a:spcAft>
                <a:spcPts val="200"/>
              </a:spcAft>
            </a:pPr>
            <a:r>
              <a:rPr lang="en-US" altLang="zh-CN" sz="1200" dirty="0">
                <a:latin typeface="TimesNewRomanPSMT"/>
              </a:rPr>
              <a:t>LEO + L\S\C band + NR NTN: Direct satellite-to-smartphone</a:t>
            </a:r>
          </a:p>
          <a:p>
            <a:pPr marL="898526" lvl="2" indent="-182563">
              <a:lnSpc>
                <a:spcPct val="100000"/>
              </a:lnSpc>
              <a:spcBef>
                <a:spcPts val="200"/>
              </a:spcBef>
              <a:spcAft>
                <a:spcPts val="200"/>
              </a:spcAft>
            </a:pPr>
            <a:r>
              <a:rPr lang="en-US" altLang="zh-CN" sz="1200" dirty="0">
                <a:latin typeface="TimesNewRomanPSMT"/>
              </a:rPr>
              <a:t>LEO + Ka\Ku\V band + NR NTN: Direct satellite-to-dedicated terminal</a:t>
            </a:r>
          </a:p>
          <a:p>
            <a:pPr marL="541338" lvl="1" indent="-182563">
              <a:lnSpc>
                <a:spcPct val="100000"/>
              </a:lnSpc>
              <a:spcBef>
                <a:spcPts val="200"/>
              </a:spcBef>
              <a:spcAft>
                <a:spcPts val="200"/>
              </a:spcAft>
            </a:pPr>
            <a:r>
              <a:rPr lang="en-US" altLang="zh-CN" sz="1400" b="1" dirty="0">
                <a:latin typeface="TimesNewRomanPSMT"/>
              </a:rPr>
              <a:t>Observation: </a:t>
            </a:r>
            <a:r>
              <a:rPr lang="en-US" altLang="zh-CN" sz="1400" dirty="0">
                <a:latin typeface="TimesNewRomanPSMT"/>
              </a:rPr>
              <a:t>The scenario of NGSO for LEO+L\S\C band shows larger potential market for smartphone directly accessing to satellite. The channel model for LEO changes all the times and is quite different from TN network, due to the satellite keeping moving fast relative to the UE.</a:t>
            </a:r>
          </a:p>
          <a:p>
            <a:pPr marL="541338" lvl="1" indent="-182563">
              <a:lnSpc>
                <a:spcPct val="100000"/>
              </a:lnSpc>
              <a:spcBef>
                <a:spcPts val="200"/>
              </a:spcBef>
              <a:spcAft>
                <a:spcPts val="200"/>
              </a:spcAft>
            </a:pPr>
            <a:r>
              <a:rPr lang="en-US" altLang="zh-CN" sz="1400" b="1" dirty="0">
                <a:latin typeface="TimesNewRomanPSMT"/>
              </a:rPr>
              <a:t>Proposal: </a:t>
            </a:r>
            <a:r>
              <a:rPr lang="en-US" altLang="zh-CN" sz="1400" dirty="0">
                <a:latin typeface="TimesNewRomanPSMT"/>
              </a:rPr>
              <a:t>Parameters as DL arrival timing and Doppler frequency needs to be optimized to facilitate LEO channel modeling and guarantee NTN UE performance by specifying both </a:t>
            </a:r>
            <a:r>
              <a:rPr lang="en-US" altLang="zh-CN" sz="1400" dirty="0" err="1">
                <a:latin typeface="TimesNewRomanPSMT"/>
              </a:rPr>
              <a:t>demod</a:t>
            </a:r>
            <a:r>
              <a:rPr lang="en-US" altLang="zh-CN" sz="1400" dirty="0">
                <a:latin typeface="TimesNewRomanPSMT"/>
              </a:rPr>
              <a:t> and RRM test requirements.</a:t>
            </a:r>
            <a:endParaRPr lang="en-US" altLang="zh-CN" sz="1600" dirty="0">
              <a:latin typeface="TimesNewRomanPSMT"/>
            </a:endParaRPr>
          </a:p>
          <a:p>
            <a:pPr marL="179382" indent="-182563">
              <a:lnSpc>
                <a:spcPct val="100000"/>
              </a:lnSpc>
              <a:spcBef>
                <a:spcPts val="200"/>
              </a:spcBef>
              <a:spcAft>
                <a:spcPts val="200"/>
              </a:spcAft>
            </a:pPr>
            <a:r>
              <a:rPr lang="en-US" altLang="zh-CN" sz="1600" dirty="0">
                <a:latin typeface="TimesNewRomanPSMT"/>
              </a:rPr>
              <a:t>NR Channel BW less than 5 MHz (focusing on 3MHz) </a:t>
            </a:r>
          </a:p>
          <a:p>
            <a:pPr marL="541338" lvl="1" indent="-182563">
              <a:lnSpc>
                <a:spcPct val="100000"/>
              </a:lnSpc>
              <a:spcBef>
                <a:spcPts val="200"/>
              </a:spcBef>
              <a:spcAft>
                <a:spcPts val="200"/>
              </a:spcAft>
            </a:pPr>
            <a:r>
              <a:rPr lang="en-US" altLang="zh-CN" sz="1400" b="1" dirty="0">
                <a:latin typeface="TimesNewRomanPSMT"/>
              </a:rPr>
              <a:t>Observation: </a:t>
            </a:r>
            <a:r>
              <a:rPr lang="en-US" altLang="zh-CN" sz="1400" dirty="0">
                <a:latin typeface="TimesNewRomanPSMT"/>
              </a:rPr>
              <a:t>With one of the commercial satellite services as low date rate voice and short message, supporting less than 5MHz is necessary for NR NTN.</a:t>
            </a:r>
          </a:p>
          <a:p>
            <a:pPr marL="541338" lvl="1" indent="-182563">
              <a:lnSpc>
                <a:spcPct val="100000"/>
              </a:lnSpc>
              <a:spcBef>
                <a:spcPts val="200"/>
              </a:spcBef>
              <a:spcAft>
                <a:spcPts val="200"/>
              </a:spcAft>
            </a:pPr>
            <a:r>
              <a:rPr lang="en-US" altLang="zh-CN" sz="1400" b="1" dirty="0">
                <a:latin typeface="TimesNewRomanPSMT"/>
              </a:rPr>
              <a:t>Proposal: </a:t>
            </a:r>
            <a:r>
              <a:rPr lang="en-US" altLang="zh-CN" sz="1400" dirty="0">
                <a:latin typeface="TimesNewRomanPSMT"/>
              </a:rPr>
              <a:t>Specify requirements for channel BW less than 5 MHz for NR NTN</a:t>
            </a:r>
            <a:endParaRPr lang="en-US" altLang="zh-CN" sz="1200" dirty="0"/>
          </a:p>
          <a:p>
            <a:pPr marL="541338" lvl="1" indent="-182563">
              <a:lnSpc>
                <a:spcPct val="100000"/>
              </a:lnSpc>
              <a:spcBef>
                <a:spcPts val="200"/>
              </a:spcBef>
              <a:spcAft>
                <a:spcPts val="200"/>
              </a:spcAft>
              <a:buSzPct val="80000"/>
            </a:pPr>
            <a:endParaRPr lang="en-US" altLang="zh-CN" sz="1600" dirty="0"/>
          </a:p>
          <a:p>
            <a:pPr marL="0" lvl="1" indent="0">
              <a:lnSpc>
                <a:spcPct val="100000"/>
              </a:lnSpc>
              <a:spcBef>
                <a:spcPts val="200"/>
              </a:spcBef>
              <a:spcAft>
                <a:spcPts val="200"/>
              </a:spcAft>
              <a:buClr>
                <a:srgbClr val="FF6600"/>
              </a:buClr>
              <a:buSzPct val="80000"/>
              <a:buNone/>
            </a:pPr>
            <a:endParaRPr lang="en-US" altLang="zh-CN" sz="1600"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Tree>
    <p:extLst>
      <p:ext uri="{BB962C8B-B14F-4D97-AF65-F5344CB8AC3E}">
        <p14:creationId xmlns:p14="http://schemas.microsoft.com/office/powerpoint/2010/main" val="671491681"/>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15086</TotalTime>
  <Words>713</Words>
  <Application>Microsoft Office PowerPoint</Application>
  <PresentationFormat>全屏显示(16:9)</PresentationFormat>
  <Paragraphs>48</Paragraphs>
  <Slides>4</Slides>
  <Notes>3</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4</vt:i4>
      </vt:variant>
    </vt:vector>
  </HeadingPairs>
  <TitlesOfParts>
    <vt:vector size="16" baseType="lpstr">
      <vt:lpstr>Lucida Grande</vt:lpstr>
      <vt:lpstr>Nokia Pure Headline Light</vt:lpstr>
      <vt:lpstr>Nokia Pure Text Light</vt:lpstr>
      <vt:lpstr>TimesNewRomanPSMT</vt:lpstr>
      <vt:lpstr>微软雅黑</vt:lpstr>
      <vt:lpstr>Arial</vt:lpstr>
      <vt:lpstr>Calibri</vt:lpstr>
      <vt:lpstr>Times New Roman</vt:lpstr>
      <vt:lpstr>Wingdings</vt:lpstr>
      <vt:lpstr>胶片模板-移动通信研究所-16比9-20150113</vt:lpstr>
      <vt:lpstr>3_Nokia White Master with headline</vt:lpstr>
      <vt:lpstr>Brooklyn_5G_Summit_Slide_Template</vt:lpstr>
      <vt:lpstr>Views on candidate NTN topics for RAN4 Rel-19</vt:lpstr>
      <vt:lpstr>HPUE for NTN</vt:lpstr>
      <vt:lpstr>HPUE for NTN-Objectives</vt:lpstr>
      <vt:lpstr>Views on NTN testing and small channel bandwidth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R4-2400937</cp:lastModifiedBy>
  <cp:revision>1738</cp:revision>
  <cp:lastPrinted>2018-01-16T08:39:22Z</cp:lastPrinted>
  <dcterms:created xsi:type="dcterms:W3CDTF">2017-04-20T03:13:07Z</dcterms:created>
  <dcterms:modified xsi:type="dcterms:W3CDTF">2024-03-11T08:14:33Z</dcterms:modified>
</cp:coreProperties>
</file>