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8"/>
  </p:notesMasterIdLst>
  <p:handoutMasterIdLst>
    <p:handoutMasterId r:id="rId9"/>
  </p:handoutMasterIdLst>
  <p:sldIdLst>
    <p:sldId id="449" r:id="rId4"/>
    <p:sldId id="474" r:id="rId5"/>
    <p:sldId id="494" r:id="rId6"/>
    <p:sldId id="495" r:id="rId7"/>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66"/>
    <a:srgbClr val="0070C0"/>
    <a:srgbClr val="007E39"/>
    <a:srgbClr val="FFFFFF"/>
    <a:srgbClr val="B94A00"/>
    <a:srgbClr val="324395"/>
    <a:srgbClr val="E1FFC3"/>
    <a:srgbClr val="FF6600"/>
    <a:srgbClr val="314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486" autoAdjust="0"/>
    <p:restoredTop sz="92497" autoAdjust="0"/>
  </p:normalViewPr>
  <p:slideViewPr>
    <p:cSldViewPr>
      <p:cViewPr varScale="1">
        <p:scale>
          <a:sx n="139" d="100"/>
          <a:sy n="139" d="100"/>
        </p:scale>
        <p:origin x="1386" y="12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2024/3/11</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3/11/2024</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568308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061309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3410086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SzPct val="80000"/>
              <a:buFont typeface="Wingdings" pitchFamily="2" charset="2"/>
              <a:buChar char="n"/>
              <a:defRPr sz="2000">
                <a:latin typeface="Calibri" pitchFamily="34" charset="0"/>
                <a:cs typeface="Calibri" pitchFamily="34" charset="0"/>
              </a:defRPr>
            </a:lvl1pPr>
            <a:lvl2pPr marL="625475" indent="-266700">
              <a:spcBef>
                <a:spcPts val="600"/>
              </a:spcBef>
              <a:buClrTx/>
              <a:buFont typeface="Arial" pitchFamily="34" charset="0"/>
              <a:buChar char="»"/>
              <a:defRPr sz="1800">
                <a:latin typeface="Calibri" pitchFamily="34" charset="0"/>
                <a:cs typeface="Calibri" pitchFamily="34" charset="0"/>
              </a:defRPr>
            </a:lvl2pPr>
            <a:lvl3pPr marL="982663" indent="-174625">
              <a:spcBef>
                <a:spcPts val="600"/>
              </a:spcBef>
              <a:buFont typeface="Arial" pitchFamily="34" charset="0"/>
              <a:buChar char="•"/>
              <a:defRPr sz="1600">
                <a:latin typeface="Calibri" pitchFamily="34" charset="0"/>
                <a:cs typeface="Calibri" pitchFamily="34" charset="0"/>
              </a:defRPr>
            </a:lvl3pPr>
            <a:lvl4pPr>
              <a:spcBef>
                <a:spcPts val="1200"/>
              </a:spcBef>
              <a:buFontTx/>
              <a:buBlip>
                <a:blip r:embed="rId2"/>
              </a:buBlip>
              <a:defRPr/>
            </a:lvl4pPr>
            <a:lvl5pPr>
              <a:spcBef>
                <a:spcPts val="1200"/>
              </a:spcBef>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4" name="灯片编号占位符 3"/>
          <p:cNvSpPr>
            <a:spLocks noGrp="1"/>
          </p:cNvSpPr>
          <p:nvPr>
            <p:ph type="sldNum" sz="quarter" idx="10"/>
          </p:nvPr>
        </p:nvSpPr>
        <p:spPr/>
        <p:txBody>
          <a:bodyPr/>
          <a:lstStyle>
            <a:lvl1pPr>
              <a:defRPr sz="1100"/>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userDrawn="1"/>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685800" y="1563638"/>
            <a:ext cx="7772400" cy="975968"/>
          </a:xfrm>
        </p:spPr>
        <p:txBody>
          <a:bodyPr/>
          <a:lstStyle/>
          <a:p>
            <a:r>
              <a:rPr lang="en-US" altLang="zh-CN" sz="3000" b="1" dirty="0">
                <a:solidFill>
                  <a:srgbClr val="324395"/>
                </a:solidFill>
              </a:rPr>
              <a:t>Views on candidate UE RF topics for RAN4 Rel-19</a:t>
            </a:r>
            <a:endParaRPr lang="zh-CN" altLang="en-US" sz="3000" b="1" dirty="0">
              <a:solidFill>
                <a:srgbClr val="324395"/>
              </a:solidFill>
            </a:endParaRPr>
          </a:p>
        </p:txBody>
      </p:sp>
      <p:sp>
        <p:nvSpPr>
          <p:cNvPr id="3" name="标题 3"/>
          <p:cNvSpPr txBox="1">
            <a:spLocks/>
          </p:cNvSpPr>
          <p:nvPr/>
        </p:nvSpPr>
        <p:spPr>
          <a:xfrm>
            <a:off x="827584" y="3075806"/>
            <a:ext cx="7772400" cy="886495"/>
          </a:xfrm>
          <a:prstGeom prst="rect">
            <a:avLst/>
          </a:prstGeom>
        </p:spPr>
        <p:txBody>
          <a:bodyPr lIns="91438" tIns="45719" rIns="91438" bIns="45719" anchor="ctr" anchorCtr="1"/>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p>
          <a:p>
            <a:pPr marL="0" marR="0" lvl="0" indent="0" algn="ctr" defTabSz="914400" rtl="0" eaLnBrk="1" fontAlgn="base" latinLnBrk="0" hangingPunct="1">
              <a:lnSpc>
                <a:spcPct val="130000"/>
              </a:lnSpc>
              <a:spcBef>
                <a:spcPct val="0"/>
              </a:spcBef>
              <a:spcAft>
                <a:spcPct val="0"/>
              </a:spcAft>
              <a:buClrTx/>
              <a:buSzTx/>
              <a:buFontTx/>
              <a:buNone/>
              <a:tabLst/>
              <a:defRPr/>
            </a:pPr>
            <a:r>
              <a:rPr lang="en-US" altLang="zh-CN" sz="2000" kern="0" dirty="0">
                <a:solidFill>
                  <a:srgbClr val="324395"/>
                </a:solidFill>
                <a:latin typeface="+mj-lt"/>
                <a:ea typeface="+mj-ea"/>
                <a:cs typeface="+mj-cs"/>
              </a:rPr>
              <a:t>2024.03</a:t>
            </a: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p:txBody>
      </p:sp>
      <p:sp>
        <p:nvSpPr>
          <p:cNvPr id="5" name="テキスト ボックス 3"/>
          <p:cNvSpPr txBox="1"/>
          <p:nvPr/>
        </p:nvSpPr>
        <p:spPr>
          <a:xfrm>
            <a:off x="179512" y="195486"/>
            <a:ext cx="4228209" cy="882293"/>
          </a:xfrm>
          <a:prstGeom prst="rect">
            <a:avLst/>
          </a:prstGeom>
          <a:noFill/>
        </p:spPr>
        <p:txBody>
          <a:bodyPr wrap="none" rtlCol="0">
            <a:spAutoFit/>
          </a:bodyPr>
          <a:lstStyle/>
          <a:p>
            <a:pPr>
              <a:spcBef>
                <a:spcPts val="200"/>
              </a:spcBef>
            </a:pPr>
            <a:r>
              <a:rPr lang="en-US" altLang="ja-JP" sz="1600" dirty="0"/>
              <a:t>3GPP TSG RA</a:t>
            </a:r>
            <a:r>
              <a:rPr lang="en-US" altLang="zh-CN" sz="1600" dirty="0"/>
              <a:t>N #103</a:t>
            </a:r>
            <a:endParaRPr lang="en-US" altLang="ja-JP" sz="1600" dirty="0"/>
          </a:p>
          <a:p>
            <a:pPr>
              <a:spcBef>
                <a:spcPts val="200"/>
              </a:spcBef>
            </a:pPr>
            <a:r>
              <a:rPr lang="en-US" altLang="ja-JP" sz="1600" dirty="0"/>
              <a:t>Maastricht, Netherlands, March 18-21, 2024</a:t>
            </a:r>
          </a:p>
          <a:p>
            <a:pPr>
              <a:spcBef>
                <a:spcPts val="200"/>
              </a:spcBef>
            </a:pPr>
            <a:r>
              <a:rPr lang="en-US" altLang="ja-JP" sz="1600" dirty="0"/>
              <a:t>Agenda: 9.1.4.</a:t>
            </a:r>
            <a:r>
              <a:rPr lang="en-US" altLang="zh-CN" sz="1600" dirty="0"/>
              <a:t>1</a:t>
            </a:r>
          </a:p>
        </p:txBody>
      </p:sp>
      <p:sp>
        <p:nvSpPr>
          <p:cNvPr id="2" name="矩形 1"/>
          <p:cNvSpPr/>
          <p:nvPr/>
        </p:nvSpPr>
        <p:spPr>
          <a:xfrm>
            <a:off x="7452320" y="240992"/>
            <a:ext cx="1220206" cy="338554"/>
          </a:xfrm>
          <a:prstGeom prst="rect">
            <a:avLst/>
          </a:prstGeom>
        </p:spPr>
        <p:txBody>
          <a:bodyPr wrap="none">
            <a:spAutoFit/>
          </a:bodyPr>
          <a:lstStyle/>
          <a:p>
            <a:pPr>
              <a:spcBef>
                <a:spcPts val="200"/>
              </a:spcBef>
            </a:pPr>
            <a:r>
              <a:rPr lang="en-US" altLang="zh-CN" sz="1600" dirty="0"/>
              <a:t>RP-240349</a:t>
            </a:r>
            <a:endParaRPr lang="en-US" altLang="ja-JP" sz="1600" dirty="0"/>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Justification-power domain enhancement</a:t>
            </a:r>
            <a:endParaRPr lang="en-US" altLang="zh-CN"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179512" y="627534"/>
                <a:ext cx="8642350" cy="4194966"/>
              </a:xfrm>
            </p:spPr>
            <p:txBody>
              <a:bodyPr/>
              <a:lstStyle/>
              <a:p>
                <a:pPr marL="179382" indent="-182563">
                  <a:lnSpc>
                    <a:spcPct val="100000"/>
                  </a:lnSpc>
                  <a:spcBef>
                    <a:spcPts val="200"/>
                  </a:spcBef>
                  <a:spcAft>
                    <a:spcPts val="200"/>
                  </a:spcAft>
                </a:pPr>
                <a:r>
                  <a:rPr lang="en-US" altLang="zh-CN" sz="1200" dirty="0">
                    <a:latin typeface="Times New Roman" panose="02020603050405020304" pitchFamily="18" charset="0"/>
                    <a:cs typeface="Times New Roman" panose="02020603050405020304" pitchFamily="18" charset="0"/>
                  </a:rPr>
                  <a:t>To fully utilize the UE transmit power with higher efficiency, the two methods of reporting more power parameters and reducing MPR is intensely discussed in RAN4 release 18.</a:t>
                </a:r>
              </a:p>
              <a:p>
                <a:pPr marL="541338" lvl="1" indent="-182563">
                  <a:lnSpc>
                    <a:spcPct val="100000"/>
                  </a:lnSpc>
                  <a:spcBef>
                    <a:spcPts val="200"/>
                  </a:spcBef>
                  <a:spcAft>
                    <a:spcPts val="200"/>
                  </a:spcAft>
                  <a:buSzPct val="80000"/>
                </a:pPr>
                <a:r>
                  <a:rPr lang="en-GB" altLang="zh-CN" sz="1100" dirty="0">
                    <a:latin typeface="Times New Roman" panose="02020603050405020304" pitchFamily="18" charset="0"/>
                    <a:cs typeface="Times New Roman" panose="02020603050405020304" pitchFamily="18" charset="0"/>
                  </a:rPr>
                  <a:t>MPR reduction is introduced in release 18 for both pi/2 BPSK and QPSK by allowing 1dB power boosting gain with PC3 </a:t>
                </a:r>
                <a:r>
                  <a:rPr lang="en-US" altLang="zh-CN" sz="1100" dirty="0">
                    <a:latin typeface="Times New Roman" panose="02020603050405020304" pitchFamily="18" charset="0"/>
                    <a:cs typeface="Times New Roman" panose="02020603050405020304" pitchFamily="18" charset="0"/>
                  </a:rPr>
                  <a:t>and 0.5dB with</a:t>
                </a:r>
                <a:r>
                  <a:rPr lang="en-GB" altLang="zh-CN" sz="1100" dirty="0">
                    <a:latin typeface="Times New Roman" panose="02020603050405020304" pitchFamily="18" charset="0"/>
                    <a:cs typeface="Times New Roman" panose="02020603050405020304" pitchFamily="18" charset="0"/>
                  </a:rPr>
                  <a:t> PC2. However, </a:t>
                </a:r>
                <a:r>
                  <a:rPr lang="en-US" altLang="zh-CN" sz="1100" dirty="0">
                    <a:latin typeface="Times New Roman" panose="02020603050405020304" pitchFamily="18" charset="0"/>
                    <a:cs typeface="Times New Roman" panose="02020603050405020304" pitchFamily="18" charset="0"/>
                  </a:rPr>
                  <a:t>however for 16QAM</a:t>
                </a:r>
                <a:r>
                  <a:rPr lang="zh-CN" altLang="en-US" sz="110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etc. higher order modulations, no power boosting capability applies</a:t>
                </a:r>
                <a:r>
                  <a:rPr lang="en-GB" altLang="zh-CN" sz="1100" dirty="0">
                    <a:latin typeface="Times New Roman" panose="02020603050405020304" pitchFamily="18" charset="0"/>
                    <a:cs typeface="Times New Roman" panose="02020603050405020304" pitchFamily="18" charset="0"/>
                  </a:rPr>
                  <a:t>. So power boosting or MPR reduction is still necessary to be further evaluated.  </a:t>
                </a:r>
              </a:p>
              <a:p>
                <a:pPr marL="541338" lvl="1" indent="-182563">
                  <a:lnSpc>
                    <a:spcPct val="100000"/>
                  </a:lnSpc>
                  <a:spcBef>
                    <a:spcPts val="200"/>
                  </a:spcBef>
                  <a:spcAft>
                    <a:spcPts val="200"/>
                  </a:spcAft>
                  <a:buSzPct val="80000"/>
                </a:pPr>
                <a:r>
                  <a:rPr lang="en-US" altLang="zh-CN" sz="1100" dirty="0">
                    <a:latin typeface="Times New Roman" panose="02020603050405020304" pitchFamily="18" charset="0"/>
                    <a:cs typeface="Times New Roman" panose="02020603050405020304" pitchFamily="18" charset="0"/>
                  </a:rPr>
                  <a:t>Reporting the parameter </a:t>
                </a:r>
                <a14:m>
                  <m:oMath xmlns:m="http://schemas.openxmlformats.org/officeDocument/2006/math">
                    <m:sSub>
                      <m:sSubPr>
                        <m:ctrlPr>
                          <a:rPr lang="zh-CN" altLang="zh-CN" sz="1100" i="1" smtClean="0">
                            <a:effectLst/>
                            <a:latin typeface="Cambria Math" panose="02040503050406030204" pitchFamily="18" charset="0"/>
                            <a:ea typeface="Cambria Math" panose="02040503050406030204" pitchFamily="18" charset="0"/>
                          </a:rPr>
                        </m:ctrlPr>
                      </m:sSubPr>
                      <m:e>
                        <m:r>
                          <a:rPr lang="en-GB" altLang="zh-CN" sz="1100" i="1" kern="0">
                            <a:effectLst/>
                            <a:latin typeface="Cambria Math" panose="02040503050406030204" pitchFamily="18" charset="0"/>
                            <a:ea typeface="等线" panose="02010600030101010101" pitchFamily="2" charset="-122"/>
                            <a:cs typeface="Times New Roman" panose="02020603050405020304" pitchFamily="18" charset="0"/>
                          </a:rPr>
                          <m:t>∆</m:t>
                        </m:r>
                        <m:r>
                          <a:rPr lang="en-GB" altLang="zh-CN" sz="1100" i="1" kern="0">
                            <a:effectLst/>
                            <a:latin typeface="Cambria Math" panose="02040503050406030204" pitchFamily="18" charset="0"/>
                            <a:ea typeface="等线" panose="02010600030101010101" pitchFamily="2" charset="-122"/>
                            <a:cs typeface="Times New Roman" panose="02020603050405020304" pitchFamily="18" charset="0"/>
                          </a:rPr>
                          <m:t>𝑃</m:t>
                        </m:r>
                      </m:e>
                      <m:sub>
                        <m:r>
                          <m:rPr>
                            <m:sty m:val="p"/>
                          </m:rPr>
                          <a:rPr lang="en-GB" altLang="zh-CN" sz="1100" kern="0" baseline="-25000">
                            <a:effectLst/>
                            <a:latin typeface="Cambria Math" panose="02040503050406030204" pitchFamily="18" charset="0"/>
                            <a:ea typeface="Times New Roman" panose="02020603050405020304" pitchFamily="18" charset="0"/>
                            <a:cs typeface="Times New Roman" panose="02020603050405020304" pitchFamily="18" charset="0"/>
                          </a:rPr>
                          <m:t>PowerClass</m:t>
                        </m:r>
                      </m:sub>
                    </m:sSub>
                  </m:oMath>
                </a14:m>
                <a:r>
                  <a:rPr lang="en-US" altLang="zh-CN" sz="1100" dirty="0">
                    <a:latin typeface="Times New Roman" panose="02020603050405020304" pitchFamily="18" charset="0"/>
                    <a:cs typeface="Times New Roman" panose="02020603050405020304" pitchFamily="18" charset="0"/>
                  </a:rPr>
                  <a:t>is introduced for FR1 deployments, on a per cell basis.</a:t>
                </a:r>
                <a:r>
                  <a:rPr lang="en-GB" altLang="zh-CN" sz="140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This mechanism allows network to know the UE power class information more precisely and to adjust the attainable transmitting and receiving power level timely. The parameter of </a:t>
                </a:r>
                <a14:m>
                  <m:oMath xmlns:m="http://schemas.openxmlformats.org/officeDocument/2006/math">
                    <m:sSub>
                      <m:sSubPr>
                        <m:ctrlPr>
                          <a:rPr lang="zh-CN" altLang="zh-CN" sz="1100" i="1">
                            <a:latin typeface="Cambria Math" panose="02040503050406030204" pitchFamily="18" charset="0"/>
                            <a:ea typeface="Cambria Math" panose="02040503050406030204" pitchFamily="18" charset="0"/>
                          </a:rPr>
                        </m:ctrlPr>
                      </m:sSubPr>
                      <m:e>
                        <m:r>
                          <a:rPr lang="en-GB" altLang="zh-CN" sz="1100" i="1">
                            <a:latin typeface="Cambria Math" panose="02040503050406030204" pitchFamily="18" charset="0"/>
                            <a:ea typeface="等线" panose="02010600030101010101" pitchFamily="2" charset="-122"/>
                            <a:cs typeface="Times New Roman" panose="02020603050405020304" pitchFamily="18" charset="0"/>
                          </a:rPr>
                          <m:t>∆</m:t>
                        </m:r>
                        <m:r>
                          <a:rPr lang="en-GB" altLang="zh-CN" sz="1100" i="1">
                            <a:latin typeface="Cambria Math" panose="02040503050406030204" pitchFamily="18" charset="0"/>
                            <a:ea typeface="等线" panose="02010600030101010101" pitchFamily="2" charset="-122"/>
                            <a:cs typeface="Times New Roman" panose="02020603050405020304" pitchFamily="18" charset="0"/>
                          </a:rPr>
                          <m:t>𝑃</m:t>
                        </m:r>
                      </m:e>
                      <m:sub>
                        <m:r>
                          <m:rPr>
                            <m:sty m:val="p"/>
                          </m:rPr>
                          <a:rPr lang="en-GB" altLang="zh-CN" sz="1100" baseline="-25000">
                            <a:latin typeface="Cambria Math" panose="02040503050406030204" pitchFamily="18" charset="0"/>
                            <a:ea typeface="Times New Roman" panose="02020603050405020304" pitchFamily="18" charset="0"/>
                            <a:cs typeface="Times New Roman" panose="02020603050405020304" pitchFamily="18" charset="0"/>
                          </a:rPr>
                          <m:t>PowerClass</m:t>
                        </m:r>
                      </m:sub>
                    </m:sSub>
                  </m:oMath>
                </a14:m>
                <a:r>
                  <a:rPr lang="en-US" altLang="zh-CN" sz="1100" dirty="0">
                    <a:latin typeface="Times New Roman" panose="02020603050405020304" pitchFamily="18" charset="0"/>
                    <a:cs typeface="Times New Roman" panose="02020603050405020304" pitchFamily="18" charset="0"/>
                  </a:rPr>
                  <a:t> depend on the </a:t>
                </a:r>
                <a:r>
                  <a:rPr lang="en-US" altLang="zh-CN" sz="1100" dirty="0" err="1">
                    <a:latin typeface="Times New Roman" panose="02020603050405020304" pitchFamily="18" charset="0"/>
                    <a:cs typeface="Times New Roman" panose="02020603050405020304" pitchFamily="18" charset="0"/>
                  </a:rPr>
                  <a:t>dutycycle</a:t>
                </a:r>
                <a:r>
                  <a:rPr lang="en-US" altLang="zh-CN" sz="1100" dirty="0">
                    <a:latin typeface="Times New Roman" panose="02020603050405020304" pitchFamily="18" charset="0"/>
                    <a:cs typeface="Times New Roman" panose="02020603050405020304" pitchFamily="18" charset="0"/>
                  </a:rPr>
                  <a:t> solution of which the evaluation period, start and end timing are up to UE implementation. Such information shall be also shared to BS for the timing of </a:t>
                </a:r>
                <a14:m>
                  <m:oMath xmlns:m="http://schemas.openxmlformats.org/officeDocument/2006/math">
                    <m:sSub>
                      <m:sSubPr>
                        <m:ctrlPr>
                          <a:rPr lang="zh-CN" altLang="zh-CN" sz="1100" i="1">
                            <a:latin typeface="Cambria Math" panose="02040503050406030204" pitchFamily="18" charset="0"/>
                            <a:ea typeface="Cambria Math" panose="02040503050406030204" pitchFamily="18" charset="0"/>
                          </a:rPr>
                        </m:ctrlPr>
                      </m:sSubPr>
                      <m:e>
                        <m:r>
                          <a:rPr lang="en-GB" altLang="zh-CN" sz="1100" i="1">
                            <a:latin typeface="Cambria Math" panose="02040503050406030204" pitchFamily="18" charset="0"/>
                            <a:ea typeface="等线" panose="02010600030101010101" pitchFamily="2" charset="-122"/>
                            <a:cs typeface="Times New Roman" panose="02020603050405020304" pitchFamily="18" charset="0"/>
                          </a:rPr>
                          <m:t>∆</m:t>
                        </m:r>
                        <m:r>
                          <a:rPr lang="en-GB" altLang="zh-CN" sz="1100" i="1">
                            <a:latin typeface="Cambria Math" panose="02040503050406030204" pitchFamily="18" charset="0"/>
                            <a:ea typeface="等线" panose="02010600030101010101" pitchFamily="2" charset="-122"/>
                            <a:cs typeface="Times New Roman" panose="02020603050405020304" pitchFamily="18" charset="0"/>
                          </a:rPr>
                          <m:t>𝑃</m:t>
                        </m:r>
                      </m:e>
                      <m:sub>
                        <m:r>
                          <m:rPr>
                            <m:sty m:val="p"/>
                          </m:rPr>
                          <a:rPr lang="en-GB" altLang="zh-CN" sz="1100" baseline="-25000">
                            <a:latin typeface="Cambria Math" panose="02040503050406030204" pitchFamily="18" charset="0"/>
                            <a:ea typeface="Times New Roman" panose="02020603050405020304" pitchFamily="18" charset="0"/>
                            <a:cs typeface="Times New Roman" panose="02020603050405020304" pitchFamily="18" charset="0"/>
                          </a:rPr>
                          <m:t>PowerClass</m:t>
                        </m:r>
                      </m:sub>
                    </m:sSub>
                  </m:oMath>
                </a14:m>
                <a:r>
                  <a:rPr lang="en-US" altLang="zh-CN" sz="1100" dirty="0">
                    <a:latin typeface="Times New Roman" panose="02020603050405020304" pitchFamily="18" charset="0"/>
                    <a:cs typeface="Times New Roman" panose="02020603050405020304" pitchFamily="18" charset="0"/>
                  </a:rPr>
                  <a:t> changes.</a:t>
                </a:r>
              </a:p>
              <a:p>
                <a:pPr marL="179382" indent="-182563">
                  <a:lnSpc>
                    <a:spcPct val="100000"/>
                  </a:lnSpc>
                  <a:spcBef>
                    <a:spcPts val="200"/>
                  </a:spcBef>
                  <a:spcAft>
                    <a:spcPts val="200"/>
                  </a:spcAft>
                </a:pPr>
                <a:r>
                  <a:rPr lang="en-US" altLang="zh-CN" sz="1200" dirty="0">
                    <a:latin typeface="Times New Roman" panose="02020603050405020304" pitchFamily="18" charset="0"/>
                    <a:cs typeface="Times New Roman" panose="02020603050405020304" pitchFamily="18" charset="0"/>
                  </a:rPr>
                  <a:t>From rel-16 to rel-18 a series of SIs and WIs related to HPUE have been established to study and specify the requirements for EN-DC, LTE, NR, CA and SUL combinations, motivated by significant benefits in cell coverage and user throughput. </a:t>
                </a:r>
              </a:p>
              <a:p>
                <a:pPr marL="541338" lvl="1" indent="-182563">
                  <a:lnSpc>
                    <a:spcPct val="100000"/>
                  </a:lnSpc>
                  <a:spcBef>
                    <a:spcPts val="200"/>
                  </a:spcBef>
                  <a:spcAft>
                    <a:spcPts val="200"/>
                  </a:spcAft>
                </a:pPr>
                <a:r>
                  <a:rPr lang="en-US" altLang="zh-CN" sz="1100" dirty="0">
                    <a:latin typeface="Times New Roman" panose="02020603050405020304" pitchFamily="18" charset="0"/>
                    <a:cs typeface="Times New Roman" panose="02020603050405020304" pitchFamily="18" charset="0"/>
                  </a:rPr>
                  <a:t>This directly improves the cap of UE transmit power, however, </a:t>
                </a:r>
                <a:r>
                  <a:rPr lang="en-GB" altLang="zh-CN" sz="1100" dirty="0">
                    <a:latin typeface="Times New Roman" panose="02020603050405020304" pitchFamily="18" charset="0"/>
                    <a:cs typeface="Times New Roman" panose="02020603050405020304" pitchFamily="18" charset="0"/>
                  </a:rPr>
                  <a:t>the real transmit power of UE depends on many factors, of which MPR is a key parameter. As the MPR is derived based on ACLR, EVM, phase noise and IQ imbalance etc., </a:t>
                </a:r>
              </a:p>
              <a:p>
                <a:pPr marL="541338" lvl="1" indent="-182563">
                  <a:lnSpc>
                    <a:spcPct val="100000"/>
                  </a:lnSpc>
                  <a:spcBef>
                    <a:spcPts val="200"/>
                  </a:spcBef>
                  <a:spcAft>
                    <a:spcPts val="200"/>
                  </a:spcAft>
                </a:pPr>
                <a:r>
                  <a:rPr lang="en-GB" altLang="zh-CN" sz="1100" dirty="0">
                    <a:latin typeface="Times New Roman" panose="02020603050405020304" pitchFamily="18" charset="0"/>
                    <a:cs typeface="Times New Roman" panose="02020603050405020304" pitchFamily="18" charset="0"/>
                  </a:rPr>
                  <a:t>These conditional requirements may not always apply for all the scenarios, which means ACLR could be relaxed if no other operators in adjacent channel, or EVM could be relaxed if same receiving performance could be achieved. Thus power can be boosted or MRP can be further reduced based on relaxed ACLR or EVM requirements.</a:t>
                </a:r>
                <a:endParaRPr lang="en-US" altLang="zh-CN" sz="1100" dirty="0">
                  <a:latin typeface="Times New Roman" panose="02020603050405020304" pitchFamily="18" charset="0"/>
                  <a:cs typeface="Times New Roman" panose="02020603050405020304" pitchFamily="18" charset="0"/>
                </a:endParaRPr>
              </a:p>
              <a:p>
                <a:pPr marL="179382" indent="-182563">
                  <a:lnSpc>
                    <a:spcPct val="100000"/>
                  </a:lnSpc>
                  <a:spcBef>
                    <a:spcPts val="200"/>
                  </a:spcBef>
                  <a:spcAft>
                    <a:spcPts val="200"/>
                  </a:spcAft>
                </a:pPr>
                <a:r>
                  <a:rPr lang="en-US" altLang="zh-CN" sz="1200" dirty="0">
                    <a:latin typeface="Times New Roman" panose="02020603050405020304" pitchFamily="18" charset="0"/>
                    <a:cs typeface="Times New Roman" panose="02020603050405020304" pitchFamily="18" charset="0"/>
                  </a:rPr>
                  <a:t>Hence, it is proposed to set a WI to work on the power boosting or MPR reduction for PC2/PC3 with conditional requirements relaxation, and also continue optimize the power class related reporting solution including duration, full-power transmission, P-MPR reporting.</a:t>
                </a:r>
              </a:p>
              <a:p>
                <a:pPr marL="179382" indent="-182563">
                  <a:lnSpc>
                    <a:spcPct val="100000"/>
                  </a:lnSpc>
                  <a:spcBef>
                    <a:spcPts val="200"/>
                  </a:spcBef>
                  <a:spcAft>
                    <a:spcPts val="200"/>
                  </a:spcAft>
                </a:pPr>
                <a:endParaRPr lang="en-US" altLang="zh-CN" sz="1200" dirty="0">
                  <a:latin typeface="Times New Roman" panose="02020603050405020304" pitchFamily="18" charset="0"/>
                  <a:cs typeface="Times New Roman" panose="02020603050405020304" pitchFamily="18" charset="0"/>
                </a:endParaRPr>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600" dirty="0"/>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600" dirty="0"/>
              </a:p>
              <a:p>
                <a:pPr marL="0" lvl="1" indent="0">
                  <a:lnSpc>
                    <a:spcPct val="100000"/>
                  </a:lnSpc>
                  <a:spcBef>
                    <a:spcPts val="200"/>
                  </a:spcBef>
                  <a:spcAft>
                    <a:spcPts val="200"/>
                  </a:spcAft>
                  <a:buClr>
                    <a:srgbClr val="FF6600"/>
                  </a:buClr>
                  <a:buSzPct val="80000"/>
                  <a:buNone/>
                </a:pPr>
                <a:endParaRPr lang="en-US" altLang="zh-CN" sz="16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179512" y="627534"/>
                <a:ext cx="8642350" cy="4194966"/>
              </a:xfrm>
              <a:blipFill>
                <a:blip r:embed="rId3"/>
                <a:stretch>
                  <a:fillRect t="-145" r="-282"/>
                </a:stretch>
              </a:blipFill>
            </p:spPr>
            <p:txBody>
              <a:bodyPr/>
              <a:lstStyle/>
              <a:p>
                <a:r>
                  <a:rPr lang="zh-CN" altLang="en-US">
                    <a:noFill/>
                  </a:rPr>
                  <a:t> </a:t>
                </a:r>
              </a:p>
            </p:txBody>
          </p:sp>
        </mc:Fallback>
      </mc:AlternateContent>
      <p:sp>
        <p:nvSpPr>
          <p:cNvPr id="4" name="灯片编号占位符 3"/>
          <p:cNvSpPr>
            <a:spLocks noGrp="1"/>
          </p:cNvSpPr>
          <p:nvPr>
            <p:ph type="sldNum" sz="quarter" idx="10"/>
          </p:nvPr>
        </p:nvSpPr>
        <p:spPr>
          <a:xfrm>
            <a:off x="4479603" y="4927419"/>
            <a:ext cx="1223963" cy="161925"/>
          </a:xfrm>
        </p:spPr>
        <p:txBody>
          <a:bodyPr/>
          <a:lstStyle/>
          <a:p>
            <a:pPr>
              <a:defRPr/>
            </a:pPr>
            <a:fld id="{60E1D707-743A-4DE1-9ADF-A19E5F8506DA}" type="slidenum">
              <a:rPr lang="en-US" smtClean="0"/>
              <a:pPr>
                <a:defRPr/>
              </a:pPr>
              <a:t>2</a:t>
            </a:fld>
            <a:endParaRPr lang="en-US" dirty="0"/>
          </a:p>
        </p:txBody>
      </p:sp>
    </p:spTree>
    <p:extLst>
      <p:ext uri="{BB962C8B-B14F-4D97-AF65-F5344CB8AC3E}">
        <p14:creationId xmlns:p14="http://schemas.microsoft.com/office/powerpoint/2010/main" val="4107391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Objectives-power domain enhancement</a:t>
            </a:r>
          </a:p>
        </p:txBody>
      </p:sp>
      <p:sp>
        <p:nvSpPr>
          <p:cNvPr id="3" name="内容占位符 2"/>
          <p:cNvSpPr>
            <a:spLocks noGrp="1"/>
          </p:cNvSpPr>
          <p:nvPr>
            <p:ph idx="1"/>
          </p:nvPr>
        </p:nvSpPr>
        <p:spPr>
          <a:xfrm>
            <a:off x="179512" y="627534"/>
            <a:ext cx="8642350" cy="4194966"/>
          </a:xfrm>
        </p:spPr>
        <p:txBody>
          <a:bodyPr/>
          <a:lstStyle/>
          <a:p>
            <a:pPr marL="179382" indent="-182563">
              <a:lnSpc>
                <a:spcPct val="100000"/>
              </a:lnSpc>
              <a:spcBef>
                <a:spcPts val="200"/>
              </a:spcBef>
              <a:spcAft>
                <a:spcPts val="200"/>
              </a:spcAft>
            </a:pPr>
            <a:r>
              <a:rPr lang="en-US" altLang="zh-CN" sz="1400" dirty="0">
                <a:latin typeface="Times New Roman" panose="02020603050405020304" pitchFamily="18" charset="0"/>
                <a:cs typeface="Times New Roman" panose="02020603050405020304" pitchFamily="18" charset="0"/>
              </a:rPr>
              <a:t>Power boosting or MPR reduction for PC2/PC3 with conditional requirements relaxation</a:t>
            </a:r>
          </a:p>
          <a:p>
            <a:pPr marL="541338" lvl="1" indent="-182563">
              <a:lnSpc>
                <a:spcPct val="100000"/>
              </a:lnSpc>
              <a:spcBef>
                <a:spcPts val="200"/>
              </a:spcBef>
              <a:spcAft>
                <a:spcPts val="200"/>
              </a:spcAft>
              <a:buSzPct val="80000"/>
            </a:pPr>
            <a:r>
              <a:rPr lang="en-US" altLang="zh-CN" sz="1200" dirty="0">
                <a:latin typeface="Times New Roman" panose="02020603050405020304" pitchFamily="18" charset="0"/>
                <a:cs typeface="Times New Roman" panose="02020603050405020304" pitchFamily="18" charset="0"/>
              </a:rPr>
              <a:t>Under condition of relaxed ACLR or EVM requirements, Specify Power boosting or MPR reduction requirement for specific power class </a:t>
            </a:r>
          </a:p>
          <a:p>
            <a:pPr marL="898526" lvl="2" indent="-182563">
              <a:lnSpc>
                <a:spcPct val="100000"/>
              </a:lnSpc>
              <a:spcBef>
                <a:spcPts val="200"/>
              </a:spcBef>
              <a:spcAft>
                <a:spcPts val="200"/>
              </a:spcAft>
              <a:buSzPct val="80000"/>
            </a:pPr>
            <a:r>
              <a:rPr lang="en-US" altLang="zh-CN" sz="1100" dirty="0">
                <a:latin typeface="Times New Roman" panose="02020603050405020304" pitchFamily="18" charset="0"/>
                <a:cs typeface="Times New Roman" panose="02020603050405020304" pitchFamily="18" charset="0"/>
              </a:rPr>
              <a:t>Identify the bottleneck requirements within ACLR and EVM for Power boosting or MPR reduction for different modulation orders of QPSK, 16QAM, 64QAM and 256QAM</a:t>
            </a:r>
          </a:p>
          <a:p>
            <a:pPr marL="898526" lvl="2" indent="-182563">
              <a:lnSpc>
                <a:spcPct val="100000"/>
              </a:lnSpc>
              <a:spcBef>
                <a:spcPts val="200"/>
              </a:spcBef>
              <a:spcAft>
                <a:spcPts val="200"/>
              </a:spcAft>
              <a:buSzPct val="80000"/>
            </a:pPr>
            <a:r>
              <a:rPr lang="en-US" altLang="zh-CN" sz="1100" dirty="0">
                <a:latin typeface="Times New Roman" panose="02020603050405020304" pitchFamily="18" charset="0"/>
                <a:cs typeface="Times New Roman" panose="02020603050405020304" pitchFamily="18" charset="0"/>
              </a:rPr>
              <a:t>Specify the Power boosting or MPR reduction requirements based on identified relaxed ACLR or EVM requirements</a:t>
            </a:r>
          </a:p>
          <a:p>
            <a:pPr marL="541338" lvl="1" indent="-182563">
              <a:lnSpc>
                <a:spcPct val="100000"/>
              </a:lnSpc>
              <a:spcBef>
                <a:spcPts val="200"/>
              </a:spcBef>
              <a:spcAft>
                <a:spcPts val="200"/>
              </a:spcAft>
              <a:buSzPct val="80000"/>
            </a:pPr>
            <a:r>
              <a:rPr lang="en-US" altLang="zh-CN" sz="1200" dirty="0">
                <a:latin typeface="Times New Roman" panose="02020603050405020304" pitchFamily="18" charset="0"/>
                <a:cs typeface="Times New Roman" panose="02020603050405020304" pitchFamily="18" charset="0"/>
              </a:rPr>
              <a:t>Under condition of PAPR reduction, specify Power boosting or MPR reduction requirement for specific power class</a:t>
            </a:r>
          </a:p>
          <a:p>
            <a:pPr marL="898526" lvl="2" indent="-182563">
              <a:lnSpc>
                <a:spcPct val="100000"/>
              </a:lnSpc>
              <a:spcBef>
                <a:spcPts val="200"/>
              </a:spcBef>
              <a:spcAft>
                <a:spcPts val="200"/>
              </a:spcAft>
              <a:buSzPct val="80000"/>
            </a:pPr>
            <a:r>
              <a:rPr lang="en-US" altLang="zh-CN" sz="1100" dirty="0">
                <a:latin typeface="Times New Roman" panose="02020603050405020304" pitchFamily="18" charset="0"/>
                <a:cs typeface="Times New Roman" panose="02020603050405020304" pitchFamily="18" charset="0"/>
              </a:rPr>
              <a:t>Study and confirm PAPR reduction methods that shows benefit for smoothing power across frequencies</a:t>
            </a:r>
          </a:p>
          <a:p>
            <a:pPr marL="898526" lvl="2" indent="-182563">
              <a:lnSpc>
                <a:spcPct val="100000"/>
              </a:lnSpc>
              <a:spcBef>
                <a:spcPts val="200"/>
              </a:spcBef>
              <a:spcAft>
                <a:spcPts val="200"/>
              </a:spcAft>
              <a:buSzPct val="80000"/>
            </a:pPr>
            <a:r>
              <a:rPr lang="en-US" altLang="zh-CN" sz="1100" dirty="0">
                <a:latin typeface="Times New Roman" panose="02020603050405020304" pitchFamily="18" charset="0"/>
                <a:cs typeface="Times New Roman" panose="02020603050405020304" pitchFamily="18" charset="0"/>
              </a:rPr>
              <a:t>Specify the Power boosting or MPR reduction requirements based on identified PAPR reduction requirements</a:t>
            </a:r>
          </a:p>
          <a:p>
            <a:pPr marL="898526" lvl="2" indent="-182563">
              <a:lnSpc>
                <a:spcPct val="100000"/>
              </a:lnSpc>
              <a:spcBef>
                <a:spcPts val="200"/>
              </a:spcBef>
              <a:spcAft>
                <a:spcPts val="200"/>
              </a:spcAft>
              <a:buSzPct val="80000"/>
            </a:pPr>
            <a:r>
              <a:rPr lang="en-US" altLang="zh-CN" sz="1100" dirty="0">
                <a:latin typeface="Times New Roman" panose="02020603050405020304" pitchFamily="18" charset="0"/>
                <a:cs typeface="Times New Roman" panose="02020603050405020304" pitchFamily="18" charset="0"/>
              </a:rPr>
              <a:t>Optimize the Power boosting or MPR requirements for 2Tx UE architecture according to different implementation of the CBW or PRB allocation for each Tx</a:t>
            </a:r>
          </a:p>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Continue optimize the power class related reporting solution</a:t>
            </a:r>
          </a:p>
          <a:p>
            <a:pPr marL="541338" lvl="1" indent="-182563">
              <a:lnSpc>
                <a:spcPct val="100000"/>
              </a:lnSpc>
              <a:spcBef>
                <a:spcPts val="200"/>
              </a:spcBef>
              <a:spcAft>
                <a:spcPts val="200"/>
              </a:spcAft>
              <a:buSzPct val="80000"/>
            </a:pPr>
            <a:r>
              <a:rPr lang="en-US" altLang="zh-CN" sz="1200" dirty="0">
                <a:latin typeface="Times New Roman" panose="02020603050405020304" pitchFamily="18" charset="0"/>
                <a:cs typeface="Times New Roman" panose="02020603050405020304" pitchFamily="18" charset="0"/>
              </a:rPr>
              <a:t>Introduce ‘duration’ information (e.g., a UE can sustain UL at a previously or concurrently reported </a:t>
            </a:r>
            <a:r>
              <a:rPr lang="en-US" altLang="zh-CN" sz="1200" dirty="0" err="1">
                <a:latin typeface="Times New Roman" panose="02020603050405020304" pitchFamily="18" charset="0"/>
                <a:cs typeface="Times New Roman" panose="02020603050405020304" pitchFamily="18" charset="0"/>
              </a:rPr>
              <a:t>PCmax</a:t>
            </a:r>
            <a:r>
              <a:rPr lang="en-US" altLang="zh-CN" sz="1200" dirty="0">
                <a:latin typeface="Times New Roman" panose="02020603050405020304" pitchFamily="18" charset="0"/>
                <a:cs typeface="Times New Roman" panose="02020603050405020304" pitchFamily="18" charset="0"/>
              </a:rPr>
              <a:t>) report for FR1</a:t>
            </a:r>
          </a:p>
          <a:p>
            <a:pPr marL="541338" lvl="1" indent="-182563">
              <a:lnSpc>
                <a:spcPct val="100000"/>
              </a:lnSpc>
              <a:spcBef>
                <a:spcPts val="0"/>
              </a:spcBef>
              <a:spcAft>
                <a:spcPts val="0"/>
              </a:spcAft>
              <a:buSzPct val="80000"/>
            </a:pPr>
            <a:r>
              <a:rPr lang="en-US" altLang="zh-CN" sz="1200" dirty="0">
                <a:latin typeface="Times New Roman" panose="02020603050405020304" pitchFamily="18" charset="0"/>
                <a:cs typeface="Times New Roman" panose="02020603050405020304" pitchFamily="18" charset="0"/>
              </a:rPr>
              <a:t>Consider UE full-power transmission capability report method, and specify the corresponding configuration/indication method for full-power transmission mode</a:t>
            </a:r>
          </a:p>
          <a:p>
            <a:pPr marL="541338" lvl="1" indent="-182563">
              <a:lnSpc>
                <a:spcPct val="100000"/>
              </a:lnSpc>
              <a:spcBef>
                <a:spcPts val="0"/>
              </a:spcBef>
              <a:spcAft>
                <a:spcPts val="0"/>
              </a:spcAft>
              <a:buSzPct val="80000"/>
            </a:pPr>
            <a:r>
              <a:rPr lang="en-US" altLang="zh-CN" sz="1200" dirty="0">
                <a:latin typeface="Times New Roman" panose="02020603050405020304" pitchFamily="18" charset="0"/>
                <a:cs typeface="Times New Roman" panose="02020603050405020304" pitchFamily="18" charset="0"/>
              </a:rPr>
              <a:t>Discuss to distinguish UE capabilities about SAR solution for single carrier /CA/DC and whether to introduce P-MPR report in FR1</a:t>
            </a:r>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600" dirty="0"/>
          </a:p>
          <a:p>
            <a:pPr marL="0" lvl="1" indent="0">
              <a:lnSpc>
                <a:spcPct val="100000"/>
              </a:lnSpc>
              <a:spcBef>
                <a:spcPts val="200"/>
              </a:spcBef>
              <a:spcAft>
                <a:spcPts val="200"/>
              </a:spcAft>
              <a:buClr>
                <a:srgbClr val="FF6600"/>
              </a:buClr>
              <a:buSzPct val="80000"/>
              <a:buNone/>
            </a:pPr>
            <a:endParaRPr lang="en-US" altLang="zh-CN" sz="16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404379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Views on 3Tx and 6Rx</a:t>
            </a:r>
          </a:p>
        </p:txBody>
      </p:sp>
      <p:sp>
        <p:nvSpPr>
          <p:cNvPr id="3" name="内容占位符 2"/>
          <p:cNvSpPr>
            <a:spLocks noGrp="1"/>
          </p:cNvSpPr>
          <p:nvPr>
            <p:ph idx="1"/>
          </p:nvPr>
        </p:nvSpPr>
        <p:spPr>
          <a:xfrm>
            <a:off x="179512" y="627534"/>
            <a:ext cx="8642350" cy="4194966"/>
          </a:xfrm>
        </p:spPr>
        <p:txBody>
          <a:bodyPr/>
          <a:lstStyle/>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3Tx</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Extend the capability for increasing power high limit to more power class use cases including, PC2 + PC3 for 3Tx architecture, PC1.5 + PC2/PC3 for 3Tx architecture</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An general framework e.g. removing the cap of CA power class is a straight forward way to simplify introducing the power class combinations</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PC1.5 supporting for inter-band CA (PC2+PC2) with 2Tx or 3Tx for handheld and FWA</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PC1.5 supporting for intra-band contiguous CA with or without MIMO with 2Tx</a:t>
            </a:r>
          </a:p>
          <a:p>
            <a:pPr marL="898526" lvl="2" indent="-182563">
              <a:lnSpc>
                <a:spcPct val="100000"/>
              </a:lnSpc>
              <a:spcBef>
                <a:spcPts val="200"/>
              </a:spcBef>
              <a:spcAft>
                <a:spcPts val="200"/>
              </a:spcAft>
              <a:buSzPct val="80000"/>
            </a:pPr>
            <a:r>
              <a:rPr lang="en-US" altLang="zh-CN" sz="1200" dirty="0">
                <a:latin typeface="Times New Roman" panose="02020603050405020304" pitchFamily="18" charset="0"/>
                <a:cs typeface="Times New Roman" panose="02020603050405020304" pitchFamily="18" charset="0"/>
              </a:rPr>
              <a:t>PC1.5 is supported only for single UL in Rel-18, it's suggested to introduce PC1.5(PC2+PC2) inter-band and intra-band combs in Rel-19.</a:t>
            </a:r>
          </a:p>
          <a:p>
            <a:pPr marL="898526" lvl="2" indent="-182563">
              <a:lnSpc>
                <a:spcPct val="100000"/>
              </a:lnSpc>
              <a:spcBef>
                <a:spcPts val="200"/>
              </a:spcBef>
              <a:spcAft>
                <a:spcPts val="200"/>
              </a:spcAft>
              <a:buSzPct val="80000"/>
            </a:pPr>
            <a:r>
              <a:rPr lang="en-US" altLang="zh-CN" sz="1200" b="1" dirty="0">
                <a:latin typeface="Times New Roman" panose="02020603050405020304" pitchFamily="18" charset="0"/>
                <a:cs typeface="Times New Roman" panose="02020603050405020304" pitchFamily="18" charset="0"/>
              </a:rPr>
              <a:t>If new PC1.5 objectives are captured, it is suggested to refine the existing WI title and objectives or coordinate with other high power UE basket </a:t>
            </a:r>
            <a:r>
              <a:rPr lang="en-US" altLang="zh-CN" sz="1200" b="1" dirty="0" err="1">
                <a:latin typeface="Times New Roman" panose="02020603050405020304" pitchFamily="18" charset="0"/>
                <a:cs typeface="Times New Roman" panose="02020603050405020304" pitchFamily="18" charset="0"/>
              </a:rPr>
              <a:t>WIs.</a:t>
            </a:r>
            <a:r>
              <a:rPr lang="en-US" altLang="zh-CN" sz="1200" b="1" dirty="0">
                <a:latin typeface="Times New Roman" panose="02020603050405020304" pitchFamily="18" charset="0"/>
                <a:cs typeface="Times New Roman" panose="02020603050405020304" pitchFamily="18" charset="0"/>
              </a:rPr>
              <a:t> The intention is to better categorize and trace them.</a:t>
            </a:r>
          </a:p>
          <a:p>
            <a:pPr marL="179382" indent="-182563">
              <a:lnSpc>
                <a:spcPct val="100000"/>
              </a:lnSpc>
              <a:spcBef>
                <a:spcPts val="200"/>
              </a:spcBef>
              <a:spcAft>
                <a:spcPts val="200"/>
              </a:spcAft>
            </a:pPr>
            <a:r>
              <a:rPr lang="en-US" altLang="zh-CN" sz="1600" dirty="0">
                <a:latin typeface="Times New Roman" panose="02020603050405020304" pitchFamily="18" charset="0"/>
                <a:cs typeface="Times New Roman" panose="02020603050405020304" pitchFamily="18" charset="0"/>
              </a:rPr>
              <a:t>6Rx</a:t>
            </a: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Investigate and enable 6Rx on higher frequency bands (&gt;2.5GHz ) targeting at support of smartphone and FWA</a:t>
            </a:r>
          </a:p>
          <a:p>
            <a:pPr marL="898526" lvl="2" indent="-182563">
              <a:lnSpc>
                <a:spcPct val="100000"/>
              </a:lnSpc>
              <a:spcBef>
                <a:spcPts val="200"/>
              </a:spcBef>
              <a:spcAft>
                <a:spcPts val="200"/>
              </a:spcAft>
              <a:buSzPct val="80000"/>
            </a:pPr>
            <a:r>
              <a:rPr lang="en-US" altLang="zh-CN" sz="1200" b="1" dirty="0">
                <a:latin typeface="Times New Roman" panose="02020603050405020304" pitchFamily="18" charset="0"/>
                <a:cs typeface="Times New Roman" panose="02020603050405020304" pitchFamily="18" charset="0"/>
              </a:rPr>
              <a:t>It is proposed to cover the example bands </a:t>
            </a:r>
            <a:r>
              <a:rPr lang="pt-BR" altLang="zh-CN" sz="1200" b="1" dirty="0">
                <a:latin typeface="Times New Roman" panose="02020603050405020304" pitchFamily="18" charset="0"/>
                <a:cs typeface="Times New Roman" panose="02020603050405020304" pitchFamily="18" charset="0"/>
              </a:rPr>
              <a:t> including n41, n77, n78 with smartphone</a:t>
            </a:r>
            <a:endParaRPr lang="en-US" altLang="zh-CN" sz="1200" b="1" dirty="0">
              <a:latin typeface="Times New Roman" panose="02020603050405020304" pitchFamily="18" charset="0"/>
              <a:cs typeface="Times New Roman" panose="02020603050405020304" pitchFamily="18" charset="0"/>
            </a:endParaRPr>
          </a:p>
          <a:p>
            <a:pPr marL="541338" lvl="1" indent="-182563">
              <a:lnSpc>
                <a:spcPct val="100000"/>
              </a:lnSpc>
              <a:spcBef>
                <a:spcPts val="200"/>
              </a:spcBef>
              <a:spcAft>
                <a:spcPts val="200"/>
              </a:spcAft>
              <a:buSzPct val="80000"/>
            </a:pPr>
            <a:r>
              <a:rPr lang="en-US" altLang="zh-CN" sz="1400" dirty="0">
                <a:latin typeface="Times New Roman" panose="02020603050405020304" pitchFamily="18" charset="0"/>
                <a:cs typeface="Times New Roman" panose="02020603050405020304" pitchFamily="18" charset="0"/>
              </a:rPr>
              <a:t>Specify the requirements to support SRS antenna switching</a:t>
            </a:r>
            <a:endParaRPr lang="en-US" altLang="zh-CN" sz="1200" dirty="0">
              <a:latin typeface="Times New Roman" panose="02020603050405020304" pitchFamily="18" charset="0"/>
              <a:cs typeface="Times New Roman" panose="02020603050405020304" pitchFamily="18" charset="0"/>
            </a:endParaRPr>
          </a:p>
          <a:p>
            <a:pPr marL="620707" lvl="2" indent="-263519">
              <a:lnSpc>
                <a:spcPct val="100000"/>
              </a:lnSpc>
              <a:spcBef>
                <a:spcPts val="200"/>
              </a:spcBef>
              <a:spcAft>
                <a:spcPts val="200"/>
              </a:spcAft>
              <a:buClr>
                <a:srgbClr val="FF6600"/>
              </a:buClr>
              <a:buSzPct val="80000"/>
              <a:buFont typeface="Wingdings" pitchFamily="2" charset="2"/>
              <a:buChar char="n"/>
            </a:pPr>
            <a:endParaRPr lang="en-US" altLang="zh-CN" sz="1400" dirty="0"/>
          </a:p>
          <a:p>
            <a:pPr marL="0" lvl="1" indent="0">
              <a:lnSpc>
                <a:spcPct val="100000"/>
              </a:lnSpc>
              <a:spcBef>
                <a:spcPts val="200"/>
              </a:spcBef>
              <a:spcAft>
                <a:spcPts val="200"/>
              </a:spcAft>
              <a:buClr>
                <a:srgbClr val="FF6600"/>
              </a:buClr>
              <a:buSzPct val="80000"/>
              <a:buNone/>
            </a:pPr>
            <a:endParaRPr lang="en-US" altLang="zh-CN" sz="16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1392651155"/>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15234</TotalTime>
  <Words>831</Words>
  <Application>Microsoft Office PowerPoint</Application>
  <PresentationFormat>全屏显示(16:9)</PresentationFormat>
  <Paragraphs>48</Paragraphs>
  <Slides>4</Slides>
  <Notes>3</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4</vt:i4>
      </vt:variant>
    </vt:vector>
  </HeadingPairs>
  <TitlesOfParts>
    <vt:vector size="16" baseType="lpstr">
      <vt:lpstr>Lucida Grande</vt:lpstr>
      <vt:lpstr>Nokia Pure Headline Light</vt:lpstr>
      <vt:lpstr>Nokia Pure Text Light</vt:lpstr>
      <vt:lpstr>微软雅黑</vt:lpstr>
      <vt:lpstr>Arial</vt:lpstr>
      <vt:lpstr>Calibri</vt:lpstr>
      <vt:lpstr>Cambria Math</vt:lpstr>
      <vt:lpstr>Times New Roman</vt:lpstr>
      <vt:lpstr>Wingdings</vt:lpstr>
      <vt:lpstr>胶片模板-移动通信研究所-16比9-20150113</vt:lpstr>
      <vt:lpstr>3_Nokia White Master with headline</vt:lpstr>
      <vt:lpstr>Brooklyn_5G_Summit_Slide_Template</vt:lpstr>
      <vt:lpstr>Views on candidate UE RF topics for RAN4 Rel-19</vt:lpstr>
      <vt:lpstr>Justification-power domain enhancement</vt:lpstr>
      <vt:lpstr>Objectives-power domain enhancement</vt:lpstr>
      <vt:lpstr>Views on 3Tx and 6Rx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R4-2400937</cp:lastModifiedBy>
  <cp:revision>1759</cp:revision>
  <cp:lastPrinted>2018-01-16T08:39:22Z</cp:lastPrinted>
  <dcterms:created xsi:type="dcterms:W3CDTF">2017-04-20T03:13:07Z</dcterms:created>
  <dcterms:modified xsi:type="dcterms:W3CDTF">2024-03-11T09:13:41Z</dcterms:modified>
</cp:coreProperties>
</file>