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53" r:id="rId2"/>
    <p:sldId id="569" r:id="rId3"/>
    <p:sldId id="610" r:id="rId4"/>
    <p:sldId id="611" r:id="rId5"/>
    <p:sldId id="609" r:id="rId6"/>
    <p:sldId id="418" r:id="rId7"/>
  </p:sldIdLst>
  <p:sldSz cx="24384000" cy="13716000"/>
  <p:notesSz cx="7104063" cy="10234613"/>
  <p:defaultTextStyle>
    <a:defPPr>
      <a:defRPr lang="zh-CN"/>
    </a:defPPr>
    <a:lvl1pPr marL="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1pPr>
    <a:lvl2pPr marL="88709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2pPr>
    <a:lvl3pPr marL="177419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3pPr>
    <a:lvl4pPr marL="266128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4pPr>
    <a:lvl5pPr marL="354838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5pPr>
    <a:lvl6pPr marL="443547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6pPr>
    <a:lvl7pPr marL="532193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7pPr>
    <a:lvl8pPr marL="6209030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8pPr>
    <a:lvl9pPr marL="7096125" algn="l" defTabSz="1774190" rtl="0" eaLnBrk="1" latinLnBrk="0" hangingPunct="1">
      <a:defRPr sz="349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13">
          <p15:clr>
            <a:srgbClr val="A4A3A4"/>
          </p15:clr>
        </p15:guide>
        <p15:guide id="3" pos="14647">
          <p15:clr>
            <a:srgbClr val="A4A3A4"/>
          </p15:clr>
        </p15:guide>
        <p15:guide id="4" pos="7680">
          <p15:clr>
            <a:srgbClr val="A4A3A4"/>
          </p15:clr>
        </p15:guide>
        <p15:guide id="5" orient="horz" pos="143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5B5"/>
    <a:srgbClr val="FF0000"/>
    <a:srgbClr val="FF6700"/>
    <a:srgbClr val="EC671B"/>
    <a:srgbClr val="DF7C15"/>
    <a:srgbClr val="FF6300"/>
    <a:srgbClr val="E57D05"/>
    <a:srgbClr val="828EE7"/>
    <a:srgbClr val="E9EDF4"/>
    <a:srgbClr val="FFB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963" autoAdjust="0"/>
  </p:normalViewPr>
  <p:slideViewPr>
    <p:cSldViewPr snapToGrid="0">
      <p:cViewPr>
        <p:scale>
          <a:sx n="46" d="100"/>
          <a:sy n="46" d="100"/>
        </p:scale>
        <p:origin x="93" y="42"/>
      </p:cViewPr>
      <p:guideLst>
        <p:guide orient="horz" pos="4320"/>
        <p:guide pos="713"/>
        <p:guide pos="14647"/>
        <p:guide pos="7680"/>
        <p:guide orient="horz" pos="143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6853B4C3-187F-42CF-9714-1345AD9829C1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FA2AB548-638E-4023-8527-3037947F26A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28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3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PRACH,</a:t>
            </a:r>
            <a:r>
              <a:rPr lang="en-US" baseline="0" dirty="0"/>
              <a:t> some companies argues that if only format 2 is used, CE is unnecessary. Is it okay to only use PF2, any disadvantages?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2AB548-638E-4023-8527-3037947F26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72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0879" y="377280"/>
            <a:ext cx="19652825" cy="97536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576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Title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85162" y="12722605"/>
            <a:ext cx="564257" cy="471924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fld id="{7C387426-0C3D-4A52-B020-A349D19E13F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2397072" y="2611483"/>
            <a:ext cx="19586630" cy="9051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2804" y="701568"/>
            <a:ext cx="19694153" cy="97536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9493394" y="12691840"/>
            <a:ext cx="564257" cy="471924"/>
          </a:xfrm>
          <a:prstGeom prst="rect">
            <a:avLst/>
          </a:prstGeom>
        </p:spPr>
        <p:txBody>
          <a:bodyPr/>
          <a:lstStyle/>
          <a:p>
            <a:fld id="{7C387426-0C3D-4A52-B020-A349D19E13F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6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/>
          <a:lstStyle/>
          <a:p>
            <a:fld id="{0B6F6712-0FD8-4C24-9E61-E70B46E9603B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F605C-EBB3-49DD-B59C-39B0589C0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/>
          </p:cNvSpPr>
          <p:nvPr>
            <p:ph type="sldNum" sz="quarter" idx="2"/>
          </p:nvPr>
        </p:nvSpPr>
        <p:spPr>
          <a:xfrm>
            <a:off x="11935816" y="13010554"/>
            <a:ext cx="605934" cy="513601"/>
          </a:xfrm>
          <a:prstGeom prst="rect">
            <a:avLst/>
          </a:prstGeom>
        </p:spPr>
        <p:txBody>
          <a:bodyPr lIns="71437" tIns="71437" rIns="71437" bIns="71437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  <p:grpSp>
        <p:nvGrpSpPr>
          <p:cNvPr id="5" name="Group 433"/>
          <p:cNvGrpSpPr/>
          <p:nvPr userDrawn="1"/>
        </p:nvGrpSpPr>
        <p:grpSpPr>
          <a:xfrm>
            <a:off x="-74314" y="718469"/>
            <a:ext cx="2169120" cy="1363694"/>
            <a:chOff x="0" y="0"/>
            <a:chExt cx="2169120" cy="1363693"/>
          </a:xfrm>
        </p:grpSpPr>
        <p:sp>
          <p:nvSpPr>
            <p:cNvPr id="6" name="Shape 430"/>
            <p:cNvSpPr/>
            <p:nvPr/>
          </p:nvSpPr>
          <p:spPr>
            <a:xfrm>
              <a:off x="0" y="0"/>
              <a:ext cx="1602358" cy="964755"/>
            </a:xfrm>
            <a:prstGeom prst="rect">
              <a:avLst/>
            </a:prstGeom>
            <a:solidFill>
              <a:srgbClr val="EC67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 dirty="0"/>
            </a:p>
          </p:txBody>
        </p:sp>
        <p:sp>
          <p:nvSpPr>
            <p:cNvPr id="7" name="Shape 431"/>
            <p:cNvSpPr/>
            <p:nvPr/>
          </p:nvSpPr>
          <p:spPr>
            <a:xfrm rot="18966832">
              <a:off x="1132427" y="576139"/>
              <a:ext cx="437802" cy="27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2160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B54A0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  <p:sp>
          <p:nvSpPr>
            <p:cNvPr id="8" name="Shape 432"/>
            <p:cNvSpPr/>
            <p:nvPr/>
          </p:nvSpPr>
          <p:spPr>
            <a:xfrm rot="1192330">
              <a:off x="1264632" y="459206"/>
              <a:ext cx="793281" cy="793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600"/>
              </a:pPr>
              <a:endParaRPr sz="3600"/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389185" y="701568"/>
            <a:ext cx="18627772" cy="1320664"/>
          </a:xfrm>
          <a:prstGeom prst="rect">
            <a:avLst/>
          </a:prstGeom>
        </p:spPr>
        <p:txBody>
          <a:bodyPr/>
          <a:lstStyle>
            <a:lvl1pPr algn="l">
              <a:defRPr sz="7200" b="1">
                <a:solidFill>
                  <a:srgbClr val="EC671B"/>
                </a:solidFill>
                <a:latin typeface="宋体" pitchFamily="2" charset="-122"/>
                <a:ea typeface="宋体" pitchFamily="2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1389185" y="2658420"/>
            <a:ext cx="21681830" cy="975631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1pPr>
            <a:lvl2pPr marL="1270000" indent="-635000">
              <a:spcBef>
                <a:spcPts val="1200"/>
              </a:spcBef>
              <a:buFont typeface="Arial" panose="020B0604020202020204" pitchFamily="34" charset="0"/>
              <a:buChar char="−"/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2pPr>
            <a:lvl3pPr marL="1905000" indent="-635000">
              <a:spcBef>
                <a:spcPts val="1200"/>
              </a:spcBef>
              <a:buFont typeface="Arial" panose="020B0604020202020204" pitchFamily="34" charset="0"/>
              <a:buChar char="○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3pPr>
            <a:lvl4pPr>
              <a:spcBef>
                <a:spcPts val="1200"/>
              </a:spcBef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4pPr>
            <a:lvl5pPr>
              <a:spcBef>
                <a:spcPts val="1200"/>
              </a:spcBef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1959033" y="13081001"/>
            <a:ext cx="564257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1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4445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5080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5715635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defRPr sz="52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2827" y="6865970"/>
            <a:ext cx="18627772" cy="1320664"/>
          </a:xfrm>
        </p:spPr>
        <p:txBody>
          <a:bodyPr/>
          <a:lstStyle/>
          <a:p>
            <a:pPr algn="ctr"/>
            <a:r>
              <a:rPr lang="en-US" altLang="zh-CN" dirty="0">
                <a:latin typeface="Microsoft JhengHei Light" charset="0"/>
                <a:ea typeface="Microsoft JhengHei Light" charset="0"/>
              </a:rPr>
              <a:t>Views</a:t>
            </a:r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on </a:t>
            </a:r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IoT-NTN enhancements in </a:t>
            </a:r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Rel-19</a:t>
            </a:r>
            <a:b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</a:b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9138" y="1732687"/>
            <a:ext cx="22155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#103			</a:t>
            </a:r>
            <a:r>
              <a:rPr lang="en-GB" sz="3600" b="1" dirty="0">
                <a:latin typeface="Arial" panose="020B0604020202020204" pitchFamily="34" charset="0"/>
                <a:ea typeface="MS Mincho" panose="02020609040205080304" charset="-128"/>
              </a:rPr>
              <a:t>					</a:t>
            </a:r>
            <a:r>
              <a:rPr lang="en-GB" sz="3600" b="1" dirty="0">
                <a:latin typeface="Arial" panose="020B0604020202020204" pitchFamily="34" charset="0"/>
                <a:ea typeface="Times New Roman" panose="02020603050405020304" pitchFamily="18" charset="0"/>
              </a:rPr>
              <a:t>RP-240317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2024</a:t>
            </a:r>
            <a:endParaRPr lang="en-GB" sz="3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74142"/>
              </p:ext>
            </p:extLst>
          </p:nvPr>
        </p:nvGraphicFramePr>
        <p:xfrm>
          <a:off x="1089138" y="2979253"/>
          <a:ext cx="9083562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5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7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  <a:sym typeface="Helvetica Light"/>
                        </a:rPr>
                        <a:t>Agenda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Helvetica Light"/>
                        </a:rPr>
                        <a:t> Item: 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sym typeface="Helvetica Light"/>
                        </a:rPr>
                        <a:t>9.3.2.2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  <a:sym typeface="Helvetica Ligh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Xiaomi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461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Document for: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59135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dirty="0"/>
              <a:t>The following objective was approved for IoT-NTN uplink capacity enhancement in RAN#102 plenary meeting</a:t>
            </a:r>
            <a:r>
              <a:rPr lang="en-US" altLang="zh-CN" sz="4000" dirty="0"/>
              <a:t>[1].</a:t>
            </a:r>
            <a:endParaRPr lang="en-US" sz="4000" dirty="0"/>
          </a:p>
          <a:p>
            <a:pPr marL="9779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Support of Capacity enhancements for uplink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779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Study then specify, if beneficial, enhancements to enable multiplexing of multiple UEs (e.g. up to the min of 4 and the maximum allowed by the existing UL and DL signalling) in a single 3.75 kHz or 15 kHz subcarrier via orthogonal cover codes (OCC) for NPUSCH format 1 and NPRACH [RAN1, RAN2]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Multi-tone support for 15 kHz SCS should also be considered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20800" lvl="1" indent="0" hangingPunct="0">
              <a:spcAft>
                <a:spcPts val="900"/>
              </a:spcAft>
              <a:buNone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Impact of impairment shall be taken into account</a:t>
            </a:r>
            <a:endParaRPr lang="en-US" altLang="zh-CN" sz="28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20800" lvl="1" indent="0" hangingPunct="0">
              <a:spcAft>
                <a:spcPts val="900"/>
              </a:spcAft>
              <a:buNone/>
            </a:pP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779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Study and specify, if beneficial the following enhancements to reduce the necessary uplink and downlink </a:t>
            </a:r>
            <a:r>
              <a:rPr lang="en-GB" altLang="zh-CN" sz="2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signaling</a:t>
            </a: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to complete an EDT transaction [RAN2]: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Msg3 transmission without msg1/RAR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Efficient delivery (reduced overhead) of msg4 / </a:t>
            </a:r>
            <a:r>
              <a:rPr lang="en-GB" altLang="zh-CN" sz="2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RRCEarlyDataComplete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Uplink Capacity Enhancement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591356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en-US" sz="4000" b="1" dirty="0"/>
              <a:t>Motivation</a:t>
            </a:r>
          </a:p>
          <a:p>
            <a:pPr lvl="1" algn="just">
              <a:lnSpc>
                <a:spcPct val="120000"/>
              </a:lnSpc>
            </a:pPr>
            <a:r>
              <a:rPr lang="en-GB" altLang="zh-CN" sz="3600" dirty="0"/>
              <a:t>As noted in the WID[2], for NR-NTN PUSCH capacity enhancement, it is clear to us that OCC multiplexing is not applied to Msg3 PUSCH during initial access.</a:t>
            </a:r>
          </a:p>
          <a:p>
            <a:pPr lvl="1" algn="just">
              <a:lnSpc>
                <a:spcPct val="120000"/>
              </a:lnSpc>
            </a:pPr>
            <a:r>
              <a:rPr lang="en-GB" altLang="zh-CN" sz="3600" dirty="0"/>
              <a:t>For IoT-NTN uplink capacity enhancement, there is confusion regarding whether the OCC multiplexing should be applied to NPUSCH format 1 during idle or inactive states, as well as Msg3 NPUSCH format 1 during connected states. </a:t>
            </a:r>
          </a:p>
          <a:p>
            <a:pPr lvl="1" algn="just">
              <a:lnSpc>
                <a:spcPct val="120000"/>
              </a:lnSpc>
            </a:pPr>
            <a:r>
              <a:rPr lang="en-US" altLang="zh-CN" sz="3600" dirty="0"/>
              <a:t>Given</a:t>
            </a:r>
            <a:r>
              <a:rPr lang="en-GB" altLang="zh-CN" sz="3600" dirty="0"/>
              <a:t> the limited TU and </a:t>
            </a:r>
            <a:r>
              <a:rPr lang="en-US" altLang="zh-CN" sz="3600" dirty="0"/>
              <a:t>the complexity of specification </a:t>
            </a:r>
            <a:r>
              <a:rPr lang="en-GB" altLang="zh-CN" sz="3600" dirty="0"/>
              <a:t>efforts, it is better not to exclude these cases from the objective of IoT-NTN uplink capacity enhancements. </a:t>
            </a:r>
            <a:r>
              <a:rPr lang="en-GB" altLang="zh-CN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635000" lvl="1" indent="0" algn="just">
              <a:lnSpc>
                <a:spcPct val="110000"/>
              </a:lnSpc>
              <a:buNone/>
            </a:pPr>
            <a:endParaRPr lang="en-US" sz="3600" dirty="0"/>
          </a:p>
          <a:p>
            <a:pPr algn="just">
              <a:lnSpc>
                <a:spcPct val="110000"/>
              </a:lnSpc>
            </a:pPr>
            <a:r>
              <a:rPr lang="en-US" sz="4000" b="1" dirty="0"/>
              <a:t>Proposal</a:t>
            </a:r>
          </a:p>
          <a:p>
            <a:pPr lvl="1" algn="just">
              <a:lnSpc>
                <a:spcPct val="110000"/>
              </a:lnSpc>
            </a:pPr>
            <a:r>
              <a:rPr lang="en-US" sz="3600" dirty="0"/>
              <a:t>Clarify that OCC multiplexing is not applicable for NPUSCH format 1 during idle/inactive states, and Msg3 NPUSCH format 1 during connected states.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Uplink Capacity Enhancement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764600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8313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/>
              <a:t>According to the proposal in the contribution, we suggest to revise the objective of IoT-NTN uplink capacity enhancements in Rel-19 as follows.</a:t>
            </a:r>
          </a:p>
          <a:p>
            <a:pPr marL="9779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Support of Capacity enhancements for uplink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779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Study then specify, if beneficial, enhancements to enable multiplexing of multiple UEs (e.g. up to the min of 4 and the maximum allowed by the existing UL and DL signalling) in a single 3.75 kHz or 15 kHz subcarrier via orthogonal cover codes (OCC) for NPUSCH format 1 and NPRACH [RAN1, RAN2]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Multi-tone support for 15 kHz SCS should also be considered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20800" lvl="1" indent="0" hangingPunct="0">
              <a:spcAft>
                <a:spcPts val="900"/>
              </a:spcAft>
              <a:buNone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</a:t>
            </a: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Impact of impairment shall be taken into account</a:t>
            </a:r>
            <a:endParaRPr lang="en-US" altLang="zh-CN" sz="2800" dirty="0">
              <a:solidFill>
                <a:schemeClr val="accent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012950" lvl="3" indent="-285750" algn="just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Enhancements to Msg3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NPUSCH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format 1, as well as NPUSCH format 1 in inactive/idle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chemeClr val="accent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states are not in scope</a:t>
            </a:r>
            <a:endParaRPr lang="zh-CN" altLang="zh-CN" sz="2800" dirty="0">
              <a:solidFill>
                <a:schemeClr val="accent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20800" lvl="1" indent="0" hangingPunct="0">
              <a:spcAft>
                <a:spcPts val="900"/>
              </a:spcAft>
              <a:buNone/>
            </a:pP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377950" lvl="2" indent="-285750" hangingPunct="0">
              <a:spcAft>
                <a:spcPts val="900"/>
              </a:spcAft>
              <a:buFont typeface="Courier New" panose="02070309020205020404" pitchFamily="49" charset="0"/>
              <a:buChar char="o"/>
              <a:tabLst>
                <a:tab pos="457200" algn="l"/>
              </a:tabLst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Study and specify, if beneficial the following enhancements to reduce the necessary uplink and downlink </a:t>
            </a:r>
            <a:r>
              <a:rPr lang="en-GB" altLang="zh-CN" sz="2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signaling</a:t>
            </a: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to complete an EDT transaction [RAN2]: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Msg3 transmission without msg1/RAR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778000" lvl="3" indent="-228600" hangingPunct="0"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GB" altLang="zh-CN" sz="2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Efficient delivery (reduced overhead) of msg4 / </a:t>
            </a:r>
            <a:r>
              <a:rPr lang="en-GB" altLang="zh-CN" sz="2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RRCEarlyDataComplete</a:t>
            </a:r>
            <a:endParaRPr lang="zh-CN" altLang="zh-CN" sz="2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indent="0">
              <a:buNone/>
            </a:pPr>
            <a:endParaRPr lang="en-US" altLang="zh-CN" sz="4000" dirty="0"/>
          </a:p>
          <a:p>
            <a:pPr marL="0" indent="0"/>
            <a:endParaRPr lang="en-US" altLang="zh-CN" sz="4000" dirty="0"/>
          </a:p>
          <a:p>
            <a:pPr marL="0" indent="0"/>
            <a:endParaRPr lang="en-US" altLang="zh-CN" sz="4000" dirty="0"/>
          </a:p>
          <a:p>
            <a:pPr lvl="2"/>
            <a:endParaRPr lang="en-US" altLang="zh-CN" sz="32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US" altLang="zh-CN" dirty="0">
                <a:latin typeface="Microsoft JhengHei Light" charset="0"/>
                <a:ea typeface="Microsoft JhengHei Light" charset="0"/>
              </a:rPr>
              <a:t>Summary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2143" y="2610294"/>
            <a:ext cx="21681830" cy="108313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CN" sz="3600" dirty="0"/>
              <a:t>[1] RP-234077, “New WID: Non-Terrestrial Networks (NTN) for Internet of Things (IoT) Phase 3”, </a:t>
            </a:r>
            <a:r>
              <a:rPr lang="de-DE" altLang="zh-CN" sz="3600" dirty="0"/>
              <a:t>Deutsche Telekom (moderator, RAN VC), </a:t>
            </a:r>
            <a:r>
              <a:rPr lang="en-US" altLang="zh-CN" sz="3600" dirty="0"/>
              <a:t>3GPP TSG RAN Meeting #102, Edinburgh, Scotland, December 11-15, 2023</a:t>
            </a:r>
          </a:p>
          <a:p>
            <a:pPr marL="0" indent="0" algn="just">
              <a:buNone/>
            </a:pPr>
            <a:r>
              <a:rPr lang="en-US" altLang="zh-CN" sz="3600" dirty="0"/>
              <a:t>[2] RP-234078, “New WID: Non-Terrestrial Networks (NTN) for NR Phase 3”, Huawei (Moderator, RAN1 Vice-Chair), 3GPP TSG RAN Meeting #102, Edinburgh, Scotland, December 11-15, 2023</a:t>
            </a:r>
            <a:endParaRPr lang="en-US" altLang="zh-CN" sz="2800" dirty="0"/>
          </a:p>
          <a:p>
            <a:pPr lvl="2"/>
            <a:endParaRPr lang="en-US" altLang="zh-CN" sz="3200" b="1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29817" y="665473"/>
            <a:ext cx="18627772" cy="1320664"/>
          </a:xfrm>
        </p:spPr>
        <p:txBody>
          <a:bodyPr/>
          <a:lstStyle/>
          <a:p>
            <a:r>
              <a:rPr lang="en-GB" altLang="zh-CN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Reference</a:t>
            </a:r>
            <a:endParaRPr lang="zh-CN" altLang="en-US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2810939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18"/>
          <p:cNvSpPr/>
          <p:nvPr/>
        </p:nvSpPr>
        <p:spPr>
          <a:xfrm>
            <a:off x="5927793" y="5650506"/>
            <a:ext cx="12528413" cy="2414987"/>
          </a:xfrm>
          <a:prstGeom prst="rect">
            <a:avLst/>
          </a:prstGeom>
          <a:solidFill>
            <a:srgbClr val="EC671B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 dirty="0"/>
          </a:p>
        </p:txBody>
      </p:sp>
      <p:sp>
        <p:nvSpPr>
          <p:cNvPr id="3" name="Shape 419"/>
          <p:cNvSpPr/>
          <p:nvPr/>
        </p:nvSpPr>
        <p:spPr>
          <a:xfrm rot="18966832">
            <a:off x="17686263" y="7446040"/>
            <a:ext cx="719641" cy="435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C2501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4" name="Shape 420"/>
          <p:cNvSpPr/>
          <p:nvPr/>
        </p:nvSpPr>
        <p:spPr>
          <a:xfrm rot="1192330">
            <a:off x="17898029" y="7275571"/>
            <a:ext cx="1239502" cy="12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600"/>
            </a:pPr>
            <a:endParaRPr/>
          </a:p>
        </p:txBody>
      </p:sp>
      <p:sp>
        <p:nvSpPr>
          <p:cNvPr id="5" name="Shape 426"/>
          <p:cNvSpPr/>
          <p:nvPr/>
        </p:nvSpPr>
        <p:spPr>
          <a:xfrm>
            <a:off x="9690152" y="6158737"/>
            <a:ext cx="4956484" cy="1398523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defTabSz="584200">
              <a:lnSpc>
                <a:spcPct val="110000"/>
              </a:lnSpc>
              <a:defRPr sz="9000">
                <a:latin typeface="Lantinghei SC Demibold"/>
                <a:ea typeface="Lantinghei SC Demibold"/>
                <a:cs typeface="Lantinghei SC Demibold"/>
                <a:sym typeface="Lantinghei SC Demibold"/>
              </a:defRPr>
            </a:lvl1pPr>
          </a:lstStyle>
          <a:p>
            <a:r>
              <a:rPr lang="en-US" altLang="zh-CN" sz="8000" dirty="0">
                <a:solidFill>
                  <a:schemeClr val="bg1"/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Thank you</a:t>
            </a:r>
            <a:endParaRPr sz="8000" dirty="0">
              <a:solidFill>
                <a:schemeClr val="bg1"/>
              </a:solidFill>
              <a:latin typeface="Arial" panose="020B0604020202020204" pitchFamily="34" charset="0"/>
              <a:ea typeface="Microsoft YaHei UI Light" panose="020B0502040204020203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自定义 10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FF6600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626</Words>
  <Application>Microsoft Office PowerPoint</Application>
  <PresentationFormat>自定义</PresentationFormat>
  <Paragraphs>50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Helvetica Light</vt:lpstr>
      <vt:lpstr>Microsoft JhengHei Light</vt:lpstr>
      <vt:lpstr>等线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Black</vt:lpstr>
      <vt:lpstr>Views on IoT-NTN enhancements in Rel-19 </vt:lpstr>
      <vt:lpstr>Uplink Capacity Enhancement</vt:lpstr>
      <vt:lpstr>Uplink Capacity Enhancement</vt:lpstr>
      <vt:lpstr>Summary</vt:lpstr>
      <vt:lpstr>Reference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NTN enhancement in Rel-19</dc:title>
  <dc:creator>Windows 用户</dc:creator>
  <cp:lastModifiedBy>乔雪梅</cp:lastModifiedBy>
  <cp:revision>59</cp:revision>
  <cp:lastPrinted>2023-12-04T06:30:42Z</cp:lastPrinted>
  <dcterms:created xsi:type="dcterms:W3CDTF">2023-12-04T06:30:42Z</dcterms:created>
  <dcterms:modified xsi:type="dcterms:W3CDTF">2024-03-11T14:42:25Z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  <property fmtid="{D5CDD505-2E9C-101B-9397-08002B2CF9AE}" pid="3" name="CWM6415337bd4024bb9b2eb7526e72a7443">
    <vt:lpwstr>CWMYe4wTzObJuvuBhpJUGzqpE0uK4M6ThWPDE8FIMfxZw/JwIc2H722khhd2GTCmmhIM35Mg19KVt8a/LPK7euCyw==</vt:lpwstr>
  </property>
  <property fmtid="{D5CDD505-2E9C-101B-9397-08002B2CF9AE}" pid="4" name="CWMcdeeea10460d11ee80000d4400000d44">
    <vt:lpwstr>CWMq+Wn4DlyrWnrjbi/u/vfsdAtAEQb2UaNUv+uC2R21Lw+VEkvo9qBuRTAK7m4WDFv/xcIJ8mUIUiP0Xs5Dp0UhQ==</vt:lpwstr>
  </property>
  <property fmtid="{D5CDD505-2E9C-101B-9397-08002B2CF9AE}" pid="5" name="CWMf262c660dcf211ee8000615700006057">
    <vt:lpwstr>CWM+lEkLSe7Iw2sQd8/gzib5VgwoO/qVnTyBB3cr1jyyu+FF4ZKLtYs9izmLeWXpROS8cWGAmMs/hsUwZdiUsNvmA==</vt:lpwstr>
  </property>
</Properties>
</file>