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7"/>
  </p:notesMasterIdLst>
  <p:handoutMasterIdLst>
    <p:handoutMasterId r:id="rId8"/>
  </p:handoutMasterIdLst>
  <p:sldIdLst>
    <p:sldId id="256" r:id="rId3"/>
    <p:sldId id="485" r:id="rId4"/>
    <p:sldId id="483" r:id="rId5"/>
    <p:sldId id="486" r:id="rId6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FFFFFF"/>
    <a:srgbClr val="2DC84D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56" d="100"/>
          <a:sy n="56" d="100"/>
        </p:scale>
        <p:origin x="852" y="9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82A500-E440-74F1-07DE-053654461A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F7655-A5F7-66FB-0560-213526B4E2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42E23-083A-4B10-BDA0-E446EB7F7972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B51301-7286-8AEB-9943-84EBE40B0F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A08AD-1CA7-CCC7-9FF5-90AE0017E5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E9997-44ED-4154-9F5E-16610BF6B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C733F8-47CC-3667-BC70-04BC9289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2024/3/11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84598" y="3369824"/>
            <a:ext cx="20014805" cy="75739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R19 NR </a:t>
            </a:r>
            <a:r>
              <a:rPr lang="en-US" altLang="zh-CN" b="1" dirty="0" err="1"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Sidelink</a:t>
            </a:r>
            <a:r>
              <a:rPr lang="en-US" altLang="zh-CN" b="1" dirty="0"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 continuation and enhancements in RAN4</a:t>
            </a:r>
            <a:b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Agenda Item</a:t>
            </a:r>
            <a:r>
              <a:rPr lang="en-US" altLang="zh-CN" sz="4000" dirty="0"/>
              <a:t>:		9.1.4.6</a:t>
            </a: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Source</a:t>
            </a:r>
            <a:r>
              <a:rPr lang="en-US" altLang="zh-CN" sz="4000" dirty="0"/>
              <a:t>:			      OPPO</a:t>
            </a:r>
            <a:b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</a:br>
            <a:r>
              <a:rPr lang="en-US" altLang="zh-CN" sz="4000" b="0" u="sng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Document for</a:t>
            </a: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:	      Approval</a:t>
            </a:r>
            <a:endParaRPr lang="zh-CN" altLang="zh-CN" sz="4000" b="1" dirty="0">
              <a:effectLst/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E2E0D-D761-41B4-8860-1846EE327F16}"/>
              </a:ext>
            </a:extLst>
          </p:cNvPr>
          <p:cNvSpPr txBox="1"/>
          <p:nvPr/>
        </p:nvSpPr>
        <p:spPr>
          <a:xfrm>
            <a:off x="414268" y="387570"/>
            <a:ext cx="14325860" cy="1857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3GPP TSG RAN#103	</a:t>
            </a:r>
          </a:p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Maastricht, The Netherlands, March 18-21, 2024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077F73-BA0D-46B0-A841-940D518D3DCA}"/>
              </a:ext>
            </a:extLst>
          </p:cNvPr>
          <p:cNvSpPr txBox="1"/>
          <p:nvPr/>
        </p:nvSpPr>
        <p:spPr>
          <a:xfrm>
            <a:off x="18470880" y="677274"/>
            <a:ext cx="4453831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RP-240310</a:t>
            </a:r>
            <a:endParaRPr lang="zh-CN" altLang="zh-CN" sz="4000" b="0" dirty="0">
              <a:solidFill>
                <a:srgbClr val="046A38"/>
              </a:solidFill>
              <a:latin typeface="OPPOSans B" charset="-122"/>
              <a:ea typeface="OPPOSans B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291155" y="2900218"/>
            <a:ext cx="21801694" cy="257014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In Rel-18, RAN4 has focused on the limited objectives of </a:t>
            </a:r>
            <a:r>
              <a:rPr lang="en-GB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SL-unlicensed, SL CA, SL inter-band concurrent operation and the LTE/NR SL co-channel co-existence areas due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 to limited time. And some of the important SL targets have to be deprioritized and postponed to Rel-19.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5119F1A-AE4E-4AE7-9593-35CAC8D9DA37}"/>
              </a:ext>
            </a:extLst>
          </p:cNvPr>
          <p:cNvSpPr/>
          <p:nvPr/>
        </p:nvSpPr>
        <p:spPr>
          <a:xfrm>
            <a:off x="1496291" y="9091420"/>
            <a:ext cx="21391418" cy="3155351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During the RAN4#110 meeting, following parts has been identified and agreed</a:t>
            </a:r>
          </a:p>
          <a:p>
            <a:pPr marL="685800" lvl="1" indent="-6858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3200" dirty="0">
                <a:solidFill>
                  <a:schemeClr val="bg2">
                    <a:lumMod val="50000"/>
                  </a:schemeClr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If SL is agreed as Rel-19 RAN4-led package and the </a:t>
            </a:r>
            <a:r>
              <a:rPr lang="en-GB" altLang="zh-CN" sz="3200" dirty="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remaining NS values </a:t>
            </a:r>
            <a:r>
              <a:rPr lang="en-GB" altLang="zh-CN" sz="3200" dirty="0">
                <a:solidFill>
                  <a:schemeClr val="bg2">
                    <a:lumMod val="50000"/>
                  </a:schemeClr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are included, specify them in Rel-19. If not, specify them in Rel-18 maintenance.</a:t>
            </a:r>
            <a:endParaRPr lang="zh-CN" altLang="zh-CN" sz="3200" dirty="0">
              <a:solidFill>
                <a:schemeClr val="bg2">
                  <a:lumMod val="50000"/>
                </a:schemeClr>
              </a:solidFill>
              <a:highlight>
                <a:srgbClr val="00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 indent="-6858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3200" dirty="0">
                <a:solidFill>
                  <a:schemeClr val="bg2">
                    <a:lumMod val="50000"/>
                  </a:schemeClr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If SL CA is agreed as Rel-19 RAN4-led package, specify the </a:t>
            </a:r>
            <a:r>
              <a:rPr lang="en-GB" altLang="zh-CN" sz="3200" dirty="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corresponding MPR </a:t>
            </a:r>
            <a:r>
              <a:rPr lang="en-GB" altLang="zh-CN" sz="3200" dirty="0">
                <a:solidFill>
                  <a:schemeClr val="bg2">
                    <a:lumMod val="50000"/>
                  </a:schemeClr>
                </a:solidFill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in Rel-19. If not, specify it in Rel-18 maintenance. </a:t>
            </a:r>
            <a:r>
              <a:rPr lang="en-GB" altLang="zh-CN" sz="32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zh-CN" sz="32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non-contiguous RB allocation</a:t>
            </a:r>
            <a:r>
              <a:rPr lang="en-GB" altLang="zh-CN" sz="32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altLang="zh-CN" sz="32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4AD554-2CB1-4E03-9286-17F0E155C730}"/>
              </a:ext>
            </a:extLst>
          </p:cNvPr>
          <p:cNvSpPr/>
          <p:nvPr/>
        </p:nvSpPr>
        <p:spPr>
          <a:xfrm>
            <a:off x="1496292" y="5574913"/>
            <a:ext cx="11633112" cy="28789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0" dirty="0">
                <a:latin typeface="Calibri" panose="020F0502020204030204" pitchFamily="34" charset="0"/>
                <a:cs typeface="Calibri" panose="020F0502020204030204" pitchFamily="34" charset="0"/>
              </a:rPr>
              <a:t>For SL-Unlicensed R18:</a:t>
            </a:r>
          </a:p>
          <a:p>
            <a:pPr lvl="1" algn="l">
              <a:lnSpc>
                <a:spcPct val="120000"/>
              </a:lnSpc>
            </a:pPr>
            <a:r>
              <a:rPr lang="en-US" altLang="zh-CN" sz="3200" b="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power class 5 </a:t>
            </a:r>
            <a:r>
              <a:rPr lang="en-US" altLang="zh-CN" sz="3200" b="0" dirty="0">
                <a:latin typeface="Calibri" panose="020F0502020204030204" pitchFamily="34" charset="0"/>
                <a:cs typeface="Calibri" panose="020F0502020204030204" pitchFamily="34" charset="0"/>
              </a:rPr>
              <a:t>has been specified for SL-U</a:t>
            </a:r>
          </a:p>
          <a:p>
            <a:pPr lvl="1" algn="l">
              <a:lnSpc>
                <a:spcPct val="120000"/>
              </a:lnSpc>
            </a:pPr>
            <a:r>
              <a:rPr lang="en-US" altLang="zh-CN" sz="3200" b="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1Tx </a:t>
            </a:r>
            <a:r>
              <a:rPr lang="en-US" altLang="zh-CN" sz="3200" b="0" dirty="0">
                <a:latin typeface="Calibri" panose="020F0502020204030204" pitchFamily="34" charset="0"/>
                <a:cs typeface="Calibri" panose="020F0502020204030204" pitchFamily="34" charset="0"/>
              </a:rPr>
              <a:t>is supported for SL-U</a:t>
            </a:r>
          </a:p>
          <a:p>
            <a:pPr lvl="1" algn="l">
              <a:lnSpc>
                <a:spcPct val="120000"/>
              </a:lnSpc>
            </a:pPr>
            <a:r>
              <a:rPr lang="en-US" altLang="zh-CN" sz="3200" b="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5 NS values of 17 </a:t>
            </a:r>
            <a:r>
              <a:rPr lang="en-US" altLang="zh-CN" sz="3200" b="0" dirty="0">
                <a:latin typeface="Calibri" panose="020F0502020204030204" pitchFamily="34" charset="0"/>
                <a:cs typeface="Calibri" panose="020F0502020204030204" pitchFamily="34" charset="0"/>
              </a:rPr>
              <a:t>in unlicensed spectrum has been specified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5BF023E-680A-4134-9D51-0E98AA9D0111}"/>
              </a:ext>
            </a:extLst>
          </p:cNvPr>
          <p:cNvSpPr/>
          <p:nvPr/>
        </p:nvSpPr>
        <p:spPr>
          <a:xfrm>
            <a:off x="13250173" y="5574913"/>
            <a:ext cx="9471281" cy="28789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0" dirty="0">
                <a:latin typeface="Calibri" panose="020F0502020204030204" pitchFamily="34" charset="0"/>
                <a:cs typeface="Calibri" panose="020F0502020204030204" pitchFamily="34" charset="0"/>
              </a:rPr>
              <a:t>For SL CA R18: </a:t>
            </a:r>
          </a:p>
          <a:p>
            <a:pPr lvl="1" algn="l">
              <a:lnSpc>
                <a:spcPct val="120000"/>
              </a:lnSpc>
            </a:pPr>
            <a:r>
              <a:rPr lang="en-US" altLang="zh-CN" sz="3200" b="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intra-band contiguous CA </a:t>
            </a:r>
            <a:r>
              <a:rPr lang="en-US" altLang="zh-CN" sz="3200" b="0" dirty="0">
                <a:latin typeface="Calibri" panose="020F0502020204030204" pitchFamily="34" charset="0"/>
                <a:cs typeface="Calibri" panose="020F0502020204030204" pitchFamily="34" charset="0"/>
              </a:rPr>
              <a:t>is supported</a:t>
            </a:r>
          </a:p>
          <a:p>
            <a:pPr lvl="1" algn="l">
              <a:lnSpc>
                <a:spcPct val="120000"/>
              </a:lnSpc>
            </a:pPr>
            <a:r>
              <a:rPr lang="en-US" altLang="zh-CN" sz="3200" b="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power class 3 </a:t>
            </a:r>
            <a:r>
              <a:rPr lang="en-US" altLang="zh-CN" sz="3200" b="0" dirty="0">
                <a:latin typeface="Calibri" panose="020F0502020204030204" pitchFamily="34" charset="0"/>
                <a:cs typeface="Calibri" panose="020F0502020204030204" pitchFamily="34" charset="0"/>
              </a:rPr>
              <a:t>is supported</a:t>
            </a:r>
          </a:p>
        </p:txBody>
      </p:sp>
    </p:spTree>
    <p:extLst>
      <p:ext uri="{BB962C8B-B14F-4D97-AF65-F5344CB8AC3E}">
        <p14:creationId xmlns:p14="http://schemas.microsoft.com/office/powerpoint/2010/main" val="142741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zh-CN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298593" y="6089265"/>
            <a:ext cx="21544154" cy="6259492"/>
          </a:xfrm>
          <a:ln w="28575">
            <a:solidFill>
              <a:srgbClr val="046A38"/>
            </a:solidFill>
            <a:prstDash val="solid"/>
          </a:ln>
        </p:spPr>
        <p:txBody>
          <a:bodyPr anchor="ctr">
            <a:normAutofit/>
          </a:bodyPr>
          <a:lstStyle/>
          <a:p>
            <a:pPr marL="914400" lvl="1" indent="0">
              <a:lnSpc>
                <a:spcPct val="110000"/>
              </a:lnSpc>
              <a:buNone/>
            </a:pPr>
            <a:r>
              <a:rPr lang="en-GB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1. For SL CA enhancement</a:t>
            </a:r>
          </a:p>
          <a:p>
            <a:pPr lvl="2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Specify requirements for </a:t>
            </a:r>
            <a:r>
              <a:rPr lang="en-GB" altLang="zh-CN" sz="36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intra-band non-contiguous 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CA with power class 3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Targeted band combination is SL_n47(2A) 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Bandwidth combinations are 10+10MHz and 10+20MHz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UE with separate chains to support non-contiguous CA is prioritized</a:t>
            </a:r>
            <a:endParaRPr lang="en-GB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Specify requirements for intra-band </a:t>
            </a:r>
            <a:r>
              <a:rPr lang="en-GB" altLang="zh-CN" sz="36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contiguous CA with non-contiguous RB allocation 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Targeted band combination is SL_n47B with power class 3</a:t>
            </a:r>
          </a:p>
          <a:p>
            <a:pPr lvl="3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lang="en-GB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0">
              <a:lnSpc>
                <a:spcPct val="110000"/>
              </a:lnSpc>
              <a:buNone/>
            </a:pPr>
            <a:r>
              <a:rPr lang="en-GB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2. For SL unlicensed</a:t>
            </a:r>
          </a:p>
          <a:p>
            <a:pPr lvl="2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Specify new </a:t>
            </a:r>
            <a:r>
              <a:rPr lang="en-GB" altLang="zh-CN" sz="36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NS values for SL unlicensed 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bands n46, n96 and n102 based on companies’ input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274684-6E5A-47BC-A1AD-E0D9BD6CD492}"/>
              </a:ext>
            </a:extLst>
          </p:cNvPr>
          <p:cNvSpPr/>
          <p:nvPr/>
        </p:nvSpPr>
        <p:spPr>
          <a:xfrm>
            <a:off x="1298593" y="2801385"/>
            <a:ext cx="21544154" cy="2995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/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altLang="zh-CN" sz="4000" b="0" dirty="0">
                <a:latin typeface="Calibri" panose="020F0502020204030204" pitchFamily="34" charset="0"/>
                <a:cs typeface="Calibri" panose="020F0502020204030204" pitchFamily="34" charset="0"/>
              </a:rPr>
              <a:t>Considering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RAN4 will continue on the SL-U R18 left works </a:t>
            </a:r>
            <a:r>
              <a:rPr lang="en-US" altLang="zh-CN" sz="4000" b="0" dirty="0">
                <a:latin typeface="Calibri" panose="020F0502020204030204" pitchFamily="34" charset="0"/>
                <a:cs typeface="Calibri" panose="020F0502020204030204" pitchFamily="34" charset="0"/>
              </a:rPr>
              <a:t>under either Rel-19 SL WID or Rel-18 maintenance, from project management perspective,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put them in the WID will be much more visible and better control of the progress/load</a:t>
            </a:r>
            <a:r>
              <a:rPr lang="en-US" altLang="zh-CN" sz="4000" b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altLang="zh-CN" sz="4000" b="0" dirty="0">
                <a:latin typeface="Calibri" panose="020F0502020204030204" pitchFamily="34" charset="0"/>
                <a:cs typeface="Calibri" panose="020F0502020204030204" pitchFamily="34" charset="0"/>
              </a:rPr>
              <a:t>In light of this, below objectives are proposed for the Rel-19 SL WID contents.</a:t>
            </a:r>
          </a:p>
        </p:txBody>
      </p:sp>
    </p:spTree>
    <p:extLst>
      <p:ext uri="{BB962C8B-B14F-4D97-AF65-F5344CB8AC3E}">
        <p14:creationId xmlns:p14="http://schemas.microsoft.com/office/powerpoint/2010/main" val="388838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F86ED4-8D58-417C-A3F9-D2BF4B7C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6" y="627526"/>
            <a:ext cx="22841776" cy="2956184"/>
          </a:xfrm>
        </p:spPr>
        <p:txBody>
          <a:bodyPr>
            <a:normAutofit/>
          </a:bodyPr>
          <a:lstStyle/>
          <a:p>
            <a:pPr algn="l"/>
            <a:r>
              <a:rPr lang="en-GB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Annex:</a:t>
            </a:r>
            <a:r>
              <a:rPr lang="en-GB" altLang="zh-CN" sz="6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7200" b="1" dirty="0">
                <a:latin typeface="Calibri" panose="020F0502020204030204" pitchFamily="34" charset="0"/>
                <a:cs typeface="Calibri" panose="020F0502020204030204" pitchFamily="34" charset="0"/>
              </a:rPr>
              <a:t>Example WID for Rel-19 SL enhancement in RAN4</a:t>
            </a:r>
            <a:endParaRPr lang="zh-CN" altLang="en-US" sz="9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CCBF14D0-D55E-46B3-92C1-8C3CB688A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78817"/>
              </p:ext>
            </p:extLst>
          </p:nvPr>
        </p:nvGraphicFramePr>
        <p:xfrm>
          <a:off x="8109550" y="5394186"/>
          <a:ext cx="4854002" cy="360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Document" showAsIcon="1" r:id="rId3" imgW="914400" imgH="828720" progId="Word.Document.8">
                  <p:embed/>
                </p:oleObj>
              </mc:Choice>
              <mc:Fallback>
                <p:oleObj name="Document" showAsIcon="1" r:id="rId3" imgW="914400" imgH="828720" progId="Word.Document.8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CCBF14D0-D55E-46B3-92C1-8C3CB688A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09550" y="5394186"/>
                        <a:ext cx="4854002" cy="3603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9137029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4077</TotalTime>
  <Words>373</Words>
  <Application>Microsoft Office PowerPoint</Application>
  <PresentationFormat>自定义</PresentationFormat>
  <Paragraphs>30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Helvetica Neue</vt:lpstr>
      <vt:lpstr>Helvetica Neue Medium</vt:lpstr>
      <vt:lpstr>OPPOSans B</vt:lpstr>
      <vt:lpstr>OPPOSans M</vt:lpstr>
      <vt:lpstr>OPPOSans R</vt:lpstr>
      <vt:lpstr>Arial</vt:lpstr>
      <vt:lpstr>Calibri</vt:lpstr>
      <vt:lpstr>Helvetica</vt:lpstr>
      <vt:lpstr>Times New Roman</vt:lpstr>
      <vt:lpstr>Wingdings</vt:lpstr>
      <vt:lpstr>White 白底</vt:lpstr>
      <vt:lpstr>Black 黑底</vt:lpstr>
      <vt:lpstr>Document</vt:lpstr>
      <vt:lpstr>R19 NR Sidelink continuation and enhancements in RAN4  Agenda Item:  9.1.4.6 Source:         OPPO Document for:       Approval</vt:lpstr>
      <vt:lpstr>Background</vt:lpstr>
      <vt:lpstr>Proposal</vt:lpstr>
      <vt:lpstr>Annex: Example WID for Rel-19 SL enhancement in RAN4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OPPO-JQ</cp:lastModifiedBy>
  <cp:revision>1348</cp:revision>
  <cp:lastPrinted>2021-12-23T08:17:57Z</cp:lastPrinted>
  <dcterms:created xsi:type="dcterms:W3CDTF">2021-12-20T23:35:37Z</dcterms:created>
  <dcterms:modified xsi:type="dcterms:W3CDTF">2024-03-11T02:53:24Z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