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841" r:id="rId7"/>
    <p:sldMasterId id="2147483911" r:id="rId8"/>
  </p:sldMasterIdLst>
  <p:notesMasterIdLst>
    <p:notesMasterId r:id="rId16"/>
  </p:notesMasterIdLst>
  <p:sldIdLst>
    <p:sldId id="2147475565" r:id="rId9"/>
    <p:sldId id="2147475574" r:id="rId10"/>
    <p:sldId id="2147475568" r:id="rId11"/>
    <p:sldId id="2147475573" r:id="rId12"/>
    <p:sldId id="2147475566" r:id="rId13"/>
    <p:sldId id="2147475567" r:id="rId14"/>
    <p:sldId id="2147473441" r:id="rId1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C5E8A02-9C24-826D-1A80-322B094C04B1}" name="Matthew Baker 2" initials="MPJB" userId="Matthew Baker 2" providerId="None"/>
  <p188:author id="{B0AA6F31-FCA2-FC19-8557-746B6A09BC2C}" name="Samantha Caporal del Barrio (Nokia)" initials="SCdB(" userId="S::samantha.caporal_del_barrio@nokia.com::90599e05-2bf2-472b-a2a4-7d7fefa84182" providerId="AD"/>
  <p188:author id="{BBE2ED4D-7C30-1A7A-8236-9E3A31F889E8}" name="Rafael Paiva (Nokia)" initials="RP(" userId="S::rafael.paiva@nokia.com::f2244b69-757d-4dea-abbd-cd8eb512804e" providerId="AD"/>
  <p188:author id="{52330059-3764-95ED-E15C-641F8F442F84}" name="Petri J. Vasenkari (Nokia)" initials="P(" userId="S::petri.j.vasenkari@nokia.com::45ab63b8-482e-4d1b-9753-9204e852db48" providerId="AD"/>
  <p188:author id="{7C97276F-CA75-1F9E-6925-52C2D38907D5}" name="Matthew Baker" initials="MPJB" userId="Matthew Baker" providerId="None"/>
  <p188:author id="{28930073-21D1-1B32-9C4D-071306DCCD41}" name="Tero Henttonen (Nokia)" initials="TH(" userId="S::tero.henttonen@nokia.com::8c59b07f-d54f-43e4-8a38-fa95699606b6" providerId="AD"/>
  <p188:author id="{C96139DC-DD86-DC24-1A1B-14CEB62FABF3}" name="Murat Gursu (Nokia)" initials="MG(" userId="S::murat.gursu@nokia-bell-labs.com::18102de9-ee45-4f1a-a734-fc730e019b6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10"/>
    <a:srgbClr val="FFFB00"/>
    <a:srgbClr val="FFFFBE"/>
    <a:srgbClr val="CCCCCC"/>
    <a:srgbClr val="E1E1E1"/>
    <a:srgbClr val="001135"/>
    <a:srgbClr val="001D47"/>
    <a:srgbClr val="0A0908"/>
    <a:srgbClr val="666666"/>
    <a:srgbClr val="33333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4" d="100"/>
          <a:sy n="144" d="100"/>
        </p:scale>
        <p:origin x="576"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5.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slide" Target="slides/slide7.xml"/><Relationship Id="rId10" Type="http://schemas.openxmlformats.org/officeDocument/2006/relationships/slide" Target="slides/slide2.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3/11/2024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RP-240261</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RP-240261</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6000"/>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320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8781865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2"/>
            <a:ext cx="8308800" cy="309600"/>
          </a:xfrm>
          <a:prstGeom prst="rect">
            <a:avLst/>
          </a:prstGeom>
        </p:spPr>
        <p:txBody>
          <a:bodyPr lIns="0" tIns="0" rIns="0" bIns="0"/>
          <a:lstStyle>
            <a:lvl1pPr marL="0" indent="0">
              <a:buNone/>
              <a:defRPr sz="2000">
                <a:solidFill>
                  <a:schemeClr val="bg2"/>
                </a:solidFill>
                <a:latin typeface="+mj-lt"/>
              </a:defRPr>
            </a:lvl1pPr>
            <a:lvl2pPr>
              <a:defRPr sz="1988">
                <a:latin typeface="+mj-lt"/>
              </a:defRPr>
            </a:lvl2pPr>
            <a:lvl3pPr>
              <a:defRPr sz="1988">
                <a:latin typeface="+mj-lt"/>
              </a:defRPr>
            </a:lvl3pPr>
            <a:lvl4pPr>
              <a:defRPr sz="1988">
                <a:latin typeface="+mj-lt"/>
              </a:defRPr>
            </a:lvl4pPr>
            <a:lvl5pPr>
              <a:defRPr sz="1988">
                <a:latin typeface="+mj-lt"/>
              </a:defRPr>
            </a:lvl5pPr>
          </a:lstStyle>
          <a:p>
            <a:pPr lvl="0"/>
            <a:r>
              <a:rPr lang="en-US" noProof="0"/>
              <a:t>Click to edit secondary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RP-240261</a:t>
            </a:r>
            <a:endParaRPr lang="en-US"/>
          </a:p>
        </p:txBody>
      </p:sp>
      <p:sp>
        <p:nvSpPr>
          <p:cNvPr id="6" name="Titel 1">
            <a:extLst>
              <a:ext uri="{FF2B5EF4-FFF2-40B4-BE49-F238E27FC236}">
                <a16:creationId xmlns:a16="http://schemas.microsoft.com/office/drawing/2014/main" id="{C836EC8E-5F24-405B-AED7-22B300A2060E}"/>
              </a:ext>
            </a:extLst>
          </p:cNvPr>
          <p:cNvSpPr>
            <a:spLocks noGrp="1"/>
          </p:cNvSpPr>
          <p:nvPr>
            <p:ph type="title" hasCustomPrompt="1"/>
          </p:nvPr>
        </p:nvSpPr>
        <p:spPr>
          <a:xfrm>
            <a:off x="417600" y="280991"/>
            <a:ext cx="8308800" cy="309351"/>
          </a:xfrm>
        </p:spPr>
        <p:txBody>
          <a:bodyPr/>
          <a:lstStyle>
            <a:lvl1pPr>
              <a:defRPr/>
            </a:lvl1pPr>
          </a:lstStyle>
          <a:p>
            <a:r>
              <a:rPr lang="en-US"/>
              <a:t>Click to edit headline</a:t>
            </a:r>
            <a:endParaRPr lang="en-GB"/>
          </a:p>
        </p:txBody>
      </p:sp>
    </p:spTree>
    <p:extLst>
      <p:ext uri="{BB962C8B-B14F-4D97-AF65-F5344CB8AC3E}">
        <p14:creationId xmlns:p14="http://schemas.microsoft.com/office/powerpoint/2010/main" val="2284022782"/>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93.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 id="2147484018" r:id="rId18"/>
    <p:sldLayoutId id="2147484019" r:id="rId19"/>
    <p:sldLayoutId id="2147484020" r:id="rId20"/>
    <p:sldLayoutId id="2147484021" r:id="rId21"/>
    <p:sldLayoutId id="2147484022" r:id="rId22"/>
    <p:sldLayoutId id="2147484023" r:id="rId23"/>
    <p:sldLayoutId id="2147484024" r:id="rId24"/>
    <p:sldLayoutId id="2147484025" r:id="rId25"/>
    <p:sldLayoutId id="2147483963" r:id="rId26"/>
    <p:sldLayoutId id="2147483923" r:id="rId27"/>
    <p:sldLayoutId id="2147483946" r:id="rId28"/>
    <p:sldLayoutId id="2147484026" r:id="rId29"/>
    <p:sldLayoutId id="2147484027" r:id="rId30"/>
    <p:sldLayoutId id="2147484028" r:id="rId31"/>
    <p:sldLayoutId id="2147483950" r:id="rId32"/>
    <p:sldLayoutId id="2147484029" r:id="rId33"/>
    <p:sldLayoutId id="2147484030" r:id="rId34"/>
    <p:sldLayoutId id="2147484031" r:id="rId35"/>
    <p:sldLayoutId id="2147484032" r:id="rId36"/>
    <p:sldLayoutId id="2147484033" r:id="rId37"/>
    <p:sldLayoutId id="2147484034" r:id="rId38"/>
    <p:sldLayoutId id="2147484035" r:id="rId39"/>
    <p:sldLayoutId id="2147484036" r:id="rId40"/>
    <p:sldLayoutId id="2147484037" r:id="rId41"/>
    <p:sldLayoutId id="2147484038" r:id="rId42"/>
    <p:sldLayoutId id="2147484039" r:id="rId43"/>
    <p:sldLayoutId id="2147483663" r:id="rId44"/>
    <p:sldLayoutId id="2147483726" r:id="rId45"/>
    <p:sldLayoutId id="2147483776" r:id="rId46"/>
    <p:sldLayoutId id="2147483778" r:id="rId47"/>
    <p:sldLayoutId id="2147483779" r:id="rId48"/>
    <p:sldLayoutId id="2147483780" r:id="rId49"/>
    <p:sldLayoutId id="2147483781" r:id="rId50"/>
    <p:sldLayoutId id="2147483777" r:id="rId51"/>
    <p:sldLayoutId id="2147483796" r:id="rId52"/>
    <p:sldLayoutId id="2147483763" r:id="rId53"/>
    <p:sldLayoutId id="2147483794" r:id="rId54"/>
    <p:sldLayoutId id="2147483775" r:id="rId55"/>
    <p:sldLayoutId id="2147483795" r:id="rId56"/>
    <p:sldLayoutId id="2147483816" r:id="rId57"/>
    <p:sldLayoutId id="2147483817" r:id="rId58"/>
    <p:sldLayoutId id="2147483818" r:id="rId59"/>
    <p:sldLayoutId id="2147483819" r:id="rId60"/>
    <p:sldLayoutId id="2147483820" r:id="rId61"/>
    <p:sldLayoutId id="2147483821" r:id="rId62"/>
    <p:sldLayoutId id="2147483822" r:id="rId63"/>
    <p:sldLayoutId id="2147483823" r:id="rId64"/>
    <p:sldLayoutId id="2147483824" r:id="rId65"/>
    <p:sldLayoutId id="2147483753" r:id="rId66"/>
    <p:sldLayoutId id="2147483757" r:id="rId67"/>
    <p:sldLayoutId id="2147483758" r:id="rId68"/>
    <p:sldLayoutId id="2147483815" r:id="rId69"/>
    <p:sldLayoutId id="2147483760" r:id="rId70"/>
    <p:sldLayoutId id="2147483761" r:id="rId71"/>
    <p:sldLayoutId id="2147483762" r:id="rId72"/>
    <p:sldLayoutId id="2147483774" r:id="rId73"/>
    <p:sldLayoutId id="2147483755" r:id="rId74"/>
    <p:sldLayoutId id="2147483756" r:id="rId75"/>
    <p:sldLayoutId id="2147483793" r:id="rId76"/>
    <p:sldLayoutId id="2147483814" r:id="rId77"/>
    <p:sldLayoutId id="2147483751" r:id="rId78"/>
    <p:sldLayoutId id="2147483746" r:id="rId79"/>
    <p:sldLayoutId id="2147483791" r:id="rId80"/>
    <p:sldLayoutId id="2147483749" r:id="rId81"/>
    <p:sldLayoutId id="2147483747" r:id="rId82"/>
    <p:sldLayoutId id="2147483748" r:id="rId83"/>
    <p:sldLayoutId id="2147483750" r:id="rId84"/>
    <p:sldLayoutId id="2147483772" r:id="rId85"/>
    <p:sldLayoutId id="2147483677" r:id="rId86"/>
    <p:sldLayoutId id="2147483792" r:id="rId87"/>
    <p:sldLayoutId id="2147483833" r:id="rId88"/>
    <p:sldLayoutId id="2147483769" r:id="rId89"/>
    <p:sldLayoutId id="2147483773" r:id="rId90"/>
    <p:sldLayoutId id="2147483771" r:id="rId91"/>
    <p:sldLayoutId id="2147483679" r:id="rId9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8751686-9367-4189-91D9-91E4C614B60A}"/>
              </a:ext>
            </a:extLst>
          </p:cNvPr>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2" name="Object 1" hidden="1">
                        <a:extLst>
                          <a:ext uri="{FF2B5EF4-FFF2-40B4-BE49-F238E27FC236}">
                            <a16:creationId xmlns:a16="http://schemas.microsoft.com/office/drawing/2014/main" id="{28751686-9367-4189-91D9-91E4C614B6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US"/>
              <a:t>RP-240261</a:t>
            </a:r>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851259029"/>
      </p:ext>
    </p:extLst>
  </p:cSld>
  <p:clrMap bg1="lt1" tx1="dk1" bg2="lt2" tx2="dk2" accent1="accent1" accent2="accent2" accent3="accent3" accent4="accent4" accent5="accent5" accent6="accent6" hlink="hlink" folHlink="folHlink"/>
  <p:sldLayoutIdLst>
    <p:sldLayoutId id="2147483842"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TextBox 18"/>
          <p:cNvSpPr txBox="1"/>
          <p:nvPr userDrawn="1"/>
        </p:nvSpPr>
        <p:spPr>
          <a:xfrm>
            <a:off x="755777" y="4816698"/>
            <a:ext cx="797771" cy="122341"/>
          </a:xfrm>
          <a:prstGeom prst="rect">
            <a:avLst/>
          </a:prstGeom>
          <a:noFill/>
        </p:spPr>
        <p:txBody>
          <a:bodyPr wrap="square" lIns="0" tIns="0" rIns="0" bIns="0" anchor="b">
            <a:spAutoFit/>
          </a:bodyPr>
          <a:lstStyle/>
          <a:p>
            <a:r>
              <a:rPr lang="en-US"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21" name="Slide Number Placeholder 5"/>
          <p:cNvSpPr txBox="1">
            <a:spLocks/>
          </p:cNvSpPr>
          <p:nvPr userDrawn="1"/>
        </p:nvSpPr>
        <p:spPr>
          <a:xfrm>
            <a:off x="419103"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994">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3999" y="4816800"/>
            <a:ext cx="2628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RP-240261</a:t>
            </a:r>
            <a:endParaRPr lang="en-US"/>
          </a:p>
        </p:txBody>
      </p:sp>
      <p:grpSp>
        <p:nvGrpSpPr>
          <p:cNvPr id="9"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6" y="4805996"/>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marL="0" indent="0" algn="ctr">
              <a:lnSpc>
                <a:spcPct val="90000"/>
              </a:lnSpc>
              <a:buNone/>
            </a:pPr>
            <a:endParaRPr lang="en-US" sz="1800">
              <a:latin typeface="+mn-lt"/>
            </a:endParaRPr>
          </a:p>
        </p:txBody>
      </p:sp>
      <p:sp>
        <p:nvSpPr>
          <p:cNvPr id="34" name="Title Placeholder 1">
            <a:extLst>
              <a:ext uri="{FF2B5EF4-FFF2-40B4-BE49-F238E27FC236}">
                <a16:creationId xmlns:a16="http://schemas.microsoft.com/office/drawing/2014/main" id="{4F82A268-B90C-4847-B1A7-4E3401903482}"/>
              </a:ext>
            </a:extLst>
          </p:cNvPr>
          <p:cNvSpPr>
            <a:spLocks noGrp="1"/>
          </p:cNvSpPr>
          <p:nvPr>
            <p:ph type="title"/>
          </p:nvPr>
        </p:nvSpPr>
        <p:spPr bwMode="auto">
          <a:xfrm>
            <a:off x="417600" y="280991"/>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headline</a:t>
            </a:r>
          </a:p>
        </p:txBody>
      </p:sp>
    </p:spTree>
    <p:extLst>
      <p:ext uri="{BB962C8B-B14F-4D97-AF65-F5344CB8AC3E}">
        <p14:creationId xmlns:p14="http://schemas.microsoft.com/office/powerpoint/2010/main" val="156972735"/>
      </p:ext>
    </p:extLst>
  </p:cSld>
  <p:clrMap bg1="lt1" tx1="dk1" bg2="lt2" tx2="dk2" accent1="accent1" accent2="accent2" accent3="accent3" accent4="accent4" accent5="accent5" accent6="accent6" hlink="hlink" folHlink="folHlink"/>
  <p:sldLayoutIdLst>
    <p:sldLayoutId id="2147483918" r:id="rId1"/>
  </p:sldLayoutIdLst>
  <p:transition spd="slow">
    <p:fade/>
  </p:transition>
  <p:hf sldNum="0" hdr="0" dt="0"/>
  <p:txStyles>
    <p:titleStyle>
      <a:lvl1pPr algn="l" defTabSz="908685" rtl="0" eaLnBrk="1" latinLnBrk="0" hangingPunct="1">
        <a:spcBef>
          <a:spcPct val="0"/>
        </a:spcBef>
        <a:buNone/>
        <a:defRPr sz="2000" kern="1200" baseline="0">
          <a:solidFill>
            <a:schemeClr val="tx1"/>
          </a:solidFill>
          <a:latin typeface="+mj-lt"/>
          <a:ea typeface="+mj-ea"/>
          <a:cs typeface="+mj-cs"/>
        </a:defRPr>
      </a:lvl1pPr>
    </p:titleStyle>
    <p:bodyStyle>
      <a:lvl1pPr marL="340757" indent="-340757" algn="l" defTabSz="908685" rtl="0" eaLnBrk="1" latinLnBrk="0" hangingPunct="1">
        <a:spcBef>
          <a:spcPct val="20000"/>
        </a:spcBef>
        <a:buFont typeface="Arial" panose="020B0604020202020204" pitchFamily="34" charset="0"/>
        <a:buChar char="•"/>
        <a:defRPr sz="3180" kern="1200">
          <a:solidFill>
            <a:schemeClr val="tx1"/>
          </a:solidFill>
          <a:latin typeface="+mn-lt"/>
          <a:ea typeface="+mn-ea"/>
          <a:cs typeface="+mn-cs"/>
        </a:defRPr>
      </a:lvl1pPr>
      <a:lvl2pPr marL="738308" indent="-283964" algn="l" defTabSz="908685" rtl="0" eaLnBrk="1" latinLnBrk="0" hangingPunct="1">
        <a:spcBef>
          <a:spcPct val="20000"/>
        </a:spcBef>
        <a:buFont typeface="Arial" panose="020B0604020202020204" pitchFamily="34" charset="0"/>
        <a:buChar char="–"/>
        <a:defRPr sz="2783" kern="1200">
          <a:solidFill>
            <a:schemeClr val="tx1"/>
          </a:solidFill>
          <a:latin typeface="+mn-lt"/>
          <a:ea typeface="+mn-ea"/>
          <a:cs typeface="+mn-cs"/>
        </a:defRPr>
      </a:lvl2pPr>
      <a:lvl3pPr marL="1135856" indent="-227171" algn="l" defTabSz="908685" rtl="0" eaLnBrk="1" latinLnBrk="0" hangingPunct="1">
        <a:spcBef>
          <a:spcPct val="20000"/>
        </a:spcBef>
        <a:buFont typeface="Arial" panose="020B0604020202020204" pitchFamily="34" charset="0"/>
        <a:buChar char="•"/>
        <a:defRPr sz="2385" kern="1200">
          <a:solidFill>
            <a:schemeClr val="tx1"/>
          </a:solidFill>
          <a:latin typeface="+mn-lt"/>
          <a:ea typeface="+mn-ea"/>
          <a:cs typeface="+mn-cs"/>
        </a:defRPr>
      </a:lvl3pPr>
      <a:lvl4pPr marL="159020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4pPr>
      <a:lvl5pPr marL="2044542"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5pPr>
      <a:lvl6pPr marL="2498885"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6pPr>
      <a:lvl7pPr marL="2953227"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7pPr>
      <a:lvl8pPr marL="340757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8pPr>
      <a:lvl9pPr marL="3861914"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9pPr>
    </p:bodyStyle>
    <p:otherStyle>
      <a:defPPr>
        <a:defRPr lang="en-US"/>
      </a:defPPr>
      <a:lvl1pPr marL="0" algn="l" defTabSz="908685" rtl="0" eaLnBrk="1" latinLnBrk="0" hangingPunct="1">
        <a:defRPr sz="1789" kern="1200">
          <a:solidFill>
            <a:schemeClr val="tx1"/>
          </a:solidFill>
          <a:latin typeface="+mn-lt"/>
          <a:ea typeface="+mn-ea"/>
          <a:cs typeface="+mn-cs"/>
        </a:defRPr>
      </a:lvl1pPr>
      <a:lvl2pPr marL="454343" algn="l" defTabSz="908685" rtl="0" eaLnBrk="1" latinLnBrk="0" hangingPunct="1">
        <a:defRPr sz="1789" kern="1200">
          <a:solidFill>
            <a:schemeClr val="tx1"/>
          </a:solidFill>
          <a:latin typeface="+mn-lt"/>
          <a:ea typeface="+mn-ea"/>
          <a:cs typeface="+mn-cs"/>
        </a:defRPr>
      </a:lvl2pPr>
      <a:lvl3pPr marL="908685" algn="l" defTabSz="908685" rtl="0" eaLnBrk="1" latinLnBrk="0" hangingPunct="1">
        <a:defRPr sz="1789" kern="1200">
          <a:solidFill>
            <a:schemeClr val="tx1"/>
          </a:solidFill>
          <a:latin typeface="+mn-lt"/>
          <a:ea typeface="+mn-ea"/>
          <a:cs typeface="+mn-cs"/>
        </a:defRPr>
      </a:lvl3pPr>
      <a:lvl4pPr marL="1363028" algn="l" defTabSz="908685" rtl="0" eaLnBrk="1" latinLnBrk="0" hangingPunct="1">
        <a:defRPr sz="1789" kern="1200">
          <a:solidFill>
            <a:schemeClr val="tx1"/>
          </a:solidFill>
          <a:latin typeface="+mn-lt"/>
          <a:ea typeface="+mn-ea"/>
          <a:cs typeface="+mn-cs"/>
        </a:defRPr>
      </a:lvl4pPr>
      <a:lvl5pPr marL="1817371" algn="l" defTabSz="908685" rtl="0" eaLnBrk="1" latinLnBrk="0" hangingPunct="1">
        <a:defRPr sz="1789" kern="1200">
          <a:solidFill>
            <a:schemeClr val="tx1"/>
          </a:solidFill>
          <a:latin typeface="+mn-lt"/>
          <a:ea typeface="+mn-ea"/>
          <a:cs typeface="+mn-cs"/>
        </a:defRPr>
      </a:lvl5pPr>
      <a:lvl6pPr marL="2271713" algn="l" defTabSz="908685" rtl="0" eaLnBrk="1" latinLnBrk="0" hangingPunct="1">
        <a:defRPr sz="1789" kern="1200">
          <a:solidFill>
            <a:schemeClr val="tx1"/>
          </a:solidFill>
          <a:latin typeface="+mn-lt"/>
          <a:ea typeface="+mn-ea"/>
          <a:cs typeface="+mn-cs"/>
        </a:defRPr>
      </a:lvl6pPr>
      <a:lvl7pPr marL="2726056" algn="l" defTabSz="908685" rtl="0" eaLnBrk="1" latinLnBrk="0" hangingPunct="1">
        <a:defRPr sz="1789" kern="1200">
          <a:solidFill>
            <a:schemeClr val="tx1"/>
          </a:solidFill>
          <a:latin typeface="+mn-lt"/>
          <a:ea typeface="+mn-ea"/>
          <a:cs typeface="+mn-cs"/>
        </a:defRPr>
      </a:lvl7pPr>
      <a:lvl8pPr marL="3180400" algn="l" defTabSz="908685" rtl="0" eaLnBrk="1" latinLnBrk="0" hangingPunct="1">
        <a:defRPr sz="1789" kern="1200">
          <a:solidFill>
            <a:schemeClr val="tx1"/>
          </a:solidFill>
          <a:latin typeface="+mn-lt"/>
          <a:ea typeface="+mn-ea"/>
          <a:cs typeface="+mn-cs"/>
        </a:defRPr>
      </a:lvl8pPr>
      <a:lvl9pPr marL="3634742" algn="l" defTabSz="908685" rtl="0" eaLnBrk="1" latinLnBrk="0" hangingPunct="1">
        <a:defRPr sz="17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8.xml"/><Relationship Id="rId4" Type="http://schemas.openxmlformats.org/officeDocument/2006/relationships/image" Target="../media/image25.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E9242-8D67-72EA-4F37-5C39D927E627}"/>
              </a:ext>
            </a:extLst>
          </p:cNvPr>
          <p:cNvSpPr>
            <a:spLocks noGrp="1"/>
          </p:cNvSpPr>
          <p:nvPr>
            <p:ph type="title"/>
          </p:nvPr>
        </p:nvSpPr>
        <p:spPr>
          <a:xfrm>
            <a:off x="417530" y="1634673"/>
            <a:ext cx="5027617" cy="1244465"/>
          </a:xfrm>
        </p:spPr>
        <p:txBody>
          <a:bodyPr/>
          <a:lstStyle/>
          <a:p>
            <a:r>
              <a:rPr lang="en-US" dirty="0"/>
              <a:t>Demodulation topics for Rel-19</a:t>
            </a:r>
          </a:p>
        </p:txBody>
      </p:sp>
      <p:sp>
        <p:nvSpPr>
          <p:cNvPr id="3" name="Text Placeholder 3">
            <a:extLst>
              <a:ext uri="{FF2B5EF4-FFF2-40B4-BE49-F238E27FC236}">
                <a16:creationId xmlns:a16="http://schemas.microsoft.com/office/drawing/2014/main" id="{AFB0485A-FD1C-9AB2-E18F-92E2E2FC0496}"/>
              </a:ext>
            </a:extLst>
          </p:cNvPr>
          <p:cNvSpPr txBox="1">
            <a:spLocks/>
          </p:cNvSpPr>
          <p:nvPr/>
        </p:nvSpPr>
        <p:spPr>
          <a:xfrm>
            <a:off x="417531" y="367393"/>
            <a:ext cx="5027618"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RP-240261</a:t>
            </a:r>
            <a:endParaRPr lang="it-IT" dirty="0"/>
          </a:p>
        </p:txBody>
      </p:sp>
      <p:sp>
        <p:nvSpPr>
          <p:cNvPr id="4" name="Text Placeholder 3">
            <a:extLst>
              <a:ext uri="{FF2B5EF4-FFF2-40B4-BE49-F238E27FC236}">
                <a16:creationId xmlns:a16="http://schemas.microsoft.com/office/drawing/2014/main" id="{1324EABF-5451-E0EA-4464-23DBFEEF6177}"/>
              </a:ext>
            </a:extLst>
          </p:cNvPr>
          <p:cNvSpPr txBox="1">
            <a:spLocks/>
          </p:cNvSpPr>
          <p:nvPr/>
        </p:nvSpPr>
        <p:spPr>
          <a:xfrm>
            <a:off x="417530" y="3332187"/>
            <a:ext cx="5996521" cy="1099518"/>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3GPP TSG RAN Meeting #103</a:t>
            </a:r>
          </a:p>
          <a:p>
            <a:r>
              <a:rPr lang="en-US" dirty="0"/>
              <a:t>Maastricht, The Netherlands, 18</a:t>
            </a:r>
            <a:r>
              <a:rPr lang="en-US" baseline="30000" dirty="0"/>
              <a:t>th</a:t>
            </a:r>
            <a:r>
              <a:rPr lang="en-US" dirty="0"/>
              <a:t> – 21</a:t>
            </a:r>
            <a:r>
              <a:rPr lang="en-US" baseline="30000" dirty="0"/>
              <a:t>st</a:t>
            </a:r>
            <a:r>
              <a:rPr lang="en-US" dirty="0"/>
              <a:t> March, 2024</a:t>
            </a:r>
          </a:p>
          <a:p>
            <a:r>
              <a:rPr lang="en-US" dirty="0"/>
              <a:t>Agenda Item 9.1.4.5</a:t>
            </a:r>
          </a:p>
          <a:p>
            <a:r>
              <a:rPr lang="it-IT" dirty="0"/>
              <a:t>Source: Nokia</a:t>
            </a:r>
          </a:p>
        </p:txBody>
      </p:sp>
      <p:sp>
        <p:nvSpPr>
          <p:cNvPr id="5" name="Footer Placeholder 4">
            <a:extLst>
              <a:ext uri="{FF2B5EF4-FFF2-40B4-BE49-F238E27FC236}">
                <a16:creationId xmlns:a16="http://schemas.microsoft.com/office/drawing/2014/main" id="{F2E13656-31DE-5C31-2FBE-1E80D9AB439C}"/>
              </a:ext>
            </a:extLst>
          </p:cNvPr>
          <p:cNvSpPr>
            <a:spLocks noGrp="1"/>
          </p:cNvSpPr>
          <p:nvPr>
            <p:ph type="ftr" sz="quarter" idx="3"/>
          </p:nvPr>
        </p:nvSpPr>
        <p:spPr/>
        <p:txBody>
          <a:bodyPr/>
          <a:lstStyle/>
          <a:p>
            <a:r>
              <a:rPr lang="en-US"/>
              <a:t>RP-240261</a:t>
            </a:r>
          </a:p>
        </p:txBody>
      </p:sp>
    </p:spTree>
    <p:extLst>
      <p:ext uri="{BB962C8B-B14F-4D97-AF65-F5344CB8AC3E}">
        <p14:creationId xmlns:p14="http://schemas.microsoft.com/office/powerpoint/2010/main" val="3330557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03F311C-D43E-7A6D-3303-26BA3FC6E2F2}"/>
              </a:ext>
            </a:extLst>
          </p:cNvPr>
          <p:cNvSpPr>
            <a:spLocks noGrp="1"/>
          </p:cNvSpPr>
          <p:nvPr>
            <p:ph type="body" sz="quarter" idx="12"/>
          </p:nvPr>
        </p:nvSpPr>
        <p:spPr/>
        <p:txBody>
          <a:bodyPr/>
          <a:lstStyle/>
          <a:p>
            <a:r>
              <a:rPr lang="en-US" dirty="0"/>
              <a:t>Contents</a:t>
            </a:r>
            <a:endParaRPr lang="en-GB" dirty="0"/>
          </a:p>
        </p:txBody>
      </p:sp>
      <p:sp>
        <p:nvSpPr>
          <p:cNvPr id="6" name="Text Placeholder 5">
            <a:extLst>
              <a:ext uri="{FF2B5EF4-FFF2-40B4-BE49-F238E27FC236}">
                <a16:creationId xmlns:a16="http://schemas.microsoft.com/office/drawing/2014/main" id="{080A7854-A932-DCEE-57F1-BEDF390F40D4}"/>
              </a:ext>
            </a:extLst>
          </p:cNvPr>
          <p:cNvSpPr>
            <a:spLocks noGrp="1"/>
          </p:cNvSpPr>
          <p:nvPr>
            <p:ph type="body" sz="quarter" idx="15"/>
          </p:nvPr>
        </p:nvSpPr>
        <p:spPr/>
        <p:txBody>
          <a:bodyPr/>
          <a:lstStyle/>
          <a:p>
            <a:r>
              <a:rPr lang="en-US" dirty="0"/>
              <a:t>The three items proposed for </a:t>
            </a:r>
            <a:r>
              <a:rPr lang="en-US" dirty="0" err="1"/>
              <a:t>demod</a:t>
            </a:r>
            <a:r>
              <a:rPr lang="en-US" dirty="0"/>
              <a:t> requirement enhancement in Rel-19 in RP-240019 are: </a:t>
            </a:r>
          </a:p>
          <a:p>
            <a:endParaRPr lang="en-GB" dirty="0"/>
          </a:p>
          <a:p>
            <a:pPr marL="171450" indent="-171450">
              <a:buFont typeface="Arial" panose="020B0604020202020204" pitchFamily="34" charset="0"/>
              <a:buChar char="•"/>
            </a:pPr>
            <a:r>
              <a:rPr lang="en-GB" dirty="0"/>
              <a:t>Spatial Channel Modelling based requirements</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US" dirty="0"/>
              <a:t>UE performance requirements with inter cell and with intra-cell inter-use interference for 8Rx CPE/FWA/vehicle/industrial devices</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US" dirty="0"/>
              <a:t>MMSE-IRC receiver for uplink taking LTE interference profile as starting point</a:t>
            </a:r>
          </a:p>
          <a:p>
            <a:pPr marL="171450" indent="-171450">
              <a:buFont typeface="Arial" panose="020B0604020202020204" pitchFamily="34" charset="0"/>
              <a:buChar char="•"/>
            </a:pPr>
            <a:endParaRPr lang="en-GB" dirty="0"/>
          </a:p>
          <a:p>
            <a:r>
              <a:rPr lang="en-GB" dirty="0"/>
              <a:t>These are discussed in detail in the following slides.</a:t>
            </a:r>
          </a:p>
        </p:txBody>
      </p:sp>
      <p:sp>
        <p:nvSpPr>
          <p:cNvPr id="7" name="Footer Placeholder 6">
            <a:extLst>
              <a:ext uri="{FF2B5EF4-FFF2-40B4-BE49-F238E27FC236}">
                <a16:creationId xmlns:a16="http://schemas.microsoft.com/office/drawing/2014/main" id="{18ED17AA-1337-8D9F-C5B4-8D3AB94F623B}"/>
              </a:ext>
            </a:extLst>
          </p:cNvPr>
          <p:cNvSpPr>
            <a:spLocks noGrp="1"/>
          </p:cNvSpPr>
          <p:nvPr>
            <p:ph type="ftr" sz="quarter" idx="3"/>
          </p:nvPr>
        </p:nvSpPr>
        <p:spPr/>
        <p:txBody>
          <a:bodyPr/>
          <a:lstStyle/>
          <a:p>
            <a:r>
              <a:rPr lang="en-US"/>
              <a:t>RP-240261</a:t>
            </a:r>
          </a:p>
        </p:txBody>
      </p:sp>
    </p:spTree>
    <p:extLst>
      <p:ext uri="{BB962C8B-B14F-4D97-AF65-F5344CB8AC3E}">
        <p14:creationId xmlns:p14="http://schemas.microsoft.com/office/powerpoint/2010/main" val="2314437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A6B7DA-C9DC-4A39-5609-1D643018DE9C}"/>
              </a:ext>
            </a:extLst>
          </p:cNvPr>
          <p:cNvSpPr>
            <a:spLocks noGrp="1"/>
          </p:cNvSpPr>
          <p:nvPr>
            <p:ph type="body" sz="quarter" idx="12"/>
          </p:nvPr>
        </p:nvSpPr>
        <p:spPr/>
        <p:txBody>
          <a:bodyPr/>
          <a:lstStyle/>
          <a:p>
            <a:r>
              <a:rPr lang="en-US" dirty="0"/>
              <a:t>Spatial Channel Modelling</a:t>
            </a:r>
          </a:p>
        </p:txBody>
      </p:sp>
      <p:sp>
        <p:nvSpPr>
          <p:cNvPr id="5" name="Text Placeholder 4">
            <a:extLst>
              <a:ext uri="{FF2B5EF4-FFF2-40B4-BE49-F238E27FC236}">
                <a16:creationId xmlns:a16="http://schemas.microsoft.com/office/drawing/2014/main" id="{E5F573F3-990E-3829-3B47-957F3F2F1AD1}"/>
              </a:ext>
            </a:extLst>
          </p:cNvPr>
          <p:cNvSpPr>
            <a:spLocks noGrp="1"/>
          </p:cNvSpPr>
          <p:nvPr>
            <p:ph type="body" sz="quarter" idx="13"/>
          </p:nvPr>
        </p:nvSpPr>
        <p:spPr/>
        <p:txBody>
          <a:bodyPr/>
          <a:lstStyle/>
          <a:p>
            <a:r>
              <a:rPr lang="en-US" dirty="0"/>
              <a:t>Motivation</a:t>
            </a:r>
          </a:p>
        </p:txBody>
      </p:sp>
      <p:sp>
        <p:nvSpPr>
          <p:cNvPr id="6" name="Text Placeholder 5">
            <a:extLst>
              <a:ext uri="{FF2B5EF4-FFF2-40B4-BE49-F238E27FC236}">
                <a16:creationId xmlns:a16="http://schemas.microsoft.com/office/drawing/2014/main" id="{51446EC1-4110-67EE-B672-1DC13CED65C1}"/>
              </a:ext>
            </a:extLst>
          </p:cNvPr>
          <p:cNvSpPr>
            <a:spLocks noGrp="1"/>
          </p:cNvSpPr>
          <p:nvPr>
            <p:ph type="body" sz="quarter" idx="15"/>
          </p:nvPr>
        </p:nvSpPr>
        <p:spPr>
          <a:xfrm>
            <a:off x="417337" y="1266394"/>
            <a:ext cx="5420753" cy="3112586"/>
          </a:xfrm>
        </p:spPr>
        <p:txBody>
          <a:bodyPr>
            <a:normAutofit fontScale="62500" lnSpcReduction="20000"/>
          </a:bodyPr>
          <a:lstStyle/>
          <a:p>
            <a:pPr>
              <a:lnSpc>
                <a:spcPct val="110000"/>
              </a:lnSpc>
            </a:pPr>
            <a:r>
              <a:rPr lang="en-GB" sz="1600" dirty="0"/>
              <a:t>Demodulation performance requirements in RAN4 are currently limited to the spatially-agnostic TDL channel model. </a:t>
            </a:r>
          </a:p>
          <a:p>
            <a:pPr lvl="1">
              <a:lnSpc>
                <a:spcPct val="110000"/>
              </a:lnSpc>
            </a:pPr>
            <a:r>
              <a:rPr lang="en-GB" sz="1400" dirty="0"/>
              <a:t>Per-layer variability is not observed, unlike in real deployment scenarios. Hence the receiver’s ability to take advantage of spatial diversity provided by the channel/network is not subject to any requirements. </a:t>
            </a:r>
          </a:p>
          <a:p>
            <a:pPr lvl="1">
              <a:lnSpc>
                <a:spcPct val="110000"/>
              </a:lnSpc>
            </a:pPr>
            <a:r>
              <a:rPr lang="en-GB" sz="1400" dirty="0"/>
              <a:t>In 8Rx SU-MIMO, where the 2 codewords are mapped to different sets of layers, no performance differentiation between the codewords is visible.</a:t>
            </a:r>
          </a:p>
          <a:p>
            <a:pPr lvl="1">
              <a:lnSpc>
                <a:spcPct val="110000"/>
              </a:lnSpc>
            </a:pPr>
            <a:r>
              <a:rPr lang="en-GB" sz="1400" dirty="0"/>
              <a:t>MU-MIMO performance can only be tested when the UEs’ channels are spatially separable, which is not possible with the TDL channel model. Hence full benefits of operator investment in MU-MIMO cannot be verified.</a:t>
            </a:r>
          </a:p>
          <a:p>
            <a:pPr>
              <a:lnSpc>
                <a:spcPct val="110000"/>
              </a:lnSpc>
            </a:pPr>
            <a:r>
              <a:rPr lang="en-GB" sz="1600" dirty="0"/>
              <a:t>Spatially realistic performance requirements are motivated for both 5G-Advanced and 6G:</a:t>
            </a:r>
          </a:p>
          <a:p>
            <a:pPr lvl="1">
              <a:lnSpc>
                <a:spcPct val="110000"/>
              </a:lnSpc>
            </a:pPr>
            <a:r>
              <a:rPr lang="en-GB" sz="1400" dirty="0"/>
              <a:t>Help to underpin good performance for MIMO features in today’s 5G-Advanced networks, and</a:t>
            </a:r>
          </a:p>
          <a:p>
            <a:pPr lvl="1">
              <a:lnSpc>
                <a:spcPct val="110000"/>
              </a:lnSpc>
            </a:pPr>
            <a:r>
              <a:rPr lang="en-GB" sz="1400" dirty="0"/>
              <a:t>Ensure that 6G uses spatially realistic methodology for performance requirements from day 1. </a:t>
            </a:r>
          </a:p>
          <a:p>
            <a:pPr>
              <a:lnSpc>
                <a:spcPct val="110000"/>
              </a:lnSpc>
            </a:pPr>
            <a:r>
              <a:rPr lang="en-GB" sz="1600" dirty="0"/>
              <a:t>Widespread support for addressing this topic in Rel-19 was expressed on the RAN reflector in RAN#102.</a:t>
            </a:r>
          </a:p>
          <a:p>
            <a:pPr lvl="1">
              <a:lnSpc>
                <a:spcPct val="110000"/>
              </a:lnSpc>
            </a:pPr>
            <a:r>
              <a:rPr lang="en-GB" sz="1400" dirty="0"/>
              <a:t>At RAN4#110 in February 2024, a multi-company proposal was submitted explaining the rationale [1], and extensive technical details were provided in [2].</a:t>
            </a:r>
          </a:p>
          <a:p>
            <a:endParaRPr lang="en-US" dirty="0"/>
          </a:p>
        </p:txBody>
      </p:sp>
      <p:graphicFrame>
        <p:nvGraphicFramePr>
          <p:cNvPr id="8" name="Table 7">
            <a:extLst>
              <a:ext uri="{FF2B5EF4-FFF2-40B4-BE49-F238E27FC236}">
                <a16:creationId xmlns:a16="http://schemas.microsoft.com/office/drawing/2014/main" id="{DA432E86-1ED6-501C-A926-AA6B784951D8}"/>
              </a:ext>
            </a:extLst>
          </p:cNvPr>
          <p:cNvGraphicFramePr>
            <a:graphicFrameLocks noGrp="1"/>
          </p:cNvGraphicFramePr>
          <p:nvPr>
            <p:extLst>
              <p:ext uri="{D42A27DB-BD31-4B8C-83A1-F6EECF244321}">
                <p14:modId xmlns:p14="http://schemas.microsoft.com/office/powerpoint/2010/main" val="822647565"/>
              </p:ext>
            </p:extLst>
          </p:nvPr>
        </p:nvGraphicFramePr>
        <p:xfrm>
          <a:off x="6176997" y="395946"/>
          <a:ext cx="2766814" cy="4239999"/>
        </p:xfrm>
        <a:graphic>
          <a:graphicData uri="http://schemas.openxmlformats.org/drawingml/2006/table">
            <a:tbl>
              <a:tblPr firstRow="1" bandRow="1">
                <a:tableStyleId>{5940675A-B579-460E-94D1-54222C63F5DA}</a:tableStyleId>
              </a:tblPr>
              <a:tblGrid>
                <a:gridCol w="636438">
                  <a:extLst>
                    <a:ext uri="{9D8B030D-6E8A-4147-A177-3AD203B41FA5}">
                      <a16:colId xmlns:a16="http://schemas.microsoft.com/office/drawing/2014/main" val="1467076963"/>
                    </a:ext>
                  </a:extLst>
                </a:gridCol>
                <a:gridCol w="2130376">
                  <a:extLst>
                    <a:ext uri="{9D8B030D-6E8A-4147-A177-3AD203B41FA5}">
                      <a16:colId xmlns:a16="http://schemas.microsoft.com/office/drawing/2014/main" val="2805855155"/>
                    </a:ext>
                  </a:extLst>
                </a:gridCol>
              </a:tblGrid>
              <a:tr h="1413333">
                <a:tc>
                  <a:txBody>
                    <a:bodyPr/>
                    <a:lstStyle/>
                    <a:p>
                      <a:r>
                        <a:rPr lang="en-US" sz="800" dirty="0">
                          <a:solidFill>
                            <a:schemeClr val="tx2"/>
                          </a:solidFill>
                        </a:rPr>
                        <a:t>Measured per-layer SINR</a:t>
                      </a:r>
                    </a:p>
                  </a:txBody>
                  <a:tcPr anchor="ctr"/>
                </a:tc>
                <a:tc>
                  <a:txBody>
                    <a:bodyPr/>
                    <a:lstStyle/>
                    <a:p>
                      <a:endParaRPr lang="en-US" dirty="0">
                        <a:solidFill>
                          <a:schemeClr val="tx2"/>
                        </a:solidFill>
                      </a:endParaRPr>
                    </a:p>
                  </a:txBody>
                  <a:tcPr/>
                </a:tc>
                <a:extLst>
                  <a:ext uri="{0D108BD9-81ED-4DB2-BD59-A6C34878D82A}">
                    <a16:rowId xmlns:a16="http://schemas.microsoft.com/office/drawing/2014/main" val="1895901797"/>
                  </a:ext>
                </a:extLst>
              </a:tr>
              <a:tr h="1413333">
                <a:tc>
                  <a:txBody>
                    <a:bodyPr/>
                    <a:lstStyle/>
                    <a:p>
                      <a:r>
                        <a:rPr lang="en-US" sz="800" dirty="0">
                          <a:solidFill>
                            <a:schemeClr val="tx2"/>
                          </a:solidFill>
                        </a:rPr>
                        <a:t>TDL</a:t>
                      </a:r>
                    </a:p>
                  </a:txBody>
                  <a:tcPr anchor="ctr"/>
                </a:tc>
                <a:tc>
                  <a:txBody>
                    <a:bodyPr/>
                    <a:lstStyle/>
                    <a:p>
                      <a:endParaRPr lang="en-US" dirty="0">
                        <a:solidFill>
                          <a:schemeClr val="tx2"/>
                        </a:solidFill>
                      </a:endParaRPr>
                    </a:p>
                  </a:txBody>
                  <a:tcPr/>
                </a:tc>
                <a:extLst>
                  <a:ext uri="{0D108BD9-81ED-4DB2-BD59-A6C34878D82A}">
                    <a16:rowId xmlns:a16="http://schemas.microsoft.com/office/drawing/2014/main" val="2704263318"/>
                  </a:ext>
                </a:extLst>
              </a:tr>
              <a:tr h="1413333">
                <a:tc>
                  <a:txBody>
                    <a:bodyPr/>
                    <a:lstStyle/>
                    <a:p>
                      <a:r>
                        <a:rPr lang="en-US" sz="800" dirty="0">
                          <a:solidFill>
                            <a:schemeClr val="tx2"/>
                          </a:solidFill>
                        </a:rPr>
                        <a:t>CDL 38.827</a:t>
                      </a:r>
                    </a:p>
                  </a:txBody>
                  <a:tcPr anchor="ctr"/>
                </a:tc>
                <a:tc>
                  <a:txBody>
                    <a:bodyPr/>
                    <a:lstStyle/>
                    <a:p>
                      <a:endParaRPr lang="en-US" dirty="0">
                        <a:solidFill>
                          <a:schemeClr val="tx2"/>
                        </a:solidFill>
                      </a:endParaRPr>
                    </a:p>
                  </a:txBody>
                  <a:tcPr/>
                </a:tc>
                <a:extLst>
                  <a:ext uri="{0D108BD9-81ED-4DB2-BD59-A6C34878D82A}">
                    <a16:rowId xmlns:a16="http://schemas.microsoft.com/office/drawing/2014/main" val="3975011084"/>
                  </a:ext>
                </a:extLst>
              </a:tr>
            </a:tbl>
          </a:graphicData>
        </a:graphic>
      </p:graphicFrame>
      <p:pic>
        <p:nvPicPr>
          <p:cNvPr id="11" name="Picture 10">
            <a:extLst>
              <a:ext uri="{FF2B5EF4-FFF2-40B4-BE49-F238E27FC236}">
                <a16:creationId xmlns:a16="http://schemas.microsoft.com/office/drawing/2014/main" id="{52B7A466-D3D6-14BC-13BB-7B6577B356BE}"/>
              </a:ext>
            </a:extLst>
          </p:cNvPr>
          <p:cNvPicPr>
            <a:picLocks noChangeAspect="1"/>
          </p:cNvPicPr>
          <p:nvPr/>
        </p:nvPicPr>
        <p:blipFill>
          <a:blip r:embed="rId2"/>
          <a:stretch>
            <a:fillRect/>
          </a:stretch>
        </p:blipFill>
        <p:spPr>
          <a:xfrm>
            <a:off x="6874374" y="1868534"/>
            <a:ext cx="2014845" cy="1260000"/>
          </a:xfrm>
          <a:prstGeom prst="rect">
            <a:avLst/>
          </a:prstGeom>
        </p:spPr>
      </p:pic>
      <p:pic>
        <p:nvPicPr>
          <p:cNvPr id="12" name="Picture 11">
            <a:extLst>
              <a:ext uri="{FF2B5EF4-FFF2-40B4-BE49-F238E27FC236}">
                <a16:creationId xmlns:a16="http://schemas.microsoft.com/office/drawing/2014/main" id="{10A689B9-4505-351F-FD02-9AE230D64F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4374" y="3261894"/>
            <a:ext cx="2041479" cy="1260000"/>
          </a:xfrm>
          <a:prstGeom prst="rect">
            <a:avLst/>
          </a:prstGeom>
        </p:spPr>
      </p:pic>
      <p:pic>
        <p:nvPicPr>
          <p:cNvPr id="13" name="Picture 12">
            <a:extLst>
              <a:ext uri="{FF2B5EF4-FFF2-40B4-BE49-F238E27FC236}">
                <a16:creationId xmlns:a16="http://schemas.microsoft.com/office/drawing/2014/main" id="{5DA6A9B7-D9A9-3824-D301-C0800DAAC15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54658" y="475174"/>
            <a:ext cx="1680910" cy="1260000"/>
          </a:xfrm>
          <a:prstGeom prst="rect">
            <a:avLst/>
          </a:prstGeom>
          <a:noFill/>
          <a:ln>
            <a:noFill/>
          </a:ln>
        </p:spPr>
      </p:pic>
      <p:sp>
        <p:nvSpPr>
          <p:cNvPr id="14" name="Text Placeholder 5">
            <a:extLst>
              <a:ext uri="{FF2B5EF4-FFF2-40B4-BE49-F238E27FC236}">
                <a16:creationId xmlns:a16="http://schemas.microsoft.com/office/drawing/2014/main" id="{185CC748-2402-DE85-AA31-3BF506703C60}"/>
              </a:ext>
            </a:extLst>
          </p:cNvPr>
          <p:cNvSpPr txBox="1">
            <a:spLocks/>
          </p:cNvSpPr>
          <p:nvPr/>
        </p:nvSpPr>
        <p:spPr>
          <a:xfrm>
            <a:off x="417338" y="4415842"/>
            <a:ext cx="5420753" cy="340654"/>
          </a:xfrm>
          <a:prstGeom prst="rect">
            <a:avLst/>
          </a:prstGeom>
        </p:spPr>
        <p:txBody>
          <a:bodyPr lIns="0" tIns="0" rIns="0" bIns="0">
            <a:normAutofit/>
          </a:bodyPr>
          <a:lstStyle>
            <a:lvl1pPr marL="180000" indent="-180000" algn="l" defTabSz="685800" rtl="0" eaLnBrk="1" latinLnBrk="0" hangingPunct="1">
              <a:lnSpc>
                <a:spcPct val="100000"/>
              </a:lnSpc>
              <a:spcBef>
                <a:spcPts val="0"/>
              </a:spcBef>
              <a:spcAft>
                <a:spcPts val="600"/>
              </a:spcAft>
              <a:buSzPct val="70000"/>
              <a:buFont typeface="Arial" panose="020B0604020202020204" pitchFamily="34" charset="0"/>
              <a:buChar char="•"/>
              <a:defRPr sz="1200" kern="1200">
                <a:solidFill>
                  <a:schemeClr val="tx2"/>
                </a:solidFill>
                <a:latin typeface="+mn-lt"/>
                <a:ea typeface="+mn-ea"/>
                <a:cs typeface="+mn-cs"/>
              </a:defRPr>
            </a:lvl1pPr>
            <a:lvl2pPr marL="360000" indent="-180000" algn="l" defTabSz="685800" rtl="0" eaLnBrk="1" latinLnBrk="0" hangingPunct="1">
              <a:lnSpc>
                <a:spcPct val="100000"/>
              </a:lnSpc>
              <a:spcBef>
                <a:spcPts val="0"/>
              </a:spcBef>
              <a:spcAft>
                <a:spcPts val="600"/>
              </a:spcAft>
              <a:buSzPct val="70000"/>
              <a:buFont typeface="Arial" panose="020B0604020202020204" pitchFamily="34" charset="0"/>
              <a:buChar char="•"/>
              <a:defRPr sz="1200" kern="1200">
                <a:solidFill>
                  <a:schemeClr val="tx2"/>
                </a:solidFill>
                <a:latin typeface="+mn-lt"/>
                <a:ea typeface="+mn-ea"/>
                <a:cs typeface="+mn-cs"/>
              </a:defRPr>
            </a:lvl2pPr>
            <a:lvl3pPr marL="540000" indent="-180000" algn="l" defTabSz="685800" rtl="0" eaLnBrk="1" latinLnBrk="0" hangingPunct="1">
              <a:lnSpc>
                <a:spcPct val="100000"/>
              </a:lnSpc>
              <a:spcBef>
                <a:spcPts val="0"/>
              </a:spcBef>
              <a:spcAft>
                <a:spcPts val="600"/>
              </a:spcAft>
              <a:buSzPct val="70000"/>
              <a:buFont typeface="Arial" panose="020B0604020202020204" pitchFamily="34" charset="0"/>
              <a:buChar char="•"/>
              <a:defRPr sz="1200" kern="1200">
                <a:solidFill>
                  <a:schemeClr val="tx2"/>
                </a:solidFill>
                <a:latin typeface="+mn-lt"/>
                <a:ea typeface="+mn-ea"/>
                <a:cs typeface="+mn-cs"/>
              </a:defRPr>
            </a:lvl3pPr>
            <a:lvl4pPr marL="720000" indent="-180000" algn="l" defTabSz="685800" rtl="0" eaLnBrk="1" latinLnBrk="0" hangingPunct="1">
              <a:lnSpc>
                <a:spcPct val="100000"/>
              </a:lnSpc>
              <a:spcBef>
                <a:spcPts val="0"/>
              </a:spcBef>
              <a:spcAft>
                <a:spcPts val="600"/>
              </a:spcAft>
              <a:buSzPct val="70000"/>
              <a:buFont typeface="Arial" panose="020B0604020202020204" pitchFamily="34" charset="0"/>
              <a:buChar char="•"/>
              <a:defRPr lang="en-US" sz="1200" kern="1200" dirty="0">
                <a:solidFill>
                  <a:schemeClr val="tx2"/>
                </a:solidFill>
                <a:latin typeface="+mn-lt"/>
                <a:ea typeface="+mn-ea"/>
                <a:cs typeface="+mn-cs"/>
              </a:defRPr>
            </a:lvl4pPr>
            <a:lvl5pPr marL="900000" indent="-180000" algn="l" defTabSz="685800" rtl="0" eaLnBrk="1" latinLnBrk="0" hangingPunct="1">
              <a:lnSpc>
                <a:spcPct val="100000"/>
              </a:lnSpc>
              <a:spcBef>
                <a:spcPts val="0"/>
              </a:spcBef>
              <a:spcAft>
                <a:spcPts val="600"/>
              </a:spcAft>
              <a:buSzPct val="70000"/>
              <a:buFont typeface="Arial" panose="020B0604020202020204" pitchFamily="34" charset="0"/>
              <a:buChar char="•"/>
              <a:defRPr sz="1200" kern="1200">
                <a:solidFill>
                  <a:schemeClr val="tx2"/>
                </a:solidFill>
                <a:latin typeface="+mn-lt"/>
                <a:ea typeface="+mn-ea"/>
                <a:cs typeface="+mn-cs"/>
              </a:defRPr>
            </a:lvl5pPr>
            <a:lvl6pPr marL="1080000" indent="-180000" algn="l" defTabSz="685800" rtl="0" eaLnBrk="1" latinLnBrk="0" hangingPunct="1">
              <a:lnSpc>
                <a:spcPct val="100000"/>
              </a:lnSpc>
              <a:spcBef>
                <a:spcPts val="0"/>
              </a:spcBef>
              <a:buSzPct val="70000"/>
              <a:buFont typeface="Arial" panose="020B0604020202020204" pitchFamily="34" charset="0"/>
              <a:buChar char="•"/>
              <a:defRPr sz="1100" kern="1200">
                <a:solidFill>
                  <a:schemeClr val="tx2"/>
                </a:solidFill>
                <a:latin typeface="+mn-lt"/>
                <a:ea typeface="+mn-ea"/>
                <a:cs typeface="+mn-cs"/>
              </a:defRPr>
            </a:lvl6pPr>
            <a:lvl7pPr marL="108000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en-US" sz="700" dirty="0"/>
              <a:t>[1] R4-2402774, “</a:t>
            </a:r>
            <a:r>
              <a:rPr lang="en-US" sz="700" i="1" dirty="0"/>
              <a:t>Channel Models with Spatial Features</a:t>
            </a:r>
            <a:r>
              <a:rPr lang="en-US" sz="700" dirty="0"/>
              <a:t>”, BT, Nokia, Nokia Shanghai Bell, Bell Mobility, CMCC, Deutsche Telekom, Ericsson, Intel, Orange, Telecom Italia, Telenor, Verizon, Vodafone, T-Mobile USA</a:t>
            </a:r>
            <a:br>
              <a:rPr lang="en-US" sz="700" dirty="0"/>
            </a:br>
            <a:r>
              <a:rPr lang="en-US" sz="700" dirty="0"/>
              <a:t>[2] R4-2402277, “</a:t>
            </a:r>
            <a:r>
              <a:rPr lang="en-US" sz="700" i="1" dirty="0"/>
              <a:t>Discussion on 8Rx general demodulation aspects and spatial channel models</a:t>
            </a:r>
            <a:r>
              <a:rPr lang="en-US" sz="700" dirty="0"/>
              <a:t>”, Nokia, Nokia Shanghai Bell, BT</a:t>
            </a:r>
            <a:endParaRPr lang="en-GB" sz="700" dirty="0"/>
          </a:p>
        </p:txBody>
      </p:sp>
      <p:sp>
        <p:nvSpPr>
          <p:cNvPr id="2" name="Footer Placeholder 1">
            <a:extLst>
              <a:ext uri="{FF2B5EF4-FFF2-40B4-BE49-F238E27FC236}">
                <a16:creationId xmlns:a16="http://schemas.microsoft.com/office/drawing/2014/main" id="{94B1077A-3C54-DC6E-B2F0-72884964233B}"/>
              </a:ext>
            </a:extLst>
          </p:cNvPr>
          <p:cNvSpPr>
            <a:spLocks noGrp="1"/>
          </p:cNvSpPr>
          <p:nvPr>
            <p:ph type="ftr" sz="quarter" idx="3"/>
          </p:nvPr>
        </p:nvSpPr>
        <p:spPr/>
        <p:txBody>
          <a:bodyPr/>
          <a:lstStyle/>
          <a:p>
            <a:r>
              <a:rPr lang="en-US"/>
              <a:t>RP-240261</a:t>
            </a:r>
          </a:p>
        </p:txBody>
      </p:sp>
    </p:spTree>
    <p:extLst>
      <p:ext uri="{BB962C8B-B14F-4D97-AF65-F5344CB8AC3E}">
        <p14:creationId xmlns:p14="http://schemas.microsoft.com/office/powerpoint/2010/main" val="2973948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A6B7DA-C9DC-4A39-5609-1D643018DE9C}"/>
              </a:ext>
            </a:extLst>
          </p:cNvPr>
          <p:cNvSpPr>
            <a:spLocks noGrp="1"/>
          </p:cNvSpPr>
          <p:nvPr>
            <p:ph type="body" sz="quarter" idx="12"/>
          </p:nvPr>
        </p:nvSpPr>
        <p:spPr/>
        <p:txBody>
          <a:bodyPr/>
          <a:lstStyle/>
          <a:p>
            <a:r>
              <a:rPr lang="en-US" dirty="0"/>
              <a:t>Spatial Channel Modelling</a:t>
            </a:r>
          </a:p>
        </p:txBody>
      </p:sp>
      <p:sp>
        <p:nvSpPr>
          <p:cNvPr id="5" name="Text Placeholder 4">
            <a:extLst>
              <a:ext uri="{FF2B5EF4-FFF2-40B4-BE49-F238E27FC236}">
                <a16:creationId xmlns:a16="http://schemas.microsoft.com/office/drawing/2014/main" id="{E5F573F3-990E-3829-3B47-957F3F2F1AD1}"/>
              </a:ext>
            </a:extLst>
          </p:cNvPr>
          <p:cNvSpPr>
            <a:spLocks noGrp="1"/>
          </p:cNvSpPr>
          <p:nvPr>
            <p:ph type="body" sz="quarter" idx="13"/>
          </p:nvPr>
        </p:nvSpPr>
        <p:spPr/>
        <p:txBody>
          <a:bodyPr/>
          <a:lstStyle/>
          <a:p>
            <a:r>
              <a:rPr lang="en-US" dirty="0"/>
              <a:t>Proposal</a:t>
            </a:r>
          </a:p>
        </p:txBody>
      </p:sp>
      <p:sp>
        <p:nvSpPr>
          <p:cNvPr id="6" name="Text Placeholder 5">
            <a:extLst>
              <a:ext uri="{FF2B5EF4-FFF2-40B4-BE49-F238E27FC236}">
                <a16:creationId xmlns:a16="http://schemas.microsoft.com/office/drawing/2014/main" id="{51446EC1-4110-67EE-B672-1DC13CED65C1}"/>
              </a:ext>
            </a:extLst>
          </p:cNvPr>
          <p:cNvSpPr>
            <a:spLocks noGrp="1"/>
          </p:cNvSpPr>
          <p:nvPr>
            <p:ph type="body" sz="quarter" idx="15"/>
          </p:nvPr>
        </p:nvSpPr>
        <p:spPr>
          <a:xfrm>
            <a:off x="417338" y="1133094"/>
            <a:ext cx="8308800" cy="1093141"/>
          </a:xfrm>
        </p:spPr>
        <p:txBody>
          <a:bodyPr/>
          <a:lstStyle/>
          <a:p>
            <a:pPr marL="171450" indent="-171450">
              <a:buFont typeface="Arial" panose="020B0604020202020204" pitchFamily="34" charset="0"/>
              <a:buChar char="•"/>
            </a:pPr>
            <a:r>
              <a:rPr lang="en-US" dirty="0"/>
              <a:t>CDL in TR 38.827 can provide a simple, testable, repeatable framework for spatial channel modelling requirements</a:t>
            </a:r>
          </a:p>
          <a:p>
            <a:pPr marL="351450" lvl="1" indent="-171450">
              <a:buFont typeface="Arial" panose="020B0604020202020204" pitchFamily="34" charset="0"/>
              <a:buChar char="•"/>
            </a:pPr>
            <a:r>
              <a:rPr lang="en-US" dirty="0"/>
              <a:t>Previous discussions of spatial channel modelling in RAN4 revolved around the 38.901 spatial channel model, which had challenges with complexity and repeatability when used for testing. TR38.827 presents a tuned model that enables alignment between companies and straightforward repeatability. </a:t>
            </a:r>
          </a:p>
          <a:p>
            <a:endParaRPr lang="en-US" dirty="0"/>
          </a:p>
        </p:txBody>
      </p:sp>
      <p:sp>
        <p:nvSpPr>
          <p:cNvPr id="8" name="Rectangle 7">
            <a:extLst>
              <a:ext uri="{FF2B5EF4-FFF2-40B4-BE49-F238E27FC236}">
                <a16:creationId xmlns:a16="http://schemas.microsoft.com/office/drawing/2014/main" id="{4D4C30D0-184C-624B-2A40-5C2E0B7E734B}"/>
              </a:ext>
            </a:extLst>
          </p:cNvPr>
          <p:cNvSpPr/>
          <p:nvPr/>
        </p:nvSpPr>
        <p:spPr>
          <a:xfrm>
            <a:off x="417338" y="2093102"/>
            <a:ext cx="8308800" cy="213573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r>
              <a:rPr lang="en-US" sz="1200" b="1" dirty="0">
                <a:solidFill>
                  <a:schemeClr val="bg1"/>
                </a:solidFill>
              </a:rPr>
              <a:t>Observation</a:t>
            </a:r>
            <a:r>
              <a:rPr lang="en-US" sz="1200" dirty="0">
                <a:solidFill>
                  <a:schemeClr val="bg1"/>
                </a:solidFill>
              </a:rPr>
              <a:t>: RAN1 has developed advanced SU- and MU-MIMO features, and MNOs invest heavily in 5G NR MIMO systems, but performance requirements for MIMO features do not provide confidence in a minimum real-world performance.</a:t>
            </a:r>
          </a:p>
          <a:p>
            <a:pPr algn="l">
              <a:spcAft>
                <a:spcPts val="300"/>
              </a:spcAft>
              <a:buSzPct val="100000"/>
            </a:pPr>
            <a:endParaRPr lang="en-US" sz="1200" dirty="0">
              <a:solidFill>
                <a:schemeClr val="bg1"/>
              </a:solidFill>
            </a:endParaRPr>
          </a:p>
          <a:p>
            <a:pPr algn="l">
              <a:spcAft>
                <a:spcPts val="300"/>
              </a:spcAft>
              <a:buSzPct val="100000"/>
            </a:pPr>
            <a:r>
              <a:rPr lang="en-US" sz="1200" b="1" dirty="0">
                <a:solidFill>
                  <a:schemeClr val="bg1"/>
                </a:solidFill>
              </a:rPr>
              <a:t>Proposal</a:t>
            </a:r>
            <a:r>
              <a:rPr lang="en-US" sz="1200" dirty="0">
                <a:solidFill>
                  <a:schemeClr val="bg1"/>
                </a:solidFill>
              </a:rPr>
              <a:t>: A spatial component is needed in the channel modelling used in RAN4 for MIMO performance requirements.</a:t>
            </a:r>
          </a:p>
          <a:p>
            <a:pPr>
              <a:spcAft>
                <a:spcPts val="300"/>
              </a:spcAft>
              <a:buSzPct val="100000"/>
            </a:pPr>
            <a:r>
              <a:rPr lang="en-US" sz="1200" b="1" dirty="0">
                <a:solidFill>
                  <a:schemeClr val="bg1"/>
                </a:solidFill>
              </a:rPr>
              <a:t>Proposal</a:t>
            </a:r>
            <a:r>
              <a:rPr lang="en-US" sz="1200" dirty="0">
                <a:solidFill>
                  <a:schemeClr val="bg1"/>
                </a:solidFill>
              </a:rPr>
              <a:t>: Agree study Item to identify and define practical spatial channel modelling methodology for RAN4 demod and CSI requirements. When the study is complete, consider normative work to define performance requirements using the identified spatial channel modelling methodology for </a:t>
            </a:r>
          </a:p>
          <a:p>
            <a:pPr marL="171450" indent="-171450">
              <a:spcAft>
                <a:spcPts val="300"/>
              </a:spcAft>
              <a:buSzPct val="100000"/>
              <a:buFont typeface="Arial" panose="020B0604020202020204" pitchFamily="34" charset="0"/>
              <a:buChar char="•"/>
            </a:pPr>
            <a:r>
              <a:rPr lang="en-US" sz="1200" dirty="0">
                <a:solidFill>
                  <a:schemeClr val="bg1"/>
                </a:solidFill>
              </a:rPr>
              <a:t>8Rx (SU-MIMO) 2-codeword requirements for PDSCH demod, CQI and PMI.</a:t>
            </a:r>
          </a:p>
          <a:p>
            <a:pPr marL="171450" indent="-171450">
              <a:spcAft>
                <a:spcPts val="300"/>
              </a:spcAft>
              <a:buSzPct val="100000"/>
              <a:buFont typeface="Arial" panose="020B0604020202020204" pitchFamily="34" charset="0"/>
              <a:buChar char="•"/>
            </a:pPr>
            <a:r>
              <a:rPr lang="en-US" sz="1200" dirty="0">
                <a:solidFill>
                  <a:schemeClr val="bg1"/>
                </a:solidFill>
              </a:rPr>
              <a:t>CQI and PMI (</a:t>
            </a:r>
            <a:r>
              <a:rPr lang="en-US" sz="1200" dirty="0" err="1">
                <a:solidFill>
                  <a:schemeClr val="bg1"/>
                </a:solidFill>
              </a:rPr>
              <a:t>eTypeII</a:t>
            </a:r>
            <a:r>
              <a:rPr lang="en-US" sz="1200" dirty="0">
                <a:solidFill>
                  <a:schemeClr val="bg1"/>
                </a:solidFill>
              </a:rPr>
              <a:t>) for 4Rx MU-MIMO.</a:t>
            </a:r>
          </a:p>
          <a:p>
            <a:pPr>
              <a:spcAft>
                <a:spcPts val="300"/>
              </a:spcAft>
              <a:buSzPct val="100000"/>
            </a:pPr>
            <a:endParaRPr lang="en-US" sz="1200" dirty="0">
              <a:solidFill>
                <a:schemeClr val="bg1"/>
              </a:solidFill>
            </a:endParaRPr>
          </a:p>
        </p:txBody>
      </p:sp>
      <p:sp>
        <p:nvSpPr>
          <p:cNvPr id="2" name="Rectangle 1">
            <a:extLst>
              <a:ext uri="{FF2B5EF4-FFF2-40B4-BE49-F238E27FC236}">
                <a16:creationId xmlns:a16="http://schemas.microsoft.com/office/drawing/2014/main" id="{F38BF373-A4F5-A101-8CF0-0085B1261FFF}"/>
              </a:ext>
            </a:extLst>
          </p:cNvPr>
          <p:cNvSpPr/>
          <p:nvPr/>
        </p:nvSpPr>
        <p:spPr>
          <a:xfrm>
            <a:off x="417336" y="4288897"/>
            <a:ext cx="8308800" cy="38912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ctr">
              <a:spcAft>
                <a:spcPts val="300"/>
              </a:spcAft>
              <a:buSzPct val="100000"/>
            </a:pPr>
            <a:r>
              <a:rPr lang="en-US" sz="1600" b="1" dirty="0">
                <a:solidFill>
                  <a:schemeClr val="bg1"/>
                </a:solidFill>
              </a:rPr>
              <a:t>A Way Forward for a corresponding study item is provided in RP-240254. </a:t>
            </a:r>
            <a:endParaRPr lang="en-US" sz="1600" dirty="0">
              <a:solidFill>
                <a:schemeClr val="bg1"/>
              </a:solidFill>
            </a:endParaRPr>
          </a:p>
          <a:p>
            <a:pPr>
              <a:spcAft>
                <a:spcPts val="300"/>
              </a:spcAft>
              <a:buSzPct val="100000"/>
            </a:pPr>
            <a:endParaRPr lang="en-US" sz="1600" dirty="0">
              <a:solidFill>
                <a:schemeClr val="bg1"/>
              </a:solidFill>
            </a:endParaRPr>
          </a:p>
        </p:txBody>
      </p:sp>
      <p:sp>
        <p:nvSpPr>
          <p:cNvPr id="3" name="Footer Placeholder 2">
            <a:extLst>
              <a:ext uri="{FF2B5EF4-FFF2-40B4-BE49-F238E27FC236}">
                <a16:creationId xmlns:a16="http://schemas.microsoft.com/office/drawing/2014/main" id="{5A2460D8-582B-3707-9BD1-04CE0DFB045B}"/>
              </a:ext>
            </a:extLst>
          </p:cNvPr>
          <p:cNvSpPr>
            <a:spLocks noGrp="1"/>
          </p:cNvSpPr>
          <p:nvPr>
            <p:ph type="ftr" sz="quarter" idx="3"/>
          </p:nvPr>
        </p:nvSpPr>
        <p:spPr/>
        <p:txBody>
          <a:bodyPr/>
          <a:lstStyle/>
          <a:p>
            <a:r>
              <a:rPr lang="en-US"/>
              <a:t>RP-240261</a:t>
            </a:r>
          </a:p>
        </p:txBody>
      </p:sp>
    </p:spTree>
    <p:extLst>
      <p:ext uri="{BB962C8B-B14F-4D97-AF65-F5344CB8AC3E}">
        <p14:creationId xmlns:p14="http://schemas.microsoft.com/office/powerpoint/2010/main" val="1608704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A6B7DA-C9DC-4A39-5609-1D643018DE9C}"/>
              </a:ext>
            </a:extLst>
          </p:cNvPr>
          <p:cNvSpPr>
            <a:spLocks noGrp="1"/>
          </p:cNvSpPr>
          <p:nvPr>
            <p:ph type="body" sz="quarter" idx="12"/>
          </p:nvPr>
        </p:nvSpPr>
        <p:spPr/>
        <p:txBody>
          <a:bodyPr/>
          <a:lstStyle/>
          <a:p>
            <a:r>
              <a:rPr lang="en-US" dirty="0"/>
              <a:t>8Rx with inter-cell and with intra-cell inter-user interference</a:t>
            </a:r>
          </a:p>
        </p:txBody>
      </p:sp>
      <p:sp>
        <p:nvSpPr>
          <p:cNvPr id="5" name="Text Placeholder 4">
            <a:extLst>
              <a:ext uri="{FF2B5EF4-FFF2-40B4-BE49-F238E27FC236}">
                <a16:creationId xmlns:a16="http://schemas.microsoft.com/office/drawing/2014/main" id="{E5F573F3-990E-3829-3B47-957F3F2F1AD1}"/>
              </a:ext>
            </a:extLst>
          </p:cNvPr>
          <p:cNvSpPr>
            <a:spLocks noGrp="1"/>
          </p:cNvSpPr>
          <p:nvPr>
            <p:ph type="body" sz="quarter" idx="13"/>
          </p:nvPr>
        </p:nvSpPr>
        <p:spPr/>
        <p:txBody>
          <a:bodyPr/>
          <a:lstStyle/>
          <a:p>
            <a:r>
              <a:rPr lang="en-US" dirty="0"/>
              <a:t>Observations and proposals</a:t>
            </a:r>
          </a:p>
        </p:txBody>
      </p:sp>
      <p:sp>
        <p:nvSpPr>
          <p:cNvPr id="6" name="Text Placeholder 5">
            <a:extLst>
              <a:ext uri="{FF2B5EF4-FFF2-40B4-BE49-F238E27FC236}">
                <a16:creationId xmlns:a16="http://schemas.microsoft.com/office/drawing/2014/main" id="{51446EC1-4110-67EE-B672-1DC13CED65C1}"/>
              </a:ext>
            </a:extLst>
          </p:cNvPr>
          <p:cNvSpPr>
            <a:spLocks noGrp="1"/>
          </p:cNvSpPr>
          <p:nvPr>
            <p:ph type="body" sz="quarter" idx="15"/>
          </p:nvPr>
        </p:nvSpPr>
        <p:spPr>
          <a:xfrm>
            <a:off x="417338" y="1537252"/>
            <a:ext cx="4068000" cy="2248236"/>
          </a:xfrm>
        </p:spPr>
        <p:txBody>
          <a:bodyPr/>
          <a:lstStyle/>
          <a:p>
            <a:pPr lvl="1"/>
            <a:r>
              <a:rPr lang="en-GB" dirty="0"/>
              <a:t>The prior Rel-18 WI (8Rx with 8 layers) exists</a:t>
            </a:r>
          </a:p>
          <a:p>
            <a:pPr lvl="2"/>
            <a:r>
              <a:rPr lang="en-GB" dirty="0"/>
              <a:t>This is largely an extension with little commercial realization expectation.</a:t>
            </a:r>
          </a:p>
          <a:p>
            <a:pPr lvl="2"/>
            <a:r>
              <a:rPr lang="en-GB" dirty="0"/>
              <a:t>Having requirements with 5-7 layers was previously agreed to not be necessary.</a:t>
            </a:r>
          </a:p>
          <a:p>
            <a:pPr lvl="2"/>
            <a:endParaRPr lang="en-GB" sz="700" dirty="0"/>
          </a:p>
          <a:p>
            <a:pPr lvl="1"/>
            <a:r>
              <a:rPr lang="en-GB" dirty="0"/>
              <a:t>Inter-cell interference</a:t>
            </a:r>
          </a:p>
          <a:p>
            <a:pPr lvl="2"/>
            <a:r>
              <a:rPr lang="en-GB" dirty="0"/>
              <a:t>In the proposed CPE/FWA/vehicle/industrial devices use cases, cell planning will remove inter-cell interference.</a:t>
            </a:r>
          </a:p>
          <a:p>
            <a:pPr lvl="1"/>
            <a:endParaRPr lang="en-GB" dirty="0"/>
          </a:p>
        </p:txBody>
      </p:sp>
      <p:sp>
        <p:nvSpPr>
          <p:cNvPr id="7" name="Text Placeholder 6">
            <a:extLst>
              <a:ext uri="{FF2B5EF4-FFF2-40B4-BE49-F238E27FC236}">
                <a16:creationId xmlns:a16="http://schemas.microsoft.com/office/drawing/2014/main" id="{E717335F-7A25-ADD2-658A-9631BD301B1B}"/>
              </a:ext>
            </a:extLst>
          </p:cNvPr>
          <p:cNvSpPr>
            <a:spLocks noGrp="1"/>
          </p:cNvSpPr>
          <p:nvPr>
            <p:ph type="body" sz="quarter" idx="16"/>
          </p:nvPr>
        </p:nvSpPr>
        <p:spPr>
          <a:xfrm>
            <a:off x="4658664" y="1537250"/>
            <a:ext cx="4068000" cy="2248237"/>
          </a:xfrm>
        </p:spPr>
        <p:txBody>
          <a:bodyPr/>
          <a:lstStyle/>
          <a:p>
            <a:pPr lvl="1"/>
            <a:r>
              <a:rPr lang="en-US" dirty="0"/>
              <a:t>Setting requirements for an 8RX SDM/MIMO IRC receiver requires proper interference modeling (including UE positions, channel similarities, and transmit precoding) to exercise spatial interference rejection functionality.</a:t>
            </a:r>
            <a:br>
              <a:rPr lang="en-US" dirty="0"/>
            </a:br>
            <a:r>
              <a:rPr lang="en-US" dirty="0"/>
              <a:t>With current interference models, the performance requirements do not show gains above the increase of signal energy reception.</a:t>
            </a:r>
          </a:p>
          <a:p>
            <a:pPr lvl="1"/>
            <a:r>
              <a:rPr lang="en-US" dirty="0"/>
              <a:t>Network assistance should be limited to configuration of CSI-RS IM for inter cell measurement. </a:t>
            </a:r>
            <a:br>
              <a:rPr lang="en-US" dirty="0"/>
            </a:br>
            <a:r>
              <a:rPr lang="en-US" dirty="0"/>
              <a:t>New signaling should not be introduced.</a:t>
            </a:r>
          </a:p>
        </p:txBody>
      </p:sp>
      <p:sp>
        <p:nvSpPr>
          <p:cNvPr id="8" name="Rectangle 7">
            <a:extLst>
              <a:ext uri="{FF2B5EF4-FFF2-40B4-BE49-F238E27FC236}">
                <a16:creationId xmlns:a16="http://schemas.microsoft.com/office/drawing/2014/main" id="{DC14E5A1-1BE0-12B8-EC20-EA3BCC154F2E}"/>
              </a:ext>
            </a:extLst>
          </p:cNvPr>
          <p:cNvSpPr/>
          <p:nvPr/>
        </p:nvSpPr>
        <p:spPr>
          <a:xfrm>
            <a:off x="417336" y="3883500"/>
            <a:ext cx="8308800" cy="746051"/>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r>
              <a:rPr lang="en-US" sz="1200" b="1" dirty="0">
                <a:solidFill>
                  <a:schemeClr val="bg1"/>
                </a:solidFill>
              </a:rPr>
              <a:t>Observation</a:t>
            </a:r>
            <a:r>
              <a:rPr lang="en-US" sz="1200" dirty="0">
                <a:solidFill>
                  <a:schemeClr val="bg1"/>
                </a:solidFill>
              </a:rPr>
              <a:t>: The value add over the Rel-18 8Rx/8layer requirements is unclear, and the interference model does not fit the use case.</a:t>
            </a:r>
          </a:p>
          <a:p>
            <a:pPr algn="l">
              <a:spcAft>
                <a:spcPts val="300"/>
              </a:spcAft>
              <a:buSzPct val="100000"/>
            </a:pPr>
            <a:r>
              <a:rPr lang="en-US" sz="1200" b="1" dirty="0">
                <a:solidFill>
                  <a:schemeClr val="bg1"/>
                </a:solidFill>
              </a:rPr>
              <a:t>Proposal</a:t>
            </a:r>
            <a:r>
              <a:rPr lang="en-US" sz="1200" dirty="0">
                <a:solidFill>
                  <a:schemeClr val="bg1"/>
                </a:solidFill>
              </a:rPr>
              <a:t>: Introduce improved channel modelling before introducing further 8Rx requirements.</a:t>
            </a:r>
          </a:p>
          <a:p>
            <a:pPr>
              <a:spcAft>
                <a:spcPts val="300"/>
              </a:spcAft>
              <a:buSzPct val="100000"/>
            </a:pPr>
            <a:endParaRPr lang="en-US" sz="1200" dirty="0">
              <a:solidFill>
                <a:schemeClr val="bg1"/>
              </a:solidFill>
            </a:endParaRPr>
          </a:p>
        </p:txBody>
      </p:sp>
      <p:sp>
        <p:nvSpPr>
          <p:cNvPr id="2" name="Footer Placeholder 1">
            <a:extLst>
              <a:ext uri="{FF2B5EF4-FFF2-40B4-BE49-F238E27FC236}">
                <a16:creationId xmlns:a16="http://schemas.microsoft.com/office/drawing/2014/main" id="{DC5D8FD8-6184-B460-7A91-2A13F3BF8C3F}"/>
              </a:ext>
            </a:extLst>
          </p:cNvPr>
          <p:cNvSpPr>
            <a:spLocks noGrp="1"/>
          </p:cNvSpPr>
          <p:nvPr>
            <p:ph type="ftr" sz="quarter" idx="3"/>
          </p:nvPr>
        </p:nvSpPr>
        <p:spPr/>
        <p:txBody>
          <a:bodyPr/>
          <a:lstStyle/>
          <a:p>
            <a:r>
              <a:rPr lang="en-US"/>
              <a:t>RP-240261</a:t>
            </a:r>
          </a:p>
        </p:txBody>
      </p:sp>
    </p:spTree>
    <p:extLst>
      <p:ext uri="{BB962C8B-B14F-4D97-AF65-F5344CB8AC3E}">
        <p14:creationId xmlns:p14="http://schemas.microsoft.com/office/powerpoint/2010/main" val="2400290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A6B7DA-C9DC-4A39-5609-1D643018DE9C}"/>
              </a:ext>
            </a:extLst>
          </p:cNvPr>
          <p:cNvSpPr>
            <a:spLocks noGrp="1"/>
          </p:cNvSpPr>
          <p:nvPr>
            <p:ph type="body" sz="quarter" idx="12"/>
          </p:nvPr>
        </p:nvSpPr>
        <p:spPr>
          <a:xfrm>
            <a:off x="417599" y="395946"/>
            <a:ext cx="8660139" cy="340654"/>
          </a:xfrm>
        </p:spPr>
        <p:txBody>
          <a:bodyPr/>
          <a:lstStyle/>
          <a:p>
            <a:r>
              <a:rPr lang="en-US" dirty="0"/>
              <a:t>MMSE-IRC receiver for uplink, starting from LTE interference profile</a:t>
            </a:r>
          </a:p>
        </p:txBody>
      </p:sp>
      <p:sp>
        <p:nvSpPr>
          <p:cNvPr id="5" name="Text Placeholder 4">
            <a:extLst>
              <a:ext uri="{FF2B5EF4-FFF2-40B4-BE49-F238E27FC236}">
                <a16:creationId xmlns:a16="http://schemas.microsoft.com/office/drawing/2014/main" id="{E5F573F3-990E-3829-3B47-957F3F2F1AD1}"/>
              </a:ext>
            </a:extLst>
          </p:cNvPr>
          <p:cNvSpPr>
            <a:spLocks noGrp="1"/>
          </p:cNvSpPr>
          <p:nvPr>
            <p:ph type="body" sz="quarter" idx="13"/>
          </p:nvPr>
        </p:nvSpPr>
        <p:spPr>
          <a:xfrm>
            <a:off x="417336" y="809138"/>
            <a:ext cx="8308800" cy="340654"/>
          </a:xfrm>
        </p:spPr>
        <p:txBody>
          <a:bodyPr/>
          <a:lstStyle/>
          <a:p>
            <a:r>
              <a:rPr lang="en-US" dirty="0"/>
              <a:t>Observations and proposals</a:t>
            </a:r>
          </a:p>
        </p:txBody>
      </p:sp>
      <p:sp>
        <p:nvSpPr>
          <p:cNvPr id="2" name="Text Placeholder 5">
            <a:extLst>
              <a:ext uri="{FF2B5EF4-FFF2-40B4-BE49-F238E27FC236}">
                <a16:creationId xmlns:a16="http://schemas.microsoft.com/office/drawing/2014/main" id="{B522B025-836E-17B5-450A-9D85B463D6B4}"/>
              </a:ext>
            </a:extLst>
          </p:cNvPr>
          <p:cNvSpPr>
            <a:spLocks noGrp="1"/>
          </p:cNvSpPr>
          <p:nvPr>
            <p:ph type="body" sz="quarter" idx="15"/>
          </p:nvPr>
        </p:nvSpPr>
        <p:spPr>
          <a:xfrm>
            <a:off x="417337" y="1466479"/>
            <a:ext cx="4068000" cy="1940440"/>
          </a:xfrm>
        </p:spPr>
        <p:txBody>
          <a:bodyPr/>
          <a:lstStyle/>
          <a:p>
            <a:pPr lvl="1"/>
            <a:r>
              <a:rPr lang="en-US" dirty="0"/>
              <a:t>LTE interference models in UL use the outdated DIP approach. LTE DL used INR, which seems more suitable.</a:t>
            </a:r>
          </a:p>
          <a:p>
            <a:pPr lvl="1"/>
            <a:r>
              <a:rPr lang="en-US" dirty="0"/>
              <a:t>NW architecture and inter-gNB communication assumptions have a large performance impact when inter-cell interference is considered.</a:t>
            </a:r>
          </a:p>
          <a:p>
            <a:pPr lvl="1"/>
            <a:r>
              <a:rPr lang="en-US" dirty="0"/>
              <a:t>Intra-cell interference performance impact is known since Rel-15 (using &gt;1-layer cases).</a:t>
            </a:r>
          </a:p>
        </p:txBody>
      </p:sp>
      <p:sp>
        <p:nvSpPr>
          <p:cNvPr id="3" name="Text Placeholder 6">
            <a:extLst>
              <a:ext uri="{FF2B5EF4-FFF2-40B4-BE49-F238E27FC236}">
                <a16:creationId xmlns:a16="http://schemas.microsoft.com/office/drawing/2014/main" id="{633EAA65-0E78-1B0C-8AAC-8B6925F7B927}"/>
              </a:ext>
            </a:extLst>
          </p:cNvPr>
          <p:cNvSpPr>
            <a:spLocks noGrp="1"/>
          </p:cNvSpPr>
          <p:nvPr>
            <p:ph type="body" sz="quarter" idx="16"/>
          </p:nvPr>
        </p:nvSpPr>
        <p:spPr>
          <a:xfrm>
            <a:off x="4658664" y="1405772"/>
            <a:ext cx="4068000" cy="2001147"/>
          </a:xfrm>
        </p:spPr>
        <p:txBody>
          <a:bodyPr/>
          <a:lstStyle/>
          <a:p>
            <a:pPr marL="0" indent="0">
              <a:buNone/>
            </a:pPr>
            <a:r>
              <a:rPr lang="en-US" dirty="0"/>
              <a:t>The following points will need to be clarified in the objectives:</a:t>
            </a:r>
          </a:p>
          <a:p>
            <a:pPr lvl="1"/>
            <a:r>
              <a:rPr lang="en-US" dirty="0"/>
              <a:t>Which LTE interference profile to use as starting point.</a:t>
            </a:r>
          </a:p>
          <a:p>
            <a:pPr lvl="1"/>
            <a:r>
              <a:rPr lang="en-US" dirty="0"/>
              <a:t>Synchronous or asynchronous interference?</a:t>
            </a:r>
          </a:p>
          <a:p>
            <a:pPr lvl="1"/>
            <a:r>
              <a:rPr lang="en-US" dirty="0"/>
              <a:t>Assumptions on NW architecture and inter-</a:t>
            </a:r>
            <a:r>
              <a:rPr lang="en-US" dirty="0" err="1"/>
              <a:t>gNB</a:t>
            </a:r>
            <a:r>
              <a:rPr lang="en-US" dirty="0"/>
              <a:t> communication.</a:t>
            </a:r>
          </a:p>
        </p:txBody>
      </p:sp>
      <p:sp>
        <p:nvSpPr>
          <p:cNvPr id="8" name="Rectangle 7">
            <a:extLst>
              <a:ext uri="{FF2B5EF4-FFF2-40B4-BE49-F238E27FC236}">
                <a16:creationId xmlns:a16="http://schemas.microsoft.com/office/drawing/2014/main" id="{7F8F833E-6D53-A986-46EF-ABA7FCA20DE1}"/>
              </a:ext>
            </a:extLst>
          </p:cNvPr>
          <p:cNvSpPr/>
          <p:nvPr/>
        </p:nvSpPr>
        <p:spPr>
          <a:xfrm>
            <a:off x="417336" y="3883499"/>
            <a:ext cx="8308800" cy="52284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r>
              <a:rPr lang="en-US" sz="1200" b="1" dirty="0">
                <a:solidFill>
                  <a:schemeClr val="bg1"/>
                </a:solidFill>
              </a:rPr>
              <a:t>Proposal</a:t>
            </a:r>
            <a:r>
              <a:rPr lang="en-US" sz="1200" dirty="0">
                <a:solidFill>
                  <a:schemeClr val="bg1"/>
                </a:solidFill>
              </a:rPr>
              <a:t>: The choice of LTE interference profile, synchronous or asynchronous interference, and assumptions on NW architecture and inter-</a:t>
            </a:r>
            <a:r>
              <a:rPr lang="en-US" sz="1200" dirty="0" err="1">
                <a:solidFill>
                  <a:schemeClr val="bg1"/>
                </a:solidFill>
              </a:rPr>
              <a:t>gNB</a:t>
            </a:r>
            <a:r>
              <a:rPr lang="en-US" sz="1200" dirty="0">
                <a:solidFill>
                  <a:schemeClr val="bg1"/>
                </a:solidFill>
              </a:rPr>
              <a:t> communication need to be clarified in the objectives for this item.</a:t>
            </a:r>
          </a:p>
          <a:p>
            <a:pPr>
              <a:spcAft>
                <a:spcPts val="300"/>
              </a:spcAft>
              <a:buSzPct val="100000"/>
            </a:pPr>
            <a:endParaRPr lang="en-US" sz="1200" dirty="0">
              <a:solidFill>
                <a:schemeClr val="bg1"/>
              </a:solidFill>
            </a:endParaRPr>
          </a:p>
        </p:txBody>
      </p:sp>
      <p:sp>
        <p:nvSpPr>
          <p:cNvPr id="6" name="Footer Placeholder 5">
            <a:extLst>
              <a:ext uri="{FF2B5EF4-FFF2-40B4-BE49-F238E27FC236}">
                <a16:creationId xmlns:a16="http://schemas.microsoft.com/office/drawing/2014/main" id="{201D47BE-8908-5138-9DA2-BEB1B88980E6}"/>
              </a:ext>
            </a:extLst>
          </p:cNvPr>
          <p:cNvSpPr>
            <a:spLocks noGrp="1"/>
          </p:cNvSpPr>
          <p:nvPr>
            <p:ph type="ftr" sz="quarter" idx="3"/>
          </p:nvPr>
        </p:nvSpPr>
        <p:spPr/>
        <p:txBody>
          <a:bodyPr/>
          <a:lstStyle/>
          <a:p>
            <a:r>
              <a:rPr lang="en-US"/>
              <a:t>RP-240261</a:t>
            </a:r>
          </a:p>
        </p:txBody>
      </p:sp>
    </p:spTree>
    <p:extLst>
      <p:ext uri="{BB962C8B-B14F-4D97-AF65-F5344CB8AC3E}">
        <p14:creationId xmlns:p14="http://schemas.microsoft.com/office/powerpoint/2010/main" val="2595821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06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Blank.potx" id="{B4A126FF-C6CE-4A69-B5C5-BC11574908D1}" vid="{4E46BE80-07DA-49CD-8549-587C898E8144}"/>
    </a:ext>
  </a:extLst>
</a:theme>
</file>

<file path=ppt/theme/theme3.xml><?xml version="1.0" encoding="utf-8"?>
<a:theme xmlns:a="http://schemas.openxmlformats.org/drawingml/2006/main" name="2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3175">
          <a:noFill/>
          <a:prstDash val="solid"/>
        </a:ln>
      </a:spPr>
      <a:bodyPr rot="0" spcFirstLastPara="0" vertOverflow="overflow" horzOverflow="overflow" vert="horz" wrap="square" lIns="90000" tIns="72000" rIns="72000" bIns="72000" numCol="1" spcCol="0" rtlCol="0" fromWordArt="0" anchor="t" anchorCtr="0" forceAA="0" compatLnSpc="1">
        <a:prstTxWarp prst="textNoShape">
          <a:avLst/>
        </a:prstTxWarp>
        <a:noAutofit/>
      </a:bodyPr>
      <a:lstStyle>
        <a:defPPr algn="l">
          <a:lnSpc>
            <a:spcPct val="90000"/>
          </a:lnSpc>
          <a:spcAft>
            <a:spcPts val="600"/>
          </a:spcAft>
          <a:defRPr sz="1200" dirty="0" smtClean="0">
            <a:solidFill>
              <a:schemeClr val="tx2"/>
            </a:solidFill>
            <a:latin typeface="+mj-lt"/>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vert="horz" wrap="square" lIns="0" tIns="0" rIns="0" bIns="0" numCol="1" anchor="t" anchorCtr="0" compatLnSpc="1">
        <a:prstTxWarp prst="textNoShape">
          <a:avLst/>
        </a:prstTxWarp>
      </a:bodyPr>
      <a:lstStyle>
        <a:defPPr algn="l" fontAlgn="auto">
          <a:lnSpc>
            <a:spcPct val="90000"/>
          </a:lnSpc>
          <a:spcAft>
            <a:spcPts val="600"/>
          </a:spcAft>
          <a:defRPr sz="1600" dirty="0">
            <a:solidFill>
              <a:sysClr val="windowText" lastClr="000000"/>
            </a:solidFill>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ct:contentTypeSchema xmlns:ct="http://schemas.microsoft.com/office/2006/metadata/contentType" xmlns:ma="http://schemas.microsoft.com/office/2006/metadata/properties/metaAttributes" ct:_="" ma:_="" ma:contentTypeName="Document" ma:contentTypeID="0x01010085B424B673583543B6F776E103F2A363" ma:contentTypeVersion="6" ma:contentTypeDescription="Create a new document." ma:contentTypeScope="" ma:versionID="1418040a5fb08aee1bd4ee6bed2159ec">
  <xsd:schema xmlns:xsd="http://www.w3.org/2001/XMLSchema" xmlns:xs="http://www.w3.org/2001/XMLSchema" xmlns:p="http://schemas.microsoft.com/office/2006/metadata/properties" xmlns:ns2="71c5aaf6-e6ce-465b-b873-5148d2a4c105" xmlns:ns3="fd29e756-1e88-48a1-974b-d7d8a56481f3" xmlns:ns4="7275bb01-7583-478d-bc14-e839a2dd5989" targetNamespace="http://schemas.microsoft.com/office/2006/metadata/properties" ma:root="true" ma:fieldsID="cf2b2c59e383efc14bffb89283c1a0e6" ns2:_="" ns3:_="" ns4:_="">
    <xsd:import namespace="71c5aaf6-e6ce-465b-b873-5148d2a4c105"/>
    <xsd:import namespace="fd29e756-1e88-48a1-974b-d7d8a56481f3"/>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4:SharedWithUsers" minOccurs="0"/>
                <xsd:element ref="ns4: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d29e756-1e88-48a1-974b-d7d8a56481f3"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RBI5PAMIO524-485775681-75</_dlc_DocId>
    <_dlc_DocIdUrl xmlns="71c5aaf6-e6ce-465b-b873-5148d2a4c105">
      <Url>https://nokia.sharepoint.com/sites/gxp/_layouts/15/DocIdRedir.aspx?ID=RBI5PAMIO524-485775681-75</Url>
      <Description>RBI5PAMIO524-485775681-75</Description>
    </_dlc_DocIdUrl>
  </documentManagement>
</p:properties>
</file>

<file path=customXml/itemProps1.xml><?xml version="1.0" encoding="utf-8"?>
<ds:datastoreItem xmlns:ds="http://schemas.openxmlformats.org/officeDocument/2006/customXml" ds:itemID="{5D08B932-C052-4FF8-BEF1-5A00252B255C}">
  <ds:schemaRefs>
    <ds:schemaRef ds:uri="http://schemas.microsoft.com/sharepoint/events"/>
  </ds:schemaRefs>
</ds:datastoreItem>
</file>

<file path=customXml/itemProps2.xml><?xml version="1.0" encoding="utf-8"?>
<ds:datastoreItem xmlns:ds="http://schemas.openxmlformats.org/officeDocument/2006/customXml" ds:itemID="{D5E462D1-5CF9-4D72-A078-AF08B6564B13}">
  <ds:schemaRefs>
    <ds:schemaRef ds:uri="http://schemas.microsoft.com/sharepoint/v3/contenttype/forms"/>
  </ds:schemaRefs>
</ds:datastoreItem>
</file>

<file path=customXml/itemProps3.xml><?xml version="1.0" encoding="utf-8"?>
<ds:datastoreItem xmlns:ds="http://schemas.openxmlformats.org/officeDocument/2006/customXml" ds:itemID="{203EEF9D-B5AB-4DBE-87AC-FA36ED83ACE5}">
  <ds:schemaRefs>
    <ds:schemaRef ds:uri="Microsoft.SharePoint.Taxonomy.ContentTypeSync"/>
  </ds:schemaRefs>
</ds:datastoreItem>
</file>

<file path=customXml/itemProps4.xml><?xml version="1.0" encoding="utf-8"?>
<ds:datastoreItem xmlns:ds="http://schemas.openxmlformats.org/officeDocument/2006/customXml" ds:itemID="{BB209B2D-C17F-4075-86A3-E2F6F9C719D5}">
  <ds:schemaRefs>
    <ds:schemaRef ds:uri="71c5aaf6-e6ce-465b-b873-5148d2a4c105"/>
    <ds:schemaRef ds:uri="7275bb01-7583-478d-bc14-e839a2dd5989"/>
    <ds:schemaRef ds:uri="fd29e756-1e88-48a1-974b-d7d8a56481f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29F34A3B-01BA-4606-87DA-3E7B0B064FD5}">
  <ds:schemaRefs>
    <ds:schemaRef ds:uri="http://schemas.microsoft.com/office/2006/metadata/properties"/>
    <ds:schemaRef ds:uri="http://purl.org/dc/terms/"/>
    <ds:schemaRef ds:uri="http://schemas.microsoft.com/office/infopath/2007/PartnerControls"/>
    <ds:schemaRef ds:uri="http://purl.org/dc/dcmitype/"/>
    <ds:schemaRef ds:uri="http://schemas.openxmlformats.org/package/2006/metadata/core-properties"/>
    <ds:schemaRef ds:uri="7275bb01-7583-478d-bc14-e839a2dd5989"/>
    <ds:schemaRef ds:uri="http://purl.org/dc/elements/1.1/"/>
    <ds:schemaRef ds:uri="http://schemas.microsoft.com/office/2006/documentManagement/types"/>
    <ds:schemaRef ds:uri="fd29e756-1e88-48a1-974b-d7d8a56481f3"/>
    <ds:schemaRef ds:uri="71c5aaf6-e6ce-465b-b873-5148d2a4c105"/>
    <ds:schemaRef ds:uri="http://www.w3.org/XML/1998/namespace"/>
  </ds:schemaRefs>
</ds:datastoreItem>
</file>

<file path=docMetadata/LabelInfo.xml><?xml version="1.0" encoding="utf-8"?>
<clbl:labelList xmlns:clbl="http://schemas.microsoft.com/office/2020/mipLabelMetadata">
  <clbl:label id="{b1aa2129-79ec-42c0-bfac-e5b7a0374572}"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Nokia 2023 - PowerPoint template v1.3.1</Template>
  <TotalTime>6150</TotalTime>
  <Words>890</Words>
  <Application>Microsoft Office PowerPoint</Application>
  <PresentationFormat>On-screen Show (16:9)</PresentationFormat>
  <Paragraphs>70</Paragraphs>
  <Slides>7</Slides>
  <Notes>0</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7</vt:i4>
      </vt:variant>
    </vt:vector>
  </HeadingPairs>
  <TitlesOfParts>
    <vt:vector size="17" baseType="lpstr">
      <vt:lpstr>Arial</vt:lpstr>
      <vt:lpstr>Calibri</vt:lpstr>
      <vt:lpstr>Nokia Pure Headline Light</vt:lpstr>
      <vt:lpstr>Nokia Pure Headline Ultra Light</vt:lpstr>
      <vt:lpstr>Nokia Pure Text</vt:lpstr>
      <vt:lpstr>Nokia Pure Text Light</vt:lpstr>
      <vt:lpstr>1. Master</vt:lpstr>
      <vt:lpstr>1. White master</vt:lpstr>
      <vt:lpstr>2_Nokia White Master with headline</vt:lpstr>
      <vt:lpstr>think-cell Slide</vt:lpstr>
      <vt:lpstr>Demodulation topics for Rel-19</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19</dc:title>
  <dc:creator>Matthew Baker (Nokia)</dc:creator>
  <cp:lastModifiedBy>Matthew Baker</cp:lastModifiedBy>
  <cp:revision>6</cp:revision>
  <dcterms:created xsi:type="dcterms:W3CDTF">2023-02-07T12:57:47Z</dcterms:created>
  <dcterms:modified xsi:type="dcterms:W3CDTF">2024-03-11T18:31:18Z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2023-02-27T22:05:02Z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78c89d18-b6a3-445a-8216-8f7e5a5d4a63</vt:lpwstr>
  </property>
  <property fmtid="{D5CDD505-2E9C-101B-9397-08002B2CF9AE}" pid="8" name="MSIP_Label_b1aa2129-79ec-42c0-bfac-e5b7a0374572_ContentBits">
    <vt:lpwstr>0</vt:lpwstr>
  </property>
  <property fmtid="{D5CDD505-2E9C-101B-9397-08002B2CF9AE}" pid="9" name="ContentTypeId">
    <vt:lpwstr>0x01010085B424B673583543B6F776E103F2A363</vt:lpwstr>
  </property>
  <property fmtid="{D5CDD505-2E9C-101B-9397-08002B2CF9AE}" pid="10" name="_dlc_DocIdItemGuid">
    <vt:lpwstr>a7b46104-4fcc-48dd-af76-aed4836b2260</vt:lpwstr>
  </property>
  <property fmtid="{D5CDD505-2E9C-101B-9397-08002B2CF9AE}" pid="11" name="MediaServiceImageTags">
    <vt:lpwstr/>
  </property>
</Properties>
</file>