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75" r:id="rId5"/>
    <p:sldId id="277" r:id="rId6"/>
    <p:sldId id="300" r:id="rId7"/>
    <p:sldId id="299" r:id="rId8"/>
    <p:sldId id="292" r:id="rId9"/>
    <p:sldId id="284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359" autoAdjust="0"/>
  </p:normalViewPr>
  <p:slideViewPr>
    <p:cSldViewPr>
      <p:cViewPr varScale="1">
        <p:scale>
          <a:sx n="75" d="100"/>
          <a:sy n="75" d="100"/>
        </p:scale>
        <p:origin x="57" y="63"/>
      </p:cViewPr>
      <p:guideLst>
        <p:guide orient="horz" pos="1625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70F8D-5F1C-47B6-A12A-54A9057472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2F785-2094-436F-8B04-BBE68CC967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858" y="0"/>
            <a:ext cx="9130285" cy="51435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DA9F6-21A4-4A55-9474-961DBC45E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3D148-8FED-40DA-9394-4890DD2B19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7744627" y="4854671"/>
            <a:ext cx="67151" cy="144780"/>
          </a:xfrm>
          <a:prstGeom prst="rect">
            <a:avLst/>
          </a:prstGeom>
        </p:spPr>
        <p:txBody>
          <a:bodyPr vert="horz" wrap="square" lIns="0" tIns="6668" rIns="0" bIns="0" rtlCol="0">
            <a:spAutoFit/>
          </a:bodyPr>
          <a:lstStyle/>
          <a:p>
            <a:pPr>
              <a:spcBef>
                <a:spcPts val="40"/>
              </a:spcBef>
            </a:pPr>
            <a:r>
              <a:rPr sz="9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900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9" name="object 4"/>
          <p:cNvPicPr/>
          <p:nvPr/>
        </p:nvPicPr>
        <p:blipFill rotWithShape="1">
          <a:blip r:embed="rId1" cstate="print"/>
          <a:srcRect t="-289" r="53640" b="-1"/>
          <a:stretch>
            <a:fillRect/>
          </a:stretch>
        </p:blipFill>
        <p:spPr>
          <a:xfrm>
            <a:off x="0" y="1"/>
            <a:ext cx="3086100" cy="4948493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0" y="2499742"/>
            <a:ext cx="9144000" cy="760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CMCC views on Rel-19 RAN4 RRM topics</a:t>
            </a:r>
            <a:endParaRPr lang="en-US" altLang="zh-CN" sz="3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7524" y="582002"/>
            <a:ext cx="8568952" cy="189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</a:t>
            </a:r>
            <a:r>
              <a:rPr lang="en-US" alt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                                 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</a:t>
            </a:r>
            <a:r>
              <a:rPr lang="en-US" alt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40153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Maastricht, Netherlands, March 18-21, 202</a:t>
            </a:r>
            <a:r>
              <a:rPr lang="en-US" alt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US" altLang="zh-CN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Agenda Item:   9.1.4.4</a:t>
            </a:r>
            <a:endParaRPr lang="zh-CN" altLang="zh-CN" sz="1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hangingPunct="0"/>
            <a:r>
              <a:rPr lang="en-GB" altLang="zh-CN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           CMCC</a:t>
            </a:r>
            <a:endParaRPr lang="zh-CN" altLang="zh-CN" sz="1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hangingPunct="0"/>
            <a:r>
              <a:rPr lang="en-GB" altLang="zh-CN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Document for: Discussion</a:t>
            </a:r>
            <a:endParaRPr lang="en-GB" altLang="zh-CN" sz="1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hangingPunct="0"/>
            <a:endParaRPr lang="en-GB" altLang="zh-CN" sz="1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51520" y="195486"/>
            <a:ext cx="8229600" cy="85725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General consideration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395536" y="1131590"/>
            <a:ext cx="8229600" cy="33944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2800" dirty="0"/>
          </a:p>
        </p:txBody>
      </p:sp>
      <p:sp>
        <p:nvSpPr>
          <p:cNvPr id="6" name="内容占位符 2"/>
          <p:cNvSpPr txBox="1"/>
          <p:nvPr/>
        </p:nvSpPr>
        <p:spPr>
          <a:xfrm>
            <a:off x="539750" y="699135"/>
            <a:ext cx="8006715" cy="3394710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900" noProof="0" dirty="0"/>
              <a:t>Enhancement WIs for RRM and measurement gap have been conducted for 3 releases, only essential 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enhancements</a:t>
            </a:r>
            <a:r>
              <a:rPr kumimoji="0" lang="en-US" altLang="zh-CN" sz="19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that has clear benefits and</a:t>
            </a:r>
            <a:r>
              <a:rPr kumimoji="0" lang="en-US" altLang="zh-CN" sz="19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potential 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deployment demand should be prioritized</a:t>
            </a:r>
            <a:r>
              <a:rPr kumimoji="0" lang="en-US" altLang="zh-CN" sz="19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Rel-19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Based on above consideration, following topic(s) are proposed for Rel-19 RAN4</a:t>
            </a:r>
            <a:r>
              <a:rPr kumimoji="0" lang="en-US" altLang="zh-CN" sz="19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RRM</a:t>
            </a:r>
            <a:endParaRPr lang="en-US" altLang="zh-CN" sz="1900" dirty="0"/>
          </a:p>
          <a:p>
            <a:pPr marL="1200150" lvl="2" indent="-285750" algn="just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900" dirty="0">
                <a:sym typeface="+mn-ea"/>
              </a:rPr>
              <a:t>FR2 L3/L1 measurement delay reduction</a:t>
            </a:r>
            <a:endParaRPr lang="en-US" altLang="zh-CN" sz="1900" dirty="0">
              <a:sym typeface="+mn-ea"/>
            </a:endParaRPr>
          </a:p>
          <a:p>
            <a:pPr marL="342900" lvl="0" indent="-342900" algn="just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1900" noProof="0" dirty="0">
              <a:sym typeface="+mn-ea"/>
            </a:endParaRPr>
          </a:p>
          <a:p>
            <a:pPr marL="342900" lvl="0" indent="-342900" algn="just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900" noProof="0" dirty="0">
                <a:sym typeface="+mn-ea"/>
              </a:rPr>
              <a:t>For fast SCell activation with EMR, some issues are identified and suggestions are provided</a:t>
            </a:r>
            <a:endParaRPr lang="en-US" altLang="zh-CN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07315" y="180975"/>
            <a:ext cx="8229600" cy="527685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FR2 L3/L1 measurement delay reduction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370771" y="1059835"/>
            <a:ext cx="8229600" cy="33944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2800" dirty="0"/>
          </a:p>
        </p:txBody>
      </p:sp>
      <p:sp>
        <p:nvSpPr>
          <p:cNvPr id="8" name="文本框 30"/>
          <p:cNvSpPr txBox="1"/>
          <p:nvPr/>
        </p:nvSpPr>
        <p:spPr>
          <a:xfrm>
            <a:off x="371475" y="2787650"/>
            <a:ext cx="8329930" cy="224980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342900" lvl="0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zh-CN" sz="1200" b="1">
                <a:solidFill>
                  <a:prstClr val="black"/>
                </a:solidFill>
                <a:sym typeface="+mn-ea"/>
              </a:rPr>
              <a:t>Candidate solution 1</a:t>
            </a:r>
            <a:endParaRPr lang="en-US" altLang="zh-CN" sz="1200" b="1">
              <a:solidFill>
                <a:prstClr val="black"/>
              </a:solidFill>
              <a:sym typeface="+mn-ea"/>
            </a:endParaRPr>
          </a:p>
          <a:p>
            <a:pPr marL="800100" lvl="1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>
                <a:solidFill>
                  <a:prstClr val="black"/>
                </a:solidFill>
                <a:sym typeface="+mn-ea"/>
              </a:rPr>
              <a:t>FR2 </a:t>
            </a:r>
            <a:r>
              <a:rPr lang="en-US" altLang="zh-CN" sz="1200">
                <a:solidFill>
                  <a:prstClr val="black"/>
                </a:solidFill>
                <a:sym typeface="+mn-ea"/>
              </a:rPr>
              <a:t>L3</a:t>
            </a:r>
            <a:r>
              <a:rPr lang="en-US" altLang="zh-CN" sz="12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/L1 </a:t>
            </a:r>
            <a:r>
              <a:rPr lang="en-US" altLang="zh-CN" sz="1200">
                <a:solidFill>
                  <a:prstClr val="black"/>
                </a:solidFill>
                <a:sym typeface="+mn-ea"/>
              </a:rPr>
              <a:t>measurement delay can be reduced by </a:t>
            </a:r>
            <a:r>
              <a:rPr lang="en-US" altLang="zh-CN" sz="1200" u="sng">
                <a:solidFill>
                  <a:prstClr val="black"/>
                </a:solidFill>
                <a:sym typeface="+mn-ea"/>
              </a:rPr>
              <a:t>reducing RX beam sweeping factor based on AI/ML based beam prediction</a:t>
            </a:r>
            <a:endParaRPr lang="en-US" altLang="zh-CN" sz="1200" u="sng">
              <a:solidFill>
                <a:prstClr val="black"/>
              </a:solidFill>
              <a:sym typeface="+mn-ea"/>
            </a:endParaRPr>
          </a:p>
          <a:p>
            <a:pPr marL="1257300" lvl="2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 Rel-18, for the use case of AI/ML based beam management, UE could predict beams in time/frequency domain. This approach is also helpful for UE to perform RX beam sweeping, the RX beam sweeping factor could be reduced or eliminated with AI/ML, the FR2 RRM long delay requirements could be reduced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 marL="342900" lvl="0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zh-CN" sz="1200" b="1">
                <a:solidFill>
                  <a:prstClr val="black"/>
                </a:solidFill>
                <a:sym typeface="+mn-ea"/>
              </a:rPr>
              <a:t>Candidate solution 2</a:t>
            </a:r>
            <a:endParaRPr lang="en-US" altLang="zh-CN" sz="1200" b="1">
              <a:solidFill>
                <a:prstClr val="black"/>
              </a:solidFill>
              <a:sym typeface="+mn-ea"/>
            </a:endParaRPr>
          </a:p>
          <a:p>
            <a:pPr marL="800100" lvl="1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>
                <a:solidFill>
                  <a:prstClr val="black"/>
                </a:solidFill>
                <a:sym typeface="+mn-ea"/>
              </a:rPr>
              <a:t>FR2 L3</a:t>
            </a:r>
            <a:r>
              <a:rPr lang="en-US" altLang="zh-CN" sz="12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/L1</a:t>
            </a:r>
            <a:r>
              <a:rPr lang="en-US" altLang="zh-CN" sz="1200">
                <a:solidFill>
                  <a:prstClr val="black"/>
                </a:solidFill>
                <a:sym typeface="+mn-ea"/>
              </a:rPr>
              <a:t> measurement delay can be reduced by </a:t>
            </a:r>
            <a:r>
              <a:rPr lang="en-US" altLang="zh-CN" sz="1200" u="sng">
                <a:solidFill>
                  <a:prstClr val="black"/>
                </a:solidFill>
                <a:sym typeface="+mn-ea"/>
              </a:rPr>
              <a:t>taking </a:t>
            </a:r>
            <a:r>
              <a:rPr lang="en-US" altLang="zh-CN" sz="1200" u="sng" dirty="0">
                <a:solidFill>
                  <a:prstClr val="black"/>
                </a:solidFill>
                <a:sym typeface="+mn-ea"/>
              </a:rPr>
              <a:t>Rel-18 FR2 SCell activation delay reduction as baseline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 marL="1257300" lvl="2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>
                <a:solidFill>
                  <a:prstClr val="black"/>
                </a:solidFill>
                <a:sym typeface="+mn-ea"/>
              </a:rPr>
              <a:t>In Rel-18, reduced RX beam sweeping factor, e.g, X1 for cell detection and X2 for SSB based L1-RSRP measurement, is introduced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SCell activation delay reduction. Similar approach can be considered for </a:t>
            </a:r>
            <a:r>
              <a:rPr lang="en-US" altLang="zh-CN" sz="12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FR2 L3/L1 measurement delay reduction</a:t>
            </a:r>
            <a:endParaRPr lang="en-US" altLang="zh-CN" sz="1200">
              <a:solidFill>
                <a:prstClr val="black"/>
              </a:solidFill>
              <a:sym typeface="+mn-ea"/>
            </a:endParaRPr>
          </a:p>
        </p:txBody>
      </p:sp>
      <p:grpSp>
        <p:nvGrpSpPr>
          <p:cNvPr id="4" name="组合 20"/>
          <p:cNvGrpSpPr/>
          <p:nvPr/>
        </p:nvGrpSpPr>
        <p:grpSpPr>
          <a:xfrm>
            <a:off x="362650" y="2364595"/>
            <a:ext cx="6008364" cy="431164"/>
            <a:chOff x="517719" y="3562870"/>
            <a:chExt cx="6007807" cy="353871"/>
          </a:xfrm>
        </p:grpSpPr>
        <p:sp>
          <p:nvSpPr>
            <p:cNvPr id="10" name="矩形 21"/>
            <p:cNvSpPr/>
            <p:nvPr/>
          </p:nvSpPr>
          <p:spPr>
            <a:xfrm>
              <a:off x="517719" y="3562870"/>
              <a:ext cx="5677643" cy="353871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/>
            </a:p>
          </p:txBody>
        </p:sp>
        <p:sp>
          <p:nvSpPr>
            <p:cNvPr id="11" name="文本框 2"/>
            <p:cNvSpPr txBox="1"/>
            <p:nvPr/>
          </p:nvSpPr>
          <p:spPr>
            <a:xfrm>
              <a:off x="526603" y="3586844"/>
              <a:ext cx="5998923" cy="305403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no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Candidate  solutions to reduce </a:t>
              </a:r>
              <a:r>
                <a:rPr lang="en-US" altLang="zh-CN" sz="16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+mn-ea"/>
                </a:rPr>
                <a:t>FR2 measurement delay</a:t>
              </a:r>
              <a:endParaRPr lang="en-US" altLang="zh-CN" sz="16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>
            <a:off x="395536" y="1203851"/>
            <a:ext cx="8280920" cy="86614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>
                <a:solidFill>
                  <a:prstClr val="black"/>
                </a:solidFill>
              </a:rPr>
              <a:t>It is observed that some of the FR2 </a:t>
            </a:r>
            <a:r>
              <a:rPr lang="en-US" altLang="zh-CN" sz="1200">
                <a:solidFill>
                  <a:prstClr val="black"/>
                </a:solidFill>
                <a:sym typeface="+mn-ea"/>
              </a:rPr>
              <a:t>L3/L1 </a:t>
            </a:r>
            <a:r>
              <a:rPr lang="en-US" altLang="zh-CN" sz="1200">
                <a:solidFill>
                  <a:prstClr val="black"/>
                </a:solidFill>
              </a:rPr>
              <a:t>measurement requirements allow excessively long delay with RX beam sweeping factor (e.g. for cell re-selection, the scaling factor (N1) could be up to 8 for FR2-1)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prstClr val="black"/>
                </a:solidFill>
              </a:rPr>
              <a:t>Up to Rel-18, the RX beam sweeping factor reduction is considered for some WIs, for example, multi-RX, FR2 SCell activation delay reduction, etc, which can be used as baseline to reduce  </a:t>
            </a:r>
            <a:r>
              <a:rPr lang="en-US" altLang="zh-CN" sz="1200">
                <a:solidFill>
                  <a:prstClr val="black"/>
                </a:solidFill>
                <a:sym typeface="+mn-ea"/>
              </a:rPr>
              <a:t>RX beam sweeping factor for FR2 L3/L1 measurement delay</a:t>
            </a:r>
            <a:endParaRPr lang="en-US" altLang="zh-CN" sz="1200" dirty="0">
              <a:solidFill>
                <a:prstClr val="black"/>
              </a:solidFill>
            </a:endParaRPr>
          </a:p>
        </p:txBody>
      </p:sp>
      <p:grpSp>
        <p:nvGrpSpPr>
          <p:cNvPr id="6" name="组合 20"/>
          <p:cNvGrpSpPr/>
          <p:nvPr/>
        </p:nvGrpSpPr>
        <p:grpSpPr>
          <a:xfrm>
            <a:off x="395393" y="772942"/>
            <a:ext cx="5720925" cy="431165"/>
            <a:chOff x="200477" y="3708893"/>
            <a:chExt cx="2863862" cy="353814"/>
          </a:xfrm>
        </p:grpSpPr>
        <p:sp>
          <p:nvSpPr>
            <p:cNvPr id="7" name="矩形 21"/>
            <p:cNvSpPr/>
            <p:nvPr/>
          </p:nvSpPr>
          <p:spPr>
            <a:xfrm>
              <a:off x="200477" y="3708893"/>
              <a:ext cx="2820525" cy="35381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200582" y="3735468"/>
              <a:ext cx="2863757" cy="300664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Motivation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07315" y="180975"/>
            <a:ext cx="8229600" cy="527685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Consideration on fast SCell activation with EMR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219075" y="1059815"/>
            <a:ext cx="8381365" cy="33947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2800" dirty="0"/>
          </a:p>
        </p:txBody>
      </p:sp>
      <p:sp>
        <p:nvSpPr>
          <p:cNvPr id="8" name="文本框 30"/>
          <p:cNvSpPr txBox="1"/>
          <p:nvPr/>
        </p:nvSpPr>
        <p:spPr>
          <a:xfrm>
            <a:off x="229870" y="3937000"/>
            <a:ext cx="8761095" cy="110045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342900" lvl="0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00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zh-CN" sz="1000" b="1">
                <a:solidFill>
                  <a:prstClr val="black"/>
                </a:solidFill>
                <a:sym typeface="+mn-ea"/>
              </a:rPr>
              <a:t>Propasal</a:t>
            </a:r>
            <a:r>
              <a:rPr lang="en-US" altLang="zh-CN" sz="1000" b="1">
                <a:solidFill>
                  <a:prstClr val="black"/>
                </a:solidFill>
                <a:sym typeface="+mn-ea"/>
              </a:rPr>
              <a:t> 1</a:t>
            </a:r>
            <a:endParaRPr lang="en-US" altLang="zh-CN" sz="1000" b="1">
              <a:solidFill>
                <a:prstClr val="black"/>
              </a:solidFill>
              <a:sym typeface="+mn-ea"/>
            </a:endParaRPr>
          </a:p>
          <a:p>
            <a:pPr marL="800100" lvl="1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000">
                <a:solidFill>
                  <a:prstClr val="black"/>
                </a:solidFill>
                <a:sym typeface="+mn-ea"/>
              </a:rPr>
              <a:t>It is proposed to delete “</a:t>
            </a:r>
            <a:r>
              <a:rPr lang="en-US" altLang="zh-CN" sz="1000">
                <a:solidFill>
                  <a:prstClr val="black"/>
                </a:solidFill>
                <a:sym typeface="+mn-ea"/>
              </a:rPr>
              <a:t>and enhanced measurement accuracy requirements</a:t>
            </a:r>
            <a:r>
              <a:rPr lang="en-US" altLang="zh-CN" sz="1000">
                <a:solidFill>
                  <a:prstClr val="black"/>
                </a:solidFill>
                <a:sym typeface="+mn-ea"/>
              </a:rPr>
              <a:t>” in the </a:t>
            </a:r>
            <a:r>
              <a:rPr lang="en-US" altLang="zh-CN" sz="1000">
                <a:solidFill>
                  <a:prstClr val="black"/>
                </a:solidFill>
                <a:sym typeface="+mn-ea"/>
              </a:rPr>
              <a:t>objective on fast SCell activation</a:t>
            </a:r>
            <a:endParaRPr lang="en-US" altLang="zh-CN" sz="1000">
              <a:solidFill>
                <a:prstClr val="black"/>
              </a:solidFill>
              <a:sym typeface="+mn-ea"/>
            </a:endParaRPr>
          </a:p>
          <a:p>
            <a:pPr marL="342900" lvl="0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00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zh-CN" sz="1000" b="1">
                <a:solidFill>
                  <a:prstClr val="black"/>
                </a:solidFill>
                <a:sym typeface="+mn-ea"/>
              </a:rPr>
              <a:t>Proposal</a:t>
            </a:r>
            <a:r>
              <a:rPr lang="en-US" altLang="zh-CN" sz="1000" b="1">
                <a:solidFill>
                  <a:prstClr val="black"/>
                </a:solidFill>
                <a:sym typeface="+mn-ea"/>
              </a:rPr>
              <a:t> 2</a:t>
            </a:r>
            <a:endParaRPr lang="en-US" altLang="zh-CN" sz="1000" b="1">
              <a:solidFill>
                <a:prstClr val="black"/>
              </a:solidFill>
              <a:sym typeface="+mn-ea"/>
            </a:endParaRPr>
          </a:p>
          <a:p>
            <a:pPr marL="800100" lvl="1" indent="-342900" algn="just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000">
                <a:solidFill>
                  <a:prstClr val="black"/>
                </a:solidFill>
                <a:sym typeface="+mn-ea"/>
              </a:rPr>
              <a:t>It is proposed not to consider that UE can continue performing idle/inactive measurement after entering connected mode in the objective </a:t>
            </a:r>
            <a:r>
              <a:rPr lang="en-US" altLang="zh-CN" sz="10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on fast SCell activation with EMR</a:t>
            </a:r>
            <a:endParaRPr lang="en-US" altLang="zh-CN" sz="1000">
              <a:solidFill>
                <a:prstClr val="black"/>
              </a:solidFill>
              <a:sym typeface="+mn-ea"/>
            </a:endParaRPr>
          </a:p>
        </p:txBody>
      </p:sp>
      <p:grpSp>
        <p:nvGrpSpPr>
          <p:cNvPr id="4" name="组合 20"/>
          <p:cNvGrpSpPr/>
          <p:nvPr/>
        </p:nvGrpSpPr>
        <p:grpSpPr>
          <a:xfrm>
            <a:off x="219075" y="3586479"/>
            <a:ext cx="2688590" cy="352426"/>
            <a:chOff x="517719" y="3627494"/>
            <a:chExt cx="5677643" cy="289247"/>
          </a:xfrm>
        </p:grpSpPr>
        <p:sp>
          <p:nvSpPr>
            <p:cNvPr id="10" name="矩形 21"/>
            <p:cNvSpPr/>
            <p:nvPr/>
          </p:nvSpPr>
          <p:spPr>
            <a:xfrm>
              <a:off x="517719" y="3627494"/>
              <a:ext cx="5677643" cy="289247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/>
            </a:p>
          </p:txBody>
        </p:sp>
        <p:sp>
          <p:nvSpPr>
            <p:cNvPr id="11" name="文本框 2"/>
            <p:cNvSpPr txBox="1"/>
            <p:nvPr/>
          </p:nvSpPr>
          <p:spPr>
            <a:xfrm>
              <a:off x="525765" y="3627495"/>
              <a:ext cx="5107733" cy="264752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no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Proposal</a:t>
              </a:r>
              <a:endParaRPr lang="en-US" altLang="zh-CN" sz="16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>
            <a:off x="230505" y="988695"/>
            <a:ext cx="8761095" cy="245491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>
                <a:solidFill>
                  <a:prstClr val="black"/>
                </a:solidFill>
              </a:rPr>
              <a:t>According to RP-240019, for the potential objective on fast SCell activation with EMR with both delay requirements for SCell activation </a:t>
            </a:r>
            <a:r>
              <a:rPr lang="en-US" altLang="zh-CN" sz="1000">
                <a:solidFill>
                  <a:prstClr val="black"/>
                </a:solidFill>
                <a:highlight>
                  <a:srgbClr val="FFFF00"/>
                </a:highlight>
              </a:rPr>
              <a:t>and enhanced measurement accuracy requirements</a:t>
            </a:r>
            <a:r>
              <a:rPr lang="en-US" altLang="zh-CN" sz="1000">
                <a:solidFill>
                  <a:prstClr val="black"/>
                </a:solidFill>
              </a:rPr>
              <a:t>, the part highlighted in yellow is not clear:</a:t>
            </a:r>
            <a:endParaRPr lang="en-US" altLang="zh-CN" sz="1000">
              <a:solidFill>
                <a:prstClr val="black"/>
              </a:solidFill>
            </a:endParaRPr>
          </a:p>
          <a:p>
            <a:pPr marL="800100" lvl="1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prstClr val="black"/>
                </a:solidFill>
              </a:rPr>
              <a:t>For SCell activation, there are no accuracy requirements</a:t>
            </a:r>
            <a:endParaRPr lang="en-US" altLang="zh-CN" sz="1000" dirty="0">
              <a:solidFill>
                <a:prstClr val="black"/>
              </a:solidFill>
            </a:endParaRPr>
          </a:p>
          <a:p>
            <a:pPr marL="800100" lvl="1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prstClr val="black"/>
                </a:solidFill>
              </a:rPr>
              <a:t>If measurement accuracy requirements are not for SCell activation, it is not clear which scenario is considerd for accuracy enhancement</a:t>
            </a:r>
            <a:endParaRPr lang="en-US" altLang="zh-CN" sz="1000" dirty="0">
              <a:solidFill>
                <a:prstClr val="black"/>
              </a:solidFill>
            </a:endParaRPr>
          </a:p>
          <a:p>
            <a:pPr marL="1257300" lvl="2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prstClr val="black"/>
                </a:solidFill>
              </a:rPr>
              <a:t>if the scenario is EMR, the motivation to have accuray enhancement is not clear. In Rel-16 EMR, accuracy requirements are specified, the motivation to enhance existing EMR accuracy requirements need to be clarified.</a:t>
            </a:r>
            <a:endParaRPr lang="en-US" altLang="zh-CN" sz="1000" dirty="0">
              <a:solidFill>
                <a:prstClr val="black"/>
              </a:solidFill>
            </a:endParaRPr>
          </a:p>
          <a:p>
            <a:pPr marL="1257300" lvl="2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prstClr val="black"/>
                </a:solidFill>
              </a:rPr>
              <a:t>If the scenario is enhanced  (additional) measurement discussed in Rel-18 </a:t>
            </a:r>
            <a:r>
              <a:rPr lang="en-US" altLang="zh-CN" sz="1000">
                <a:solidFill>
                  <a:prstClr val="black"/>
                </a:solidFill>
                <a:sym typeface="+mn-ea"/>
              </a:rPr>
              <a:t>SCell/SCG setup improvment, we do not see the necessity</a:t>
            </a:r>
            <a:endParaRPr lang="en-US" altLang="zh-CN" sz="1000">
              <a:solidFill>
                <a:prstClr val="black"/>
              </a:solidFill>
              <a:sym typeface="+mn-ea"/>
            </a:endParaRPr>
          </a:p>
          <a:p>
            <a:pPr marL="1714500" lvl="3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In Rel-18, there was tough discussion in RAN4 on the feasibility of </a:t>
            </a:r>
            <a:r>
              <a:rPr lang="en-US" altLang="zh-CN" sz="1000">
                <a:solidFill>
                  <a:prstClr val="black"/>
                </a:solidFill>
                <a:sym typeface="+mn-ea"/>
              </a:rPr>
              <a:t>enhanced </a:t>
            </a: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 (additional) measurement, but no consensus was reached</a:t>
            </a:r>
            <a:r>
              <a:rPr lang="en-US" altLang="zh-CN" sz="1000">
                <a:solidFill>
                  <a:prstClr val="black"/>
                </a:solidFill>
                <a:sym typeface="+mn-ea"/>
              </a:rPr>
              <a:t>. It is not necessary to spend effort to repeat the discussion in Rel-19</a:t>
            </a:r>
            <a:endParaRPr lang="en-US" altLang="zh-CN" sz="1000">
              <a:solidFill>
                <a:prstClr val="black"/>
              </a:solidFill>
              <a:sym typeface="+mn-ea"/>
            </a:endParaRPr>
          </a:p>
          <a:p>
            <a:pPr marL="2171700" lvl="4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>
                <a:solidFill>
                  <a:prstClr val="black"/>
                </a:solidFill>
                <a:sym typeface="+mn-ea"/>
              </a:rPr>
              <a:t>For enhanced </a:t>
            </a: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 (additional) measurement, the issue on </a:t>
            </a:r>
            <a:r>
              <a:rPr lang="en-US" altLang="zh-CN" sz="1000">
                <a:solidFill>
                  <a:prstClr val="black"/>
                </a:solidFill>
                <a:sym typeface="+mn-ea"/>
              </a:rPr>
              <a:t>whether UE can continue performing idle/inactive measurement after entering connected mode was extensively discussed, no agreement was reached in Rel-18.</a:t>
            </a:r>
            <a:endParaRPr lang="en-US" altLang="zh-CN" sz="1000">
              <a:solidFill>
                <a:prstClr val="black"/>
              </a:solidFill>
              <a:sym typeface="+mn-ea"/>
            </a:endParaRPr>
          </a:p>
          <a:p>
            <a:pPr marL="2628900" lvl="5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000">
                <a:solidFill>
                  <a:prstClr val="black"/>
                </a:solidFill>
                <a:sym typeface="+mn-ea"/>
              </a:rPr>
              <a:t>From operator point of view, continue performing idle/inactive measurement after entering connected mode is not preferred, since it will have impact on the recommended sequence for measurement and reporting which is introduced in Rel-18.</a:t>
            </a:r>
            <a:endParaRPr lang="en-US" altLang="zh-CN" sz="1000" dirty="0">
              <a:solidFill>
                <a:prstClr val="black"/>
              </a:solidFill>
            </a:endParaRPr>
          </a:p>
        </p:txBody>
      </p:sp>
      <p:grpSp>
        <p:nvGrpSpPr>
          <p:cNvPr id="6" name="组合 20"/>
          <p:cNvGrpSpPr/>
          <p:nvPr/>
        </p:nvGrpSpPr>
        <p:grpSpPr>
          <a:xfrm>
            <a:off x="252095" y="657225"/>
            <a:ext cx="2654935" cy="332104"/>
            <a:chOff x="200477" y="3555709"/>
            <a:chExt cx="1329045" cy="354491"/>
          </a:xfrm>
        </p:grpSpPr>
        <p:sp>
          <p:nvSpPr>
            <p:cNvPr id="7" name="矩形 21"/>
            <p:cNvSpPr/>
            <p:nvPr/>
          </p:nvSpPr>
          <p:spPr>
            <a:xfrm>
              <a:off x="200477" y="3555709"/>
              <a:ext cx="1329045" cy="344325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200477" y="3582143"/>
              <a:ext cx="1208570" cy="32805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no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Observation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77515" y="1923415"/>
            <a:ext cx="2464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0070C0"/>
                </a:solidFill>
              </a:rPr>
              <a:t>Annex</a:t>
            </a:r>
            <a:endParaRPr lang="zh-CN" altLang="en-US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79705" y="123190"/>
            <a:ext cx="6590030" cy="85725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Simulation results: RX beam sweeping factor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reduction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based on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AI/ML solution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文本框 30"/>
          <p:cNvSpPr txBox="1"/>
          <p:nvPr/>
        </p:nvSpPr>
        <p:spPr>
          <a:xfrm>
            <a:off x="395720" y="3795089"/>
            <a:ext cx="8329632" cy="995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Observation 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  <a:p>
            <a:pPr marL="800100" lvl="1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With AI/ML, the Rx beam can be predicted by a subset of beams. For  8Tx/2Rx to predict 32Tx/8Rx, with top-3/1, the predict accuracy is above 90%. The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RX beam sweeping factor (i.e. 8) could be reduced.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</p:txBody>
      </p:sp>
      <p:sp>
        <p:nvSpPr>
          <p:cNvPr id="9" name="文本框 30"/>
          <p:cNvSpPr txBox="1"/>
          <p:nvPr/>
        </p:nvSpPr>
        <p:spPr>
          <a:xfrm>
            <a:off x="323850" y="1275080"/>
            <a:ext cx="2896870" cy="21526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noAutofit/>
          </a:bodyPr>
          <a:lstStyle/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Set B is a subset of Set A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  <a:p>
            <a:pPr marL="800100" lvl="1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Set A: 32Tx/8Rx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  <a:p>
            <a:pPr marL="800100" lvl="1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Set B: 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  <a:p>
            <a:pPr marL="1257300" lvl="2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case 1: 8Tx/4Rx 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  <a:p>
            <a:pPr marL="1257300" lvl="2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case 2: 8Tx/2Rx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Top-K/1: the percentage of “the Top-1 strongest beam is one of the Top-K predicted beams”</a:t>
            </a:r>
            <a:endParaRPr lang="en-US" altLang="zh-CN" sz="1400">
              <a:solidFill>
                <a:prstClr val="black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965" y="1131570"/>
            <a:ext cx="5657850" cy="2368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411760" y="1923678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0070C0"/>
                </a:solidFill>
              </a:rPr>
              <a:t>THANK YOU</a:t>
            </a:r>
            <a:r>
              <a:rPr lang="zh-CN" altLang="en-US" sz="4800" b="1" dirty="0">
                <a:solidFill>
                  <a:srgbClr val="0070C0"/>
                </a:solidFill>
              </a:rPr>
              <a:t>！</a:t>
            </a:r>
            <a:endParaRPr lang="zh-CN" altLang="en-US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4253</Words>
  <Application>WPS 演示</Application>
  <PresentationFormat>全屏显示(16:9)</PresentationFormat>
  <Paragraphs>73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Times New Roman</vt:lpstr>
      <vt:lpstr>MS Mincho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Jingjing Chen_CMCC</cp:lastModifiedBy>
  <cp:revision>183</cp:revision>
  <dcterms:created xsi:type="dcterms:W3CDTF">2023-05-29T11:07:00Z</dcterms:created>
  <dcterms:modified xsi:type="dcterms:W3CDTF">2024-03-11T02:13:28Z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E15E32A50C89438592A6A3C35D81EB1D</vt:lpwstr>
  </property>
  <property fmtid="{D5CDD505-2E9C-101B-9397-08002B2CF9AE}" pid="3" name="KSOProductBuildVer">
    <vt:lpwstr>2052-11.8.2.12085</vt:lpwstr>
  </property>
</Properties>
</file>