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5"/>
  </p:notesMasterIdLst>
  <p:handoutMasterIdLst>
    <p:handoutMasterId r:id="rId26"/>
  </p:handoutMasterIdLst>
  <p:sldIdLst>
    <p:sldId id="934" r:id="rId5"/>
    <p:sldId id="928" r:id="rId6"/>
    <p:sldId id="1058" r:id="rId7"/>
    <p:sldId id="1130" r:id="rId8"/>
    <p:sldId id="979" r:id="rId9"/>
    <p:sldId id="1114" r:id="rId10"/>
    <p:sldId id="1134" r:id="rId11"/>
    <p:sldId id="1135" r:id="rId12"/>
    <p:sldId id="1138" r:id="rId13"/>
    <p:sldId id="1136" r:id="rId14"/>
    <p:sldId id="1133" r:id="rId15"/>
    <p:sldId id="1122" r:id="rId16"/>
    <p:sldId id="1127" r:id="rId17"/>
    <p:sldId id="1128" r:id="rId18"/>
    <p:sldId id="1129" r:id="rId19"/>
    <p:sldId id="1131" r:id="rId20"/>
    <p:sldId id="1132" r:id="rId21"/>
    <p:sldId id="1112" r:id="rId22"/>
    <p:sldId id="1030" r:id="rId23"/>
    <p:sldId id="985" r:id="rId24"/>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zeng Dai" initials="XzD" lastIdx="13" clrIdx="0">
    <p:extLst>
      <p:ext uri="{19B8F6BF-5375-455C-9EA6-DF929625EA0E}">
        <p15:presenceInfo xmlns:p15="http://schemas.microsoft.com/office/powerpoint/2012/main" userId="Xizeng Dai" providerId="None"/>
      </p:ext>
    </p:extLst>
  </p:cmAuthor>
  <p:cmAuthor id="2" name="Andrey Chervyakov" initials="CA" lastIdx="13" clrIdx="1">
    <p:extLst>
      <p:ext uri="{19B8F6BF-5375-455C-9EA6-DF929625EA0E}">
        <p15:presenceInfo xmlns:p15="http://schemas.microsoft.com/office/powerpoint/2012/main" userId="Andrey Chervyakov" providerId="None"/>
      </p:ext>
    </p:extLst>
  </p:cmAuthor>
  <p:cmAuthor id="3" name="Haijie Qiu_Samsung" initials="1" lastIdx="1" clrIdx="2">
    <p:extLst>
      <p:ext uri="{19B8F6BF-5375-455C-9EA6-DF929625EA0E}">
        <p15:presenceInfo xmlns:p15="http://schemas.microsoft.com/office/powerpoint/2012/main" userId="Haijie Qiu_Samsu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66"/>
    <a:srgbClr val="9BBB59"/>
    <a:srgbClr val="EFF3EA"/>
    <a:srgbClr val="FFFFFF"/>
    <a:srgbClr val="BEC6B4"/>
    <a:srgbClr val="D0D8E8"/>
    <a:srgbClr val="DEE7D1"/>
    <a:srgbClr val="E9EDF4"/>
    <a:srgbClr val="00CC99"/>
    <a:srgbClr val="00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53FD9F-09BD-4327-A32A-3B6B3E5A5CD5}" v="20" dt="2021-12-01T08:34:12.9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949" autoAdjust="0"/>
    <p:restoredTop sz="75221" autoAdjust="0"/>
  </p:normalViewPr>
  <p:slideViewPr>
    <p:cSldViewPr snapToGrid="0">
      <p:cViewPr>
        <p:scale>
          <a:sx n="66" d="100"/>
          <a:sy n="66" d="100"/>
        </p:scale>
        <p:origin x="1239" y="30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46"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8653FD9F-09BD-4327-A32A-3B6B3E5A5CD5}"/>
    <pc:docChg chg="undo custSel modSld">
      <pc:chgData name="Chervyakov, Andrey" userId="dbdfc4e7-c505-4785-a117-c03dfe609c52" providerId="ADAL" clId="{8653FD9F-09BD-4327-A32A-3B6B3E5A5CD5}" dt="2021-12-01T08:34:12.922" v="593"/>
      <pc:docMkLst>
        <pc:docMk/>
      </pc:docMkLst>
      <pc:sldChg chg="modSp mod">
        <pc:chgData name="Chervyakov, Andrey" userId="dbdfc4e7-c505-4785-a117-c03dfe609c52" providerId="ADAL" clId="{8653FD9F-09BD-4327-A32A-3B6B3E5A5CD5}" dt="2021-12-01T08:00:36.342" v="1" actId="20577"/>
        <pc:sldMkLst>
          <pc:docMk/>
          <pc:sldMk cId="2634616571" sldId="984"/>
        </pc:sldMkLst>
        <pc:spChg chg="mod">
          <ac:chgData name="Chervyakov, Andrey" userId="dbdfc4e7-c505-4785-a117-c03dfe609c52" providerId="ADAL" clId="{8653FD9F-09BD-4327-A32A-3B6B3E5A5CD5}" dt="2021-12-01T08:00:36.342" v="1" actId="20577"/>
          <ac:spMkLst>
            <pc:docMk/>
            <pc:sldMk cId="2634616571" sldId="984"/>
            <ac:spMk id="3" creationId="{B1BE6906-4FA3-42DA-8E86-BA4DD12F41A6}"/>
          </ac:spMkLst>
        </pc:spChg>
      </pc:sldChg>
      <pc:sldChg chg="addCm modCm">
        <pc:chgData name="Chervyakov, Andrey" userId="dbdfc4e7-c505-4785-a117-c03dfe609c52" providerId="ADAL" clId="{8653FD9F-09BD-4327-A32A-3B6B3E5A5CD5}" dt="2021-12-01T08:03:03.413" v="12"/>
        <pc:sldMkLst>
          <pc:docMk/>
          <pc:sldMk cId="439314775" sldId="995"/>
        </pc:sldMkLst>
      </pc:sldChg>
      <pc:sldChg chg="modSp mod addCm modCm">
        <pc:chgData name="Chervyakov, Andrey" userId="dbdfc4e7-c505-4785-a117-c03dfe609c52" providerId="ADAL" clId="{8653FD9F-09BD-4327-A32A-3B6B3E5A5CD5}" dt="2021-12-01T08:18:35.154" v="465"/>
        <pc:sldMkLst>
          <pc:docMk/>
          <pc:sldMk cId="1657490726" sldId="1025"/>
        </pc:sldMkLst>
        <pc:spChg chg="mod">
          <ac:chgData name="Chervyakov, Andrey" userId="dbdfc4e7-c505-4785-a117-c03dfe609c52" providerId="ADAL" clId="{8653FD9F-09BD-4327-A32A-3B6B3E5A5CD5}" dt="2021-12-01T08:01:46.891" v="5" actId="20577"/>
          <ac:spMkLst>
            <pc:docMk/>
            <pc:sldMk cId="1657490726" sldId="1025"/>
            <ac:spMk id="2" creationId="{4653FC17-6DDA-4C90-8331-B521BC2ADE4B}"/>
          </ac:spMkLst>
        </pc:spChg>
        <pc:spChg chg="mod">
          <ac:chgData name="Chervyakov, Andrey" userId="dbdfc4e7-c505-4785-a117-c03dfe609c52" providerId="ADAL" clId="{8653FD9F-09BD-4327-A32A-3B6B3E5A5CD5}" dt="2021-12-01T08:07:20.284" v="112" actId="207"/>
          <ac:spMkLst>
            <pc:docMk/>
            <pc:sldMk cId="1657490726" sldId="1025"/>
            <ac:spMk id="3" creationId="{B1BE6906-4FA3-42DA-8E86-BA4DD12F41A6}"/>
          </ac:spMkLst>
        </pc:spChg>
      </pc:sldChg>
      <pc:sldChg chg="modSp mod addCm delCm modCm">
        <pc:chgData name="Chervyakov, Andrey" userId="dbdfc4e7-c505-4785-a117-c03dfe609c52" providerId="ADAL" clId="{8653FD9F-09BD-4327-A32A-3B6B3E5A5CD5}" dt="2021-12-01T08:34:12.922" v="593"/>
        <pc:sldMkLst>
          <pc:docMk/>
          <pc:sldMk cId="3799247832" sldId="1034"/>
        </pc:sldMkLst>
        <pc:spChg chg="mod">
          <ac:chgData name="Chervyakov, Andrey" userId="dbdfc4e7-c505-4785-a117-c03dfe609c52" providerId="ADAL" clId="{8653FD9F-09BD-4327-A32A-3B6B3E5A5CD5}" dt="2021-12-01T08:02:12.651" v="8"/>
          <ac:spMkLst>
            <pc:docMk/>
            <pc:sldMk cId="3799247832" sldId="1034"/>
            <ac:spMk id="2" creationId="{4653FC17-6DDA-4C90-8331-B521BC2ADE4B}"/>
          </ac:spMkLst>
        </pc:spChg>
        <pc:spChg chg="mod">
          <ac:chgData name="Chervyakov, Andrey" userId="dbdfc4e7-c505-4785-a117-c03dfe609c52" providerId="ADAL" clId="{8653FD9F-09BD-4327-A32A-3B6B3E5A5CD5}" dt="2021-12-01T08:33:30.708" v="581" actId="13926"/>
          <ac:spMkLst>
            <pc:docMk/>
            <pc:sldMk cId="3799247832" sldId="1034"/>
            <ac:spMk id="3" creationId="{B1BE6906-4FA3-42DA-8E86-BA4DD12F41A6}"/>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900"/>
          </a:pPr>
          <a:endParaRPr lang="zh-CN"/>
        </a:p>
      </c:txPr>
    </c:title>
    <c:autoTitleDeleted val="0"/>
    <c:plotArea>
      <c:layout/>
      <c:barChart>
        <c:barDir val="col"/>
        <c:grouping val="clustered"/>
        <c:varyColors val="0"/>
        <c:ser>
          <c:idx val="0"/>
          <c:order val="0"/>
          <c:tx>
            <c:strRef>
              <c:f>Sheet1!$B$1</c:f>
              <c:strCache>
                <c:ptCount val="1"/>
                <c:pt idx="0">
                  <c:v>Uploaded Contributions</c:v>
                </c:pt>
              </c:strCache>
            </c:strRef>
          </c:tx>
          <c:invertIfNegative val="0"/>
          <c:cat>
            <c:strRef>
              <c:f>Sheet1!$A$2:$A$27</c:f>
              <c:strCache>
                <c:ptCount val="26"/>
                <c:pt idx="0">
                  <c:v>#91</c:v>
                </c:pt>
                <c:pt idx="1">
                  <c:v>#92</c:v>
                </c:pt>
                <c:pt idx="2">
                  <c:v>#92bis</c:v>
                </c:pt>
                <c:pt idx="3">
                  <c:v>#93</c:v>
                </c:pt>
                <c:pt idx="4">
                  <c:v>#94-e</c:v>
                </c:pt>
                <c:pt idx="5">
                  <c:v>#95-e</c:v>
                </c:pt>
                <c:pt idx="6">
                  <c:v>#96-e</c:v>
                </c:pt>
                <c:pt idx="7">
                  <c:v>#97-e</c:v>
                </c:pt>
                <c:pt idx="8">
                  <c:v>#98-e</c:v>
                </c:pt>
                <c:pt idx="9">
                  <c:v>#98-bis-e</c:v>
                </c:pt>
                <c:pt idx="10">
                  <c:v>#99-e</c:v>
                </c:pt>
                <c:pt idx="11">
                  <c:v>#100-e</c:v>
                </c:pt>
                <c:pt idx="12">
                  <c:v>#101-e</c:v>
                </c:pt>
                <c:pt idx="13">
                  <c:v>#101-bis-e</c:v>
                </c:pt>
                <c:pt idx="14">
                  <c:v>#102-e</c:v>
                </c:pt>
                <c:pt idx="15">
                  <c:v>#103-e</c:v>
                </c:pt>
                <c:pt idx="16">
                  <c:v>#104-e</c:v>
                </c:pt>
                <c:pt idx="17">
                  <c:v>#104-bis-e</c:v>
                </c:pt>
                <c:pt idx="18">
                  <c:v>#105</c:v>
                </c:pt>
                <c:pt idx="19">
                  <c:v>#106</c:v>
                </c:pt>
                <c:pt idx="20">
                  <c:v>#106bis-e</c:v>
                </c:pt>
                <c:pt idx="21">
                  <c:v>#107</c:v>
                </c:pt>
                <c:pt idx="22">
                  <c:v>#108</c:v>
                </c:pt>
                <c:pt idx="23">
                  <c:v>#108bis</c:v>
                </c:pt>
                <c:pt idx="24">
                  <c:v>#109</c:v>
                </c:pt>
                <c:pt idx="25">
                  <c:v>#110</c:v>
                </c:pt>
              </c:strCache>
            </c:strRef>
          </c:cat>
          <c:val>
            <c:numRef>
              <c:f>Sheet1!$B$2:$B$27</c:f>
              <c:numCache>
                <c:formatCode>General</c:formatCode>
                <c:ptCount val="26"/>
                <c:pt idx="0">
                  <c:v>2337</c:v>
                </c:pt>
                <c:pt idx="1">
                  <c:v>2576</c:v>
                </c:pt>
                <c:pt idx="2">
                  <c:v>2230</c:v>
                </c:pt>
                <c:pt idx="3">
                  <c:v>2886</c:v>
                </c:pt>
                <c:pt idx="4">
                  <c:v>2883</c:v>
                </c:pt>
                <c:pt idx="5">
                  <c:v>3297</c:v>
                </c:pt>
                <c:pt idx="6">
                  <c:v>2971</c:v>
                </c:pt>
                <c:pt idx="7">
                  <c:v>3736</c:v>
                </c:pt>
                <c:pt idx="8">
                  <c:v>3740</c:v>
                </c:pt>
                <c:pt idx="9">
                  <c:v>2460</c:v>
                </c:pt>
                <c:pt idx="10">
                  <c:v>3622</c:v>
                </c:pt>
                <c:pt idx="11">
                  <c:v>3903</c:v>
                </c:pt>
                <c:pt idx="12">
                  <c:v>3450</c:v>
                </c:pt>
                <c:pt idx="13">
                  <c:v>2663</c:v>
                </c:pt>
                <c:pt idx="14">
                  <c:v>3690</c:v>
                </c:pt>
                <c:pt idx="15">
                  <c:v>3628</c:v>
                </c:pt>
                <c:pt idx="16">
                  <c:v>3619</c:v>
                </c:pt>
                <c:pt idx="17">
                  <c:v>2231</c:v>
                </c:pt>
                <c:pt idx="18">
                  <c:v>2647</c:v>
                </c:pt>
                <c:pt idx="19">
                  <c:v>2881</c:v>
                </c:pt>
                <c:pt idx="20">
                  <c:v>2084</c:v>
                </c:pt>
                <c:pt idx="21">
                  <c:v>2816</c:v>
                </c:pt>
                <c:pt idx="22">
                  <c:v>3464</c:v>
                </c:pt>
                <c:pt idx="23">
                  <c:v>2451</c:v>
                </c:pt>
                <c:pt idx="24">
                  <c:v>3533</c:v>
                </c:pt>
                <c:pt idx="25">
                  <c:v>2854</c:v>
                </c:pt>
              </c:numCache>
            </c:numRef>
          </c:val>
          <c:extLst xmlns:c16r2="http://schemas.microsoft.com/office/drawing/2015/06/chart">
            <c:ext xmlns:c16="http://schemas.microsoft.com/office/drawing/2014/chart" uri="{C3380CC4-5D6E-409C-BE32-E72D297353CC}">
              <c16:uniqueId val="{00000000-9DFF-400B-85C1-29ACCAC54A87}"/>
            </c:ext>
          </c:extLst>
        </c:ser>
        <c:dLbls>
          <c:showLegendKey val="0"/>
          <c:showVal val="0"/>
          <c:showCatName val="0"/>
          <c:showSerName val="0"/>
          <c:showPercent val="0"/>
          <c:showBubbleSize val="0"/>
        </c:dLbls>
        <c:gapWidth val="150"/>
        <c:axId val="320887728"/>
        <c:axId val="320884464"/>
      </c:barChart>
      <c:catAx>
        <c:axId val="320887728"/>
        <c:scaling>
          <c:orientation val="minMax"/>
        </c:scaling>
        <c:delete val="0"/>
        <c:axPos val="b"/>
        <c:numFmt formatCode="General" sourceLinked="0"/>
        <c:majorTickMark val="none"/>
        <c:minorTickMark val="none"/>
        <c:tickLblPos val="nextTo"/>
        <c:crossAx val="320884464"/>
        <c:crosses val="autoZero"/>
        <c:auto val="1"/>
        <c:lblAlgn val="ctr"/>
        <c:lblOffset val="100"/>
        <c:noMultiLvlLbl val="0"/>
      </c:catAx>
      <c:valAx>
        <c:axId val="320884464"/>
        <c:scaling>
          <c:orientation val="minMax"/>
        </c:scaling>
        <c:delete val="0"/>
        <c:axPos val="l"/>
        <c:majorGridlines/>
        <c:numFmt formatCode="General" sourceLinked="1"/>
        <c:majorTickMark val="none"/>
        <c:minorTickMark val="none"/>
        <c:tickLblPos val="nextTo"/>
        <c:txPr>
          <a:bodyPr/>
          <a:lstStyle/>
          <a:p>
            <a:pPr>
              <a:defRPr sz="700"/>
            </a:pPr>
            <a:endParaRPr lang="zh-CN"/>
          </a:p>
        </c:txPr>
        <c:crossAx val="320887728"/>
        <c:crosses val="autoZero"/>
        <c:crossBetween val="between"/>
      </c:valAx>
      <c:dTable>
        <c:showHorzBorder val="1"/>
        <c:showVertBorder val="1"/>
        <c:showOutline val="1"/>
        <c:showKeys val="1"/>
      </c:dTable>
    </c:plotArea>
    <c:plotVisOnly val="1"/>
    <c:dispBlanksAs val="gap"/>
    <c:showDLblsOverMax val="0"/>
  </c:chart>
  <c:txPr>
    <a:bodyPr/>
    <a:lstStyle/>
    <a:p>
      <a:pPr>
        <a:defRPr sz="6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900"/>
          </a:pPr>
          <a:endParaRPr lang="zh-CN"/>
        </a:p>
      </c:txPr>
    </c:title>
    <c:autoTitleDeleted val="0"/>
    <c:plotArea>
      <c:layout/>
      <c:barChart>
        <c:barDir val="col"/>
        <c:grouping val="clustered"/>
        <c:varyColors val="0"/>
        <c:ser>
          <c:idx val="0"/>
          <c:order val="0"/>
          <c:tx>
            <c:strRef>
              <c:f>Sheet1!$B$1</c:f>
              <c:strCache>
                <c:ptCount val="1"/>
                <c:pt idx="0">
                  <c:v>Attendees</c:v>
                </c:pt>
              </c:strCache>
            </c:strRef>
          </c:tx>
          <c:invertIfNegative val="0"/>
          <c:cat>
            <c:strRef>
              <c:f>Sheet1!$A$2:$A$27</c:f>
              <c:strCache>
                <c:ptCount val="26"/>
                <c:pt idx="0">
                  <c:v>#91</c:v>
                </c:pt>
                <c:pt idx="1">
                  <c:v>#92</c:v>
                </c:pt>
                <c:pt idx="2">
                  <c:v>#92bis</c:v>
                </c:pt>
                <c:pt idx="3">
                  <c:v>#93</c:v>
                </c:pt>
                <c:pt idx="4">
                  <c:v>#94-e</c:v>
                </c:pt>
                <c:pt idx="5">
                  <c:v>#95-e</c:v>
                </c:pt>
                <c:pt idx="6">
                  <c:v>#96-e</c:v>
                </c:pt>
                <c:pt idx="7">
                  <c:v>#97-e</c:v>
                </c:pt>
                <c:pt idx="8">
                  <c:v>#98-e</c:v>
                </c:pt>
                <c:pt idx="9">
                  <c:v>#98-bis-e</c:v>
                </c:pt>
                <c:pt idx="10">
                  <c:v>#99-e</c:v>
                </c:pt>
                <c:pt idx="11">
                  <c:v>#100-e</c:v>
                </c:pt>
                <c:pt idx="12">
                  <c:v>#101-e</c:v>
                </c:pt>
                <c:pt idx="13">
                  <c:v>#101-bis-e</c:v>
                </c:pt>
                <c:pt idx="14">
                  <c:v>#102-e</c:v>
                </c:pt>
                <c:pt idx="15">
                  <c:v>#103-e</c:v>
                </c:pt>
                <c:pt idx="16">
                  <c:v>#104-e</c:v>
                </c:pt>
                <c:pt idx="17">
                  <c:v>#104-bis-e</c:v>
                </c:pt>
                <c:pt idx="18">
                  <c:v>#105</c:v>
                </c:pt>
                <c:pt idx="19">
                  <c:v>#106</c:v>
                </c:pt>
                <c:pt idx="20">
                  <c:v>#106bis-e</c:v>
                </c:pt>
                <c:pt idx="21">
                  <c:v>#107</c:v>
                </c:pt>
                <c:pt idx="22">
                  <c:v>#108</c:v>
                </c:pt>
                <c:pt idx="23">
                  <c:v>#108bis</c:v>
                </c:pt>
                <c:pt idx="24">
                  <c:v>#109</c:v>
                </c:pt>
                <c:pt idx="25">
                  <c:v>#110</c:v>
                </c:pt>
              </c:strCache>
            </c:strRef>
          </c:cat>
          <c:val>
            <c:numRef>
              <c:f>Sheet1!$B$2:$B$27</c:f>
              <c:numCache>
                <c:formatCode>General</c:formatCode>
                <c:ptCount val="26"/>
                <c:pt idx="0">
                  <c:v>387</c:v>
                </c:pt>
                <c:pt idx="1">
                  <c:v>266</c:v>
                </c:pt>
                <c:pt idx="2">
                  <c:v>298</c:v>
                </c:pt>
                <c:pt idx="3">
                  <c:v>382</c:v>
                </c:pt>
                <c:pt idx="4">
                  <c:v>226</c:v>
                </c:pt>
                <c:pt idx="5">
                  <c:v>308</c:v>
                </c:pt>
                <c:pt idx="6">
                  <c:v>349</c:v>
                </c:pt>
                <c:pt idx="7">
                  <c:v>367</c:v>
                </c:pt>
                <c:pt idx="8">
                  <c:v>400</c:v>
                </c:pt>
                <c:pt idx="9">
                  <c:v>527</c:v>
                </c:pt>
                <c:pt idx="10">
                  <c:v>401</c:v>
                </c:pt>
                <c:pt idx="11">
                  <c:v>403</c:v>
                </c:pt>
                <c:pt idx="12">
                  <c:v>396</c:v>
                </c:pt>
                <c:pt idx="13">
                  <c:v>404</c:v>
                </c:pt>
                <c:pt idx="14">
                  <c:v>444</c:v>
                </c:pt>
                <c:pt idx="15">
                  <c:v>382</c:v>
                </c:pt>
                <c:pt idx="16">
                  <c:v>452</c:v>
                </c:pt>
                <c:pt idx="17">
                  <c:v>441</c:v>
                </c:pt>
                <c:pt idx="18">
                  <c:v>457</c:v>
                </c:pt>
                <c:pt idx="19">
                  <c:v>466</c:v>
                </c:pt>
                <c:pt idx="20">
                  <c:v>493</c:v>
                </c:pt>
                <c:pt idx="21">
                  <c:v>572</c:v>
                </c:pt>
                <c:pt idx="22">
                  <c:v>574</c:v>
                </c:pt>
                <c:pt idx="23">
                  <c:v>427</c:v>
                </c:pt>
                <c:pt idx="24">
                  <c:v>421</c:v>
                </c:pt>
                <c:pt idx="25">
                  <c:v>383</c:v>
                </c:pt>
              </c:numCache>
            </c:numRef>
          </c:val>
          <c:extLst xmlns:c16r2="http://schemas.microsoft.com/office/drawing/2015/06/chart">
            <c:ext xmlns:c16="http://schemas.microsoft.com/office/drawing/2014/chart" uri="{C3380CC4-5D6E-409C-BE32-E72D297353CC}">
              <c16:uniqueId val="{00000000-D63E-483D-8DF8-A1FF20310CD7}"/>
            </c:ext>
          </c:extLst>
        </c:ser>
        <c:dLbls>
          <c:showLegendKey val="0"/>
          <c:showVal val="0"/>
          <c:showCatName val="0"/>
          <c:showSerName val="0"/>
          <c:showPercent val="0"/>
          <c:showBubbleSize val="0"/>
        </c:dLbls>
        <c:gapWidth val="150"/>
        <c:axId val="717829344"/>
        <c:axId val="717828256"/>
      </c:barChart>
      <c:catAx>
        <c:axId val="717829344"/>
        <c:scaling>
          <c:orientation val="minMax"/>
        </c:scaling>
        <c:delete val="0"/>
        <c:axPos val="b"/>
        <c:numFmt formatCode="General" sourceLinked="0"/>
        <c:majorTickMark val="none"/>
        <c:minorTickMark val="none"/>
        <c:tickLblPos val="nextTo"/>
        <c:crossAx val="717828256"/>
        <c:crosses val="autoZero"/>
        <c:auto val="1"/>
        <c:lblAlgn val="ctr"/>
        <c:lblOffset val="100"/>
        <c:noMultiLvlLbl val="0"/>
      </c:catAx>
      <c:valAx>
        <c:axId val="717828256"/>
        <c:scaling>
          <c:orientation val="minMax"/>
        </c:scaling>
        <c:delete val="0"/>
        <c:axPos val="l"/>
        <c:majorGridlines/>
        <c:numFmt formatCode="General" sourceLinked="1"/>
        <c:majorTickMark val="none"/>
        <c:minorTickMark val="none"/>
        <c:tickLblPos val="nextTo"/>
        <c:txPr>
          <a:bodyPr/>
          <a:lstStyle/>
          <a:p>
            <a:pPr>
              <a:defRPr sz="700"/>
            </a:pPr>
            <a:endParaRPr lang="zh-CN"/>
          </a:p>
        </c:txPr>
        <c:crossAx val="717829344"/>
        <c:crosses val="autoZero"/>
        <c:crossBetween val="between"/>
      </c:valAx>
      <c:dTable>
        <c:showHorzBorder val="1"/>
        <c:showVertBorder val="1"/>
        <c:showOutline val="1"/>
        <c:showKeys val="1"/>
        <c:txPr>
          <a:bodyPr/>
          <a:lstStyle/>
          <a:p>
            <a:pPr rtl="0">
              <a:defRPr sz="600"/>
            </a:pPr>
            <a:endParaRPr lang="zh-CN"/>
          </a:p>
        </c:txPr>
      </c:dTable>
    </c:plotArea>
    <c:plotVisOnly val="1"/>
    <c:dispBlanksAs val="gap"/>
    <c:showDLblsOverMax val="0"/>
  </c:chart>
  <c:txPr>
    <a:bodyPr/>
    <a:lstStyle/>
    <a:p>
      <a:pPr>
        <a:defRPr sz="800"/>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a:t>
            </a:fld>
            <a:endParaRPr lang="en-GB" altLang="en-US" dirty="0"/>
          </a:p>
        </p:txBody>
      </p:sp>
    </p:spTree>
    <p:extLst>
      <p:ext uri="{BB962C8B-B14F-4D97-AF65-F5344CB8AC3E}">
        <p14:creationId xmlns:p14="http://schemas.microsoft.com/office/powerpoint/2010/main" val="3158975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b="0" i="0" u="none" strike="noStrike" kern="1200" dirty="0" smtClean="0">
                <a:solidFill>
                  <a:schemeClr val="tx1"/>
                </a:solidFill>
                <a:effectLst/>
                <a:latin typeface="Times New Roman" pitchFamily="18" charset="0"/>
                <a:ea typeface="+mn-ea"/>
                <a:cs typeface="+mn-cs"/>
              </a:rPr>
              <a:t>RP-240366</a:t>
            </a:r>
            <a:r>
              <a:rPr lang="en-US" altLang="zh-CN" dirty="0" smtClean="0"/>
              <a:t> </a:t>
            </a:r>
            <a:r>
              <a:rPr lang="en-US" altLang="zh-CN" sz="1200" b="0" i="0" u="none" strike="noStrike" kern="1200" dirty="0" smtClean="0">
                <a:solidFill>
                  <a:schemeClr val="tx1"/>
                </a:solidFill>
                <a:effectLst/>
                <a:latin typeface="Times New Roman" pitchFamily="18" charset="0"/>
                <a:ea typeface="+mn-ea"/>
                <a:cs typeface="+mn-cs"/>
              </a:rPr>
              <a:t>Revisions for Low-Power WUS/WUR WID</a:t>
            </a:r>
            <a:r>
              <a:rPr lang="en-US" altLang="zh-CN" dirty="0" smtClean="0"/>
              <a:t> </a:t>
            </a:r>
            <a:r>
              <a:rPr lang="en-US" altLang="zh-CN" sz="1200" b="0" i="0" u="none" strike="noStrike" kern="1200" dirty="0" smtClean="0">
                <a:solidFill>
                  <a:schemeClr val="tx1"/>
                </a:solidFill>
                <a:effectLst/>
                <a:latin typeface="Times New Roman" pitchFamily="18" charset="0"/>
                <a:ea typeface="+mn-ea"/>
                <a:cs typeface="+mn-cs"/>
              </a:rPr>
              <a:t>Nokia Solutions &amp; Networks (I)</a:t>
            </a:r>
            <a:r>
              <a:rPr lang="en-US" altLang="zh-CN" dirty="0" smtClean="0"/>
              <a:t> </a:t>
            </a:r>
            <a:endParaRPr lang="en-GB" sz="1200" kern="1200" dirty="0" smtClean="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11</a:t>
            </a:fld>
            <a:endParaRPr lang="en-GB" altLang="en-US" dirty="0"/>
          </a:p>
        </p:txBody>
      </p:sp>
    </p:spTree>
    <p:extLst>
      <p:ext uri="{BB962C8B-B14F-4D97-AF65-F5344CB8AC3E}">
        <p14:creationId xmlns:p14="http://schemas.microsoft.com/office/powerpoint/2010/main" val="3887542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12</a:t>
            </a:fld>
            <a:endParaRPr lang="en-GB" altLang="en-US" dirty="0"/>
          </a:p>
        </p:txBody>
      </p:sp>
    </p:spTree>
    <p:extLst>
      <p:ext uri="{BB962C8B-B14F-4D97-AF65-F5344CB8AC3E}">
        <p14:creationId xmlns:p14="http://schemas.microsoft.com/office/powerpoint/2010/main" val="11591005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13</a:t>
            </a:fld>
            <a:endParaRPr lang="en-GB" altLang="en-US" dirty="0"/>
          </a:p>
        </p:txBody>
      </p:sp>
    </p:spTree>
    <p:extLst>
      <p:ext uri="{BB962C8B-B14F-4D97-AF65-F5344CB8AC3E}">
        <p14:creationId xmlns:p14="http://schemas.microsoft.com/office/powerpoint/2010/main" val="9716663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14</a:t>
            </a:fld>
            <a:endParaRPr lang="en-GB" altLang="en-US" dirty="0"/>
          </a:p>
        </p:txBody>
      </p:sp>
    </p:spTree>
    <p:extLst>
      <p:ext uri="{BB962C8B-B14F-4D97-AF65-F5344CB8AC3E}">
        <p14:creationId xmlns:p14="http://schemas.microsoft.com/office/powerpoint/2010/main" val="2706294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15</a:t>
            </a:fld>
            <a:endParaRPr lang="en-GB" altLang="en-US" dirty="0"/>
          </a:p>
        </p:txBody>
      </p:sp>
    </p:spTree>
    <p:extLst>
      <p:ext uri="{BB962C8B-B14F-4D97-AF65-F5344CB8AC3E}">
        <p14:creationId xmlns:p14="http://schemas.microsoft.com/office/powerpoint/2010/main" val="36831997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16</a:t>
            </a:fld>
            <a:endParaRPr lang="en-GB" altLang="en-US" dirty="0"/>
          </a:p>
        </p:txBody>
      </p:sp>
    </p:spTree>
    <p:extLst>
      <p:ext uri="{BB962C8B-B14F-4D97-AF65-F5344CB8AC3E}">
        <p14:creationId xmlns:p14="http://schemas.microsoft.com/office/powerpoint/2010/main" val="24010142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17</a:t>
            </a:fld>
            <a:endParaRPr lang="en-GB" altLang="en-US" dirty="0"/>
          </a:p>
        </p:txBody>
      </p:sp>
    </p:spTree>
    <p:extLst>
      <p:ext uri="{BB962C8B-B14F-4D97-AF65-F5344CB8AC3E}">
        <p14:creationId xmlns:p14="http://schemas.microsoft.com/office/powerpoint/2010/main" val="23140330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18</a:t>
            </a:fld>
            <a:endParaRPr lang="en-GB" altLang="en-US" dirty="0"/>
          </a:p>
        </p:txBody>
      </p:sp>
    </p:spTree>
    <p:extLst>
      <p:ext uri="{BB962C8B-B14F-4D97-AF65-F5344CB8AC3E}">
        <p14:creationId xmlns:p14="http://schemas.microsoft.com/office/powerpoint/2010/main" val="22983172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19</a:t>
            </a:fld>
            <a:endParaRPr lang="en-GB" altLang="en-US" dirty="0"/>
          </a:p>
        </p:txBody>
      </p:sp>
    </p:spTree>
    <p:extLst>
      <p:ext uri="{BB962C8B-B14F-4D97-AF65-F5344CB8AC3E}">
        <p14:creationId xmlns:p14="http://schemas.microsoft.com/office/powerpoint/2010/main" val="5241027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20</a:t>
            </a:fld>
            <a:endParaRPr lang="en-GB" altLang="en-US" dirty="0"/>
          </a:p>
        </p:txBody>
      </p:sp>
    </p:spTree>
    <p:extLst>
      <p:ext uri="{BB962C8B-B14F-4D97-AF65-F5344CB8AC3E}">
        <p14:creationId xmlns:p14="http://schemas.microsoft.com/office/powerpoint/2010/main" val="2642934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2</a:t>
            </a:fld>
            <a:endParaRPr lang="en-GB" altLang="en-US" dirty="0"/>
          </a:p>
        </p:txBody>
      </p:sp>
    </p:spTree>
    <p:extLst>
      <p:ext uri="{BB962C8B-B14F-4D97-AF65-F5344CB8AC3E}">
        <p14:creationId xmlns:p14="http://schemas.microsoft.com/office/powerpoint/2010/main" val="2056159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3</a:t>
            </a:fld>
            <a:endParaRPr lang="en-GB" altLang="en-US" dirty="0"/>
          </a:p>
        </p:txBody>
      </p:sp>
    </p:spTree>
    <p:extLst>
      <p:ext uri="{BB962C8B-B14F-4D97-AF65-F5344CB8AC3E}">
        <p14:creationId xmlns:p14="http://schemas.microsoft.com/office/powerpoint/2010/main" val="19591058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4</a:t>
            </a:fld>
            <a:endParaRPr lang="en-GB" altLang="en-US" dirty="0"/>
          </a:p>
        </p:txBody>
      </p:sp>
    </p:spTree>
    <p:extLst>
      <p:ext uri="{BB962C8B-B14F-4D97-AF65-F5344CB8AC3E}">
        <p14:creationId xmlns:p14="http://schemas.microsoft.com/office/powerpoint/2010/main" val="3677881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sz="1200" kern="1200" dirty="0" smtClean="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6</a:t>
            </a:fld>
            <a:endParaRPr lang="en-GB" altLang="en-US" dirty="0"/>
          </a:p>
        </p:txBody>
      </p:sp>
    </p:spTree>
    <p:extLst>
      <p:ext uri="{BB962C8B-B14F-4D97-AF65-F5344CB8AC3E}">
        <p14:creationId xmlns:p14="http://schemas.microsoft.com/office/powerpoint/2010/main" val="31954743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sz="1200" kern="1200" dirty="0" smtClean="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7</a:t>
            </a:fld>
            <a:endParaRPr lang="en-GB" altLang="en-US" dirty="0"/>
          </a:p>
        </p:txBody>
      </p:sp>
    </p:spTree>
    <p:extLst>
      <p:ext uri="{BB962C8B-B14F-4D97-AF65-F5344CB8AC3E}">
        <p14:creationId xmlns:p14="http://schemas.microsoft.com/office/powerpoint/2010/main" val="83959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sz="1200" kern="1200" dirty="0" smtClean="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8</a:t>
            </a:fld>
            <a:endParaRPr lang="en-GB" altLang="en-US" dirty="0"/>
          </a:p>
        </p:txBody>
      </p:sp>
    </p:spTree>
    <p:extLst>
      <p:ext uri="{BB962C8B-B14F-4D97-AF65-F5344CB8AC3E}">
        <p14:creationId xmlns:p14="http://schemas.microsoft.com/office/powerpoint/2010/main" val="38091551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sz="1200" kern="1200" dirty="0" smtClean="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9</a:t>
            </a:fld>
            <a:endParaRPr lang="en-GB" altLang="en-US" dirty="0"/>
          </a:p>
        </p:txBody>
      </p:sp>
    </p:spTree>
    <p:extLst>
      <p:ext uri="{BB962C8B-B14F-4D97-AF65-F5344CB8AC3E}">
        <p14:creationId xmlns:p14="http://schemas.microsoft.com/office/powerpoint/2010/main" val="24564794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sz="1200" kern="1200" dirty="0" smtClean="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10</a:t>
            </a:fld>
            <a:endParaRPr lang="en-GB" altLang="en-US" dirty="0"/>
          </a:p>
        </p:txBody>
      </p:sp>
    </p:spTree>
    <p:extLst>
      <p:ext uri="{BB962C8B-B14F-4D97-AF65-F5344CB8AC3E}">
        <p14:creationId xmlns:p14="http://schemas.microsoft.com/office/powerpoint/2010/main" val="31276295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RAN/WG4_Radio/TSGR4_110/Docs/R4-2401836.zip"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s://www.3gpp.org/ftp/TSG_RAN/WG4_Radio/TSGR4_110/Docs/R4-2401837.zip"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0B7C3F-3D32-4F2D-8FDD-60718C51D42B}"/>
              </a:ext>
            </a:extLst>
          </p:cNvPr>
          <p:cNvSpPr>
            <a:spLocks noGrp="1"/>
          </p:cNvSpPr>
          <p:nvPr>
            <p:ph type="ctrTitle"/>
          </p:nvPr>
        </p:nvSpPr>
        <p:spPr/>
        <p:txBody>
          <a:bodyPr/>
          <a:lstStyle/>
          <a:p>
            <a:r>
              <a:rPr lang="en-US" b="1" dirty="0"/>
              <a:t>Status Report RAN WG4 </a:t>
            </a:r>
            <a:endParaRPr lang="en-US" b="1" dirty="0">
              <a:latin typeface="+mj-ea"/>
            </a:endParaRPr>
          </a:p>
        </p:txBody>
      </p:sp>
      <p:sp>
        <p:nvSpPr>
          <p:cNvPr id="5" name="Subtitle 4">
            <a:extLst>
              <a:ext uri="{FF2B5EF4-FFF2-40B4-BE49-F238E27FC236}">
                <a16:creationId xmlns="" xmlns:a16="http://schemas.microsoft.com/office/drawing/2014/main" id="{EBB0B9E5-9838-4AA8-B169-89A3469C2EB4}"/>
              </a:ext>
            </a:extLst>
          </p:cNvPr>
          <p:cNvSpPr>
            <a:spLocks noGrp="1"/>
          </p:cNvSpPr>
          <p:nvPr>
            <p:ph type="subTitle" idx="1"/>
          </p:nvPr>
        </p:nvSpPr>
        <p:spPr>
          <a:xfrm>
            <a:off x="1828800" y="4629683"/>
            <a:ext cx="8534400" cy="1036178"/>
          </a:xfrm>
        </p:spPr>
        <p:txBody>
          <a:bodyPr/>
          <a:lstStyle/>
          <a:p>
            <a:r>
              <a:rPr lang="en-US" sz="2000" dirty="0">
                <a:latin typeface="微软雅黑" panose="020B0503020204020204" pitchFamily="34" charset="-122"/>
                <a:ea typeface="微软雅黑" panose="020B0503020204020204" pitchFamily="34" charset="-122"/>
              </a:rPr>
              <a:t>3GPP RAN WG4 </a:t>
            </a:r>
            <a:r>
              <a:rPr lang="en-US" sz="2000" dirty="0" smtClean="0">
                <a:latin typeface="微软雅黑" panose="020B0503020204020204" pitchFamily="34" charset="-122"/>
                <a:ea typeface="微软雅黑" panose="020B0503020204020204" pitchFamily="34" charset="-122"/>
              </a:rPr>
              <a:t>Chair: Xizeng Dai</a:t>
            </a:r>
          </a:p>
          <a:p>
            <a:r>
              <a:rPr lang="en-US" sz="2000" dirty="0" smtClean="0">
                <a:latin typeface="微软雅黑" panose="020B0503020204020204" pitchFamily="34" charset="-122"/>
                <a:ea typeface="微软雅黑" panose="020B0503020204020204" pitchFamily="34" charset="-122"/>
              </a:rPr>
              <a:t>3GPP RAN WG4 Vice Chairs: </a:t>
            </a:r>
            <a:r>
              <a:rPr lang="en-US" altLang="zh-CN" sz="2000" dirty="0" smtClean="0">
                <a:latin typeface="微软雅黑" panose="020B0503020204020204" pitchFamily="34" charset="-122"/>
                <a:ea typeface="微软雅黑" panose="020B0503020204020204" pitchFamily="34" charset="-122"/>
              </a:rPr>
              <a:t>Gene Fong,  </a:t>
            </a:r>
            <a:r>
              <a:rPr lang="en-US" altLang="zh-CN" sz="2000" dirty="0">
                <a:latin typeface="微软雅黑" panose="020B0503020204020204" pitchFamily="34" charset="-122"/>
                <a:ea typeface="微软雅黑" panose="020B0503020204020204" pitchFamily="34" charset="-122"/>
              </a:rPr>
              <a:t>Shan Yang</a:t>
            </a:r>
            <a:endParaRPr lang="en-US" sz="2000" dirty="0" smtClean="0">
              <a:latin typeface="微软雅黑" panose="020B0503020204020204" pitchFamily="34" charset="-122"/>
              <a:ea typeface="微软雅黑" panose="020B0503020204020204" pitchFamily="34" charset="-122"/>
            </a:endParaRPr>
          </a:p>
        </p:txBody>
      </p:sp>
      <p:sp>
        <p:nvSpPr>
          <p:cNvPr id="2" name="TextBox 1">
            <a:extLst>
              <a:ext uri="{FF2B5EF4-FFF2-40B4-BE49-F238E27FC236}">
                <a16:creationId xmlns="" xmlns:a16="http://schemas.microsoft.com/office/drawing/2014/main" id="{E4CE5DCD-72B3-468A-A585-E6721DD18679}"/>
              </a:ext>
            </a:extLst>
          </p:cNvPr>
          <p:cNvSpPr txBox="1"/>
          <p:nvPr/>
        </p:nvSpPr>
        <p:spPr>
          <a:xfrm>
            <a:off x="236841" y="274551"/>
            <a:ext cx="5403239" cy="830997"/>
          </a:xfrm>
          <a:prstGeom prst="rect">
            <a:avLst/>
          </a:prstGeom>
          <a:noFill/>
        </p:spPr>
        <p:txBody>
          <a:bodyPr wrap="square" rtlCol="0">
            <a:spAutoFit/>
          </a:bodyPr>
          <a:lstStyle/>
          <a:p>
            <a:r>
              <a:rPr lang="en-US" altLang="zh-CN" sz="1600" b="1" dirty="0">
                <a:latin typeface="微软雅黑" panose="020B0503020204020204" pitchFamily="34" charset="-122"/>
                <a:ea typeface="微软雅黑" panose="020B0503020204020204" pitchFamily="34" charset="-122"/>
              </a:rPr>
              <a:t>3GPP TSG-RAN Meeting </a:t>
            </a:r>
            <a:r>
              <a:rPr lang="en-US" altLang="zh-CN" sz="1600" b="1" dirty="0" smtClean="0">
                <a:latin typeface="微软雅黑" panose="020B0503020204020204" pitchFamily="34" charset="-122"/>
                <a:ea typeface="微软雅黑" panose="020B0503020204020204" pitchFamily="34" charset="-122"/>
              </a:rPr>
              <a:t>#</a:t>
            </a:r>
            <a:r>
              <a:rPr lang="en-US" altLang="zh-CN" sz="1600" b="1" dirty="0" smtClean="0">
                <a:latin typeface="微软雅黑" panose="020B0503020204020204" pitchFamily="34" charset="-122"/>
                <a:ea typeface="微软雅黑" panose="020B0503020204020204" pitchFamily="34" charset="-122"/>
              </a:rPr>
              <a:t>103</a:t>
            </a:r>
            <a:endParaRPr lang="en-US" altLang="zh-CN" sz="1600" b="1" dirty="0">
              <a:latin typeface="微软雅黑" panose="020B0503020204020204" pitchFamily="34" charset="-122"/>
              <a:ea typeface="微软雅黑" panose="020B0503020204020204" pitchFamily="34" charset="-122"/>
            </a:endParaRPr>
          </a:p>
          <a:p>
            <a:r>
              <a:rPr lang="nl-NL" altLang="zh-CN" sz="1600" b="1" dirty="0">
                <a:latin typeface="微软雅黑" panose="020B0503020204020204" pitchFamily="34" charset="-122"/>
                <a:ea typeface="微软雅黑" panose="020B0503020204020204" pitchFamily="34" charset="-122"/>
              </a:rPr>
              <a:t>Maastricht, Netherlands, March 18-21, 2024</a:t>
            </a:r>
            <a:endParaRPr lang="nl-NL" altLang="zh-CN" sz="1600" b="1" dirty="0" smtClean="0">
              <a:latin typeface="微软雅黑" panose="020B0503020204020204" pitchFamily="34" charset="-122"/>
              <a:ea typeface="微软雅黑" panose="020B0503020204020204" pitchFamily="34" charset="-122"/>
            </a:endParaRPr>
          </a:p>
          <a:p>
            <a:r>
              <a:rPr lang="en-US" altLang="zh-CN" sz="1600" b="1" dirty="0" smtClean="0">
                <a:latin typeface="微软雅黑" panose="020B0503020204020204" pitchFamily="34" charset="-122"/>
                <a:ea typeface="微软雅黑" panose="020B0503020204020204" pitchFamily="34" charset="-122"/>
              </a:rPr>
              <a:t>Agenda Item: 5.4</a:t>
            </a:r>
            <a:endParaRPr lang="en-US" altLang="zh-CN" sz="1600" b="1"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 xmlns:a16="http://schemas.microsoft.com/office/drawing/2014/main" id="{E4CE5DCD-72B3-468A-A585-E6721DD18679}"/>
              </a:ext>
            </a:extLst>
          </p:cNvPr>
          <p:cNvSpPr txBox="1"/>
          <p:nvPr/>
        </p:nvSpPr>
        <p:spPr>
          <a:xfrm>
            <a:off x="7730857" y="274551"/>
            <a:ext cx="2519149" cy="338554"/>
          </a:xfrm>
          <a:prstGeom prst="rect">
            <a:avLst/>
          </a:prstGeom>
          <a:noFill/>
        </p:spPr>
        <p:txBody>
          <a:bodyPr wrap="square" rtlCol="0">
            <a:spAutoFit/>
          </a:bodyPr>
          <a:lstStyle/>
          <a:p>
            <a:pPr algn="r"/>
            <a:r>
              <a:rPr lang="en-US" sz="1600" b="1" dirty="0">
                <a:latin typeface="微软雅黑" panose="020B0503020204020204" pitchFamily="34" charset="-122"/>
                <a:ea typeface="微软雅黑" panose="020B0503020204020204" pitchFamily="34" charset="-122"/>
              </a:rPr>
              <a:t>RP-240010</a:t>
            </a:r>
            <a:r>
              <a:rPr lang="en-US" sz="1600" b="1" dirty="0">
                <a:latin typeface="微软雅黑" panose="020B0503020204020204" pitchFamily="34" charset="-122"/>
                <a:ea typeface="微软雅黑" panose="020B0503020204020204" pitchFamily="34" charset="-122"/>
              </a:rPr>
              <a:t>	</a:t>
            </a:r>
            <a:endParaRPr 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RAN tasks and other open issues</a:t>
            </a:r>
            <a:endParaRPr lang="ru-RU" dirty="0"/>
          </a:p>
        </p:txBody>
      </p:sp>
      <p:sp>
        <p:nvSpPr>
          <p:cNvPr id="10"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507319" cy="5095171"/>
          </a:xfrm>
        </p:spPr>
        <p:txBody>
          <a:bodyPr/>
          <a:lstStyle/>
          <a:p>
            <a:pPr>
              <a:lnSpc>
                <a:spcPct val="150000"/>
              </a:lnSpc>
              <a:spcBef>
                <a:spcPts val="0"/>
              </a:spcBef>
              <a:spcAft>
                <a:spcPts val="0"/>
              </a:spcAft>
            </a:pPr>
            <a:r>
              <a:rPr lang="en-GB" sz="1400" dirty="0" smtClean="0"/>
              <a:t>Release independent issues</a:t>
            </a:r>
            <a:endParaRPr lang="en-GB" sz="1400" dirty="0" smtClean="0"/>
          </a:p>
          <a:p>
            <a:pPr lvl="1">
              <a:lnSpc>
                <a:spcPct val="150000"/>
              </a:lnSpc>
              <a:spcBef>
                <a:spcPts val="0"/>
              </a:spcBef>
              <a:spcAft>
                <a:spcPts val="0"/>
              </a:spcAft>
            </a:pPr>
            <a:r>
              <a:rPr lang="en-GB" sz="1200" dirty="0" smtClean="0"/>
              <a:t>The following contributions are submitted and need decision</a:t>
            </a:r>
          </a:p>
          <a:p>
            <a:pPr lvl="2">
              <a:lnSpc>
                <a:spcPct val="150000"/>
              </a:lnSpc>
              <a:spcBef>
                <a:spcPts val="0"/>
              </a:spcBef>
              <a:spcAft>
                <a:spcPts val="0"/>
              </a:spcAft>
            </a:pPr>
            <a:r>
              <a:rPr lang="en-US" altLang="zh-CN" sz="1200" dirty="0"/>
              <a:t>RP-240040 Problems of REL-independent TS 38.307 ETSI MCC</a:t>
            </a:r>
          </a:p>
          <a:p>
            <a:pPr lvl="2">
              <a:lnSpc>
                <a:spcPct val="150000"/>
              </a:lnSpc>
              <a:spcBef>
                <a:spcPts val="0"/>
              </a:spcBef>
              <a:spcAft>
                <a:spcPts val="0"/>
              </a:spcAft>
            </a:pPr>
            <a:r>
              <a:rPr lang="en-US" altLang="zh-CN" sz="1200" dirty="0" smtClean="0"/>
              <a:t>TEI Cat B CRs</a:t>
            </a:r>
          </a:p>
          <a:p>
            <a:pPr lvl="3">
              <a:lnSpc>
                <a:spcPct val="150000"/>
              </a:lnSpc>
              <a:spcBef>
                <a:spcPts val="0"/>
              </a:spcBef>
              <a:spcAft>
                <a:spcPts val="0"/>
              </a:spcAft>
            </a:pPr>
            <a:r>
              <a:rPr lang="en-US" altLang="zh-CN" sz="1200" dirty="0"/>
              <a:t>R4-2401836 Minimum requirements for uplink TX switching with dual TAG [UL TX switching] Ericsson</a:t>
            </a:r>
          </a:p>
          <a:p>
            <a:pPr lvl="3">
              <a:lnSpc>
                <a:spcPct val="150000"/>
              </a:lnSpc>
              <a:spcBef>
                <a:spcPts val="0"/>
              </a:spcBef>
              <a:spcAft>
                <a:spcPts val="0"/>
              </a:spcAft>
            </a:pPr>
            <a:r>
              <a:rPr lang="en-US" altLang="zh-CN" sz="1200" dirty="0"/>
              <a:t>R4-2401837 Minimum requirements for uplink TX switching with dual TAG [UL TX switching] Ericsson.</a:t>
            </a:r>
            <a:endParaRPr lang="en-US" altLang="zh-CN" sz="1200" dirty="0"/>
          </a:p>
          <a:p>
            <a:pPr lvl="1">
              <a:lnSpc>
                <a:spcPct val="150000"/>
              </a:lnSpc>
              <a:spcBef>
                <a:spcPts val="0"/>
              </a:spcBef>
              <a:spcAft>
                <a:spcPts val="0"/>
              </a:spcAft>
            </a:pPr>
            <a:r>
              <a:rPr lang="en-US" altLang="zh-CN" sz="1200" dirty="0"/>
              <a:t>Release structure of 38.307 needs be reviewed and RP-240586 needs be approved to finalize the MC enhancement work.</a:t>
            </a:r>
            <a:endParaRPr lang="en-GB" altLang="zh-CN" sz="1200" dirty="0"/>
          </a:p>
          <a:p>
            <a:pPr lvl="2">
              <a:lnSpc>
                <a:spcPct val="150000"/>
              </a:lnSpc>
              <a:spcBef>
                <a:spcPts val="0"/>
              </a:spcBef>
              <a:spcAft>
                <a:spcPts val="0"/>
              </a:spcAft>
            </a:pPr>
            <a:r>
              <a:rPr lang="en-GB" sz="1200" dirty="0"/>
              <a:t>Based on the current structure, if a </a:t>
            </a:r>
            <a:r>
              <a:rPr lang="en-GB" sz="1200" dirty="0" smtClean="0"/>
              <a:t>Rel-18 RAN4 requirement is specified in the release independent manner, only CR for Rel-18 38.307 is needed with the clarification from which release such RAN4 requirement will be applied, and no CR for the previous release 38.307 is needed.</a:t>
            </a:r>
          </a:p>
          <a:p>
            <a:pPr lvl="2">
              <a:lnSpc>
                <a:spcPct val="150000"/>
              </a:lnSpc>
              <a:spcBef>
                <a:spcPts val="0"/>
              </a:spcBef>
              <a:spcAft>
                <a:spcPts val="0"/>
              </a:spcAft>
            </a:pPr>
            <a:r>
              <a:rPr lang="en-GB" sz="1200" dirty="0" smtClean="0"/>
              <a:t>MCC think it is not aligned with draft rule and more discussions are needed.</a:t>
            </a:r>
          </a:p>
        </p:txBody>
      </p:sp>
    </p:spTree>
    <p:extLst>
      <p:ext uri="{BB962C8B-B14F-4D97-AF65-F5344CB8AC3E}">
        <p14:creationId xmlns:p14="http://schemas.microsoft.com/office/powerpoint/2010/main" val="39256261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smtClean="0"/>
              <a:t>Rel-19 </a:t>
            </a:r>
            <a:r>
              <a:rPr lang="en-US" altLang="zh-CN" b="1" dirty="0" smtClean="0"/>
              <a:t>status and RAN4 related issues</a:t>
            </a:r>
            <a:endParaRPr lang="ru-RU" dirty="0"/>
          </a:p>
        </p:txBody>
      </p:sp>
      <p:sp>
        <p:nvSpPr>
          <p:cNvPr id="10"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350851" y="1241013"/>
            <a:ext cx="11507319" cy="5095171"/>
          </a:xfrm>
        </p:spPr>
        <p:txBody>
          <a:bodyPr/>
          <a:lstStyle/>
          <a:p>
            <a:pPr>
              <a:lnSpc>
                <a:spcPct val="150000"/>
              </a:lnSpc>
              <a:spcBef>
                <a:spcPts val="0"/>
              </a:spcBef>
              <a:spcAft>
                <a:spcPts val="0"/>
              </a:spcAft>
            </a:pPr>
            <a:r>
              <a:rPr lang="en-US" sz="1400" dirty="0" smtClean="0"/>
              <a:t>The </a:t>
            </a:r>
            <a:r>
              <a:rPr lang="en-US" sz="1400" dirty="0"/>
              <a:t>proposals to modify </a:t>
            </a:r>
            <a:r>
              <a:rPr lang="en-US" sz="1400" dirty="0" smtClean="0"/>
              <a:t>scope and/or open issues </a:t>
            </a:r>
            <a:r>
              <a:rPr lang="en-US" sz="1400" dirty="0" smtClean="0"/>
              <a:t>related to RAN4 work</a:t>
            </a:r>
            <a:r>
              <a:rPr lang="en-US" sz="1400" dirty="0" smtClean="0"/>
              <a:t>, </a:t>
            </a:r>
            <a:r>
              <a:rPr lang="en-US" sz="1400" dirty="0" smtClean="0"/>
              <a:t>which may need discussions in </a:t>
            </a:r>
            <a:r>
              <a:rPr lang="en-US" sz="1400" dirty="0" smtClean="0"/>
              <a:t>RAN#103</a:t>
            </a:r>
            <a:endParaRPr lang="en-US" sz="1400" dirty="0"/>
          </a:p>
        </p:txBody>
      </p:sp>
      <p:graphicFrame>
        <p:nvGraphicFramePr>
          <p:cNvPr id="2" name="表格 1"/>
          <p:cNvGraphicFramePr>
            <a:graphicFrameLocks noGrp="1"/>
          </p:cNvGraphicFramePr>
          <p:nvPr>
            <p:extLst>
              <p:ext uri="{D42A27DB-BD31-4B8C-83A1-F6EECF244321}">
                <p14:modId xmlns:p14="http://schemas.microsoft.com/office/powerpoint/2010/main" val="2397465131"/>
              </p:ext>
            </p:extLst>
          </p:nvPr>
        </p:nvGraphicFramePr>
        <p:xfrm>
          <a:off x="498019" y="1714060"/>
          <a:ext cx="11410951" cy="2194560"/>
        </p:xfrm>
        <a:graphic>
          <a:graphicData uri="http://schemas.openxmlformats.org/drawingml/2006/table">
            <a:tbl>
              <a:tblPr firstRow="1" bandRow="1">
                <a:tableStyleId>{5C22544A-7EE6-4342-B048-85BDC9FD1C3A}</a:tableStyleId>
              </a:tblPr>
              <a:tblGrid>
                <a:gridCol w="604838"/>
                <a:gridCol w="2162175"/>
                <a:gridCol w="904875"/>
                <a:gridCol w="1266825"/>
                <a:gridCol w="6472238"/>
              </a:tblGrid>
              <a:tr h="0">
                <a:tc>
                  <a:txBody>
                    <a:bodyPr/>
                    <a:lstStyle/>
                    <a:p>
                      <a:r>
                        <a:rPr lang="en-US" altLang="zh-CN" sz="1000" dirty="0" smtClean="0">
                          <a:latin typeface="微软雅黑" panose="020B0503020204020204" pitchFamily="34" charset="-122"/>
                          <a:ea typeface="微软雅黑" panose="020B0503020204020204" pitchFamily="34" charset="-122"/>
                        </a:rPr>
                        <a:t>AI</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WI/SI name </a:t>
                      </a:r>
                      <a:r>
                        <a:rPr lang="zh-CN" altLang="en-US" sz="1000" dirty="0" smtClean="0">
                          <a:latin typeface="微软雅黑" panose="020B0503020204020204" pitchFamily="34" charset="-122"/>
                          <a:ea typeface="微软雅黑" panose="020B0503020204020204" pitchFamily="34" charset="-122"/>
                        </a:rPr>
                        <a:t>（</a:t>
                      </a:r>
                      <a:r>
                        <a:rPr lang="en-US" altLang="zh-CN" sz="1000" dirty="0" smtClean="0">
                          <a:latin typeface="微软雅黑" panose="020B0503020204020204" pitchFamily="34" charset="-122"/>
                          <a:ea typeface="微软雅黑" panose="020B0503020204020204" pitchFamily="34" charset="-122"/>
                        </a:rPr>
                        <a:t>Acronym</a:t>
                      </a:r>
                      <a:r>
                        <a:rPr lang="zh-CN" altLang="en-US" sz="1000" dirty="0" smtClean="0">
                          <a:latin typeface="微软雅黑" panose="020B0503020204020204" pitchFamily="34" charset="-122"/>
                          <a:ea typeface="微软雅黑" panose="020B0503020204020204" pitchFamily="34" charset="-122"/>
                        </a:rPr>
                        <a:t>）</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Target date</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Completion level</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Open issues or proposed modifications of scope</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r>
              <a:tr h="0">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10.9.1</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IoT_NTN_Ph3</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2025/09</a:t>
                      </a:r>
                      <a:endParaRPr lang="zh-CN" altLang="en-US" sz="1000" kern="1200" dirty="0" smtClean="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5%</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Add RF</a:t>
                      </a:r>
                      <a:r>
                        <a:rPr lang="en-US" altLang="zh-CN" sz="1000" kern="1200" baseline="0" dirty="0" smtClean="0">
                          <a:solidFill>
                            <a:schemeClr val="dk1"/>
                          </a:solidFill>
                          <a:latin typeface="微软雅黑" panose="020B0503020204020204" pitchFamily="34" charset="-122"/>
                          <a:ea typeface="微软雅黑" panose="020B0503020204020204" pitchFamily="34" charset="-122"/>
                          <a:cs typeface="+mn-cs"/>
                        </a:rPr>
                        <a:t> impacts of enabling multiplexing in a single 3.5KHz or 15Khz SCS, and add performance objectives of RRM performance and SAN demodulation requirements. Additional RD TU is requested. Some discussions are needed.</a:t>
                      </a:r>
                      <a:endParaRPr lang="zh-CN" alt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r>
              <a:tr h="0">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9.3.1.2</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GB" altLang="zh-CN" sz="1000" kern="1200" dirty="0" err="1" smtClean="0">
                          <a:solidFill>
                            <a:schemeClr val="dk1"/>
                          </a:solidFill>
                          <a:latin typeface="微软雅黑" panose="020B0503020204020204" pitchFamily="34" charset="-122"/>
                          <a:ea typeface="微软雅黑" panose="020B0503020204020204" pitchFamily="34" charset="-122"/>
                          <a:cs typeface="+mn-cs"/>
                        </a:rPr>
                        <a:t>NR_duplex_evo</a:t>
                      </a:r>
                      <a:endParaRPr lang="en-GB" altLang="zh-CN" sz="1000" kern="1200" dirty="0" smtClean="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2025/09</a:t>
                      </a:r>
                      <a:endParaRPr lang="zh-CN" altLang="en-US" sz="1000" kern="1200" dirty="0" smtClean="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7%</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GB" altLang="zh-CN" sz="1000" kern="1200" dirty="0" smtClean="0">
                          <a:solidFill>
                            <a:schemeClr val="dk1"/>
                          </a:solidFill>
                          <a:latin typeface="微软雅黑" panose="020B0503020204020204" pitchFamily="34" charset="-122"/>
                          <a:ea typeface="微软雅黑" panose="020B0503020204020204" pitchFamily="34" charset="-122"/>
                          <a:cs typeface="+mn-cs"/>
                        </a:rPr>
                        <a:t>Add 38.101-4 for</a:t>
                      </a:r>
                      <a:r>
                        <a:rPr lang="en-GB" altLang="zh-CN" sz="1000" kern="1200" baseline="0" dirty="0" smtClean="0">
                          <a:solidFill>
                            <a:schemeClr val="dk1"/>
                          </a:solidFill>
                          <a:latin typeface="微软雅黑" panose="020B0503020204020204" pitchFamily="34" charset="-122"/>
                          <a:ea typeface="微软雅黑" panose="020B0503020204020204" pitchFamily="34" charset="-122"/>
                          <a:cs typeface="+mn-cs"/>
                        </a:rPr>
                        <a:t> potential UE demodulation performance work</a:t>
                      </a:r>
                    </a:p>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It</a:t>
                      </a:r>
                      <a:r>
                        <a:rPr lang="en-US" altLang="zh-CN" sz="1000" kern="1200" baseline="0" dirty="0" smtClean="0">
                          <a:solidFill>
                            <a:schemeClr val="dk1"/>
                          </a:solidFill>
                          <a:latin typeface="微软雅黑" panose="020B0503020204020204" pitchFamily="34" charset="-122"/>
                          <a:ea typeface="微软雅黑" panose="020B0503020204020204" pitchFamily="34" charset="-122"/>
                          <a:cs typeface="+mn-cs"/>
                        </a:rPr>
                        <a:t> is proposed to add adjacent frequency CLI with RAN4 work: </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RP-240270 WID Clarification on Evolution of NR duplex operation: Sub-band full duplex (SBFD) Charter Communications, </a:t>
                      </a:r>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Inc</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a:t>
                      </a:r>
                    </a:p>
                    <a:p>
                      <a:pPr marL="0" marR="0" lvl="0" indent="0" algn="l" defTabSz="914354" rtl="0" eaLnBrk="1" fontAlgn="t" latinLnBrk="0" hangingPunct="1">
                        <a:lnSpc>
                          <a:spcPct val="100000"/>
                        </a:lnSpc>
                        <a:spcBef>
                          <a:spcPts val="0"/>
                        </a:spcBef>
                        <a:spcAft>
                          <a:spcPts val="0"/>
                        </a:spcAft>
                        <a:buClrTx/>
                        <a:buSzTx/>
                        <a:buFontTx/>
                        <a:buNone/>
                        <a:tabLst/>
                        <a:defRPr/>
                      </a:pPr>
                      <a:endParaRPr lang="en-GB" altLang="zh-CN" sz="1000" kern="1200" dirty="0" smtClean="0">
                        <a:solidFill>
                          <a:schemeClr val="dk1"/>
                        </a:solidFill>
                        <a:latin typeface="微软雅黑" panose="020B0503020204020204" pitchFamily="34" charset="-122"/>
                        <a:ea typeface="微软雅黑" panose="020B0503020204020204" pitchFamily="34" charset="-122"/>
                        <a:cs typeface="+mn-cs"/>
                      </a:endParaRPr>
                    </a:p>
                  </a:txBody>
                  <a:tcPr marL="45720" marR="45720"/>
                </a:tc>
              </a:tr>
              <a:tr h="0">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9.3.1.4</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NR_LPWUS</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2025/09</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Add RAN4 objectives: </a:t>
                      </a:r>
                    </a:p>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RP-240135 Revised WID: Low-power wake-up signal and receiver for NR (LP-WUS/WUR) vivo, NTT DOCOMO, Ericsson, </a:t>
                      </a:r>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MediaTek</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Samsung </a:t>
                      </a:r>
                    </a:p>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RP-240366 Revisions for Low-Power WUS/WUR WID Nokia Solutions &amp; Networks (I) </a:t>
                      </a:r>
                    </a:p>
                  </a:txBody>
                  <a:tcPr marL="45720" marR="45720"/>
                </a:tc>
              </a:tr>
            </a:tbl>
          </a:graphicData>
        </a:graphic>
      </p:graphicFrame>
    </p:spTree>
    <p:extLst>
      <p:ext uri="{BB962C8B-B14F-4D97-AF65-F5344CB8AC3E}">
        <p14:creationId xmlns:p14="http://schemas.microsoft.com/office/powerpoint/2010/main" val="28949437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t>RAN4 new WI/SI proposals (</a:t>
            </a:r>
            <a:r>
              <a:rPr lang="en-US" altLang="zh-CN" b="1" dirty="0" smtClean="0"/>
              <a:t>Rel-19)</a:t>
            </a:r>
            <a:endParaRPr lang="ru-RU" b="1"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298929"/>
          </a:xfrm>
        </p:spPr>
        <p:txBody>
          <a:bodyPr/>
          <a:lstStyle/>
          <a:p>
            <a:pPr marL="342882" lvl="1" indent="-342882">
              <a:lnSpc>
                <a:spcPct val="150000"/>
              </a:lnSpc>
              <a:spcBef>
                <a:spcPts val="0"/>
              </a:spcBef>
              <a:spcAft>
                <a:spcPts val="0"/>
              </a:spcAft>
              <a:buBlip>
                <a:blip r:embed="rId3"/>
              </a:buBlip>
            </a:pPr>
            <a:r>
              <a:rPr lang="en-US" altLang="zh-CN" sz="1400" dirty="0" smtClean="0"/>
              <a:t>New Rel-19 RAN4-led WI </a:t>
            </a:r>
            <a:r>
              <a:rPr lang="en-US" altLang="zh-CN" sz="1400" dirty="0" smtClean="0"/>
              <a:t>proposals: the summary provided in RP-240019</a:t>
            </a:r>
            <a:endParaRPr lang="en-US" altLang="zh-CN" sz="1400" dirty="0" smtClean="0"/>
          </a:p>
          <a:p>
            <a:pPr marL="742912" lvl="2" indent="-342882">
              <a:lnSpc>
                <a:spcPct val="150000"/>
              </a:lnSpc>
              <a:spcBef>
                <a:spcPts val="0"/>
              </a:spcBef>
              <a:spcAft>
                <a:spcPts val="0"/>
              </a:spcAft>
              <a:buBlip>
                <a:blip r:embed="rId3"/>
              </a:buBlip>
            </a:pPr>
            <a:endParaRPr lang="en-US" altLang="zh-CN" sz="1000" dirty="0" smtClean="0"/>
          </a:p>
        </p:txBody>
      </p:sp>
      <p:graphicFrame>
        <p:nvGraphicFramePr>
          <p:cNvPr id="4" name="表格 3"/>
          <p:cNvGraphicFramePr>
            <a:graphicFrameLocks noGrp="1"/>
          </p:cNvGraphicFramePr>
          <p:nvPr>
            <p:extLst>
              <p:ext uri="{D42A27DB-BD31-4B8C-83A1-F6EECF244321}">
                <p14:modId xmlns:p14="http://schemas.microsoft.com/office/powerpoint/2010/main" val="2675277824"/>
              </p:ext>
            </p:extLst>
          </p:nvPr>
        </p:nvGraphicFramePr>
        <p:xfrm>
          <a:off x="470396" y="1698340"/>
          <a:ext cx="11348437" cy="4698493"/>
        </p:xfrm>
        <a:graphic>
          <a:graphicData uri="http://schemas.openxmlformats.org/drawingml/2006/table">
            <a:tbl>
              <a:tblPr>
                <a:tableStyleId>{5C22544A-7EE6-4342-B048-85BDC9FD1C3A}</a:tableStyleId>
              </a:tblPr>
              <a:tblGrid>
                <a:gridCol w="1014776"/>
                <a:gridCol w="5471542"/>
                <a:gridCol w="3077791"/>
                <a:gridCol w="1182805"/>
                <a:gridCol w="601523"/>
              </a:tblGrid>
              <a:tr h="0">
                <a:tc>
                  <a:txBody>
                    <a:bodyPr/>
                    <a:lstStyle/>
                    <a:p>
                      <a:pPr algn="l" fontAlgn="t"/>
                      <a:r>
                        <a:rPr lang="en-US" sz="1000" b="1" i="0" u="none" strike="noStrike" dirty="0" err="1" smtClean="0">
                          <a:solidFill>
                            <a:schemeClr val="bg1"/>
                          </a:solidFill>
                          <a:effectLst/>
                          <a:latin typeface="微软雅黑" panose="020B0503020204020204" pitchFamily="34" charset="-122"/>
                          <a:ea typeface="微软雅黑" panose="020B0503020204020204" pitchFamily="34" charset="-122"/>
                        </a:rPr>
                        <a:t>Tdoc</a:t>
                      </a:r>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 number</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Title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Source companies</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Type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altLang="zh-CN" sz="1000" b="1" i="0" u="none" strike="noStrike" dirty="0" smtClean="0">
                          <a:solidFill>
                            <a:schemeClr val="bg1"/>
                          </a:solidFill>
                          <a:effectLst/>
                          <a:latin typeface="微软雅黑" panose="020B0503020204020204" pitchFamily="34" charset="-122"/>
                          <a:ea typeface="微软雅黑" panose="020B0503020204020204" pitchFamily="34" charset="-122"/>
                        </a:rPr>
                        <a:t>Agenda</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RP-240019</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Proposed summary for RAN Rel-19 Package: RAN4 Part</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RAN Chair (Qualcomm), RAN4 Chair (Huawei)</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RP-240126</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Validation of EIRP Mask</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Spark NZ Ltd</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Work Plan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a:t>
                      </a:r>
                    </a:p>
                  </a:txBody>
                  <a:tcPr marL="46800" marR="46800" marT="10800" marB="10800" anchor="b"/>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RP-240140</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Views on Rel-19 RAN4 non-spectrum items</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Fujitsu Limited.</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RP-240315</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Considerations for Release-19 RAN4-led WI/SIs</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KT Corp.</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RP-240330</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General views on RAN4-led non-spectrum R19 projects</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Qualcomm Incorporated</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RP-240452</a:t>
                      </a:r>
                    </a:p>
                  </a:txBody>
                  <a:tcPr marL="46800" marR="46800" marT="10800" marB="10800" anchor="b"/>
                </a:tc>
                <a:tc>
                  <a:txBody>
                    <a:bodyPr/>
                    <a:lstStyle/>
                    <a:p>
                      <a:pPr marL="0" algn="l" defTabSz="914354" rtl="0" eaLnBrk="1" fontAlgn="t" latinLnBrk="0" hangingPunct="1"/>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MediaTek</a:t>
                      </a:r>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 Views on RAN4 Rel-19: Overview</a:t>
                      </a:r>
                    </a:p>
                  </a:txBody>
                  <a:tcPr marL="46800" marR="46800" marT="10800" marB="10800" anchor="b"/>
                </a:tc>
                <a:tc>
                  <a:txBody>
                    <a:bodyPr/>
                    <a:lstStyle/>
                    <a:p>
                      <a:pPr marL="0" algn="l" defTabSz="914354" rtl="0" eaLnBrk="1" fontAlgn="t" latinLnBrk="0" hangingPunct="1"/>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MediaTek</a:t>
                      </a:r>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 Inc.</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RP-240543</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Rel-19 RAN4 scope</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Intel Corporation</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RP-240041</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Commercial motivations for handling fragmented spectrum</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Telstra Limited</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RP-240067</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Proposals on UE RF topics for Rel-19</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NTT DOCOMO, INC.</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RP-240109</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R19 candidate UE RF topics</a:t>
                      </a:r>
                    </a:p>
                  </a:txBody>
                  <a:tcPr marL="46800" marR="46800" marT="10800" marB="10800" anchor="b"/>
                </a:tc>
                <a:tc>
                  <a:txBody>
                    <a:bodyPr/>
                    <a:lstStyle/>
                    <a:p>
                      <a:pPr marL="0" algn="l" defTabSz="914354" rtl="0" eaLnBrk="1" fontAlgn="t" latinLnBrk="0" hangingPunct="1"/>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Spreadtrum</a:t>
                      </a:r>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 Communications</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RP-240130</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RAN4 UE RF</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vivo</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RP-240152</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CMCC views on Rel-19 RAN4 RF topics</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CMCC</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RP-240165</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Further complexity reduction for eRedcap devices enabling single SKU design (SAW-less)</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Sony, Nordic Semiconductor ASA, </a:t>
                      </a:r>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Semtech</a:t>
                      </a:r>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 </a:t>
                      </a:r>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Sequans</a:t>
                      </a:r>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 Communications, vivo, OPPO</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RP-240253</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Proposed objectives for the UE RF RAN4 Rel-19 package</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Ericsson</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RP-240257</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UE RF topics for Rel-19</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Nokia</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nchor="b"/>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RP-240312</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R19 UE RF enhancement</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OPPO</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RP-240327</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Proposals on Rel-19 RAN4-led UE RF</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LG Electronics Deutschland</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RP-240331</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UE RF topics for Rel-19</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Qualcomm Incorporated</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RP-240349</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candidate UE RF topics for RAN4 Rel-19</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China Telecom</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nchor="b"/>
                </a:tc>
              </a:tr>
              <a:tr h="196093">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RP-240376</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the scope of R19 UE RF topics</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Samsung</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RP-240394</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Rel-19 UE RF topics</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CATT</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RP-240404</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R19 RAN4 UE RF topics</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China Unicom</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RP-240429</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UE RF topics for Rel-19</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Huawei, HiSilicon</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RP-240453</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MediaTek Views on RAN4 Rel-19: UE RF</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MediaTek Inc.</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RP-240469</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Rel-19 UE RF enhancement</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ZTE, Sanechips</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nchor="b"/>
                </a:tc>
              </a:tr>
            </a:tbl>
          </a:graphicData>
        </a:graphic>
      </p:graphicFrame>
    </p:spTree>
    <p:extLst>
      <p:ext uri="{BB962C8B-B14F-4D97-AF65-F5344CB8AC3E}">
        <p14:creationId xmlns:p14="http://schemas.microsoft.com/office/powerpoint/2010/main" val="5895929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t>RAN4 new WI/SI proposals (</a:t>
            </a:r>
            <a:r>
              <a:rPr lang="en-US" altLang="zh-CN" b="1" dirty="0" smtClean="0"/>
              <a:t>Rel-19)</a:t>
            </a:r>
            <a:endParaRPr lang="ru-RU" b="1"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298929"/>
          </a:xfrm>
        </p:spPr>
        <p:txBody>
          <a:bodyPr/>
          <a:lstStyle/>
          <a:p>
            <a:pPr marL="342882" lvl="1" indent="-342882">
              <a:lnSpc>
                <a:spcPct val="150000"/>
              </a:lnSpc>
              <a:spcBef>
                <a:spcPts val="0"/>
              </a:spcBef>
              <a:spcAft>
                <a:spcPts val="0"/>
              </a:spcAft>
              <a:buBlip>
                <a:blip r:embed="rId3"/>
              </a:buBlip>
            </a:pPr>
            <a:r>
              <a:rPr lang="en-US" altLang="zh-CN" sz="1400" dirty="0" smtClean="0"/>
              <a:t>New Rel-19 RAN4-led WI proposals</a:t>
            </a:r>
          </a:p>
          <a:p>
            <a:pPr marL="742912" lvl="2" indent="-342882">
              <a:lnSpc>
                <a:spcPct val="150000"/>
              </a:lnSpc>
              <a:spcBef>
                <a:spcPts val="0"/>
              </a:spcBef>
              <a:spcAft>
                <a:spcPts val="0"/>
              </a:spcAft>
              <a:buBlip>
                <a:blip r:embed="rId3"/>
              </a:buBlip>
            </a:pPr>
            <a:endParaRPr lang="en-US" altLang="zh-CN" sz="1000" dirty="0" smtClean="0"/>
          </a:p>
        </p:txBody>
      </p:sp>
      <p:graphicFrame>
        <p:nvGraphicFramePr>
          <p:cNvPr id="4" name="表格 3"/>
          <p:cNvGraphicFramePr>
            <a:graphicFrameLocks noGrp="1"/>
          </p:cNvGraphicFramePr>
          <p:nvPr>
            <p:extLst>
              <p:ext uri="{D42A27DB-BD31-4B8C-83A1-F6EECF244321}">
                <p14:modId xmlns:p14="http://schemas.microsoft.com/office/powerpoint/2010/main" val="1757863665"/>
              </p:ext>
            </p:extLst>
          </p:nvPr>
        </p:nvGraphicFramePr>
        <p:xfrm>
          <a:off x="470396" y="1698340"/>
          <a:ext cx="11348437" cy="4611600"/>
        </p:xfrm>
        <a:graphic>
          <a:graphicData uri="http://schemas.openxmlformats.org/drawingml/2006/table">
            <a:tbl>
              <a:tblPr>
                <a:tableStyleId>{5C22544A-7EE6-4342-B048-85BDC9FD1C3A}</a:tableStyleId>
              </a:tblPr>
              <a:tblGrid>
                <a:gridCol w="1014776"/>
                <a:gridCol w="5471542"/>
                <a:gridCol w="3077791"/>
                <a:gridCol w="1182805"/>
                <a:gridCol w="601523"/>
              </a:tblGrid>
              <a:tr h="0">
                <a:tc>
                  <a:txBody>
                    <a:bodyPr/>
                    <a:lstStyle/>
                    <a:p>
                      <a:pPr algn="l" fontAlgn="t"/>
                      <a:r>
                        <a:rPr lang="en-US" sz="1000" b="1" i="0" u="none" strike="noStrike" dirty="0" err="1" smtClean="0">
                          <a:solidFill>
                            <a:schemeClr val="bg1"/>
                          </a:solidFill>
                          <a:effectLst/>
                          <a:latin typeface="微软雅黑" panose="020B0503020204020204" pitchFamily="34" charset="-122"/>
                          <a:ea typeface="微软雅黑" panose="020B0503020204020204" pitchFamily="34" charset="-122"/>
                        </a:rPr>
                        <a:t>Tdoc</a:t>
                      </a:r>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 number</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Title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Source companies</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Type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altLang="zh-CN" sz="1000" b="1" i="0" u="none" strike="noStrike" dirty="0" smtClean="0">
                          <a:solidFill>
                            <a:schemeClr val="bg1"/>
                          </a:solidFill>
                          <a:effectLst/>
                          <a:latin typeface="微软雅黑" panose="020B0503020204020204" pitchFamily="34" charset="-122"/>
                          <a:ea typeface="微软雅黑" panose="020B0503020204020204" pitchFamily="34" charset="-122"/>
                        </a:rPr>
                        <a:t>Agenda</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RP-240486</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On Rel-19 High power UE (HPUE) support for EN-DC in Terrestrial Networks</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CHTTL</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RP-240498</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Way Forward on Fragmented Carriers in Rel-19</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TELUS, Bell Mobility, T-Mobile USA, Nokia, Telstra, US Cellular, Spark NZ Ltd</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RP-240503</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Effective utilization of fragmented FR1 carriers in the DL</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Bell Mobility, TELUS, Nokia, Telstra, US Cellular, Spark NZ Ltd</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RP-240509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High-power classes UE for NTN NR FR1 bands</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Apple, </a:t>
                      </a:r>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Ligado</a:t>
                      </a:r>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 Networks, Inmarsat, Hughes/</a:t>
                      </a:r>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Echostar</a:t>
                      </a:r>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 </a:t>
                      </a:r>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Globalstar</a:t>
                      </a:r>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 Inc., Skyworks Solutions Inc., </a:t>
                      </a:r>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Viasat</a:t>
                      </a:r>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 Thales</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RP-240544</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Views on Rel-19 RAN4 UE RF topics</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Intel Corporation</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RP-240709</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Moderator's summary for discussion on UE RF enhancements for FR1 and FR2</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RAN4 chair (Huawei)</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report</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RP-240710</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Moderator's summary for discussion on BS RF requirement evolution</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RAN4 chair (Huawei)</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report</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RP-240716</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Moderator's summary for discussion on NR channel BW less than 5MHz for TN</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vivo</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report</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RP-240717</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Moderator's summary for discussion on Intra-band non-collocated CA/DC</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Apple</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report</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RP-240720</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New WID: WI resulting from discussion on UE RF enhancements for FR1 and FR2</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RAN4 chair (Huawei)</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WID new</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RP-240721</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New WID: WI resulting from discussion on BS RF requirement evolution</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RAN4 chair (Huawei)</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WID new</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RP-240727</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New WID: WI resulting from discussion on NR channel BW less than 5MHz for TN</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vivo</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WID new</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RP-240728</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New WID: WI resulting from discussion on Intra-band non-collocated CA/DC</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Apple</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WID new</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9.1.4.1</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RP-240258</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BS RF topics for Rel-19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Nokia</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9.1.4.2</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RP-240395</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Rel-19 BS RF topics</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CATT</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9.1.4.2</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RP-240430</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BS RF topics for Rel-19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Huawei, HiSilicon</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9.1.4.2</a:t>
                      </a:r>
                    </a:p>
                  </a:txBody>
                  <a:tcPr marL="46800" marR="46800" marT="10800" marB="10800"/>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RP-240458</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Proposed objectives for BS RAN4 Rel-19 package</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Ericsson</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9.1.4.2</a:t>
                      </a:r>
                    </a:p>
                  </a:txBody>
                  <a:tcPr marL="46800" marR="46800" marT="10800" marB="10800"/>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RP-240470</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Rel-19 BS RF enhancement</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ZTE, Sanechips</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9.1.4.2</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RP-240131</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RAN4 Rel-19 OTA</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vivo</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9.1.4.3</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RP-240259</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OTA topics for Rel-19</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Nokia</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9.1.4.3</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RP-240311</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R19 UE OTA enhancement</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OPPO</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9.1.4.3</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RP-240332</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OTA topics for Rel-19</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Qualcomm Incorporated</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9.1.4.3</a:t>
                      </a:r>
                    </a:p>
                  </a:txBody>
                  <a:tcPr marL="46800" marR="46800" marT="10800" marB="10800" anchor="b"/>
                </a:tc>
              </a:tr>
            </a:tbl>
          </a:graphicData>
        </a:graphic>
      </p:graphicFrame>
    </p:spTree>
    <p:extLst>
      <p:ext uri="{BB962C8B-B14F-4D97-AF65-F5344CB8AC3E}">
        <p14:creationId xmlns:p14="http://schemas.microsoft.com/office/powerpoint/2010/main" val="12060194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t>RAN4 new WI/SI proposals (</a:t>
            </a:r>
            <a:r>
              <a:rPr lang="en-US" altLang="zh-CN" b="1" dirty="0" smtClean="0"/>
              <a:t>Rel-19)</a:t>
            </a:r>
            <a:endParaRPr lang="ru-RU" b="1"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298929"/>
          </a:xfrm>
        </p:spPr>
        <p:txBody>
          <a:bodyPr/>
          <a:lstStyle/>
          <a:p>
            <a:pPr marL="342882" lvl="1" indent="-342882">
              <a:lnSpc>
                <a:spcPct val="150000"/>
              </a:lnSpc>
              <a:spcBef>
                <a:spcPts val="0"/>
              </a:spcBef>
              <a:spcAft>
                <a:spcPts val="0"/>
              </a:spcAft>
              <a:buBlip>
                <a:blip r:embed="rId3"/>
              </a:buBlip>
            </a:pPr>
            <a:r>
              <a:rPr lang="en-US" altLang="zh-CN" sz="1400" dirty="0" smtClean="0"/>
              <a:t>New Rel-19 RAN4-led WI proposals</a:t>
            </a:r>
          </a:p>
          <a:p>
            <a:pPr marL="742912" lvl="2" indent="-342882">
              <a:lnSpc>
                <a:spcPct val="150000"/>
              </a:lnSpc>
              <a:spcBef>
                <a:spcPts val="0"/>
              </a:spcBef>
              <a:spcAft>
                <a:spcPts val="0"/>
              </a:spcAft>
              <a:buBlip>
                <a:blip r:embed="rId3"/>
              </a:buBlip>
            </a:pPr>
            <a:endParaRPr lang="en-US" altLang="zh-CN" sz="1000" dirty="0" smtClean="0"/>
          </a:p>
        </p:txBody>
      </p:sp>
      <p:graphicFrame>
        <p:nvGraphicFramePr>
          <p:cNvPr id="4" name="表格 3"/>
          <p:cNvGraphicFramePr>
            <a:graphicFrameLocks noGrp="1"/>
          </p:cNvGraphicFramePr>
          <p:nvPr>
            <p:extLst>
              <p:ext uri="{D42A27DB-BD31-4B8C-83A1-F6EECF244321}">
                <p14:modId xmlns:p14="http://schemas.microsoft.com/office/powerpoint/2010/main" val="1518862402"/>
              </p:ext>
            </p:extLst>
          </p:nvPr>
        </p:nvGraphicFramePr>
        <p:xfrm>
          <a:off x="470396" y="1698340"/>
          <a:ext cx="11348437" cy="4633200"/>
        </p:xfrm>
        <a:graphic>
          <a:graphicData uri="http://schemas.openxmlformats.org/drawingml/2006/table">
            <a:tbl>
              <a:tblPr>
                <a:tableStyleId>{5C22544A-7EE6-4342-B048-85BDC9FD1C3A}</a:tableStyleId>
              </a:tblPr>
              <a:tblGrid>
                <a:gridCol w="1014776"/>
                <a:gridCol w="5466346"/>
                <a:gridCol w="3082987"/>
                <a:gridCol w="1182805"/>
                <a:gridCol w="601523"/>
              </a:tblGrid>
              <a:tr h="0">
                <a:tc>
                  <a:txBody>
                    <a:bodyPr/>
                    <a:lstStyle/>
                    <a:p>
                      <a:pPr algn="l" fontAlgn="t"/>
                      <a:r>
                        <a:rPr lang="en-US" sz="1000" b="1" i="0" u="none" strike="noStrike" dirty="0" err="1" smtClean="0">
                          <a:solidFill>
                            <a:schemeClr val="bg1"/>
                          </a:solidFill>
                          <a:effectLst/>
                          <a:latin typeface="微软雅黑" panose="020B0503020204020204" pitchFamily="34" charset="-122"/>
                          <a:ea typeface="微软雅黑" panose="020B0503020204020204" pitchFamily="34" charset="-122"/>
                        </a:rPr>
                        <a:t>Tdoc</a:t>
                      </a:r>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 number</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Title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Source companies</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Type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altLang="zh-CN" sz="1000" b="1" i="0" u="none" strike="noStrike" dirty="0" smtClean="0">
                          <a:solidFill>
                            <a:schemeClr val="bg1"/>
                          </a:solidFill>
                          <a:effectLst/>
                          <a:latin typeface="微软雅黑" panose="020B0503020204020204" pitchFamily="34" charset="-122"/>
                          <a:ea typeface="微软雅黑" panose="020B0503020204020204" pitchFamily="34" charset="-122"/>
                        </a:rPr>
                        <a:t>Agenda</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RP-240377</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the scope of R19 OTA topics</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Samsung</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9.1.4.3</a:t>
                      </a:r>
                    </a:p>
                  </a:txBody>
                  <a:tcPr marL="46800" marR="46800" marT="10800" marB="10800"/>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RP-240405</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Views on R19 RAN4 OTA topics</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China Unicom</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9.1.4.3</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RP-240407</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RAN4 Rel-19 OTA topics</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CAICT</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9.1.4.3</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RP-240431</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Views on OTA topics for Rel-19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Huawei, HiSilicon</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9.1.4.3</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RP-240471</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Views on Rel-19 OTA enhancement</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ZTE, Sanechips</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9.1.4.3</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RP-240508</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Motivation for OTA enhancements</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Apple</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9.1.4.3</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RP-240615</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Satellite Operator views on OTA requirements for NTN</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Inmarsat, Viasat</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9.1.4.3</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RP-240712</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Moderator's summary for discussion on OTA testing enhancement</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RAN4 vice-chair (Qualcomm)</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report</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9.1.4.3</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RP-240713</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Moderator's summary for discussion on Study on OTA testing enhancement</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RAN4 vice-chair (Qualcomm)</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report</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9.1.4.3</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RP-240723</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New WID: WI resulting from discussion on OTA testing enhancement</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RAN4 vice-chair (Qualcomm)</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WID new</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9.1.4.3</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RP-240724</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New SID: SI resulting from discussion on Study on OTA testing enhancement</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RAN4 vice-chair (Qualcomm)</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SID new</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9.1.4.3</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RP-240058</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Motivation on Scell with uplink only transmission</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KDDI Corporation, ZTE, </a:t>
                      </a:r>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Sanechips</a:t>
                      </a:r>
                      <a:endPar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endParaRP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9.1.4.4</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RP-240059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New WID: Scell with uplink only transmission</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KDDI Corporation, ZTE, </a:t>
                      </a:r>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Sanechips</a:t>
                      </a:r>
                      <a:endPar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endParaRP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WID new</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9.1.4.4</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RP-240068</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Proposals on RRM topics for Rel-19</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NTT DOCOMO, INC.</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9.1.4.4</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RP-240079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Motivation to support mobile VSAT in NGSO deployment scenarios</a:t>
                      </a:r>
                    </a:p>
                  </a:txBody>
                  <a:tcPr marL="46800" marR="46800" marT="10800" marB="10800"/>
                </a:tc>
                <a:tc>
                  <a:txBody>
                    <a:bodyPr/>
                    <a:lstStyle/>
                    <a:p>
                      <a:pPr marL="0" algn="l" defTabSz="914354" rtl="0" eaLnBrk="1" fontAlgn="t" latinLnBrk="0" hangingPunct="1"/>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Eutelsat</a:t>
                      </a:r>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 Group, </a:t>
                      </a:r>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Fraunhofer</a:t>
                      </a:r>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 IIS, </a:t>
                      </a:r>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Fraunhofer</a:t>
                      </a:r>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 HHI, Airbus, ESA, </a:t>
                      </a:r>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Novamint</a:t>
                      </a:r>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 </a:t>
                      </a:r>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MediaTek</a:t>
                      </a:r>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 Sharp, Thales, </a:t>
                      </a:r>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SyncTechno</a:t>
                      </a:r>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 Inc., Continental Automotive, TTP, Lockheed Martin, Robert Bosch GmbH</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9.1.4.4</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RP-240080</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Regulatory status of NTN in bands above 10 GHz post WRC-23</a:t>
                      </a:r>
                    </a:p>
                  </a:txBody>
                  <a:tcPr marL="46800" marR="46800" marT="10800" marB="10800"/>
                </a:tc>
                <a:tc>
                  <a:txBody>
                    <a:bodyPr/>
                    <a:lstStyle/>
                    <a:p>
                      <a:pPr marL="0" algn="l" defTabSz="914354" rtl="0" eaLnBrk="1" fontAlgn="t" latinLnBrk="0" hangingPunct="1"/>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Eutelsat</a:t>
                      </a:r>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 Group</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9.1.4.4</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RP-240110</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R19 candidate RRM topics</a:t>
                      </a:r>
                    </a:p>
                  </a:txBody>
                  <a:tcPr marL="46800" marR="46800" marT="10800" marB="10800"/>
                </a:tc>
                <a:tc>
                  <a:txBody>
                    <a:bodyPr/>
                    <a:lstStyle/>
                    <a:p>
                      <a:pPr marL="0" algn="l" defTabSz="914354" rtl="0" eaLnBrk="1" fontAlgn="t" latinLnBrk="0" hangingPunct="1"/>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Spreadtrum</a:t>
                      </a:r>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 Communications</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9.1.4.4</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RP-240132</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Rel-19 RAN4 RRM scope</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vivo</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9.1.4.4</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RP-240153</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CMCC views on Rel-19 RAN4 RRM topics</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CMCC</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9.1.4.4</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RP-240260</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RRM topics for Rel-19</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Nokia</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9.1.4.4</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RP-240313</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R19 UE RRM enhancement</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OPPO</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9.1.4.4</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RP-240328</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Proposals on Rel-19 RAN4-led RRM</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LG Electronics Deutschland</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9.1.4.4</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RP-240333</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RRM topics for Rel-19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Qualcomm Incorporated</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9.1.4.4</a:t>
                      </a:r>
                    </a:p>
                  </a:txBody>
                  <a:tcPr marL="46800" marR="46800" marT="10800" marB="10800"/>
                </a:tc>
              </a:tr>
            </a:tbl>
          </a:graphicData>
        </a:graphic>
      </p:graphicFrame>
    </p:spTree>
    <p:extLst>
      <p:ext uri="{BB962C8B-B14F-4D97-AF65-F5344CB8AC3E}">
        <p14:creationId xmlns:p14="http://schemas.microsoft.com/office/powerpoint/2010/main" val="18695641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t>RAN4 new WI/SI proposals (</a:t>
            </a:r>
            <a:r>
              <a:rPr lang="en-US" altLang="zh-CN" b="1" dirty="0" smtClean="0"/>
              <a:t>Rel-19)</a:t>
            </a:r>
            <a:endParaRPr lang="ru-RU" b="1"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298929"/>
          </a:xfrm>
        </p:spPr>
        <p:txBody>
          <a:bodyPr/>
          <a:lstStyle/>
          <a:p>
            <a:pPr marL="342882" lvl="1" indent="-342882">
              <a:lnSpc>
                <a:spcPct val="150000"/>
              </a:lnSpc>
              <a:spcBef>
                <a:spcPts val="0"/>
              </a:spcBef>
              <a:spcAft>
                <a:spcPts val="0"/>
              </a:spcAft>
              <a:buBlip>
                <a:blip r:embed="rId3"/>
              </a:buBlip>
            </a:pPr>
            <a:r>
              <a:rPr lang="en-US" altLang="zh-CN" sz="1400" dirty="0" smtClean="0"/>
              <a:t>New Rel-19 RAN4-led WI proposals</a:t>
            </a:r>
          </a:p>
          <a:p>
            <a:pPr marL="742912" lvl="2" indent="-342882">
              <a:lnSpc>
                <a:spcPct val="150000"/>
              </a:lnSpc>
              <a:spcBef>
                <a:spcPts val="0"/>
              </a:spcBef>
              <a:spcAft>
                <a:spcPts val="0"/>
              </a:spcAft>
              <a:buBlip>
                <a:blip r:embed="rId3"/>
              </a:buBlip>
            </a:pPr>
            <a:endParaRPr lang="en-US" altLang="zh-CN" sz="1000" dirty="0" smtClean="0"/>
          </a:p>
        </p:txBody>
      </p:sp>
      <p:graphicFrame>
        <p:nvGraphicFramePr>
          <p:cNvPr id="4" name="表格 3"/>
          <p:cNvGraphicFramePr>
            <a:graphicFrameLocks noGrp="1"/>
          </p:cNvGraphicFramePr>
          <p:nvPr>
            <p:extLst>
              <p:ext uri="{D42A27DB-BD31-4B8C-83A1-F6EECF244321}">
                <p14:modId xmlns:p14="http://schemas.microsoft.com/office/powerpoint/2010/main" val="4060141206"/>
              </p:ext>
            </p:extLst>
          </p:nvPr>
        </p:nvGraphicFramePr>
        <p:xfrm>
          <a:off x="470396" y="1698340"/>
          <a:ext cx="11348437" cy="4633200"/>
        </p:xfrm>
        <a:graphic>
          <a:graphicData uri="http://schemas.openxmlformats.org/drawingml/2006/table">
            <a:tbl>
              <a:tblPr>
                <a:tableStyleId>{5C22544A-7EE6-4342-B048-85BDC9FD1C3A}</a:tableStyleId>
              </a:tblPr>
              <a:tblGrid>
                <a:gridCol w="1014776"/>
                <a:gridCol w="5466346"/>
                <a:gridCol w="3082987"/>
                <a:gridCol w="1182805"/>
                <a:gridCol w="601523"/>
              </a:tblGrid>
              <a:tr h="0">
                <a:tc>
                  <a:txBody>
                    <a:bodyPr/>
                    <a:lstStyle/>
                    <a:p>
                      <a:pPr algn="l" fontAlgn="t"/>
                      <a:r>
                        <a:rPr lang="en-US" sz="1000" b="1" i="0" u="none" strike="noStrike" dirty="0" err="1" smtClean="0">
                          <a:solidFill>
                            <a:schemeClr val="bg1"/>
                          </a:solidFill>
                          <a:effectLst/>
                          <a:latin typeface="微软雅黑" panose="020B0503020204020204" pitchFamily="34" charset="-122"/>
                          <a:ea typeface="微软雅黑" panose="020B0503020204020204" pitchFamily="34" charset="-122"/>
                        </a:rPr>
                        <a:t>Tdoc</a:t>
                      </a:r>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 number</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Title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Source companies</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Type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altLang="zh-CN" sz="1000" b="1" i="0" u="none" strike="noStrike" dirty="0" smtClean="0">
                          <a:solidFill>
                            <a:schemeClr val="bg1"/>
                          </a:solidFill>
                          <a:effectLst/>
                          <a:latin typeface="微软雅黑" panose="020B0503020204020204" pitchFamily="34" charset="-122"/>
                          <a:ea typeface="微软雅黑" panose="020B0503020204020204" pitchFamily="34" charset="-122"/>
                        </a:rPr>
                        <a:t>Agenda</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RP-240350</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candidate RRM topics for RAN4 Rel-19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China Telecom</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9.1.4.4</a:t>
                      </a:r>
                    </a:p>
                  </a:txBody>
                  <a:tcPr marL="46800" marR="46800" marT="10800" marB="10800"/>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RP-240378</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Views on the scope of R19 RRM topics</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Samsung</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9.1.4.4</a:t>
                      </a:r>
                    </a:p>
                  </a:txBody>
                  <a:tcPr marL="46800" marR="46800" marT="10800" marB="10800"/>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RP-240396</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Views on Rel-19 RRM topics</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CATT</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9.1.4.4</a:t>
                      </a:r>
                    </a:p>
                  </a:txBody>
                  <a:tcPr marL="46800" marR="46800" marT="10800" marB="10800"/>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RP-240432</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Views on RRM topics for Rel-19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Huawei, HiSilicon</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9.1.4.4</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RP-240454</a:t>
                      </a:r>
                    </a:p>
                  </a:txBody>
                  <a:tcPr marL="46800" marR="46800" marT="10800" marB="10800"/>
                </a:tc>
                <a:tc>
                  <a:txBody>
                    <a:bodyPr/>
                    <a:lstStyle/>
                    <a:p>
                      <a:pPr marL="0" algn="l" defTabSz="914354" rtl="0" eaLnBrk="1" fontAlgn="t" latinLnBrk="0" hangingPunct="1"/>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MediaTek</a:t>
                      </a:r>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 Views on RAN4 Rel-19: RRM</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MediaTek Inc.</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9.1.4.4</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RP-240472</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Views on Rel-19 RRM enhancement</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ZTE, Sanechips</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9.1.4.4</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RP-240491</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Apple’s view on RAN4 led RRM enhancement for Rel-19</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Apple</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9.1.4.4</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RP-240505</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Rel-19 RAN4 RRM package</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Ericsson Inc.</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9.1.4.4</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RP-240545</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Rel-19 RAN4 RRM topics</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Intel Corporation</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9.1.4.4</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RP-240714</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Moderator's summary for discussion on RRM enhancements</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vivo</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report</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9.1.4.4</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RP-240725</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New WID: WI resulting from discussion on RRM enhancements</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vivo</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WID new</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9.1.4.4</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RP-240069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Proposals on Demodulation topics for Rel-19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NTT DOCOMO, INC.</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9.1.4.5</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RP-240254</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Way Forward on Spatial Channel Modelling in Rel-19</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BT, Nokia, Bell Mobility, Bouygues Telecom, Deutsche Telekom, Ericsson, Intel, Orange, Rohde &amp; Schwarz, Telenor, </a:t>
                      </a:r>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Telia</a:t>
                      </a:r>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 Company, T-Mobile USA, Verizon</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9.1.4.5</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RP-240261</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Demodulation topics for Rel-19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Nokia</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9.1.4.5</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RP-240334</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Demo topics for Rel-19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Qualcomm Incorporated</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9.1.4.5</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RP-240352</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RAN4 Rel-19 demodulation requirement enhancement</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China Telecom</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9.1.4.5</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RP-240379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the scope of R19 demodulation topics</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Samsung</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9.1.4.5</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RP-240433</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Demodulation topics for Rel-19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Huawei, HiSilicon</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9.1.4.5</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RP-240455</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MediaTek Views on RAN4 Rel-19: Demod</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MediaTek Inc.</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9.1.4.5</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RP-240473</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Rel-19 Demod enhancement</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ZTE, Sanechips</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9.1.4.5</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RP-240484</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RAN4 Demodulation package</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Ericsson</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9.1.4.5</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RP-240493</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Apple’s view on RAN4 led Demod enhancement for Rel-19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Apple</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9.1.4.5</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RP-240546</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Rel-19 RAN4 Demodulation topics</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Intel Corporation</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9.1.4.5</a:t>
                      </a:r>
                    </a:p>
                  </a:txBody>
                  <a:tcPr marL="46800" marR="46800" marT="10800" marB="10800"/>
                </a:tc>
              </a:tr>
            </a:tbl>
          </a:graphicData>
        </a:graphic>
      </p:graphicFrame>
    </p:spTree>
    <p:extLst>
      <p:ext uri="{BB962C8B-B14F-4D97-AF65-F5344CB8AC3E}">
        <p14:creationId xmlns:p14="http://schemas.microsoft.com/office/powerpoint/2010/main" val="15076385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t>RAN4 new WI/SI proposals (</a:t>
            </a:r>
            <a:r>
              <a:rPr lang="en-US" altLang="zh-CN" b="1" dirty="0" smtClean="0"/>
              <a:t>Rel-19)</a:t>
            </a:r>
            <a:endParaRPr lang="ru-RU" b="1"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298929"/>
          </a:xfrm>
        </p:spPr>
        <p:txBody>
          <a:bodyPr/>
          <a:lstStyle/>
          <a:p>
            <a:pPr marL="342882" lvl="1" indent="-342882">
              <a:lnSpc>
                <a:spcPct val="150000"/>
              </a:lnSpc>
              <a:spcBef>
                <a:spcPts val="0"/>
              </a:spcBef>
              <a:spcAft>
                <a:spcPts val="0"/>
              </a:spcAft>
              <a:buBlip>
                <a:blip r:embed="rId3"/>
              </a:buBlip>
            </a:pPr>
            <a:r>
              <a:rPr lang="en-US" altLang="zh-CN" sz="1400" dirty="0" smtClean="0"/>
              <a:t>New Rel-19 RAN4-led WI proposals</a:t>
            </a:r>
          </a:p>
          <a:p>
            <a:pPr marL="742912" lvl="2" indent="-342882">
              <a:lnSpc>
                <a:spcPct val="150000"/>
              </a:lnSpc>
              <a:spcBef>
                <a:spcPts val="0"/>
              </a:spcBef>
              <a:spcAft>
                <a:spcPts val="0"/>
              </a:spcAft>
              <a:buBlip>
                <a:blip r:embed="rId3"/>
              </a:buBlip>
            </a:pPr>
            <a:endParaRPr lang="en-US" altLang="zh-CN" sz="1000" dirty="0" smtClean="0"/>
          </a:p>
        </p:txBody>
      </p:sp>
      <p:graphicFrame>
        <p:nvGraphicFramePr>
          <p:cNvPr id="4" name="表格 3"/>
          <p:cNvGraphicFramePr>
            <a:graphicFrameLocks noGrp="1"/>
          </p:cNvGraphicFramePr>
          <p:nvPr>
            <p:extLst>
              <p:ext uri="{D42A27DB-BD31-4B8C-83A1-F6EECF244321}">
                <p14:modId xmlns:p14="http://schemas.microsoft.com/office/powerpoint/2010/main" val="1586626850"/>
              </p:ext>
            </p:extLst>
          </p:nvPr>
        </p:nvGraphicFramePr>
        <p:xfrm>
          <a:off x="470396" y="1698340"/>
          <a:ext cx="11348437" cy="4633200"/>
        </p:xfrm>
        <a:graphic>
          <a:graphicData uri="http://schemas.openxmlformats.org/drawingml/2006/table">
            <a:tbl>
              <a:tblPr>
                <a:tableStyleId>{5C22544A-7EE6-4342-B048-85BDC9FD1C3A}</a:tableStyleId>
              </a:tblPr>
              <a:tblGrid>
                <a:gridCol w="1014776"/>
                <a:gridCol w="5466346"/>
                <a:gridCol w="3082987"/>
                <a:gridCol w="1182805"/>
                <a:gridCol w="601523"/>
              </a:tblGrid>
              <a:tr h="0">
                <a:tc>
                  <a:txBody>
                    <a:bodyPr/>
                    <a:lstStyle/>
                    <a:p>
                      <a:pPr algn="l" fontAlgn="t"/>
                      <a:r>
                        <a:rPr lang="en-US" sz="1000" b="1" i="0" u="none" strike="noStrike" dirty="0" err="1" smtClean="0">
                          <a:solidFill>
                            <a:schemeClr val="bg1"/>
                          </a:solidFill>
                          <a:effectLst/>
                          <a:latin typeface="微软雅黑" panose="020B0503020204020204" pitchFamily="34" charset="-122"/>
                          <a:ea typeface="微软雅黑" panose="020B0503020204020204" pitchFamily="34" charset="-122"/>
                        </a:rPr>
                        <a:t>Tdoc</a:t>
                      </a:r>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 number</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Title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Source companies</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Type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altLang="zh-CN" sz="1000" b="1" i="0" u="none" strike="noStrike" dirty="0" smtClean="0">
                          <a:solidFill>
                            <a:schemeClr val="bg1"/>
                          </a:solidFill>
                          <a:effectLst/>
                          <a:latin typeface="微软雅黑" panose="020B0503020204020204" pitchFamily="34" charset="-122"/>
                          <a:ea typeface="微软雅黑" panose="020B0503020204020204" pitchFamily="34" charset="-122"/>
                        </a:rPr>
                        <a:t>Agenda</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RP-240715</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Moderator's summary for discussion on Demodulation performance requirements enhancements</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vivo</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report</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9.1.4.5</a:t>
                      </a:r>
                    </a:p>
                  </a:txBody>
                  <a:tcPr marL="46800" marR="46800" marT="10800" marB="10800"/>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RP-240726</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New WID: WI resulting from discussion on Demodulation performance requirements enhancements</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vivo</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WID new</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9.1.4.5</a:t>
                      </a:r>
                    </a:p>
                  </a:txBody>
                  <a:tcPr marL="46800" marR="46800" marT="10800" marB="10800"/>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RP-240062</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Candidate non spectrum related NTN topics for Rel-19 work plan</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THALES</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RP-240101</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Motivation on supporting Intra-band non-collocated EN-DC/NR-CA deployment in Release 19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KDDI, Docomo, KT, LG Uplus, SoftBank, Telecom Italia, Samsung</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RP-240102</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New WID: Support of intra-band non-collocated EN-DC/NR-CA deployment</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KDDI Corporation</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WID new</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RP-240108</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3 MHz NR CA/DC request for Release 19</a:t>
                      </a:r>
                    </a:p>
                  </a:txBody>
                  <a:tcPr marL="46800" marR="46800" marT="10800" marB="10800"/>
                </a:tc>
                <a:tc>
                  <a:txBody>
                    <a:bodyPr/>
                    <a:lstStyle/>
                    <a:p>
                      <a:pPr marL="0" algn="l" defTabSz="914354" rtl="0" eaLnBrk="1" fontAlgn="t" latinLnBrk="0" hangingPunct="1"/>
                      <a:r>
                        <a:rPr lang="fr-FR" sz="1000" u="none" strike="noStrike" kern="1200">
                          <a:solidFill>
                            <a:schemeClr val="dk1"/>
                          </a:solidFill>
                          <a:effectLst/>
                          <a:latin typeface="微软雅黑" panose="020B0503020204020204" pitchFamily="34" charset="-122"/>
                          <a:ea typeface="微软雅黑" panose="020B0503020204020204" pitchFamily="34" charset="-122"/>
                          <a:cs typeface="+mn-cs"/>
                        </a:rPr>
                        <a:t>Anterix, UIC, T-Mobile, Southern Linc, Rakuten</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RP-240133</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Views on RAN4 Rel-19 other topics</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vivo</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RP-240154</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Views on Rel-19 ATG</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CMCC, China Unicom</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RP-240244</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UIC enhancements for FRMCS</a:t>
                      </a:r>
                    </a:p>
                  </a:txBody>
                  <a:tcPr marL="46800" marR="46800" marT="10800" marB="10800"/>
                </a:tc>
                <a:tc>
                  <a:txBody>
                    <a:bodyPr/>
                    <a:lstStyle/>
                    <a:p>
                      <a:pPr marL="0" algn="l" defTabSz="914354" rtl="0" eaLnBrk="1" fontAlgn="t" latinLnBrk="0" hangingPunct="1"/>
                      <a:r>
                        <a:rPr lang="fr-FR" sz="1000" u="none" strike="noStrike" kern="1200">
                          <a:solidFill>
                            <a:schemeClr val="dk1"/>
                          </a:solidFill>
                          <a:effectLst/>
                          <a:latin typeface="微软雅黑" panose="020B0503020204020204" pitchFamily="34" charset="-122"/>
                          <a:ea typeface="微软雅黑" panose="020B0503020204020204" pitchFamily="34" charset="-122"/>
                          <a:cs typeface="+mn-cs"/>
                        </a:rPr>
                        <a:t>Union Inter. Chemins de Fer</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RP-240255</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On proposals led by RAN4 in Rel-19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ROHDE &amp; SCHWARZ</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RP-240262</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Other RAN4-led topics for Rel-19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Nokia</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RP-240310</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R19 NR Sidelink continuation and enhancements in RAN4</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OPPO</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RP-240329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Motivation on Rel-19 further NR sidelink evolution</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LG Electronics Deutschland</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RP-240335</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other topics for Rel-19</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Qualcomm Incorporated</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RP-240351</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candidate NTN topics for RAN4 Rel-19</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China Telecom</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RP-240380</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the scope of R19 NTN evolutions in RAN4</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Samsung</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RP-240397</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R19 topics impacting both RF and RRM</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CATT</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RP-240434</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other RAN4-led topics for Rel-19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Huawei, HiSilicon</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RP-240456</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MediaTek Views on RAN4 Rel-19: Cross-Area</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MediaTek Inc.</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RP-240474</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Rel-19 band combination simplification and other topics</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ZTE, Sanechips</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RP-240485</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RAN4 Rel-19 NTN package</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Ericsson</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RP-240492</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AI/ML For RRM Measurement Enhancement Rel-19</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Apple</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RP-240495</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On intra-band non-collocated NR CA/EN-DC in R19</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Apple</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nchor="b"/>
                </a:tc>
              </a:tr>
            </a:tbl>
          </a:graphicData>
        </a:graphic>
      </p:graphicFrame>
    </p:spTree>
    <p:extLst>
      <p:ext uri="{BB962C8B-B14F-4D97-AF65-F5344CB8AC3E}">
        <p14:creationId xmlns:p14="http://schemas.microsoft.com/office/powerpoint/2010/main" val="38205100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t>RAN4 new WI/SI proposals (</a:t>
            </a:r>
            <a:r>
              <a:rPr lang="en-US" altLang="zh-CN" b="1" dirty="0" smtClean="0"/>
              <a:t>Rel-19)</a:t>
            </a:r>
            <a:endParaRPr lang="ru-RU" b="1"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298929"/>
          </a:xfrm>
        </p:spPr>
        <p:txBody>
          <a:bodyPr/>
          <a:lstStyle/>
          <a:p>
            <a:pPr marL="342882" lvl="1" indent="-342882">
              <a:lnSpc>
                <a:spcPct val="150000"/>
              </a:lnSpc>
              <a:spcBef>
                <a:spcPts val="0"/>
              </a:spcBef>
              <a:spcAft>
                <a:spcPts val="0"/>
              </a:spcAft>
              <a:buBlip>
                <a:blip r:embed="rId3"/>
              </a:buBlip>
            </a:pPr>
            <a:r>
              <a:rPr lang="en-US" altLang="zh-CN" sz="1400" dirty="0" smtClean="0"/>
              <a:t>New Rel-19 RAN4-led WI proposals</a:t>
            </a:r>
          </a:p>
          <a:p>
            <a:pPr marL="742912" lvl="2" indent="-342882">
              <a:lnSpc>
                <a:spcPct val="150000"/>
              </a:lnSpc>
              <a:spcBef>
                <a:spcPts val="0"/>
              </a:spcBef>
              <a:spcAft>
                <a:spcPts val="0"/>
              </a:spcAft>
              <a:buBlip>
                <a:blip r:embed="rId3"/>
              </a:buBlip>
            </a:pPr>
            <a:endParaRPr lang="en-US" altLang="zh-CN" sz="1000" dirty="0" smtClean="0"/>
          </a:p>
        </p:txBody>
      </p:sp>
      <p:graphicFrame>
        <p:nvGraphicFramePr>
          <p:cNvPr id="4" name="表格 3"/>
          <p:cNvGraphicFramePr>
            <a:graphicFrameLocks noGrp="1"/>
          </p:cNvGraphicFramePr>
          <p:nvPr>
            <p:extLst>
              <p:ext uri="{D42A27DB-BD31-4B8C-83A1-F6EECF244321}">
                <p14:modId xmlns:p14="http://schemas.microsoft.com/office/powerpoint/2010/main" val="1484063159"/>
              </p:ext>
            </p:extLst>
          </p:nvPr>
        </p:nvGraphicFramePr>
        <p:xfrm>
          <a:off x="470396" y="1698340"/>
          <a:ext cx="11348437" cy="4633200"/>
        </p:xfrm>
        <a:graphic>
          <a:graphicData uri="http://schemas.openxmlformats.org/drawingml/2006/table">
            <a:tbl>
              <a:tblPr>
                <a:tableStyleId>{5C22544A-7EE6-4342-B048-85BDC9FD1C3A}</a:tableStyleId>
              </a:tblPr>
              <a:tblGrid>
                <a:gridCol w="1014776"/>
                <a:gridCol w="5466346"/>
                <a:gridCol w="3082987"/>
                <a:gridCol w="1182805"/>
                <a:gridCol w="601523"/>
              </a:tblGrid>
              <a:tr h="0">
                <a:tc>
                  <a:txBody>
                    <a:bodyPr/>
                    <a:lstStyle/>
                    <a:p>
                      <a:pPr algn="l" fontAlgn="t"/>
                      <a:r>
                        <a:rPr lang="en-US" sz="1000" b="1" i="0" u="none" strike="noStrike" dirty="0" err="1" smtClean="0">
                          <a:solidFill>
                            <a:schemeClr val="bg1"/>
                          </a:solidFill>
                          <a:effectLst/>
                          <a:latin typeface="微软雅黑" panose="020B0503020204020204" pitchFamily="34" charset="-122"/>
                          <a:ea typeface="微软雅黑" panose="020B0503020204020204" pitchFamily="34" charset="-122"/>
                        </a:rPr>
                        <a:t>Tdoc</a:t>
                      </a:r>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 number</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Title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Source companies</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Type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altLang="zh-CN" sz="1000" b="1" i="0" u="none" strike="noStrike" dirty="0" smtClean="0">
                          <a:solidFill>
                            <a:schemeClr val="bg1"/>
                          </a:solidFill>
                          <a:effectLst/>
                          <a:latin typeface="微软雅黑" panose="020B0503020204020204" pitchFamily="34" charset="-122"/>
                          <a:ea typeface="微软雅黑" panose="020B0503020204020204" pitchFamily="34" charset="-122"/>
                        </a:rPr>
                        <a:t>Agenda</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RP-240506</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MSS Satellite operator RAN4 non-spectrum priorities for NTN Evolution in Release 19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Inmarsat, Viasat, Omnispace, Terrestar Solutions, Hughes/Echostar</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RP-240507</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Motivation for Rel-19 UE RF FR1 and FR2 enhancements</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Apple</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RP-240547</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Views on Rel-19 RAN4 cross-area and other topics</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Intel Corporation</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RP-240548</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Input on Rel-19 NR </a:t>
                      </a:r>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Sidelink</a:t>
                      </a:r>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 CA in RAN4</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Volkswagen AG, Continental Automotive Technologies GmbH, ROBERT BOSCH GmbH, LG Electronics</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RP-240711</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Moderator's summary for discussion on NTN evolution in RAN4</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RAN4 chair (Huawei)</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report</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RP-240718</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Moderator's summary for discussion on ATG</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Apple</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report</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RP-240719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Moderator's summary for discussion on Sidelink</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Apple</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report</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RP-240722</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New WID: WI resulting from discussion on NTN evolution in RAN4</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RAN4 chair (Huawei)</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WID new</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RP-240729</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New WID: WI resulting from discussion on ATG</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Apple</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WID new</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RP-240730</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New WID: WI resulting from discussion on Sidelink</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Apple</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WID new</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9.1.4.6</a:t>
                      </a:r>
                    </a:p>
                  </a:txBody>
                  <a:tcPr marL="46800" marR="46800" marT="10800" marB="10800"/>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RP-240089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Candidate RAN4 led spectrum related NTN topics for Release 19</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THALES</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9.1.5</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RP-240106</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An overview of Ku Band Standardisation</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Intelsat</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9.1.5</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RP-240256</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Potential new bands designations for mMTC for private LTE and verticals in Rel-19</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NOVAMINT</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9.1.5</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RP-240301</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WID on Introduction of 1.4 GHz Band</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MidWave Wireless</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WID new</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9.1.5</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RP-240353</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draft WID on NR PC2 RedCap UE</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China Telecom</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9.1.5</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RP-240399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Motivation for R19 Low-Low band CA basket WI</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CATT, China Telecom, Spark</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9.1.5</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RP-240400</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WID for R19 Low-Low band CA basket WI</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CATT, China Telecom</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9.1.5</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RP-240435</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 on SUL for 2.6 GHz TDD band (n41) and 4.9 GHz TDD band (n79)</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Huawei, HiSilicon</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9.1.5</a:t>
                      </a:r>
                    </a:p>
                  </a:txBody>
                  <a:tcPr marL="46800" marR="46800" marT="10800" marB="1080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RP-240475</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Proposals on Rel-19 spectrum related items</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ZTE, Sanechips</a:t>
                      </a:r>
                    </a:p>
                  </a:txBody>
                  <a:tcPr marL="46800" marR="46800" marT="10800" marB="1080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9.1.5</a:t>
                      </a:r>
                    </a:p>
                  </a:txBody>
                  <a:tcPr marL="46800" marR="46800" marT="10800" marB="10800"/>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RP-240551</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New L-band definitions and CA combinations for NR NTN</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Viasat, Inmarsat</a:t>
                      </a:r>
                    </a:p>
                  </a:txBody>
                  <a:tcPr marL="46800" marR="46800" marT="10800" marB="10800"/>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9.1.5</a:t>
                      </a:r>
                    </a:p>
                  </a:txBody>
                  <a:tcPr marL="46800" marR="46800" marT="10800" marB="10800"/>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RP-240398</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Views on R19 IoT NTN related topics</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CATT</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10.1.4</a:t>
                      </a:r>
                    </a:p>
                  </a:txBody>
                  <a:tcPr marL="46800" marR="46800" marT="10800" marB="10800" anchor="b"/>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RP-240264</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Addition of new MSS band for NTN NB-</a:t>
                      </a:r>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IoT</a:t>
                      </a:r>
                      <a:endPar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endParaRP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Iridium Satellite LLC</a:t>
                      </a:r>
                    </a:p>
                  </a:txBody>
                  <a:tcPr marL="46800" marR="46800" marT="10800" marB="10800" anchor="b"/>
                </a:tc>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a:solidFill>
                            <a:schemeClr val="dk1"/>
                          </a:solidFill>
                          <a:effectLst/>
                          <a:latin typeface="微软雅黑" panose="020B0503020204020204" pitchFamily="34" charset="-122"/>
                          <a:ea typeface="微软雅黑" panose="020B0503020204020204" pitchFamily="34" charset="-122"/>
                          <a:cs typeface="+mn-cs"/>
                        </a:rPr>
                        <a:t>10.1.5</a:t>
                      </a:r>
                    </a:p>
                  </a:txBody>
                  <a:tcPr marL="46800" marR="46800" marT="10800" marB="10800" anchor="b"/>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rPr>
                        <a:t>RP-240487</a:t>
                      </a: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 on 50 – 100 MHz uplink BW support for band n48</a:t>
                      </a:r>
                    </a:p>
                  </a:txBody>
                  <a:tcPr marL="46800" marR="46800" marT="10800" marB="10800" anchor="b"/>
                </a:tc>
                <a:tc>
                  <a:txBody>
                    <a:bodyPr/>
                    <a:lstStyle/>
                    <a:p>
                      <a:pPr marL="0" algn="l" defTabSz="914354" rtl="0" eaLnBrk="1" fontAlgn="t" latinLnBrk="0" hangingPunct="1"/>
                      <a:r>
                        <a:rPr lang="en-US" sz="1000" u="none" strike="noStrike" kern="1200" dirty="0" err="1">
                          <a:solidFill>
                            <a:schemeClr val="dk1"/>
                          </a:solidFill>
                          <a:effectLst/>
                          <a:latin typeface="微软雅黑" panose="020B0503020204020204" pitchFamily="34" charset="-122"/>
                          <a:ea typeface="微软雅黑" panose="020B0503020204020204" pitchFamily="34" charset="-122"/>
                          <a:cs typeface="+mn-cs"/>
                        </a:rPr>
                        <a:t>CableLabs</a:t>
                      </a:r>
                      <a:endPar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endParaRPr>
                    </a:p>
                  </a:txBody>
                  <a:tcPr marL="46800" marR="46800" marT="10800" marB="10800" anchor="b"/>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discussion</a:t>
                      </a:r>
                    </a:p>
                  </a:txBody>
                  <a:tcPr marL="46800" marR="46800" marT="10800" marB="10800" anchor="b"/>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10.1.5</a:t>
                      </a:r>
                    </a:p>
                  </a:txBody>
                  <a:tcPr marL="46800" marR="46800" marT="10800" marB="10800" anchor="b"/>
                </a:tc>
              </a:tr>
            </a:tbl>
          </a:graphicData>
        </a:graphic>
      </p:graphicFrame>
    </p:spTree>
    <p:extLst>
      <p:ext uri="{BB962C8B-B14F-4D97-AF65-F5344CB8AC3E}">
        <p14:creationId xmlns:p14="http://schemas.microsoft.com/office/powerpoint/2010/main" val="41635978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RAN4 </a:t>
            </a:r>
            <a:r>
              <a:rPr lang="en-US" b="1" dirty="0" smtClean="0">
                <a:latin typeface="微软雅黑" panose="020B0503020204020204" pitchFamily="34" charset="-122"/>
                <a:ea typeface="微软雅黑" panose="020B0503020204020204" pitchFamily="34" charset="-122"/>
              </a:rPr>
              <a:t>TU Planning</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400" dirty="0"/>
              <a:t>The </a:t>
            </a:r>
            <a:r>
              <a:rPr lang="en-US" altLang="zh-CN" sz="1400" dirty="0" smtClean="0"/>
              <a:t>RAN4 TU budget: (available TUs for RAN4-led items: RF </a:t>
            </a:r>
            <a:r>
              <a:rPr lang="en-US" altLang="zh-CN" sz="1400" dirty="0" smtClean="0"/>
              <a:t>~</a:t>
            </a:r>
            <a:r>
              <a:rPr lang="en-US" altLang="zh-CN" sz="1400" dirty="0"/>
              <a:t>7</a:t>
            </a:r>
            <a:r>
              <a:rPr lang="en-US" altLang="zh-CN" sz="1400" dirty="0" smtClean="0"/>
              <a:t>TU</a:t>
            </a:r>
            <a:r>
              <a:rPr lang="en-US" altLang="zh-CN" sz="1400" dirty="0" smtClean="0"/>
              <a:t>, RD </a:t>
            </a:r>
            <a:r>
              <a:rPr lang="en-US" altLang="zh-CN" sz="1400" dirty="0" smtClean="0"/>
              <a:t>~6TU</a:t>
            </a:r>
            <a:r>
              <a:rPr lang="en-US" altLang="zh-CN" sz="1400" dirty="0" smtClean="0"/>
              <a:t>)</a:t>
            </a:r>
          </a:p>
          <a:p>
            <a:pPr lvl="1">
              <a:lnSpc>
                <a:spcPct val="150000"/>
              </a:lnSpc>
              <a:spcBef>
                <a:spcPts val="0"/>
              </a:spcBef>
              <a:spcAft>
                <a:spcPts val="0"/>
              </a:spcAft>
            </a:pPr>
            <a:r>
              <a:rPr lang="en-US" altLang="zh-CN" sz="1200" dirty="0"/>
              <a:t>Update TU by allocating RAN4 TUs for RAN1/2/3-led items and taking the Rel-18 </a:t>
            </a:r>
            <a:r>
              <a:rPr lang="en-US" altLang="zh-CN" sz="1200" dirty="0" err="1"/>
              <a:t>Perf</a:t>
            </a:r>
            <a:r>
              <a:rPr lang="en-US" altLang="zh-CN" sz="1200" dirty="0"/>
              <a:t> TUs into account based on RP-232744</a:t>
            </a:r>
          </a:p>
          <a:p>
            <a:pPr lvl="1">
              <a:lnSpc>
                <a:spcPct val="150000"/>
              </a:lnSpc>
              <a:spcBef>
                <a:spcPts val="0"/>
              </a:spcBef>
              <a:spcAft>
                <a:spcPts val="0"/>
              </a:spcAft>
            </a:pPr>
            <a:r>
              <a:rPr lang="en-US" altLang="zh-CN" sz="1200" dirty="0"/>
              <a:t>The initial estimated TU for RAN4-led items are provided in RP-240019.</a:t>
            </a:r>
            <a:endParaRPr lang="en-US" altLang="zh-CN" sz="1200" dirty="0"/>
          </a:p>
          <a:p>
            <a:pPr>
              <a:lnSpc>
                <a:spcPct val="150000"/>
              </a:lnSpc>
              <a:spcBef>
                <a:spcPts val="0"/>
              </a:spcBef>
              <a:spcAft>
                <a:spcPts val="0"/>
              </a:spcAft>
            </a:pPr>
            <a:endParaRPr lang="en-US" altLang="zh-CN" sz="1400" dirty="0" smtClean="0"/>
          </a:p>
          <a:p>
            <a:pPr>
              <a:lnSpc>
                <a:spcPct val="150000"/>
              </a:lnSpc>
              <a:spcBef>
                <a:spcPts val="0"/>
              </a:spcBef>
              <a:spcAft>
                <a:spcPts val="0"/>
              </a:spcAft>
            </a:pPr>
            <a:endParaRPr lang="en-US" altLang="zh-CN" sz="1400" dirty="0"/>
          </a:p>
          <a:p>
            <a:pPr>
              <a:lnSpc>
                <a:spcPct val="150000"/>
              </a:lnSpc>
              <a:spcBef>
                <a:spcPts val="0"/>
              </a:spcBef>
              <a:spcAft>
                <a:spcPts val="0"/>
              </a:spcAft>
            </a:pPr>
            <a:endParaRPr lang="en-US" altLang="zh-CN" sz="1400" dirty="0" smtClean="0"/>
          </a:p>
          <a:p>
            <a:pPr>
              <a:lnSpc>
                <a:spcPct val="150000"/>
              </a:lnSpc>
              <a:spcBef>
                <a:spcPts val="0"/>
              </a:spcBef>
              <a:spcAft>
                <a:spcPts val="0"/>
              </a:spcAft>
            </a:pPr>
            <a:endParaRPr lang="en-US" altLang="zh-CN" sz="1400" dirty="0"/>
          </a:p>
          <a:p>
            <a:pPr>
              <a:lnSpc>
                <a:spcPct val="150000"/>
              </a:lnSpc>
              <a:spcBef>
                <a:spcPts val="0"/>
              </a:spcBef>
              <a:spcAft>
                <a:spcPts val="0"/>
              </a:spcAft>
            </a:pPr>
            <a:endParaRPr lang="en-US" altLang="zh-CN" sz="1400" dirty="0" smtClean="0"/>
          </a:p>
          <a:p>
            <a:pPr>
              <a:lnSpc>
                <a:spcPct val="150000"/>
              </a:lnSpc>
              <a:spcBef>
                <a:spcPts val="0"/>
              </a:spcBef>
              <a:spcAft>
                <a:spcPts val="0"/>
              </a:spcAft>
            </a:pPr>
            <a:endParaRPr lang="en-US" altLang="zh-CN" sz="1400" dirty="0" smtClean="0"/>
          </a:p>
          <a:p>
            <a:pPr marL="0" indent="0">
              <a:lnSpc>
                <a:spcPct val="150000"/>
              </a:lnSpc>
              <a:spcBef>
                <a:spcPts val="0"/>
              </a:spcBef>
              <a:spcAft>
                <a:spcPts val="0"/>
              </a:spcAft>
              <a:buNone/>
            </a:pPr>
            <a:endParaRPr lang="en-US" altLang="zh-CN" sz="1400" dirty="0" smtClean="0"/>
          </a:p>
          <a:p>
            <a:pPr>
              <a:lnSpc>
                <a:spcPct val="150000"/>
              </a:lnSpc>
              <a:spcBef>
                <a:spcPts val="0"/>
              </a:spcBef>
              <a:spcAft>
                <a:spcPts val="0"/>
              </a:spcAft>
            </a:pPr>
            <a:endParaRPr lang="en-US" altLang="zh-CN" sz="1400" dirty="0"/>
          </a:p>
          <a:p>
            <a:pPr>
              <a:lnSpc>
                <a:spcPct val="150000"/>
              </a:lnSpc>
              <a:spcBef>
                <a:spcPts val="0"/>
              </a:spcBef>
              <a:spcAft>
                <a:spcPts val="0"/>
              </a:spcAft>
            </a:pPr>
            <a:endParaRPr lang="en-US" altLang="zh-CN" sz="1400" dirty="0" smtClean="0"/>
          </a:p>
          <a:p>
            <a:pPr>
              <a:lnSpc>
                <a:spcPct val="150000"/>
              </a:lnSpc>
              <a:spcBef>
                <a:spcPts val="0"/>
              </a:spcBef>
              <a:spcAft>
                <a:spcPts val="0"/>
              </a:spcAft>
            </a:pPr>
            <a:endParaRPr lang="en-US" altLang="zh-CN" sz="1400" dirty="0"/>
          </a:p>
          <a:p>
            <a:pPr>
              <a:lnSpc>
                <a:spcPct val="150000"/>
              </a:lnSpc>
              <a:spcBef>
                <a:spcPts val="0"/>
              </a:spcBef>
              <a:spcAft>
                <a:spcPts val="0"/>
              </a:spcAft>
            </a:pPr>
            <a:endParaRPr lang="en-US" altLang="zh-CN" sz="1400" dirty="0" smtClean="0"/>
          </a:p>
          <a:p>
            <a:pPr>
              <a:lnSpc>
                <a:spcPct val="150000"/>
              </a:lnSpc>
              <a:spcBef>
                <a:spcPts val="0"/>
              </a:spcBef>
              <a:spcAft>
                <a:spcPts val="0"/>
              </a:spcAft>
            </a:pPr>
            <a:endParaRPr lang="en-US" altLang="zh-CN" sz="1400" dirty="0"/>
          </a:p>
          <a:p>
            <a:pPr>
              <a:lnSpc>
                <a:spcPct val="150000"/>
              </a:lnSpc>
              <a:spcBef>
                <a:spcPts val="0"/>
              </a:spcBef>
              <a:spcAft>
                <a:spcPts val="0"/>
              </a:spcAft>
            </a:pPr>
            <a:endParaRPr lang="en-US" altLang="zh-CN" sz="1400" dirty="0" smtClean="0"/>
          </a:p>
          <a:p>
            <a:pPr>
              <a:lnSpc>
                <a:spcPct val="150000"/>
              </a:lnSpc>
              <a:spcBef>
                <a:spcPts val="0"/>
              </a:spcBef>
              <a:spcAft>
                <a:spcPts val="0"/>
              </a:spcAft>
            </a:pPr>
            <a:endParaRPr lang="en-US" altLang="zh-CN" sz="1400" dirty="0"/>
          </a:p>
          <a:p>
            <a:pPr>
              <a:lnSpc>
                <a:spcPct val="150000"/>
              </a:lnSpc>
              <a:spcBef>
                <a:spcPts val="0"/>
              </a:spcBef>
              <a:spcAft>
                <a:spcPts val="0"/>
              </a:spcAft>
            </a:pPr>
            <a:endParaRPr lang="en-US" altLang="zh-CN" sz="1400" dirty="0" smtClean="0"/>
          </a:p>
        </p:txBody>
      </p:sp>
    </p:spTree>
    <p:extLst>
      <p:ext uri="{BB962C8B-B14F-4D97-AF65-F5344CB8AC3E}">
        <p14:creationId xmlns:p14="http://schemas.microsoft.com/office/powerpoint/2010/main" val="34462170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TEI CR</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400" dirty="0" smtClean="0"/>
              <a:t>A set of TEI</a:t>
            </a:r>
            <a:r>
              <a:rPr lang="en-US" altLang="zh-CN" sz="1400" dirty="0" smtClean="0"/>
              <a:t> </a:t>
            </a:r>
            <a:r>
              <a:rPr lang="en-US" altLang="zh-CN" sz="1400" dirty="0" smtClean="0"/>
              <a:t>Cat-B CR were agreed in RAN4 this quarter (</a:t>
            </a:r>
            <a:r>
              <a:rPr lang="en-US" altLang="zh-CN" sz="1400" dirty="0" smtClean="0"/>
              <a:t>RAN4#110) for </a:t>
            </a:r>
            <a:endParaRPr lang="en-US" altLang="zh-CN" sz="1200" dirty="0" smtClean="0"/>
          </a:p>
          <a:p>
            <a:pPr lvl="1">
              <a:lnSpc>
                <a:spcPct val="150000"/>
              </a:lnSpc>
              <a:spcBef>
                <a:spcPts val="0"/>
              </a:spcBef>
              <a:spcAft>
                <a:spcPts val="0"/>
              </a:spcAft>
            </a:pPr>
            <a:r>
              <a:rPr lang="en-US" altLang="zh-CN" sz="1200" dirty="0" smtClean="0"/>
              <a:t>Those </a:t>
            </a:r>
            <a:r>
              <a:rPr lang="en-US" altLang="zh-CN" sz="1200" dirty="0"/>
              <a:t>CRs are related to UL </a:t>
            </a:r>
            <a:r>
              <a:rPr lang="en-US" altLang="zh-CN" sz="1200" dirty="0" err="1"/>
              <a:t>Tx</a:t>
            </a:r>
            <a:r>
              <a:rPr lang="en-US" altLang="zh-CN" sz="1200" dirty="0"/>
              <a:t> switching with multiple TAGs for WI </a:t>
            </a:r>
            <a:r>
              <a:rPr lang="en-US" altLang="zh-CN" sz="1200" dirty="0" err="1"/>
              <a:t>NR_MC_enh</a:t>
            </a:r>
            <a:r>
              <a:rPr lang="en-US" altLang="zh-CN" sz="1200" dirty="0"/>
              <a:t> and the conclusion are needed to finalize the work.</a:t>
            </a:r>
          </a:p>
          <a:p>
            <a:pPr lvl="1">
              <a:lnSpc>
                <a:spcPct val="150000"/>
              </a:lnSpc>
              <a:spcBef>
                <a:spcPts val="0"/>
              </a:spcBef>
              <a:spcAft>
                <a:spcPts val="0"/>
              </a:spcAft>
            </a:pPr>
            <a:endParaRPr lang="en-US" altLang="zh-CN" sz="1200" dirty="0"/>
          </a:p>
          <a:p>
            <a:pPr lvl="1">
              <a:lnSpc>
                <a:spcPct val="150000"/>
              </a:lnSpc>
              <a:spcBef>
                <a:spcPts val="0"/>
              </a:spcBef>
              <a:spcAft>
                <a:spcPts val="0"/>
              </a:spcAft>
            </a:pPr>
            <a:endParaRPr lang="en-US" altLang="zh-CN" sz="1400" dirty="0"/>
          </a:p>
        </p:txBody>
      </p:sp>
      <p:sp>
        <p:nvSpPr>
          <p:cNvPr id="10" name="矩形 9"/>
          <p:cNvSpPr/>
          <p:nvPr/>
        </p:nvSpPr>
        <p:spPr>
          <a:xfrm>
            <a:off x="3048000" y="2274838"/>
            <a:ext cx="6096000" cy="461665"/>
          </a:xfrm>
          <a:prstGeom prst="rect">
            <a:avLst/>
          </a:prstGeom>
        </p:spPr>
        <p:txBody>
          <a:bodyPr>
            <a:spAutoFit/>
          </a:bodyPr>
          <a:lstStyle/>
          <a:p>
            <a:endParaRPr lang="en-US" dirty="0"/>
          </a:p>
        </p:txBody>
      </p:sp>
      <p:graphicFrame>
        <p:nvGraphicFramePr>
          <p:cNvPr id="5" name="表格 4"/>
          <p:cNvGraphicFramePr>
            <a:graphicFrameLocks noGrp="1"/>
          </p:cNvGraphicFramePr>
          <p:nvPr>
            <p:extLst>
              <p:ext uri="{D42A27DB-BD31-4B8C-83A1-F6EECF244321}">
                <p14:modId xmlns:p14="http://schemas.microsoft.com/office/powerpoint/2010/main" val="2980982592"/>
              </p:ext>
            </p:extLst>
          </p:nvPr>
        </p:nvGraphicFramePr>
        <p:xfrm>
          <a:off x="401652" y="2004983"/>
          <a:ext cx="11348437" cy="731520"/>
        </p:xfrm>
        <a:graphic>
          <a:graphicData uri="http://schemas.openxmlformats.org/drawingml/2006/table">
            <a:tbl>
              <a:tblPr>
                <a:tableStyleId>{5C22544A-7EE6-4342-B048-85BDC9FD1C3A}</a:tableStyleId>
              </a:tblPr>
              <a:tblGrid>
                <a:gridCol w="1014776"/>
                <a:gridCol w="5471542"/>
                <a:gridCol w="3077791"/>
                <a:gridCol w="1182805"/>
                <a:gridCol w="601523"/>
              </a:tblGrid>
              <a:tr h="0">
                <a:tc>
                  <a:txBody>
                    <a:bodyPr/>
                    <a:lstStyle/>
                    <a:p>
                      <a:pPr algn="l" fontAlgn="t"/>
                      <a:r>
                        <a:rPr lang="en-US" sz="1000" b="1" i="0" u="none" strike="noStrike" dirty="0" err="1" smtClean="0">
                          <a:solidFill>
                            <a:schemeClr val="bg1"/>
                          </a:solidFill>
                          <a:effectLst/>
                          <a:latin typeface="微软雅黑" panose="020B0503020204020204" pitchFamily="34" charset="-122"/>
                          <a:ea typeface="微软雅黑" panose="020B0503020204020204" pitchFamily="34" charset="-122"/>
                        </a:rPr>
                        <a:t>Tdoc</a:t>
                      </a:r>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 number</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Title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Source companies</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Type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a:solidFill>
                      <a:srgbClr val="002060"/>
                    </a:solidFill>
                  </a:tcPr>
                </a:tc>
                <a:tc>
                  <a:txBody>
                    <a:bodyPr/>
                    <a:lstStyle/>
                    <a:p>
                      <a:pPr algn="l" fontAlgn="t"/>
                      <a:r>
                        <a:rPr lang="en-US" altLang="zh-CN" sz="1000" b="1" i="0" u="none" strike="noStrike" dirty="0" smtClean="0">
                          <a:solidFill>
                            <a:schemeClr val="bg1"/>
                          </a:solidFill>
                          <a:effectLst/>
                          <a:latin typeface="微软雅黑" panose="020B0503020204020204" pitchFamily="34" charset="-122"/>
                          <a:ea typeface="微软雅黑" panose="020B0503020204020204" pitchFamily="34" charset="-122"/>
                        </a:rPr>
                        <a:t>Agenda</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a:solidFill>
                      <a:srgbClr val="002060"/>
                    </a:solidFill>
                  </a:tcPr>
                </a:tc>
              </a:tr>
              <a:tr h="0">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hlinkClick r:id="rId3"/>
                        </a:rPr>
                        <a:t>R4-2401836</a:t>
                      </a:r>
                      <a:endPar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Minimum requirements for uplink TX switching with dual TAG [UL TX switching]</a:t>
                      </a:r>
                    </a:p>
                  </a:txBody>
                  <a:tcPr marL="45720" marR="4572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Ericsson</a:t>
                      </a:r>
                    </a:p>
                  </a:txBody>
                  <a:tcPr marL="45720" marR="45720"/>
                </a:tc>
                <a:tc>
                  <a:txBody>
                    <a:bodyPr/>
                    <a:lstStyle/>
                    <a:p>
                      <a:pPr marL="0" algn="l" defTabSz="914354" rtl="0" eaLnBrk="1" fontAlgn="t" latinLnBrk="0" hangingPunct="1"/>
                      <a:r>
                        <a:rPr lang="en-US" sz="1000" u="none" strike="noStrike" kern="1200" dirty="0" smtClean="0">
                          <a:solidFill>
                            <a:schemeClr val="dk1"/>
                          </a:solidFill>
                          <a:effectLst/>
                          <a:latin typeface="微软雅黑" panose="020B0503020204020204" pitchFamily="34" charset="-122"/>
                          <a:ea typeface="微软雅黑" panose="020B0503020204020204" pitchFamily="34" charset="-122"/>
                          <a:cs typeface="+mn-cs"/>
                        </a:rPr>
                        <a:t>CR</a:t>
                      </a:r>
                      <a:endPar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9.1.4.1</a:t>
                      </a:r>
                    </a:p>
                  </a:txBody>
                  <a:tcPr marL="45720" marR="45720"/>
                </a:tc>
              </a:tr>
              <a:tr h="0">
                <a:tc>
                  <a:txBody>
                    <a:bodyPr/>
                    <a:lstStyle/>
                    <a:p>
                      <a:pPr marL="0" algn="l" defTabSz="914354" rtl="0" eaLnBrk="1" fontAlgn="t" latinLnBrk="0" hangingPunct="1"/>
                      <a:r>
                        <a:rPr lang="en-US" sz="1000" u="none" strike="noStrike" kern="1200">
                          <a:solidFill>
                            <a:schemeClr val="dk1"/>
                          </a:solidFill>
                          <a:effectLst/>
                          <a:latin typeface="微软雅黑" panose="020B0503020204020204" pitchFamily="34" charset="-122"/>
                          <a:ea typeface="微软雅黑" panose="020B0503020204020204" pitchFamily="34" charset="-122"/>
                          <a:cs typeface="+mn-cs"/>
                          <a:hlinkClick r:id="rId4"/>
                        </a:rPr>
                        <a:t>R4-2401837</a:t>
                      </a:r>
                      <a:endParaRPr lang="en-US" sz="1000" u="none" strike="noStrike" kern="1200">
                        <a:solidFill>
                          <a:schemeClr val="dk1"/>
                        </a:solidFill>
                        <a:effectLst/>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Minimum requirements for uplink TX switching with dual TAG [UL TX switching]</a:t>
                      </a:r>
                    </a:p>
                  </a:txBody>
                  <a:tcPr marL="45720" marR="45720"/>
                </a:tc>
                <a:tc>
                  <a:txBody>
                    <a:bodyPr/>
                    <a:lstStyle/>
                    <a:p>
                      <a:pPr marL="0" algn="l" defTabSz="914354" rtl="0" eaLnBrk="1" fontAlgn="t" latinLnBrk="0" hangingPunct="1"/>
                      <a:r>
                        <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rPr>
                        <a:t>Ericsson</a:t>
                      </a:r>
                    </a:p>
                  </a:txBody>
                  <a:tcPr marL="45720" marR="45720"/>
                </a:tc>
                <a:tc>
                  <a:txBody>
                    <a:bodyPr/>
                    <a:lstStyle/>
                    <a:p>
                      <a:pPr marL="0" algn="l" defTabSz="914354" rtl="0" eaLnBrk="1" fontAlgn="t" latinLnBrk="0" hangingPunct="1"/>
                      <a:r>
                        <a:rPr lang="en-US" sz="1000" u="none" strike="noStrike" kern="1200" dirty="0" smtClean="0">
                          <a:solidFill>
                            <a:schemeClr val="dk1"/>
                          </a:solidFill>
                          <a:effectLst/>
                          <a:latin typeface="微软雅黑" panose="020B0503020204020204" pitchFamily="34" charset="-122"/>
                          <a:ea typeface="微软雅黑" panose="020B0503020204020204" pitchFamily="34" charset="-122"/>
                          <a:cs typeface="+mn-cs"/>
                        </a:rPr>
                        <a:t>CR</a:t>
                      </a:r>
                      <a:endParaRPr lang="en-US" sz="1000" u="none" strike="noStrike" kern="1200" dirty="0">
                        <a:solidFill>
                          <a:schemeClr val="dk1"/>
                        </a:solidFill>
                        <a:effectLst/>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u="none" strike="noStrike" kern="1200" dirty="0">
                          <a:solidFill>
                            <a:schemeClr val="dk1"/>
                          </a:solidFill>
                          <a:effectLst/>
                          <a:latin typeface="微软雅黑" panose="020B0503020204020204" pitchFamily="34" charset="-122"/>
                          <a:ea typeface="微软雅黑" panose="020B0503020204020204" pitchFamily="34" charset="-122"/>
                          <a:cs typeface="+mn-cs"/>
                        </a:rPr>
                        <a:t>9.1.4.1</a:t>
                      </a:r>
                    </a:p>
                  </a:txBody>
                  <a:tcPr marL="45720" marR="45720"/>
                </a:tc>
              </a:tr>
            </a:tbl>
          </a:graphicData>
        </a:graphic>
      </p:graphicFrame>
    </p:spTree>
    <p:extLst>
      <p:ext uri="{BB962C8B-B14F-4D97-AF65-F5344CB8AC3E}">
        <p14:creationId xmlns:p14="http://schemas.microsoft.com/office/powerpoint/2010/main" val="14357250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Summary (</a:t>
            </a:r>
            <a:r>
              <a:rPr lang="en-US" b="1" dirty="0" smtClean="0"/>
              <a:t>1/3)</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790349" cy="5095171"/>
          </a:xfrm>
        </p:spPr>
        <p:txBody>
          <a:bodyPr/>
          <a:lstStyle/>
          <a:p>
            <a:pPr>
              <a:lnSpc>
                <a:spcPct val="150000"/>
              </a:lnSpc>
              <a:spcBef>
                <a:spcPts val="0"/>
              </a:spcBef>
              <a:spcAft>
                <a:spcPts val="0"/>
              </a:spcAft>
            </a:pPr>
            <a:r>
              <a:rPr lang="en-US" sz="1400" dirty="0"/>
              <a:t>In </a:t>
            </a:r>
            <a:r>
              <a:rPr lang="en-US" sz="1400" dirty="0" smtClean="0"/>
              <a:t>Q</a:t>
            </a:r>
            <a:r>
              <a:rPr lang="en-US" sz="1400" dirty="0"/>
              <a:t>1</a:t>
            </a:r>
            <a:r>
              <a:rPr lang="en-US" sz="1400" dirty="0" smtClean="0"/>
              <a:t> 202</a:t>
            </a:r>
            <a:r>
              <a:rPr lang="en-US" sz="1400" dirty="0"/>
              <a:t>4</a:t>
            </a:r>
            <a:r>
              <a:rPr lang="en-US" sz="1400" dirty="0" smtClean="0"/>
              <a:t>, </a:t>
            </a:r>
            <a:r>
              <a:rPr lang="en-US" sz="1400" dirty="0"/>
              <a:t>RAN4 had </a:t>
            </a:r>
            <a:r>
              <a:rPr lang="en-US" sz="1400" dirty="0" smtClean="0"/>
              <a:t>1 </a:t>
            </a:r>
            <a:r>
              <a:rPr lang="en-US" sz="1400" dirty="0" smtClean="0"/>
              <a:t>face to face meeting, i.e., </a:t>
            </a:r>
            <a:r>
              <a:rPr lang="en-US" sz="1400" dirty="0" smtClean="0"/>
              <a:t>RAN4#110 </a:t>
            </a:r>
            <a:r>
              <a:rPr lang="en-US" sz="1400" dirty="0" smtClean="0"/>
              <a:t>in </a:t>
            </a:r>
            <a:r>
              <a:rPr lang="en-US" altLang="zh-CN" sz="1400" dirty="0" smtClean="0"/>
              <a:t>Athens</a:t>
            </a:r>
            <a:endParaRPr lang="en-US" sz="1400" dirty="0"/>
          </a:p>
          <a:p>
            <a:pPr lvl="1">
              <a:lnSpc>
                <a:spcPct val="150000"/>
              </a:lnSpc>
              <a:spcBef>
                <a:spcPts val="0"/>
              </a:spcBef>
              <a:spcAft>
                <a:spcPts val="0"/>
              </a:spcAft>
            </a:pPr>
            <a:r>
              <a:rPr lang="en-US" altLang="zh-CN" sz="1200" dirty="0" smtClean="0"/>
              <a:t>Three </a:t>
            </a:r>
            <a:r>
              <a:rPr lang="en-US" altLang="zh-CN" sz="1200" dirty="0"/>
              <a:t>parallel sessions (Main, RRM, and </a:t>
            </a:r>
            <a:r>
              <a:rPr lang="en-US" altLang="zh-CN" sz="1200" dirty="0" err="1"/>
              <a:t>BSRF_Demod_Test</a:t>
            </a:r>
            <a:r>
              <a:rPr lang="en-US" altLang="zh-CN" sz="1200" dirty="0"/>
              <a:t>) + one ad hoc session were </a:t>
            </a:r>
            <a:r>
              <a:rPr lang="en-US" altLang="zh-CN" sz="1200" dirty="0" smtClean="0"/>
              <a:t>scheduled</a:t>
            </a:r>
            <a:r>
              <a:rPr lang="en-US" altLang="zh-CN" sz="1200" dirty="0"/>
              <a:t> </a:t>
            </a:r>
            <a:r>
              <a:rPr lang="en-US" altLang="zh-CN" sz="1200" dirty="0" smtClean="0"/>
              <a:t>for </a:t>
            </a:r>
            <a:r>
              <a:rPr lang="en-US" altLang="zh-CN" sz="1200" dirty="0" smtClean="0"/>
              <a:t>RAN4#110 </a:t>
            </a:r>
            <a:r>
              <a:rPr lang="en-US" altLang="zh-CN" sz="1200" dirty="0" smtClean="0"/>
              <a:t>meeting</a:t>
            </a:r>
          </a:p>
          <a:p>
            <a:pPr lvl="1">
              <a:lnSpc>
                <a:spcPct val="150000"/>
              </a:lnSpc>
              <a:spcBef>
                <a:spcPts val="0"/>
              </a:spcBef>
              <a:spcAft>
                <a:spcPts val="0"/>
              </a:spcAft>
            </a:pPr>
            <a:r>
              <a:rPr lang="en-US" altLang="zh-CN" sz="1200" dirty="0" smtClean="0"/>
              <a:t>Full </a:t>
            </a:r>
            <a:r>
              <a:rPr lang="en-US" altLang="zh-CN" sz="1200" dirty="0"/>
              <a:t>agendas including maintenance were </a:t>
            </a:r>
            <a:r>
              <a:rPr lang="en-US" altLang="zh-CN" sz="1200" dirty="0" smtClean="0"/>
              <a:t>set</a:t>
            </a:r>
            <a:r>
              <a:rPr lang="en-US" altLang="zh-CN" sz="1200" dirty="0"/>
              <a:t> </a:t>
            </a:r>
            <a:r>
              <a:rPr lang="en-US" altLang="zh-CN" sz="1200" dirty="0" smtClean="0"/>
              <a:t>only for </a:t>
            </a:r>
            <a:r>
              <a:rPr lang="en-US" altLang="zh-CN" sz="1200" dirty="0" smtClean="0"/>
              <a:t>RAN4#110 </a:t>
            </a:r>
            <a:r>
              <a:rPr lang="en-US" altLang="zh-CN" sz="1200" dirty="0" smtClean="0"/>
              <a:t>meeting</a:t>
            </a:r>
            <a:endParaRPr lang="en-US" altLang="zh-CN" sz="1200" dirty="0"/>
          </a:p>
          <a:p>
            <a:pPr>
              <a:lnSpc>
                <a:spcPct val="150000"/>
              </a:lnSpc>
              <a:spcBef>
                <a:spcPts val="0"/>
              </a:spcBef>
              <a:spcAft>
                <a:spcPts val="0"/>
              </a:spcAft>
            </a:pPr>
            <a:r>
              <a:rPr lang="en-US" altLang="zh-CN" sz="1400" dirty="0" smtClean="0"/>
              <a:t>Rel-15/Rel-16, Rel-17 and Rel-18 closed spectrum-related items maintenance</a:t>
            </a:r>
            <a:endParaRPr lang="en-US" altLang="zh-CN" sz="1400" dirty="0"/>
          </a:p>
          <a:p>
            <a:pPr lvl="1">
              <a:lnSpc>
                <a:spcPct val="150000"/>
              </a:lnSpc>
              <a:spcBef>
                <a:spcPts val="0"/>
              </a:spcBef>
              <a:spcAft>
                <a:spcPts val="0"/>
              </a:spcAft>
            </a:pPr>
            <a:r>
              <a:rPr lang="en-US" altLang="zh-CN" sz="1200" dirty="0" smtClean="0"/>
              <a:t>In </a:t>
            </a:r>
            <a:r>
              <a:rPr lang="en-US" altLang="zh-CN" sz="1200" dirty="0" smtClean="0"/>
              <a:t>RAN4#110, </a:t>
            </a:r>
            <a:r>
              <a:rPr lang="en-US" altLang="zh-CN" sz="1200" dirty="0" smtClean="0"/>
              <a:t>there were totally </a:t>
            </a:r>
            <a:r>
              <a:rPr lang="en-US" altLang="zh-CN" sz="1200" dirty="0" smtClean="0"/>
              <a:t>491</a:t>
            </a:r>
            <a:r>
              <a:rPr lang="en-US" altLang="zh-CN" sz="1200" dirty="0" smtClean="0"/>
              <a:t> </a:t>
            </a:r>
            <a:r>
              <a:rPr lang="en-US" altLang="zh-CN" sz="1200" dirty="0" smtClean="0"/>
              <a:t>contributions </a:t>
            </a:r>
            <a:r>
              <a:rPr lang="en-US" altLang="zh-CN" sz="1200" dirty="0" smtClean="0"/>
              <a:t>(</a:t>
            </a:r>
            <a:r>
              <a:rPr lang="en-US" altLang="zh-CN" sz="1200" dirty="0" smtClean="0"/>
              <a:t>13.17</a:t>
            </a:r>
            <a:r>
              <a:rPr lang="en-US" altLang="zh-CN" sz="1200" dirty="0" smtClean="0"/>
              <a:t>% </a:t>
            </a:r>
            <a:r>
              <a:rPr lang="en-US" altLang="zh-CN" sz="1200" dirty="0" smtClean="0"/>
              <a:t>of total </a:t>
            </a:r>
            <a:r>
              <a:rPr lang="en-US" altLang="zh-CN" sz="1200" dirty="0" err="1" smtClean="0"/>
              <a:t>tdocs</a:t>
            </a:r>
            <a:r>
              <a:rPr lang="en-US" altLang="zh-CN" sz="1200" dirty="0" smtClean="0"/>
              <a:t>, </a:t>
            </a:r>
            <a:r>
              <a:rPr lang="en-US" altLang="zh-CN" sz="1200" dirty="0" smtClean="0"/>
              <a:t>10.82% </a:t>
            </a:r>
            <a:r>
              <a:rPr lang="en-US" altLang="zh-CN" sz="1200" dirty="0" smtClean="0"/>
              <a:t>in </a:t>
            </a:r>
            <a:r>
              <a:rPr lang="en-US" altLang="zh-CN" sz="1200" dirty="0" smtClean="0"/>
              <a:t>Q4 2023) </a:t>
            </a:r>
            <a:r>
              <a:rPr lang="en-US" altLang="zh-CN" sz="1200" dirty="0" smtClean="0"/>
              <a:t>for Rel-15 or Rel-16 maintenance.</a:t>
            </a:r>
          </a:p>
          <a:p>
            <a:pPr lvl="1">
              <a:lnSpc>
                <a:spcPct val="150000"/>
              </a:lnSpc>
              <a:spcBef>
                <a:spcPts val="0"/>
              </a:spcBef>
              <a:spcAft>
                <a:spcPts val="0"/>
              </a:spcAft>
            </a:pPr>
            <a:r>
              <a:rPr lang="en-US" altLang="zh-CN" sz="1200" dirty="0" smtClean="0"/>
              <a:t>In </a:t>
            </a:r>
            <a:r>
              <a:rPr lang="en-US" altLang="zh-CN" sz="1200" dirty="0" smtClean="0"/>
              <a:t>RAN4#110, </a:t>
            </a:r>
            <a:r>
              <a:rPr lang="en-US" altLang="zh-CN" sz="1200" dirty="0" smtClean="0"/>
              <a:t>there were totally </a:t>
            </a:r>
            <a:r>
              <a:rPr lang="en-US" altLang="zh-CN" sz="1200" dirty="0" smtClean="0"/>
              <a:t>463</a:t>
            </a:r>
            <a:r>
              <a:rPr lang="en-US" altLang="zh-CN" sz="1200" dirty="0" smtClean="0"/>
              <a:t> </a:t>
            </a:r>
            <a:r>
              <a:rPr lang="en-US" altLang="zh-CN" sz="1200" dirty="0" smtClean="0"/>
              <a:t>contributions </a:t>
            </a:r>
            <a:r>
              <a:rPr lang="en-US" altLang="zh-CN" sz="1200" dirty="0" smtClean="0"/>
              <a:t>(</a:t>
            </a:r>
            <a:r>
              <a:rPr lang="en-US" altLang="zh-CN" sz="1200" dirty="0" smtClean="0"/>
              <a:t>12.42</a:t>
            </a:r>
            <a:r>
              <a:rPr lang="en-US" altLang="zh-CN" sz="1200" dirty="0" smtClean="0"/>
              <a:t>% </a:t>
            </a:r>
            <a:r>
              <a:rPr lang="en-US" altLang="zh-CN" sz="1200" dirty="0" smtClean="0"/>
              <a:t>of total </a:t>
            </a:r>
            <a:r>
              <a:rPr lang="en-US" altLang="zh-CN" sz="1200" dirty="0" err="1" smtClean="0"/>
              <a:t>tdocs</a:t>
            </a:r>
            <a:r>
              <a:rPr lang="en-US" altLang="zh-CN" sz="1200" dirty="0" smtClean="0"/>
              <a:t>, </a:t>
            </a:r>
            <a:r>
              <a:rPr lang="en-US" altLang="zh-CN" sz="1200" dirty="0" smtClean="0"/>
              <a:t>7.93</a:t>
            </a:r>
            <a:r>
              <a:rPr lang="en-US" altLang="zh-CN" sz="1200" dirty="0" smtClean="0"/>
              <a:t>% </a:t>
            </a:r>
            <a:r>
              <a:rPr lang="en-US" altLang="zh-CN" sz="1200" dirty="0" smtClean="0"/>
              <a:t>in </a:t>
            </a:r>
            <a:r>
              <a:rPr lang="en-US" altLang="zh-CN" sz="1200" dirty="0" smtClean="0"/>
              <a:t>Q4 2023) </a:t>
            </a:r>
            <a:r>
              <a:rPr lang="en-US" altLang="zh-CN" sz="1200" dirty="0" smtClean="0"/>
              <a:t>for Rel-17 maintenance.</a:t>
            </a:r>
          </a:p>
          <a:p>
            <a:pPr lvl="1">
              <a:lnSpc>
                <a:spcPct val="150000"/>
              </a:lnSpc>
              <a:spcBef>
                <a:spcPts val="0"/>
              </a:spcBef>
              <a:spcAft>
                <a:spcPts val="0"/>
              </a:spcAft>
            </a:pPr>
            <a:r>
              <a:rPr lang="en-US" altLang="zh-CN" sz="1200" dirty="0" smtClean="0"/>
              <a:t>In </a:t>
            </a:r>
            <a:r>
              <a:rPr lang="en-US" altLang="zh-CN" sz="1200" dirty="0" smtClean="0"/>
              <a:t>RAN4#110, </a:t>
            </a:r>
            <a:r>
              <a:rPr lang="en-US" altLang="zh-CN" sz="1200" dirty="0" smtClean="0"/>
              <a:t>there were totally </a:t>
            </a:r>
            <a:r>
              <a:rPr lang="en-US" altLang="zh-CN" sz="1200" dirty="0" smtClean="0"/>
              <a:t>223</a:t>
            </a:r>
            <a:r>
              <a:rPr lang="en-US" altLang="zh-CN" sz="1200" dirty="0" smtClean="0"/>
              <a:t> </a:t>
            </a:r>
            <a:r>
              <a:rPr lang="en-US" altLang="zh-CN" sz="1200" dirty="0" smtClean="0"/>
              <a:t>contributions </a:t>
            </a:r>
            <a:r>
              <a:rPr lang="en-US" altLang="zh-CN" sz="1200" dirty="0" smtClean="0"/>
              <a:t>(</a:t>
            </a:r>
            <a:r>
              <a:rPr lang="en-US" altLang="zh-CN" sz="1200" dirty="0" smtClean="0"/>
              <a:t>5.98</a:t>
            </a:r>
            <a:r>
              <a:rPr lang="en-US" altLang="zh-CN" sz="1200" dirty="0" smtClean="0"/>
              <a:t>% </a:t>
            </a:r>
            <a:r>
              <a:rPr lang="en-US" altLang="zh-CN" sz="1200" dirty="0" smtClean="0"/>
              <a:t>of total </a:t>
            </a:r>
            <a:r>
              <a:rPr lang="en-US" altLang="zh-CN" sz="1200" dirty="0" err="1" smtClean="0"/>
              <a:t>tdocs</a:t>
            </a:r>
            <a:r>
              <a:rPr lang="en-US" altLang="zh-CN" sz="1200" dirty="0" smtClean="0"/>
              <a:t>, </a:t>
            </a:r>
            <a:r>
              <a:rPr lang="en-US" altLang="zh-CN" sz="1200" dirty="0" smtClean="0"/>
              <a:t>1.78</a:t>
            </a:r>
            <a:r>
              <a:rPr lang="en-US" altLang="zh-CN" sz="1200" dirty="0" smtClean="0"/>
              <a:t>% </a:t>
            </a:r>
            <a:r>
              <a:rPr lang="en-US" altLang="zh-CN" sz="1200" dirty="0" smtClean="0"/>
              <a:t>in </a:t>
            </a:r>
            <a:r>
              <a:rPr lang="en-US" altLang="zh-CN" sz="1200" dirty="0" smtClean="0"/>
              <a:t>Q4 2023) </a:t>
            </a:r>
            <a:r>
              <a:rPr lang="en-US" altLang="zh-CN" sz="1200" dirty="0" smtClean="0"/>
              <a:t>for Rel-18 </a:t>
            </a:r>
            <a:r>
              <a:rPr lang="en-US" altLang="zh-CN" sz="1200" dirty="0" smtClean="0"/>
              <a:t>maintenance</a:t>
            </a:r>
            <a:endParaRPr lang="en-US" altLang="zh-CN" sz="1200" dirty="0" smtClean="0"/>
          </a:p>
          <a:p>
            <a:pPr>
              <a:lnSpc>
                <a:spcPct val="150000"/>
              </a:lnSpc>
              <a:spcBef>
                <a:spcPts val="0"/>
              </a:spcBef>
              <a:spcAft>
                <a:spcPts val="0"/>
              </a:spcAft>
            </a:pPr>
            <a:r>
              <a:rPr lang="en-US" altLang="zh-CN" sz="1400" dirty="0" smtClean="0"/>
              <a:t>Rel-18 </a:t>
            </a:r>
            <a:r>
              <a:rPr lang="en-US" altLang="zh-CN" sz="1400" dirty="0" smtClean="0"/>
              <a:t>WI/SI</a:t>
            </a:r>
          </a:p>
          <a:p>
            <a:pPr lvl="1">
              <a:lnSpc>
                <a:spcPct val="150000"/>
              </a:lnSpc>
              <a:spcBef>
                <a:spcPts val="0"/>
              </a:spcBef>
              <a:spcAft>
                <a:spcPts val="0"/>
              </a:spcAft>
            </a:pPr>
            <a:r>
              <a:rPr lang="en-US" altLang="zh-CN" sz="1200" dirty="0" smtClean="0"/>
              <a:t>RAN4 focuses on finalization of Rel-18 WI performance parts in Q1 2024</a:t>
            </a:r>
          </a:p>
          <a:p>
            <a:pPr lvl="1">
              <a:lnSpc>
                <a:spcPct val="150000"/>
              </a:lnSpc>
              <a:spcBef>
                <a:spcPts val="0"/>
              </a:spcBef>
              <a:spcAft>
                <a:spcPts val="0"/>
              </a:spcAft>
            </a:pPr>
            <a:r>
              <a:rPr lang="en-US" altLang="zh-CN" sz="1200" dirty="0" smtClean="0"/>
              <a:t>Statuses </a:t>
            </a:r>
            <a:r>
              <a:rPr lang="en-US" altLang="zh-CN" sz="1200" dirty="0" smtClean="0"/>
              <a:t>of </a:t>
            </a:r>
            <a:r>
              <a:rPr lang="en-US" altLang="zh-CN" sz="1200" dirty="0" smtClean="0"/>
              <a:t>WIs for RAN4 core part are as follows</a:t>
            </a:r>
          </a:p>
          <a:p>
            <a:pPr lvl="2">
              <a:lnSpc>
                <a:spcPct val="150000"/>
              </a:lnSpc>
              <a:spcBef>
                <a:spcPts val="0"/>
              </a:spcBef>
              <a:spcAft>
                <a:spcPts val="0"/>
              </a:spcAft>
            </a:pPr>
            <a:r>
              <a:rPr lang="en-US" altLang="zh-CN" sz="1200" dirty="0"/>
              <a:t>Rel-18 SI and WI core part (total 92 items: 71 closed, 21 (20 basket WIs) extended</a:t>
            </a:r>
            <a:r>
              <a:rPr lang="en-US" altLang="zh-CN" sz="1200" dirty="0" smtClean="0"/>
              <a:t>)</a:t>
            </a:r>
          </a:p>
          <a:p>
            <a:pPr lvl="2">
              <a:lnSpc>
                <a:spcPct val="150000"/>
              </a:lnSpc>
              <a:spcBef>
                <a:spcPts val="0"/>
              </a:spcBef>
              <a:spcAft>
                <a:spcPts val="0"/>
              </a:spcAft>
            </a:pPr>
            <a:r>
              <a:rPr lang="en-US" altLang="zh-CN" sz="1200" dirty="0" smtClean="0"/>
              <a:t>20 Rel-18 basket </a:t>
            </a:r>
            <a:r>
              <a:rPr lang="en-US" altLang="zh-CN" sz="1200" dirty="0"/>
              <a:t>WIs will be extended by one more quarter, because Rel-19 specifications will not be available at least until September </a:t>
            </a:r>
            <a:r>
              <a:rPr lang="en-US" altLang="zh-CN" sz="1200" dirty="0" smtClean="0"/>
              <a:t>2024</a:t>
            </a:r>
          </a:p>
          <a:p>
            <a:pPr lvl="2">
              <a:lnSpc>
                <a:spcPct val="150000"/>
              </a:lnSpc>
              <a:spcBef>
                <a:spcPts val="0"/>
              </a:spcBef>
              <a:spcAft>
                <a:spcPts val="0"/>
              </a:spcAft>
            </a:pPr>
            <a:r>
              <a:rPr lang="en-US" altLang="zh-CN" sz="1200" dirty="0"/>
              <a:t>RAN4 NTN core part is not completed</a:t>
            </a:r>
          </a:p>
          <a:p>
            <a:pPr lvl="3">
              <a:lnSpc>
                <a:spcPct val="150000"/>
              </a:lnSpc>
              <a:spcBef>
                <a:spcPts val="0"/>
              </a:spcBef>
              <a:spcAft>
                <a:spcPts val="0"/>
              </a:spcAft>
            </a:pPr>
            <a:r>
              <a:rPr lang="en-US" altLang="zh-CN" sz="1200" dirty="0"/>
              <a:t>RRM part is closed. RF part is on-going and there are controversial issues including ACS requirements</a:t>
            </a:r>
          </a:p>
          <a:p>
            <a:pPr lvl="2">
              <a:lnSpc>
                <a:spcPct val="150000"/>
              </a:lnSpc>
              <a:spcBef>
                <a:spcPts val="0"/>
              </a:spcBef>
              <a:spcAft>
                <a:spcPts val="0"/>
              </a:spcAft>
            </a:pPr>
            <a:r>
              <a:rPr lang="en-US" altLang="zh-CN" sz="1200" dirty="0" smtClean="0"/>
              <a:t>The following 6 Rel-18 WIs will be closed</a:t>
            </a:r>
          </a:p>
          <a:p>
            <a:pPr lvl="3">
              <a:lnSpc>
                <a:spcPct val="150000"/>
              </a:lnSpc>
              <a:spcBef>
                <a:spcPts val="0"/>
              </a:spcBef>
              <a:spcAft>
                <a:spcPts val="0"/>
              </a:spcAft>
            </a:pPr>
            <a:r>
              <a:rPr lang="en-US" altLang="zh-CN" sz="1200" dirty="0" smtClean="0"/>
              <a:t>NR_2SUL_cell_combos_R18, NR_bands_UL_MIMO_R18, NR_bands_R18_BWs, 4Rx_NR_bands_R18, </a:t>
            </a:r>
            <a:r>
              <a:rPr lang="en-US" altLang="zh-CN" sz="1200" dirty="0" err="1" smtClean="0"/>
              <a:t>IoT_NTN_extLband</a:t>
            </a:r>
            <a:r>
              <a:rPr lang="en-US" altLang="zh-CN" sz="1200" dirty="0" smtClean="0"/>
              <a:t>, HPUE_LTE_FDD_B14</a:t>
            </a:r>
          </a:p>
          <a:p>
            <a:pPr lvl="1">
              <a:lnSpc>
                <a:spcPct val="150000"/>
              </a:lnSpc>
              <a:spcBef>
                <a:spcPts val="0"/>
              </a:spcBef>
              <a:spcAft>
                <a:spcPts val="0"/>
              </a:spcAft>
            </a:pPr>
            <a:r>
              <a:rPr lang="en-US" altLang="zh-CN" sz="1200" dirty="0" smtClean="0"/>
              <a:t>Statuses </a:t>
            </a:r>
            <a:r>
              <a:rPr lang="en-US" altLang="zh-CN" sz="1200" dirty="0"/>
              <a:t>of WIs for RAN4 </a:t>
            </a:r>
            <a:r>
              <a:rPr lang="en-US" altLang="zh-CN" sz="1200" dirty="0" err="1" smtClean="0"/>
              <a:t>perf</a:t>
            </a:r>
            <a:r>
              <a:rPr lang="en-US" altLang="zh-CN" sz="1200" dirty="0" smtClean="0"/>
              <a:t>. Part are as follows</a:t>
            </a:r>
          </a:p>
          <a:p>
            <a:pPr lvl="2">
              <a:lnSpc>
                <a:spcPct val="150000"/>
              </a:lnSpc>
              <a:spcBef>
                <a:spcPts val="0"/>
              </a:spcBef>
              <a:spcAft>
                <a:spcPts val="0"/>
              </a:spcAft>
            </a:pPr>
            <a:r>
              <a:rPr lang="en-US" altLang="zh-CN" sz="1200" dirty="0"/>
              <a:t>Rel-18 WI </a:t>
            </a:r>
            <a:r>
              <a:rPr lang="en-US" altLang="zh-CN" sz="1200" dirty="0" err="1"/>
              <a:t>perf</a:t>
            </a:r>
            <a:r>
              <a:rPr lang="en-US" altLang="zh-CN" sz="1200" dirty="0"/>
              <a:t>. part (total 52 items: 14 closed, 13 extended, 25 on-going)</a:t>
            </a:r>
          </a:p>
          <a:p>
            <a:pPr lvl="1">
              <a:lnSpc>
                <a:spcPct val="150000"/>
              </a:lnSpc>
              <a:spcBef>
                <a:spcPts val="0"/>
              </a:spcBef>
              <a:spcAft>
                <a:spcPts val="0"/>
              </a:spcAft>
            </a:pPr>
            <a:endParaRPr lang="en-US" altLang="zh-CN" sz="1200" dirty="0"/>
          </a:p>
          <a:p>
            <a:pPr lvl="2">
              <a:lnSpc>
                <a:spcPct val="150000"/>
              </a:lnSpc>
              <a:spcBef>
                <a:spcPts val="0"/>
              </a:spcBef>
              <a:spcAft>
                <a:spcPts val="0"/>
              </a:spcAft>
            </a:pPr>
            <a:endParaRPr lang="en-US" altLang="zh-CN" sz="1200" dirty="0"/>
          </a:p>
          <a:p>
            <a:pPr lvl="2">
              <a:lnSpc>
                <a:spcPct val="150000"/>
              </a:lnSpc>
              <a:spcBef>
                <a:spcPts val="0"/>
              </a:spcBef>
              <a:spcAft>
                <a:spcPts val="0"/>
              </a:spcAft>
            </a:pPr>
            <a:endParaRPr lang="en-US" altLang="zh-CN" sz="800" dirty="0" smtClean="0"/>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Thank </a:t>
            </a:r>
            <a:r>
              <a:rPr lang="en-US" b="1" dirty="0" smtClean="0"/>
              <a:t>You All!</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0" indent="0">
              <a:lnSpc>
                <a:spcPct val="150000"/>
              </a:lnSpc>
              <a:spcBef>
                <a:spcPts val="0"/>
              </a:spcBef>
              <a:spcAft>
                <a:spcPts val="0"/>
              </a:spcAft>
              <a:buNone/>
            </a:pPr>
            <a:r>
              <a:rPr lang="en-US" altLang="zh-CN" sz="1400" b="1" dirty="0" smtClean="0"/>
              <a:t>Many thanks to</a:t>
            </a:r>
            <a:r>
              <a:rPr lang="zh-CN" altLang="en-US" sz="1400" b="1" dirty="0" smtClean="0"/>
              <a:t>：</a:t>
            </a:r>
            <a:endParaRPr lang="en-US" altLang="zh-CN" sz="1400" b="1" dirty="0" smtClean="0"/>
          </a:p>
          <a:p>
            <a:pPr>
              <a:lnSpc>
                <a:spcPct val="150000"/>
              </a:lnSpc>
              <a:spcBef>
                <a:spcPts val="0"/>
              </a:spcBef>
              <a:spcAft>
                <a:spcPts val="0"/>
              </a:spcAft>
            </a:pPr>
            <a:r>
              <a:rPr lang="en-US" altLang="zh-CN" sz="1400" dirty="0" smtClean="0"/>
              <a:t>Vice chair Gene Fong, Shan Yang for chairing </a:t>
            </a:r>
            <a:r>
              <a:rPr lang="en-US" altLang="zh-CN" sz="1400" dirty="0"/>
              <a:t>sessions</a:t>
            </a:r>
          </a:p>
          <a:p>
            <a:pPr>
              <a:lnSpc>
                <a:spcPct val="150000"/>
              </a:lnSpc>
              <a:spcBef>
                <a:spcPts val="0"/>
              </a:spcBef>
              <a:spcAft>
                <a:spcPts val="0"/>
              </a:spcAft>
            </a:pPr>
            <a:r>
              <a:rPr lang="en-US" altLang="zh-CN" sz="1400" dirty="0" smtClean="0"/>
              <a:t>Carolyn </a:t>
            </a:r>
            <a:r>
              <a:rPr lang="en-US" altLang="zh-CN" sz="1400" dirty="0"/>
              <a:t>Taylor and Achraf Khsiba</a:t>
            </a:r>
            <a:r>
              <a:rPr lang="en-US" altLang="en-US" sz="1400" dirty="0" smtClean="0"/>
              <a:t> </a:t>
            </a:r>
            <a:r>
              <a:rPr lang="en-US" altLang="en-US" sz="1400" dirty="0"/>
              <a:t>for </a:t>
            </a:r>
            <a:r>
              <a:rPr lang="en-US" altLang="en-US" sz="1400" dirty="0" smtClean="0"/>
              <a:t>excellent MCC supports</a:t>
            </a:r>
            <a:endParaRPr lang="en-US" altLang="zh-CN" sz="1400" dirty="0"/>
          </a:p>
          <a:p>
            <a:pPr>
              <a:lnSpc>
                <a:spcPct val="150000"/>
              </a:lnSpc>
              <a:spcBef>
                <a:spcPts val="0"/>
              </a:spcBef>
              <a:spcAft>
                <a:spcPts val="0"/>
              </a:spcAft>
            </a:pPr>
            <a:r>
              <a:rPr lang="sv-SE" altLang="en-US" sz="1400" dirty="0" smtClean="0"/>
              <a:t>All the moderators </a:t>
            </a:r>
            <a:r>
              <a:rPr lang="sv-SE" altLang="en-US" sz="1400" dirty="0"/>
              <a:t>for leading </a:t>
            </a:r>
            <a:r>
              <a:rPr lang="sv-SE" altLang="en-US" sz="1400" dirty="0" smtClean="0"/>
              <a:t>the discussions </a:t>
            </a:r>
            <a:r>
              <a:rPr lang="sv-SE" altLang="en-US" sz="1400" dirty="0"/>
              <a:t>and providing </a:t>
            </a:r>
            <a:r>
              <a:rPr lang="sv-SE" altLang="en-US" sz="1400" dirty="0" smtClean="0"/>
              <a:t>summaries</a:t>
            </a:r>
          </a:p>
          <a:p>
            <a:pPr lvl="1">
              <a:lnSpc>
                <a:spcPct val="150000"/>
              </a:lnSpc>
              <a:spcBef>
                <a:spcPts val="0"/>
              </a:spcBef>
              <a:spcAft>
                <a:spcPts val="0"/>
              </a:spcAft>
            </a:pPr>
            <a:r>
              <a:rPr lang="sv-SE" altLang="en-US" sz="1200" dirty="0"/>
              <a:t>Haijie Qiu, </a:t>
            </a:r>
            <a:r>
              <a:rPr lang="sv-SE" altLang="en-US" sz="1200" dirty="0" smtClean="0"/>
              <a:t>Andrey </a:t>
            </a:r>
            <a:r>
              <a:rPr lang="en-US" altLang="zh-CN" sz="1200" dirty="0" smtClean="0"/>
              <a:t>Chervyakov,</a:t>
            </a:r>
            <a:r>
              <a:rPr lang="sv-SE" altLang="en-US" sz="1200" dirty="0" smtClean="0"/>
              <a:t> </a:t>
            </a:r>
            <a:r>
              <a:rPr lang="sv-SE" altLang="en-US" sz="1200" dirty="0"/>
              <a:t>Ada Wang, Aijun Cao, Alexander Hamilton, Alexander SAYENKO, Ato Yu, Aurelian Bria, Axel Mueller, Basaier Jialade, Bin Han, Bo Liu, Bozhi Li, CH Park, Chenchen Zhang, Chunhui Zhang, Chunxia Guo, Dan Hu, Dan Liu, Dimitri Gold, Dominique Brunel, Dominique Everaere, Dorin Panaitopol, Emil Olbrich, Fei Xue, He Wang, Hisashi Onozawa, Hong Li, Hsuanli Lin, Huiping Shan, Iwo Angelow, Jahidur Rahman, Jerry Cui, Jiakai Shi, Jin Wang, Jing Han, Jingzhou Wu, Jinqiang Xing, Jin-Yup Hwang, Johan Sköld, Johannes Hejselbaek, </a:t>
            </a:r>
            <a:r>
              <a:rPr lang="sv-SE" altLang="en-US" sz="1200" dirty="0" smtClean="0"/>
              <a:t>Joongkwan </a:t>
            </a:r>
            <a:r>
              <a:rPr lang="sv-SE" altLang="en-US" sz="1200" dirty="0"/>
              <a:t>Huh, Juan Zhang, Kazuyoshi Uesaka, Ke Li, Lars Dalsgaard, Laurent Noel, Lei Gao, Li Zhang, Licheng Lin, Lili Wang, Ling Lin, Lingyu Kong, Luca Llodigiani, </a:t>
            </a:r>
            <a:r>
              <a:rPr lang="sv-SE" altLang="en-US" sz="1200" dirty="0" smtClean="0"/>
              <a:t>Man </a:t>
            </a:r>
            <a:r>
              <a:rPr lang="sv-SE" altLang="en-US" sz="1200" dirty="0"/>
              <a:t>Hung Ng, Meng Zhang, Michal Szydelko, Mohammad Abdi Abyaneh, Muhammad Kazmi, Mustafa Emara, Nicholas Pu, Peng(Henry) Zhang, Per Lindell, Petri J. </a:t>
            </a:r>
            <a:r>
              <a:rPr lang="sv-SE" altLang="en-US" sz="1200" dirty="0" smtClean="0"/>
              <a:t>Vasenkari, Petri </a:t>
            </a:r>
            <a:r>
              <a:rPr lang="sv-SE" altLang="en-US" sz="1200" dirty="0"/>
              <a:t>Vasenkari, Phil Coan, Qian Yang, Qiming Li, Qiuge Guo, Ron Borsato, Roy Hu, Rui Zhou, Ruixin Wang, Sang Sun, Sanjun Feng, Santhan Thangarasa, Shiyuan Wang, Steven Chen, Suhwan Lim, Sumant Iyer, Taekhoon Kim, Tricia Li, Valentin Gheorghiu, Venkat Gonuguntla, Ville Vintola, Wael Boukley Hasan, Waseem Ozan, Wubin Zhou, Xiang Gao, Xiaoran Zhang, Xuan Yi, Xusheng Wei, Yang Tang, Yanze Fu, Yao Kun, Yasuki Suzuki, Ye Liu, Yiran Jin, Yoonoh Yang, Yuexia Song, Yunchuan Yang, Yuta Oguma, Zehan Zhao, Zhifeng Ma, Zhongyi </a:t>
            </a:r>
            <a:r>
              <a:rPr lang="sv-SE" altLang="en-US" sz="1200" dirty="0" smtClean="0"/>
              <a:t>Shen</a:t>
            </a:r>
          </a:p>
          <a:p>
            <a:pPr>
              <a:lnSpc>
                <a:spcPct val="150000"/>
              </a:lnSpc>
              <a:spcBef>
                <a:spcPts val="0"/>
              </a:spcBef>
              <a:spcAft>
                <a:spcPts val="0"/>
              </a:spcAft>
            </a:pPr>
            <a:r>
              <a:rPr lang="sv-SE" altLang="zh-CN" sz="1400" dirty="0" smtClean="0"/>
              <a:t>Delegates </a:t>
            </a:r>
            <a:r>
              <a:rPr lang="sv-SE" altLang="zh-CN" sz="1400" dirty="0"/>
              <a:t>for </a:t>
            </a:r>
            <a:r>
              <a:rPr lang="sv-SE" altLang="zh-CN" sz="1400" dirty="0" smtClean="0"/>
              <a:t>great contributions </a:t>
            </a:r>
            <a:r>
              <a:rPr lang="sv-SE" altLang="zh-CN" sz="1400" dirty="0"/>
              <a:t>and </a:t>
            </a:r>
            <a:r>
              <a:rPr lang="sv-SE" altLang="zh-CN" sz="1400" dirty="0" smtClean="0"/>
              <a:t>discussions.</a:t>
            </a:r>
            <a:endParaRPr lang="en-US" altLang="zh-CN" sz="1400" dirty="0"/>
          </a:p>
        </p:txBody>
      </p:sp>
    </p:spTree>
    <p:extLst>
      <p:ext uri="{BB962C8B-B14F-4D97-AF65-F5344CB8AC3E}">
        <p14:creationId xmlns:p14="http://schemas.microsoft.com/office/powerpoint/2010/main" val="28661743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Summary: Rel-18 Core part </a:t>
            </a:r>
            <a:r>
              <a:rPr lang="en-US" b="1" dirty="0" smtClean="0"/>
              <a:t>(</a:t>
            </a:r>
            <a:r>
              <a:rPr lang="en-US" b="1" dirty="0" smtClean="0"/>
              <a:t>2/3)</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400" dirty="0" smtClean="0"/>
              <a:t>Rel-18 </a:t>
            </a:r>
            <a:r>
              <a:rPr lang="en-US" altLang="zh-CN" sz="1400" dirty="0" smtClean="0"/>
              <a:t>SI and WI core part</a:t>
            </a:r>
            <a:r>
              <a:rPr lang="en-US" altLang="zh-CN" sz="1400" dirty="0" smtClean="0"/>
              <a:t> </a:t>
            </a:r>
            <a:r>
              <a:rPr lang="en-US" altLang="zh-CN" sz="1400" dirty="0" smtClean="0"/>
              <a:t>(total </a:t>
            </a:r>
            <a:r>
              <a:rPr lang="en-US" altLang="zh-CN" sz="1400" dirty="0" smtClean="0"/>
              <a:t>92 </a:t>
            </a:r>
            <a:r>
              <a:rPr lang="en-US" altLang="zh-CN" sz="1400" dirty="0" smtClean="0"/>
              <a:t>items: </a:t>
            </a:r>
            <a:r>
              <a:rPr lang="en-US" altLang="zh-CN" sz="1400" dirty="0" smtClean="0"/>
              <a:t>71</a:t>
            </a:r>
            <a:r>
              <a:rPr lang="en-US" altLang="zh-CN" sz="1400" dirty="0" smtClean="0"/>
              <a:t> closed</a:t>
            </a:r>
            <a:r>
              <a:rPr lang="en-US" altLang="zh-CN" sz="1400" dirty="0" smtClean="0"/>
              <a:t>, </a:t>
            </a:r>
            <a:r>
              <a:rPr lang="en-US" altLang="zh-CN" sz="1400" dirty="0" smtClean="0"/>
              <a:t>21 </a:t>
            </a:r>
            <a:r>
              <a:rPr lang="en-US" altLang="zh-CN" sz="1400" dirty="0" smtClean="0"/>
              <a:t>(</a:t>
            </a:r>
            <a:r>
              <a:rPr lang="en-US" altLang="zh-CN" sz="1400" dirty="0" smtClean="0"/>
              <a:t>20 </a:t>
            </a:r>
            <a:r>
              <a:rPr lang="en-US" altLang="zh-CN" sz="1400" dirty="0" smtClean="0"/>
              <a:t>basket WIs</a:t>
            </a:r>
            <a:r>
              <a:rPr lang="en-US" altLang="zh-CN" sz="1400" dirty="0" smtClean="0"/>
              <a:t>) </a:t>
            </a:r>
            <a:r>
              <a:rPr lang="en-US" altLang="zh-CN" sz="1400" dirty="0" smtClean="0"/>
              <a:t>extended)</a:t>
            </a:r>
            <a:endParaRPr lang="en-US" altLang="zh-CN" sz="1400" dirty="0"/>
          </a:p>
          <a:p>
            <a:pPr lvl="1">
              <a:lnSpc>
                <a:spcPct val="150000"/>
              </a:lnSpc>
              <a:spcBef>
                <a:spcPts val="0"/>
              </a:spcBef>
              <a:spcAft>
                <a:spcPts val="0"/>
              </a:spcAft>
            </a:pPr>
            <a:r>
              <a:rPr lang="en-US" altLang="zh-CN" sz="1200" dirty="0" smtClean="0"/>
              <a:t>Red color: </a:t>
            </a:r>
            <a:r>
              <a:rPr lang="en-US" altLang="zh-CN" sz="1200" dirty="0" smtClean="0">
                <a:solidFill>
                  <a:srgbClr val="C00000"/>
                </a:solidFill>
              </a:rPr>
              <a:t>to be extended</a:t>
            </a:r>
            <a:r>
              <a:rPr lang="en-US" altLang="zh-CN" sz="1200" dirty="0" smtClean="0"/>
              <a:t>. Green </a:t>
            </a:r>
            <a:r>
              <a:rPr lang="en-US" altLang="zh-CN" sz="1200" dirty="0"/>
              <a:t>color: </a:t>
            </a:r>
            <a:r>
              <a:rPr lang="en-US" altLang="zh-CN" sz="1200" dirty="0" smtClean="0">
                <a:solidFill>
                  <a:srgbClr val="00B050"/>
                </a:solidFill>
              </a:rPr>
              <a:t>to be completed/stopped. </a:t>
            </a:r>
            <a:r>
              <a:rPr lang="en-US" altLang="zh-CN" sz="1200" dirty="0" smtClean="0"/>
              <a:t>Black color: on-going.</a:t>
            </a:r>
            <a:endParaRPr lang="en-US" altLang="zh-CN" sz="1200" dirty="0">
              <a:solidFill>
                <a:schemeClr val="bg1">
                  <a:lumMod val="65000"/>
                </a:schemeClr>
              </a:solidFill>
            </a:endParaRPr>
          </a:p>
        </p:txBody>
      </p:sp>
      <p:sp>
        <p:nvSpPr>
          <p:cNvPr id="8" name="矩形 7"/>
          <p:cNvSpPr/>
          <p:nvPr/>
        </p:nvSpPr>
        <p:spPr>
          <a:xfrm>
            <a:off x="205848" y="1936195"/>
            <a:ext cx="3154987"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RAN1~3 led WI/SI (RAN4 core part)</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21/</a:t>
            </a:r>
            <a:r>
              <a:rPr lang="en-US" altLang="zh-CN" sz="1000" b="1" dirty="0" smtClean="0">
                <a:solidFill>
                  <a:srgbClr val="339966"/>
                </a:solidFill>
                <a:latin typeface="微软雅黑" panose="020B0503020204020204" pitchFamily="34" charset="-122"/>
                <a:ea typeface="微软雅黑" panose="020B0503020204020204" pitchFamily="34" charset="-122"/>
              </a:rPr>
              <a:t>20</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sp>
        <p:nvSpPr>
          <p:cNvPr id="9" name="矩形 8"/>
          <p:cNvSpPr/>
          <p:nvPr/>
        </p:nvSpPr>
        <p:spPr>
          <a:xfrm>
            <a:off x="3238810" y="1936195"/>
            <a:ext cx="2985778"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RAN4 non-spectrum WI/SI(core)</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22/</a:t>
            </a:r>
            <a:r>
              <a:rPr lang="en-US" altLang="zh-CN" sz="1000" b="1" dirty="0" smtClean="0">
                <a:solidFill>
                  <a:srgbClr val="339966"/>
                </a:solidFill>
                <a:latin typeface="微软雅黑" panose="020B0503020204020204" pitchFamily="34" charset="-122"/>
                <a:ea typeface="微软雅黑" panose="020B0503020204020204" pitchFamily="34" charset="-122"/>
              </a:rPr>
              <a:t>22</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sp>
        <p:nvSpPr>
          <p:cNvPr id="10" name="矩形 9"/>
          <p:cNvSpPr/>
          <p:nvPr/>
        </p:nvSpPr>
        <p:spPr>
          <a:xfrm>
            <a:off x="6369667" y="1936195"/>
            <a:ext cx="2525859"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RAN4 led spectrum WI/SI</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49/</a:t>
            </a:r>
            <a:r>
              <a:rPr lang="en-US" altLang="zh-CN" sz="1000" b="1" dirty="0" smtClean="0">
                <a:solidFill>
                  <a:srgbClr val="00B050"/>
                </a:solidFill>
                <a:latin typeface="微软雅黑" panose="020B0503020204020204" pitchFamily="34" charset="-122"/>
                <a:ea typeface="微软雅黑" panose="020B0503020204020204" pitchFamily="34" charset="-122"/>
              </a:rPr>
              <a:t>29</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extLst>
              <p:ext uri="{D42A27DB-BD31-4B8C-83A1-F6EECF244321}">
                <p14:modId xmlns:p14="http://schemas.microsoft.com/office/powerpoint/2010/main" val="4273127005"/>
              </p:ext>
            </p:extLst>
          </p:nvPr>
        </p:nvGraphicFramePr>
        <p:xfrm>
          <a:off x="6464000" y="2182415"/>
          <a:ext cx="2673636" cy="4163897"/>
        </p:xfrm>
        <a:graphic>
          <a:graphicData uri="http://schemas.openxmlformats.org/drawingml/2006/table">
            <a:tbl>
              <a:tblPr/>
              <a:tblGrid>
                <a:gridCol w="2673636"/>
              </a:tblGrid>
              <a:tr h="181039">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DC_R18_1BLTE_1BNR_2DL2UL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DC_R18_2BLTE_1BNR_3DL2UL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a:solidFill>
                            <a:srgbClr val="C00000"/>
                          </a:solidFill>
                          <a:effectLst/>
                          <a:latin typeface="微软雅黑" panose="020B0503020204020204" pitchFamily="34" charset="-122"/>
                          <a:ea typeface="微软雅黑" panose="020B0503020204020204" pitchFamily="34" charset="-122"/>
                        </a:rPr>
                        <a:t>DC_R18_xBLTE_1BNR_yDL2UL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C00000"/>
                          </a:solidFill>
                          <a:effectLst/>
                          <a:latin typeface="微软雅黑" panose="020B0503020204020204" pitchFamily="34" charset="-122"/>
                          <a:ea typeface="微软雅黑" panose="020B0503020204020204" pitchFamily="34" charset="-122"/>
                        </a:rPr>
                        <a:t>DC_R18_xBLTE_2BNR_yDL2UL</a:t>
                      </a:r>
                      <a:endParaRPr lang="en-US" sz="1000" b="0" i="0" u="none" strike="noStrike" dirty="0">
                        <a:solidFill>
                          <a:srgbClr val="C0000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DC_R18_xBLTE_yBNR_zDL2UL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DC_R18_xBLTE_yBNR_zDL3UL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NR_CA_R18_Intra</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NR_CADC_R18_2BDL_xBUL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NR_CADC_R18_3BDL_xBUL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NR_CADC_R18_yBDL_xBUL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NR_SUL_combos_R18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1" i="0" u="none" strike="noStrike" dirty="0">
                          <a:solidFill>
                            <a:srgbClr val="00B050"/>
                          </a:solidFill>
                          <a:effectLst/>
                          <a:latin typeface="微软雅黑" panose="020B0503020204020204" pitchFamily="34" charset="-122"/>
                          <a:ea typeface="微软雅黑" panose="020B0503020204020204" pitchFamily="34" charset="-122"/>
                        </a:rPr>
                        <a:t>NR_2SUL_cell_combos_R18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NR_LTE_V2X_PC5_combos_R18 (2023/12)</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LTE_NR_HPUE_FWVM_R18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NR_RAIL_HPUE_n100_n101 (stopped)</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C00000"/>
                          </a:solidFill>
                          <a:effectLst/>
                          <a:latin typeface="微软雅黑" panose="020B0503020204020204" pitchFamily="34" charset="-122"/>
                          <a:ea typeface="微软雅黑" panose="020B0503020204020204" pitchFamily="34" charset="-122"/>
                        </a:rPr>
                        <a:t>HPUE_FR1_DC_LTE_NR_R18</a:t>
                      </a:r>
                      <a:endParaRPr lang="en-US" sz="1000" b="0" i="0" u="none" strike="noStrike" dirty="0">
                        <a:solidFill>
                          <a:srgbClr val="C0000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C00000"/>
                          </a:solidFill>
                          <a:effectLst/>
                          <a:latin typeface="微软雅黑" panose="020B0503020204020204" pitchFamily="34" charset="-122"/>
                          <a:ea typeface="微软雅黑" panose="020B0503020204020204" pitchFamily="34" charset="-122"/>
                        </a:rPr>
                        <a:t>HPUE_NR_FR1_TDD_intra_CA_R18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HPUE_NR_FR1_TDD_R18 (closed 2023/12)</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C00000"/>
                          </a:solidFill>
                          <a:effectLst/>
                          <a:latin typeface="微软雅黑" panose="020B0503020204020204" pitchFamily="34" charset="-122"/>
                          <a:ea typeface="微软雅黑" panose="020B0503020204020204" pitchFamily="34" charset="-122"/>
                        </a:rPr>
                        <a:t>HPUE_FR1_TDD_NR_CADC_SUL_R18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C00000"/>
                          </a:solidFill>
                          <a:effectLst/>
                          <a:latin typeface="微软雅黑" panose="020B0503020204020204" pitchFamily="34" charset="-122"/>
                          <a:ea typeface="微软雅黑" panose="020B0503020204020204" pitchFamily="34" charset="-122"/>
                        </a:rPr>
                        <a:t>HPUE_FR1_FDD_NR_CADC_R18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HPUE_NR_FR1_FDD_R18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DL_intrpt_combos_TxSW_R18 (2023/12)</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1" i="0" u="none" strike="noStrike" dirty="0" smtClean="0">
                          <a:solidFill>
                            <a:srgbClr val="00B050"/>
                          </a:solidFill>
                          <a:effectLst/>
                          <a:latin typeface="微软雅黑" panose="020B0503020204020204" pitchFamily="34" charset="-122"/>
                          <a:ea typeface="微软雅黑" panose="020B0503020204020204" pitchFamily="34" charset="-122"/>
                        </a:rPr>
                        <a:t>NR_bands_UL_MIMO_R18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graphicFrame>
        <p:nvGraphicFramePr>
          <p:cNvPr id="14" name="表格 13"/>
          <p:cNvGraphicFramePr>
            <a:graphicFrameLocks noGrp="1"/>
          </p:cNvGraphicFramePr>
          <p:nvPr>
            <p:extLst>
              <p:ext uri="{D42A27DB-BD31-4B8C-83A1-F6EECF244321}">
                <p14:modId xmlns:p14="http://schemas.microsoft.com/office/powerpoint/2010/main" val="393392005"/>
              </p:ext>
            </p:extLst>
          </p:nvPr>
        </p:nvGraphicFramePr>
        <p:xfrm>
          <a:off x="9109383" y="1606124"/>
          <a:ext cx="2932805" cy="4929188"/>
        </p:xfrm>
        <a:graphic>
          <a:graphicData uri="http://schemas.openxmlformats.org/drawingml/2006/table">
            <a:tbl>
              <a:tblPr/>
              <a:tblGrid>
                <a:gridCol w="2932805"/>
              </a:tblGrid>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NR_FDD_bands_R18_redcap (closed 2023/12)</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sz="1000" b="1" i="0" u="none" strike="noStrike" dirty="0" smtClean="0">
                          <a:solidFill>
                            <a:srgbClr val="00B050"/>
                          </a:solidFill>
                          <a:effectLst/>
                          <a:latin typeface="微软雅黑" panose="020B0503020204020204" pitchFamily="34" charset="-122"/>
                          <a:ea typeface="微软雅黑" panose="020B0503020204020204" pitchFamily="34" charset="-122"/>
                        </a:rPr>
                        <a:t>NR_bands_R18_BWs</a:t>
                      </a:r>
                      <a:endParaRPr lang="en-US" sz="1000" b="1"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LTE_NR_Simult_RxTx_R18</a:t>
                      </a:r>
                    </a:p>
                  </a:txBody>
                  <a:tcPr marL="4666" marR="4666" marT="4666" marB="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fontAlgn="b"/>
                      <a:r>
                        <a:rPr lang="zh-CN" sz="1000" b="1" i="0" u="none" strike="noStrike" dirty="0">
                          <a:solidFill>
                            <a:srgbClr val="00B050"/>
                          </a:solidFill>
                          <a:effectLst/>
                          <a:latin typeface="+mj-ea"/>
                          <a:ea typeface="+mj-ea"/>
                        </a:rPr>
                        <a:t>4Rx_NR_bands_R18</a:t>
                      </a:r>
                    </a:p>
                  </a:txBody>
                  <a:tcPr marL="4763" marR="4763" marT="4763"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4Rx_low_NR_band_handheld_3Tx_NR_CA_</a:t>
                      </a:r>
                      <a:r>
                        <a:rPr lang="zh-CN" sz="1000" b="0" i="0" u="none" strike="noStrike" dirty="0" smtClean="0">
                          <a:solidFill>
                            <a:srgbClr val="00B050"/>
                          </a:solidFill>
                          <a:effectLst/>
                          <a:latin typeface="+mj-ea"/>
                          <a:ea typeface="+mj-ea"/>
                        </a:rPr>
                        <a:t>ENDC</a:t>
                      </a:r>
                      <a:r>
                        <a:rPr lang="en-US" altLang="zh-CN" sz="1000" b="0" i="0" u="none" strike="noStrike" dirty="0" smtClean="0">
                          <a:solidFill>
                            <a:srgbClr val="00B050"/>
                          </a:solidFill>
                          <a:effectLst/>
                          <a:latin typeface="+mj-ea"/>
                          <a:ea typeface="+mj-ea"/>
                        </a:rPr>
                        <a:t> (closed</a:t>
                      </a:r>
                      <a:r>
                        <a:rPr lang="en-US" altLang="zh-CN" sz="1000" b="0" i="0" u="none" strike="noStrike" baseline="0" dirty="0" smtClean="0">
                          <a:solidFill>
                            <a:srgbClr val="00B050"/>
                          </a:solidFill>
                          <a:effectLst/>
                          <a:latin typeface="+mj-ea"/>
                          <a:ea typeface="+mj-ea"/>
                        </a:rPr>
                        <a:t> 2023/12)</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altLang="zh-CN" sz="1000" b="0" i="0" u="none" strike="noStrike" dirty="0" smtClean="0">
                          <a:solidFill>
                            <a:srgbClr val="00B050"/>
                          </a:solidFill>
                          <a:effectLst/>
                          <a:latin typeface="+mj-ea"/>
                          <a:ea typeface="+mj-ea"/>
                        </a:rPr>
                        <a:t>NR_700800900_combo_enh (closed 2023/12)</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NR_600MHz_</a:t>
                      </a:r>
                      <a:r>
                        <a:rPr lang="zh-CN" sz="1000" b="0" i="0" u="none" strike="noStrike" dirty="0" smtClean="0">
                          <a:solidFill>
                            <a:srgbClr val="00B050"/>
                          </a:solidFill>
                          <a:effectLst/>
                          <a:latin typeface="+mj-ea"/>
                          <a:ea typeface="+mj-ea"/>
                        </a:rPr>
                        <a:t>APT</a:t>
                      </a:r>
                      <a:r>
                        <a:rPr lang="en-US" altLang="zh-CN" sz="1000" b="0" i="0" u="none" strike="noStrike" dirty="0" smtClean="0">
                          <a:solidFill>
                            <a:srgbClr val="00B050"/>
                          </a:solidFill>
                          <a:effectLst/>
                          <a:latin typeface="+mj-ea"/>
                          <a:ea typeface="+mj-ea"/>
                        </a:rPr>
                        <a:t> (closed 2023/03)</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NR_unlic_enh </a:t>
                      </a:r>
                      <a:r>
                        <a:rPr lang="zh-CN" sz="1000" b="0" i="0" u="none" strike="noStrike" dirty="0" smtClean="0">
                          <a:solidFill>
                            <a:srgbClr val="00B050"/>
                          </a:solidFill>
                          <a:effectLst/>
                          <a:latin typeface="+mj-ea"/>
                          <a:ea typeface="+mj-ea"/>
                        </a:rPr>
                        <a:t>(</a:t>
                      </a:r>
                      <a:r>
                        <a:rPr lang="en-US" altLang="zh-CN" sz="1000" b="0" i="0" u="none" strike="noStrike" dirty="0" smtClean="0">
                          <a:solidFill>
                            <a:srgbClr val="00B050"/>
                          </a:solidFill>
                          <a:effectLst/>
                          <a:latin typeface="+mj-ea"/>
                          <a:ea typeface="+mj-ea"/>
                        </a:rPr>
                        <a:t>closed 2023/06</a:t>
                      </a:r>
                      <a:r>
                        <a:rPr lang="zh-CN" sz="1000" b="0" i="0" u="none" strike="noStrike" dirty="0" smtClean="0">
                          <a:solidFill>
                            <a:srgbClr val="00B050"/>
                          </a:solidFill>
                          <a:effectLst/>
                          <a:latin typeface="+mj-ea"/>
                          <a:ea typeface="+mj-ea"/>
                        </a:rPr>
                        <a:t>)</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zh-CN" sz="1000" b="0" i="0" u="none" strike="noStrike" dirty="0">
                          <a:solidFill>
                            <a:srgbClr val="00B050"/>
                          </a:solidFill>
                          <a:effectLst/>
                          <a:latin typeface="+mj-ea"/>
                          <a:ea typeface="+mj-ea"/>
                        </a:rPr>
                        <a:t>NR_900MHz_</a:t>
                      </a:r>
                      <a:r>
                        <a:rPr lang="zh-CN" sz="1000" b="0" i="0" u="none" strike="noStrike" dirty="0" smtClean="0">
                          <a:solidFill>
                            <a:srgbClr val="00B050"/>
                          </a:solidFill>
                          <a:effectLst/>
                          <a:latin typeface="+mj-ea"/>
                          <a:ea typeface="+mj-ea"/>
                        </a:rPr>
                        <a:t>US</a:t>
                      </a:r>
                      <a:r>
                        <a:rPr lang="en-US" altLang="zh-CN" sz="1000" b="0" i="0" u="none" strike="noStrike" dirty="0" smtClean="0">
                          <a:solidFill>
                            <a:srgbClr val="00B050"/>
                          </a:solidFill>
                          <a:effectLst/>
                          <a:latin typeface="+mj-ea"/>
                          <a:ea typeface="+mj-ea"/>
                        </a:rPr>
                        <a:t> </a:t>
                      </a:r>
                      <a:r>
                        <a:rPr lang="en-US" altLang="zh-CN" sz="1000" b="0" i="0" u="none" strike="noStrike" kern="1200" dirty="0" smtClean="0">
                          <a:solidFill>
                            <a:srgbClr val="00B050"/>
                          </a:solidFill>
                          <a:effectLst/>
                          <a:latin typeface="+mj-ea"/>
                          <a:ea typeface="+mn-ea"/>
                          <a:cs typeface="+mn-cs"/>
                        </a:rPr>
                        <a:t>(closed 2023/12)</a:t>
                      </a:r>
                      <a:endParaRPr lang="zh-CN" altLang="zh-CN" sz="1000" b="0" i="0" u="none" strike="noStrike" kern="1200" dirty="0" smtClean="0">
                        <a:solidFill>
                          <a:srgbClr val="00B050"/>
                        </a:solidFill>
                        <a:effectLst/>
                        <a:latin typeface="+mj-ea"/>
                        <a:ea typeface="+mn-ea"/>
                        <a:cs typeface="+mn-cs"/>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NR_TDD_n</a:t>
                      </a:r>
                      <a:r>
                        <a:rPr lang="zh-CN" sz="1000" b="0" i="0" u="none" strike="noStrike" dirty="0" smtClean="0">
                          <a:solidFill>
                            <a:srgbClr val="00B050"/>
                          </a:solidFill>
                          <a:effectLst/>
                          <a:latin typeface="+mj-ea"/>
                          <a:ea typeface="+mj-ea"/>
                        </a:rPr>
                        <a:t>54</a:t>
                      </a:r>
                      <a:r>
                        <a:rPr lang="en-US" altLang="zh-CN" sz="1000" b="0" i="0" u="none" strike="noStrike" dirty="0" smtClean="0">
                          <a:solidFill>
                            <a:srgbClr val="00B050"/>
                          </a:solidFill>
                          <a:effectLst/>
                          <a:latin typeface="+mj-ea"/>
                          <a:ea typeface="+mj-ea"/>
                        </a:rPr>
                        <a:t> (closed 2023/03)</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zh-CN" sz="1000" b="0" i="0" u="none" strike="noStrike" dirty="0">
                          <a:solidFill>
                            <a:srgbClr val="00B050"/>
                          </a:solidFill>
                          <a:effectLst/>
                          <a:latin typeface="+mj-ea"/>
                          <a:ea typeface="+mj-ea"/>
                        </a:rPr>
                        <a:t>NR_NTN_</a:t>
                      </a:r>
                      <a:r>
                        <a:rPr lang="zh-CN" sz="1000" b="0" i="0" u="none" strike="noStrike" dirty="0" smtClean="0">
                          <a:solidFill>
                            <a:srgbClr val="00B050"/>
                          </a:solidFill>
                          <a:effectLst/>
                          <a:latin typeface="+mj-ea"/>
                          <a:ea typeface="+mj-ea"/>
                        </a:rPr>
                        <a:t>LSband</a:t>
                      </a:r>
                      <a:r>
                        <a:rPr lang="en-US" altLang="zh-CN" sz="1000" b="0" i="0" u="none" strike="noStrike" dirty="0" smtClean="0">
                          <a:solidFill>
                            <a:srgbClr val="00B050"/>
                          </a:solidFill>
                          <a:effectLst/>
                          <a:latin typeface="+mj-ea"/>
                          <a:ea typeface="+mj-ea"/>
                        </a:rPr>
                        <a:t> </a:t>
                      </a:r>
                      <a:r>
                        <a:rPr lang="en-US" altLang="zh-CN" sz="1000" b="0" i="0" u="none" strike="noStrike" kern="1200" dirty="0" smtClean="0">
                          <a:solidFill>
                            <a:srgbClr val="00B050"/>
                          </a:solidFill>
                          <a:effectLst/>
                          <a:latin typeface="+mj-ea"/>
                          <a:ea typeface="+mn-ea"/>
                          <a:cs typeface="+mn-cs"/>
                        </a:rPr>
                        <a:t>(closed 2023/12)</a:t>
                      </a:r>
                      <a:endParaRPr lang="zh-CN" altLang="zh-CN" sz="1000" b="0" i="0" u="none" strike="noStrike" kern="1200" dirty="0" smtClean="0">
                        <a:solidFill>
                          <a:srgbClr val="00B050"/>
                        </a:solidFill>
                        <a:effectLst/>
                        <a:latin typeface="+mj-ea"/>
                        <a:ea typeface="+mn-ea"/>
                        <a:cs typeface="+mn-cs"/>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mj-ea"/>
                          <a:ea typeface="+mj-ea"/>
                        </a:rPr>
                        <a:t>NR_FDD_ULn28_DLn75_n76 </a:t>
                      </a:r>
                      <a:r>
                        <a:rPr lang="en-US" altLang="zh-CN" sz="1000" b="0" i="0" u="none" strike="noStrike" kern="1200" dirty="0" smtClean="0">
                          <a:solidFill>
                            <a:srgbClr val="00B050"/>
                          </a:solidFill>
                          <a:effectLst/>
                          <a:latin typeface="+mj-ea"/>
                          <a:ea typeface="+mn-ea"/>
                          <a:cs typeface="+mn-cs"/>
                        </a:rPr>
                        <a:t>(closed 2023/12)</a:t>
                      </a:r>
                      <a:endParaRPr lang="zh-CN" altLang="zh-CN" sz="1000" b="0" i="0" u="none" strike="noStrike" kern="1200" dirty="0" smtClean="0">
                        <a:solidFill>
                          <a:srgbClr val="00B050"/>
                        </a:solidFill>
                        <a:effectLst/>
                        <a:latin typeface="+mj-ea"/>
                        <a:ea typeface="+mn-ea"/>
                        <a:cs typeface="+mn-cs"/>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NR_6GHz_add_</a:t>
                      </a:r>
                      <a:r>
                        <a:rPr lang="zh-CN" sz="1000" b="0" i="0" u="none" strike="noStrike" dirty="0" smtClean="0">
                          <a:solidFill>
                            <a:srgbClr val="00B050"/>
                          </a:solidFill>
                          <a:effectLst/>
                          <a:latin typeface="+mj-ea"/>
                          <a:ea typeface="+mj-ea"/>
                        </a:rPr>
                        <a:t>bands</a:t>
                      </a:r>
                      <a:r>
                        <a:rPr lang="en-US" altLang="zh-CN" sz="1000" b="0" i="0" u="none" strike="noStrike" dirty="0" smtClean="0">
                          <a:solidFill>
                            <a:srgbClr val="00B050"/>
                          </a:solidFill>
                          <a:effectLst/>
                          <a:latin typeface="+mj-ea"/>
                          <a:ea typeface="+mj-ea"/>
                        </a:rPr>
                        <a:t> (stopped)</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C00000"/>
                          </a:solidFill>
                          <a:effectLst/>
                          <a:latin typeface="+mj-ea"/>
                          <a:ea typeface="+mj-ea"/>
                        </a:rPr>
                        <a:t>LTE_CA_R18_xBDL_yBUL</a:t>
                      </a: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zh-CN" sz="1000" b="0" i="0" u="none" strike="noStrike" dirty="0">
                          <a:solidFill>
                            <a:srgbClr val="00B050"/>
                          </a:solidFill>
                          <a:effectLst/>
                          <a:latin typeface="+mj-ea"/>
                          <a:ea typeface="+mj-ea"/>
                        </a:rPr>
                        <a:t>LTE_bands_R18_M1_M2_NB1_NB</a:t>
                      </a:r>
                      <a:r>
                        <a:rPr lang="zh-CN" sz="1000" b="0" i="0" u="none" strike="noStrike" dirty="0" smtClean="0">
                          <a:solidFill>
                            <a:srgbClr val="00B050"/>
                          </a:solidFill>
                          <a:effectLst/>
                          <a:latin typeface="+mj-ea"/>
                          <a:ea typeface="+mj-ea"/>
                        </a:rPr>
                        <a:t>2</a:t>
                      </a:r>
                      <a:r>
                        <a:rPr lang="en-US" altLang="zh-CN" sz="1000" b="0" i="0" u="none" strike="noStrike" dirty="0" smtClean="0">
                          <a:solidFill>
                            <a:srgbClr val="00B050"/>
                          </a:solidFill>
                          <a:effectLst/>
                          <a:latin typeface="+mj-ea"/>
                          <a:ea typeface="+mj-ea"/>
                        </a:rPr>
                        <a:t> </a:t>
                      </a:r>
                      <a:r>
                        <a:rPr lang="en-US" altLang="zh-CN" sz="1000" b="0" i="0" u="none" strike="noStrike" kern="1200" dirty="0" smtClean="0">
                          <a:solidFill>
                            <a:srgbClr val="00B050"/>
                          </a:solidFill>
                          <a:effectLst/>
                          <a:latin typeface="+mj-ea"/>
                          <a:ea typeface="+mn-ea"/>
                          <a:cs typeface="+mn-cs"/>
                        </a:rPr>
                        <a:t>(2023/12)</a:t>
                      </a:r>
                      <a:endParaRPr lang="zh-CN" altLang="zh-CN" sz="1000" b="0" i="0" u="none" strike="noStrike" kern="1200" dirty="0" smtClean="0">
                        <a:solidFill>
                          <a:srgbClr val="00B050"/>
                        </a:solidFill>
                        <a:effectLst/>
                        <a:latin typeface="+mj-ea"/>
                        <a:ea typeface="+mn-ea"/>
                        <a:cs typeface="+mn-cs"/>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LTE_terr_bcast_bands_part</a:t>
                      </a:r>
                      <a:r>
                        <a:rPr lang="zh-CN" sz="1000" b="0" i="0" u="none" strike="noStrike" dirty="0" smtClean="0">
                          <a:solidFill>
                            <a:srgbClr val="00B050"/>
                          </a:solidFill>
                          <a:effectLst/>
                          <a:latin typeface="+mj-ea"/>
                          <a:ea typeface="+mj-ea"/>
                        </a:rPr>
                        <a:t>2</a:t>
                      </a:r>
                      <a:r>
                        <a:rPr lang="en-US" altLang="zh-CN" sz="1000" b="0" i="0" u="none" strike="noStrike" dirty="0" smtClean="0">
                          <a:solidFill>
                            <a:srgbClr val="00B050"/>
                          </a:solidFill>
                          <a:effectLst/>
                          <a:latin typeface="+mj-ea"/>
                          <a:ea typeface="+mj-ea"/>
                        </a:rPr>
                        <a:t> (closed 2023/06)</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LTE_900MHz_</a:t>
                      </a:r>
                      <a:r>
                        <a:rPr lang="zh-CN" sz="1000" b="0" i="0" u="none" strike="noStrike" dirty="0" smtClean="0">
                          <a:solidFill>
                            <a:srgbClr val="00B050"/>
                          </a:solidFill>
                          <a:effectLst/>
                          <a:latin typeface="+mj-ea"/>
                          <a:ea typeface="+mj-ea"/>
                        </a:rPr>
                        <a:t>US</a:t>
                      </a:r>
                      <a:r>
                        <a:rPr lang="en-US" altLang="zh-CN" sz="1000" b="0" i="0" u="none" strike="noStrike" dirty="0" smtClean="0">
                          <a:solidFill>
                            <a:srgbClr val="00B050"/>
                          </a:solidFill>
                          <a:effectLst/>
                          <a:latin typeface="+mj-ea"/>
                          <a:ea typeface="+mj-ea"/>
                        </a:rPr>
                        <a:t> (closed 2023/06)</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altLang="zh-CN" sz="1000" b="1" i="0" u="none" strike="noStrike" dirty="0" err="1" smtClean="0">
                          <a:solidFill>
                            <a:srgbClr val="00B050"/>
                          </a:solidFill>
                          <a:effectLst/>
                          <a:latin typeface="+mj-ea"/>
                          <a:ea typeface="+mj-ea"/>
                        </a:rPr>
                        <a:t>IoT_NTN_extLband</a:t>
                      </a:r>
                      <a:endParaRPr lang="zh-CN" sz="1000" b="1"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mj-ea"/>
                          <a:ea typeface="+mj-ea"/>
                        </a:rPr>
                        <a:t>IoT_NTN_FDD_LS_band</a:t>
                      </a:r>
                      <a:r>
                        <a:rPr lang="en-US" altLang="zh-CN" sz="1000" b="0" i="0" u="none" strike="noStrike" dirty="0" smtClean="0">
                          <a:solidFill>
                            <a:srgbClr val="00B050"/>
                          </a:solidFill>
                          <a:effectLst/>
                          <a:latin typeface="+mj-ea"/>
                          <a:ea typeface="+mj-ea"/>
                        </a:rPr>
                        <a:t> </a:t>
                      </a:r>
                      <a:r>
                        <a:rPr lang="en-US" altLang="zh-CN" sz="1000" b="0" i="0" u="none" strike="noStrike" kern="1200" dirty="0" smtClean="0">
                          <a:solidFill>
                            <a:srgbClr val="00B050"/>
                          </a:solidFill>
                          <a:effectLst/>
                          <a:latin typeface="+mj-ea"/>
                          <a:ea typeface="+mn-ea"/>
                          <a:cs typeface="+mn-cs"/>
                        </a:rPr>
                        <a:t>(closed 2023/12)</a:t>
                      </a:r>
                      <a:endParaRPr lang="zh-CN" altLang="zh-CN" sz="1000" b="0" i="0" u="none" strike="noStrike" kern="1200" dirty="0" smtClean="0">
                        <a:solidFill>
                          <a:srgbClr val="00B050"/>
                        </a:solidFill>
                        <a:effectLst/>
                        <a:latin typeface="+mj-ea"/>
                        <a:ea typeface="+mn-ea"/>
                        <a:cs typeface="+mn-cs"/>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LTE_intra_CA_MPR_35MHz_</a:t>
                      </a:r>
                      <a:r>
                        <a:rPr lang="zh-CN" sz="1000" b="0" i="0" u="none" strike="noStrike" dirty="0" smtClean="0">
                          <a:solidFill>
                            <a:srgbClr val="00B050"/>
                          </a:solidFill>
                          <a:effectLst/>
                          <a:latin typeface="+mj-ea"/>
                          <a:ea typeface="+mj-ea"/>
                        </a:rPr>
                        <a:t>gap</a:t>
                      </a:r>
                      <a:r>
                        <a:rPr lang="en-US" altLang="zh-CN" sz="1000" b="0" i="0" u="none" strike="noStrike" baseline="0" dirty="0" smtClean="0">
                          <a:solidFill>
                            <a:srgbClr val="00B050"/>
                          </a:solidFill>
                          <a:effectLst/>
                          <a:latin typeface="+mj-ea"/>
                          <a:ea typeface="+mj-ea"/>
                        </a:rPr>
                        <a:t> (2023/06)</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LTE_TDD_1670_1675MHz (closed </a:t>
                      </a:r>
                      <a:r>
                        <a:rPr lang="zh-CN" sz="1000" b="0" i="0" u="none" strike="noStrike" dirty="0" smtClean="0">
                          <a:solidFill>
                            <a:srgbClr val="00B050"/>
                          </a:solidFill>
                          <a:effectLst/>
                          <a:latin typeface="+mj-ea"/>
                          <a:ea typeface="+mj-ea"/>
                        </a:rPr>
                        <a:t>202</a:t>
                      </a:r>
                      <a:r>
                        <a:rPr lang="en-US" altLang="zh-CN" sz="1000" b="0" i="0" u="none" strike="noStrike" dirty="0" smtClean="0">
                          <a:solidFill>
                            <a:srgbClr val="00B050"/>
                          </a:solidFill>
                          <a:effectLst/>
                          <a:latin typeface="+mj-ea"/>
                          <a:ea typeface="+mj-ea"/>
                        </a:rPr>
                        <a:t>2</a:t>
                      </a:r>
                      <a:r>
                        <a:rPr lang="zh-CN" sz="1000" b="0" i="0" u="none" strike="noStrike" dirty="0" smtClean="0">
                          <a:solidFill>
                            <a:srgbClr val="00B050"/>
                          </a:solidFill>
                          <a:effectLst/>
                          <a:latin typeface="+mj-ea"/>
                          <a:ea typeface="+mj-ea"/>
                        </a:rPr>
                        <a:t>/</a:t>
                      </a:r>
                      <a:r>
                        <a:rPr lang="en-US" altLang="zh-CN" sz="1000" b="0" i="0" u="none" strike="noStrike" dirty="0" smtClean="0">
                          <a:solidFill>
                            <a:srgbClr val="00B050"/>
                          </a:solidFill>
                          <a:effectLst/>
                          <a:latin typeface="+mj-ea"/>
                          <a:ea typeface="+mj-ea"/>
                        </a:rPr>
                        <a:t>12</a:t>
                      </a:r>
                      <a:r>
                        <a:rPr lang="zh-CN" sz="1000" b="0" i="0" u="none" strike="noStrike" dirty="0" smtClean="0">
                          <a:solidFill>
                            <a:srgbClr val="00B050"/>
                          </a:solidFill>
                          <a:effectLst/>
                          <a:latin typeface="+mj-ea"/>
                          <a:ea typeface="+mj-ea"/>
                        </a:rPr>
                        <a:t>)</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LTE_CA_intra_B8-Core (closed </a:t>
                      </a:r>
                      <a:r>
                        <a:rPr lang="zh-CN" sz="1000" b="0" i="0" u="none" strike="noStrike" dirty="0" smtClean="0">
                          <a:solidFill>
                            <a:srgbClr val="00B050"/>
                          </a:solidFill>
                          <a:effectLst/>
                          <a:latin typeface="+mj-ea"/>
                          <a:ea typeface="+mj-ea"/>
                        </a:rPr>
                        <a:t>202</a:t>
                      </a:r>
                      <a:r>
                        <a:rPr lang="en-US" altLang="zh-CN" sz="1000" b="0" i="0" u="none" strike="noStrike" dirty="0" smtClean="0">
                          <a:solidFill>
                            <a:srgbClr val="00B050"/>
                          </a:solidFill>
                          <a:effectLst/>
                          <a:latin typeface="+mj-ea"/>
                          <a:ea typeface="+mj-ea"/>
                        </a:rPr>
                        <a:t>2</a:t>
                      </a:r>
                      <a:r>
                        <a:rPr lang="zh-CN" sz="1000" b="0" i="0" u="none" strike="noStrike" dirty="0" smtClean="0">
                          <a:solidFill>
                            <a:srgbClr val="00B050"/>
                          </a:solidFill>
                          <a:effectLst/>
                          <a:latin typeface="+mj-ea"/>
                          <a:ea typeface="+mj-ea"/>
                        </a:rPr>
                        <a:t>/</a:t>
                      </a:r>
                      <a:r>
                        <a:rPr lang="en-US" altLang="zh-CN" sz="1000" b="0" i="0" u="none" strike="noStrike" dirty="0" smtClean="0">
                          <a:solidFill>
                            <a:srgbClr val="00B050"/>
                          </a:solidFill>
                          <a:effectLst/>
                          <a:latin typeface="+mj-ea"/>
                          <a:ea typeface="+mj-ea"/>
                        </a:rPr>
                        <a:t>12</a:t>
                      </a:r>
                      <a:r>
                        <a:rPr lang="zh-CN" sz="1000" b="0" i="0" u="none" strike="noStrike" dirty="0" smtClean="0">
                          <a:solidFill>
                            <a:srgbClr val="00B050"/>
                          </a:solidFill>
                          <a:effectLst/>
                          <a:latin typeface="+mj-ea"/>
                          <a:ea typeface="+mj-ea"/>
                        </a:rPr>
                        <a:t>)</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altLang="zh-CN" sz="1000" b="0" i="0" u="none" strike="noStrike" dirty="0" smtClean="0">
                          <a:solidFill>
                            <a:srgbClr val="00B050"/>
                          </a:solidFill>
                          <a:effectLst/>
                          <a:latin typeface="+mj-ea"/>
                          <a:ea typeface="+mj-ea"/>
                        </a:rPr>
                        <a:t>NR_NTN_channel_30MHz (closed 2023/06)</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altLang="zh-CN" sz="1000" b="1" i="0" u="none" strike="noStrike" dirty="0" smtClean="0">
                          <a:solidFill>
                            <a:srgbClr val="00B050"/>
                          </a:solidFill>
                          <a:effectLst/>
                          <a:latin typeface="+mj-ea"/>
                          <a:ea typeface="+mj-ea"/>
                        </a:rPr>
                        <a:t>HPUE_LTE_FDD_B14</a:t>
                      </a:r>
                      <a:endParaRPr lang="zh-CN" sz="1000" b="1"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altLang="zh-CN" sz="1000" b="0" i="0" u="none" strike="noStrike" dirty="0" smtClean="0">
                          <a:solidFill>
                            <a:srgbClr val="C00000"/>
                          </a:solidFill>
                          <a:effectLst/>
                          <a:latin typeface="+mj-ea"/>
                          <a:ea typeface="+mj-ea"/>
                        </a:rPr>
                        <a:t>R18_3Tx_NR_CA_ENDC</a:t>
                      </a:r>
                      <a:endParaRPr lang="zh-CN" sz="1000" b="0" i="0" u="none" strike="noStrike" dirty="0">
                        <a:solidFill>
                          <a:srgbClr val="C0000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mj-ea"/>
                          <a:ea typeface="+mj-ea"/>
                        </a:rPr>
                        <a:t>NR_bands_n31_n72 </a:t>
                      </a:r>
                      <a:r>
                        <a:rPr lang="en-US" altLang="zh-CN" sz="1000" b="0" i="0" u="none" strike="noStrike" kern="1200" dirty="0" smtClean="0">
                          <a:solidFill>
                            <a:srgbClr val="00B050"/>
                          </a:solidFill>
                          <a:effectLst/>
                          <a:latin typeface="+mj-ea"/>
                          <a:ea typeface="+mn-ea"/>
                          <a:cs typeface="+mn-cs"/>
                        </a:rPr>
                        <a:t>(closed 2023/12)</a:t>
                      </a:r>
                      <a:endParaRPr lang="zh-CN" altLang="zh-CN" sz="1000" b="0" i="0" u="none" strike="noStrike" kern="1200" dirty="0" smtClean="0">
                        <a:solidFill>
                          <a:srgbClr val="00B050"/>
                        </a:solidFill>
                        <a:effectLst/>
                        <a:latin typeface="+mj-ea"/>
                        <a:ea typeface="+mn-ea"/>
                        <a:cs typeface="+mn-cs"/>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17" name="表格 16"/>
          <p:cNvGraphicFramePr>
            <a:graphicFrameLocks noGrp="1"/>
          </p:cNvGraphicFramePr>
          <p:nvPr>
            <p:extLst>
              <p:ext uri="{D42A27DB-BD31-4B8C-83A1-F6EECF244321}">
                <p14:modId xmlns:p14="http://schemas.microsoft.com/office/powerpoint/2010/main" val="4195570993"/>
              </p:ext>
            </p:extLst>
          </p:nvPr>
        </p:nvGraphicFramePr>
        <p:xfrm>
          <a:off x="3314700" y="2182415"/>
          <a:ext cx="3072798" cy="4065270"/>
        </p:xfrm>
        <a:graphic>
          <a:graphicData uri="http://schemas.openxmlformats.org/drawingml/2006/table">
            <a:tbl>
              <a:tblPr/>
              <a:tblGrid>
                <a:gridCol w="3072798"/>
              </a:tblGrid>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FS_NR_eff_BW_util</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(closed</a:t>
                      </a:r>
                      <a:r>
                        <a:rPr lang="en-US"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2023/06)</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FS_NR_700800900_combo_enh (closed 2023/03)</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FS_SimBC</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(closed 2023/12)</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FS_NR_BS_RF_evo</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2023/06)</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FS_NR_FR2_OTA_enh (closed 2023/12)</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FS_NR_sub1GHz_combo_enh (closed</a:t>
                      </a:r>
                      <a:r>
                        <a:rPr lang="en-US"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2023/06)</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NR_ENDC_RF_FR1_enh2 </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NR_channel_raster_enh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NR_RF_FR2_req_Ph3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NR_FR2_multiRX_DL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NR_RRM_enh3-Core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NR_MG_enh2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NR_BWP_wor</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NonCol_intraB_ENDC_NR_CA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NR_HST_FR2_enh (core closed </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2023/09) </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NR_ATG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NR_FR1_lessthan_5MHz_BW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NR_FR1_TRP_TRS_enh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NR_MIMO_OTA_enh</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NR_LTE_EMC_enh</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(closed 2023/06)</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NR_demod_enh3</a:t>
                      </a:r>
                      <a:r>
                        <a:rPr lang="en-US" sz="1000" b="0" i="0" u="none" strike="noStrike" baseline="0"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LTE_NBIOT_eMTC_NTN_req-Perf</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 (closed 2023/06)</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graphicFrame>
        <p:nvGraphicFramePr>
          <p:cNvPr id="19" name="表格 18"/>
          <p:cNvGraphicFramePr>
            <a:graphicFrameLocks noGrp="1"/>
          </p:cNvGraphicFramePr>
          <p:nvPr>
            <p:extLst>
              <p:ext uri="{D42A27DB-BD31-4B8C-83A1-F6EECF244321}">
                <p14:modId xmlns:p14="http://schemas.microsoft.com/office/powerpoint/2010/main" val="660711428"/>
              </p:ext>
            </p:extLst>
          </p:nvPr>
        </p:nvGraphicFramePr>
        <p:xfrm>
          <a:off x="293687" y="2182415"/>
          <a:ext cx="2628900" cy="3880485"/>
        </p:xfrm>
        <a:graphic>
          <a:graphicData uri="http://schemas.openxmlformats.org/drawingml/2006/table">
            <a:tbl>
              <a:tblPr/>
              <a:tblGrid>
                <a:gridCol w="2628900"/>
              </a:tblGrid>
              <a:tr h="184785">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FS_NR_pos_enh2 (closed </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2022/11</a:t>
                      </a:r>
                      <a:r>
                        <a:rPr lang="en-US" sz="1000" b="0" i="0" u="none" strike="noStrike" dirty="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FS_NR_duplex_evo</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(closed</a:t>
                      </a:r>
                      <a:r>
                        <a:rPr lang="en-US"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FS_NR_AIML_Air</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(closed 2023/12)</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FS_NR_LPWUS (closed 2023/12)</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b"/>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NR_pos_enh2 (core) </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a:solidFill>
                            <a:srgbClr val="00B050"/>
                          </a:solidFill>
                          <a:effectLst/>
                          <a:latin typeface="微软雅黑" panose="020B0503020204020204" pitchFamily="34" charset="-122"/>
                          <a:ea typeface="微软雅黑" panose="020B0503020204020204" pitchFamily="34" charset="-122"/>
                        </a:rPr>
                        <a:t>NR_MC_enh</a:t>
                      </a:r>
                      <a:r>
                        <a:rPr lang="en-US" sz="1000" b="0" i="0" u="none" strike="noStrike" dirty="0">
                          <a:solidFill>
                            <a:srgbClr val="00B050"/>
                          </a:solidFill>
                          <a:effectLst/>
                          <a:latin typeface="微软雅黑" panose="020B0503020204020204" pitchFamily="34" charset="-122"/>
                          <a:ea typeface="微软雅黑" panose="020B0503020204020204" pitchFamily="34" charset="-122"/>
                        </a:rPr>
                        <a:t> </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 2023/06</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NR_Mob_enh2 (core</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NR_DualTxRx_MUSIM</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C00000"/>
                          </a:solidFill>
                          <a:effectLst/>
                          <a:latin typeface="微软雅黑" panose="020B0503020204020204" pitchFamily="34" charset="-122"/>
                          <a:ea typeface="微软雅黑" panose="020B0503020204020204" pitchFamily="34" charset="-122"/>
                        </a:rPr>
                        <a:t>NR_NTN_enh</a:t>
                      </a:r>
                      <a:r>
                        <a:rPr lang="en-US" sz="1000" b="0" i="0" u="none" strike="noStrike" dirty="0" smtClean="0">
                          <a:solidFill>
                            <a:srgbClr val="C00000"/>
                          </a:solidFill>
                          <a:effectLst/>
                          <a:latin typeface="微软雅黑" panose="020B0503020204020204" pitchFamily="34" charset="-122"/>
                          <a:ea typeface="微软雅黑" panose="020B0503020204020204" pitchFamily="34" charset="-122"/>
                        </a:rPr>
                        <a:t> (core)</a:t>
                      </a:r>
                      <a:endParaRPr lang="en-US" sz="1000" b="0" i="0" u="none" strike="noStrike" dirty="0">
                        <a:solidFill>
                          <a:srgbClr val="C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NR_cov_enh2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NR_netcon_repeater</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NR_MIMO_evo_DL_UL</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NR_SL_enh2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NR_redcap_enh</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NR_SL_relay_enh</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NR_mobile_IAB</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Netw_Energy_NR</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NR_UAV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NR_IDC_Enh</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-Core (closed 2023/12)</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IoT_NTN_enh</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LTE_UAV_enh</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132083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Summary: Rel</a:t>
            </a:r>
            <a:r>
              <a:rPr lang="en-US" b="1" dirty="0" smtClean="0"/>
              <a:t>-18 </a:t>
            </a:r>
            <a:r>
              <a:rPr lang="en-US" b="1" dirty="0" err="1" smtClean="0"/>
              <a:t>Perf</a:t>
            </a:r>
            <a:r>
              <a:rPr lang="en-US" b="1" dirty="0" smtClean="0"/>
              <a:t>. part</a:t>
            </a:r>
            <a:r>
              <a:rPr lang="en-US" b="1" dirty="0" smtClean="0"/>
              <a:t> (</a:t>
            </a:r>
            <a:r>
              <a:rPr lang="en-US" b="1" dirty="0"/>
              <a:t>3</a:t>
            </a:r>
            <a:r>
              <a:rPr lang="en-US" b="1" dirty="0" smtClean="0"/>
              <a:t>/3)</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400" dirty="0" smtClean="0"/>
              <a:t>Rel-18 </a:t>
            </a:r>
            <a:r>
              <a:rPr lang="en-US" altLang="zh-CN" sz="1400" dirty="0" smtClean="0"/>
              <a:t>WI </a:t>
            </a:r>
            <a:r>
              <a:rPr lang="en-US" altLang="zh-CN" sz="1400" dirty="0" err="1" smtClean="0"/>
              <a:t>perf</a:t>
            </a:r>
            <a:r>
              <a:rPr lang="en-US" altLang="zh-CN" sz="1400" dirty="0" smtClean="0"/>
              <a:t>. part </a:t>
            </a:r>
            <a:r>
              <a:rPr lang="en-US" altLang="zh-CN" sz="1400" dirty="0" smtClean="0"/>
              <a:t>(total </a:t>
            </a:r>
            <a:r>
              <a:rPr lang="en-US" altLang="zh-CN" sz="1400" dirty="0" smtClean="0"/>
              <a:t>52</a:t>
            </a:r>
            <a:r>
              <a:rPr lang="en-US" altLang="zh-CN" sz="1400" dirty="0" smtClean="0"/>
              <a:t> </a:t>
            </a:r>
            <a:r>
              <a:rPr lang="en-US" altLang="zh-CN" sz="1400" dirty="0" smtClean="0"/>
              <a:t>items: </a:t>
            </a:r>
            <a:r>
              <a:rPr lang="en-US" altLang="zh-CN" sz="1400" dirty="0" smtClean="0"/>
              <a:t>14 closed</a:t>
            </a:r>
            <a:r>
              <a:rPr lang="en-US" altLang="zh-CN" sz="1400" dirty="0" smtClean="0"/>
              <a:t>, </a:t>
            </a:r>
            <a:r>
              <a:rPr lang="en-US" altLang="zh-CN" sz="1400" dirty="0" smtClean="0"/>
              <a:t>13</a:t>
            </a:r>
            <a:r>
              <a:rPr lang="en-US" altLang="zh-CN" sz="1400" dirty="0" smtClean="0"/>
              <a:t> extended, 25 on-going)</a:t>
            </a:r>
            <a:endParaRPr lang="en-US" altLang="zh-CN" sz="1400" dirty="0"/>
          </a:p>
          <a:p>
            <a:pPr lvl="1">
              <a:lnSpc>
                <a:spcPct val="150000"/>
              </a:lnSpc>
              <a:spcBef>
                <a:spcPts val="0"/>
              </a:spcBef>
              <a:spcAft>
                <a:spcPts val="0"/>
              </a:spcAft>
            </a:pPr>
            <a:r>
              <a:rPr lang="en-US" altLang="zh-CN" sz="1200" dirty="0" smtClean="0"/>
              <a:t>Red color: </a:t>
            </a:r>
            <a:r>
              <a:rPr lang="en-US" altLang="zh-CN" sz="1200" dirty="0" smtClean="0">
                <a:solidFill>
                  <a:srgbClr val="C00000"/>
                </a:solidFill>
              </a:rPr>
              <a:t>to be extended</a:t>
            </a:r>
            <a:r>
              <a:rPr lang="en-US" altLang="zh-CN" sz="1200" dirty="0" smtClean="0"/>
              <a:t>. Green </a:t>
            </a:r>
            <a:r>
              <a:rPr lang="en-US" altLang="zh-CN" sz="1200" dirty="0"/>
              <a:t>color: </a:t>
            </a:r>
            <a:r>
              <a:rPr lang="en-US" altLang="zh-CN" sz="1200" dirty="0" smtClean="0">
                <a:solidFill>
                  <a:srgbClr val="00B050"/>
                </a:solidFill>
              </a:rPr>
              <a:t>to be completed/stopped. </a:t>
            </a:r>
            <a:r>
              <a:rPr lang="en-US" altLang="zh-CN" sz="1200" dirty="0" smtClean="0"/>
              <a:t>Black color: on-going.</a:t>
            </a:r>
            <a:endParaRPr lang="en-US" altLang="zh-CN" sz="1200" dirty="0">
              <a:solidFill>
                <a:schemeClr val="bg1">
                  <a:lumMod val="65000"/>
                </a:schemeClr>
              </a:solidFill>
            </a:endParaRPr>
          </a:p>
        </p:txBody>
      </p:sp>
      <p:sp>
        <p:nvSpPr>
          <p:cNvPr id="8" name="矩形 7"/>
          <p:cNvSpPr/>
          <p:nvPr/>
        </p:nvSpPr>
        <p:spPr>
          <a:xfrm>
            <a:off x="205848" y="1936195"/>
            <a:ext cx="3154987"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RAN1~3 led WI/SI (RAN4 </a:t>
            </a:r>
            <a:r>
              <a:rPr lang="en-US" sz="1000" b="1" dirty="0" err="1" smtClean="0">
                <a:latin typeface="微软雅黑" panose="020B0503020204020204" pitchFamily="34" charset="-122"/>
                <a:ea typeface="微软雅黑" panose="020B0503020204020204" pitchFamily="34" charset="-122"/>
              </a:rPr>
              <a:t>perf</a:t>
            </a:r>
            <a:r>
              <a:rPr lang="en-US" sz="1000" b="1" dirty="0" smtClean="0">
                <a:latin typeface="微软雅黑" panose="020B0503020204020204" pitchFamily="34" charset="-122"/>
                <a:ea typeface="微软雅黑" panose="020B0503020204020204" pitchFamily="34" charset="-122"/>
              </a:rPr>
              <a:t>. </a:t>
            </a:r>
            <a:r>
              <a:rPr lang="en-US" sz="1000" b="1" dirty="0" smtClean="0">
                <a:latin typeface="微软雅黑" panose="020B0503020204020204" pitchFamily="34" charset="-122"/>
                <a:ea typeface="微软雅黑" panose="020B0503020204020204" pitchFamily="34" charset="-122"/>
              </a:rPr>
              <a:t>part)</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15</a:t>
            </a:r>
            <a:r>
              <a:rPr lang="en-US" altLang="zh-CN" sz="1000" b="1" dirty="0" smtClean="0">
                <a:latin typeface="微软雅黑" panose="020B0503020204020204" pitchFamily="34" charset="-122"/>
                <a:ea typeface="微软雅黑" panose="020B0503020204020204" pitchFamily="34" charset="-122"/>
              </a:rPr>
              <a:t>/</a:t>
            </a:r>
            <a:r>
              <a:rPr lang="en-US" altLang="zh-CN" sz="1000" b="1" dirty="0" smtClean="0">
                <a:solidFill>
                  <a:srgbClr val="339966"/>
                </a:solidFill>
                <a:latin typeface="微软雅黑" panose="020B0503020204020204" pitchFamily="34" charset="-122"/>
                <a:ea typeface="微软雅黑" panose="020B0503020204020204" pitchFamily="34" charset="-122"/>
              </a:rPr>
              <a:t>0</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sp>
        <p:nvSpPr>
          <p:cNvPr id="9" name="矩形 8"/>
          <p:cNvSpPr/>
          <p:nvPr/>
        </p:nvSpPr>
        <p:spPr>
          <a:xfrm>
            <a:off x="3238810" y="1936195"/>
            <a:ext cx="2985778"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RAN4 non-spectrum WI/SI(core)</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13</a:t>
            </a:r>
            <a:r>
              <a:rPr lang="en-US" altLang="zh-CN" sz="1000" b="1" dirty="0" smtClean="0">
                <a:latin typeface="微软雅黑" panose="020B0503020204020204" pitchFamily="34" charset="-122"/>
                <a:ea typeface="微软雅黑" panose="020B0503020204020204" pitchFamily="34" charset="-122"/>
              </a:rPr>
              <a:t>/</a:t>
            </a:r>
            <a:r>
              <a:rPr lang="en-US" altLang="zh-CN" sz="1000" b="1" dirty="0">
                <a:solidFill>
                  <a:srgbClr val="339966"/>
                </a:solidFill>
                <a:latin typeface="微软雅黑" panose="020B0503020204020204" pitchFamily="34" charset="-122"/>
                <a:ea typeface="微软雅黑" panose="020B0503020204020204" pitchFamily="34" charset="-122"/>
              </a:rPr>
              <a:t>0</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sp>
        <p:nvSpPr>
          <p:cNvPr id="10" name="矩形 9"/>
          <p:cNvSpPr/>
          <p:nvPr/>
        </p:nvSpPr>
        <p:spPr>
          <a:xfrm>
            <a:off x="6369667" y="1936195"/>
            <a:ext cx="2525859"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RAN4 led spectrum WI/SI</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24</a:t>
            </a:r>
            <a:r>
              <a:rPr lang="en-US" altLang="zh-CN" sz="1000" b="1" dirty="0" smtClean="0">
                <a:latin typeface="微软雅黑" panose="020B0503020204020204" pitchFamily="34" charset="-122"/>
                <a:ea typeface="微软雅黑" panose="020B0503020204020204" pitchFamily="34" charset="-122"/>
              </a:rPr>
              <a:t>/</a:t>
            </a:r>
            <a:r>
              <a:rPr lang="en-US" altLang="zh-CN" sz="1000" b="1" dirty="0" smtClean="0">
                <a:solidFill>
                  <a:srgbClr val="00B050"/>
                </a:solidFill>
                <a:latin typeface="微软雅黑" panose="020B0503020204020204" pitchFamily="34" charset="-122"/>
                <a:ea typeface="微软雅黑" panose="020B0503020204020204" pitchFamily="34" charset="-122"/>
              </a:rPr>
              <a:t>14</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extLst>
              <p:ext uri="{D42A27DB-BD31-4B8C-83A1-F6EECF244321}">
                <p14:modId xmlns:p14="http://schemas.microsoft.com/office/powerpoint/2010/main" val="739105536"/>
              </p:ext>
            </p:extLst>
          </p:nvPr>
        </p:nvGraphicFramePr>
        <p:xfrm>
          <a:off x="6463999" y="2182415"/>
          <a:ext cx="2494263" cy="3982858"/>
        </p:xfrm>
        <a:graphic>
          <a:graphicData uri="http://schemas.openxmlformats.org/drawingml/2006/table">
            <a:tbl>
              <a:tblPr/>
              <a:tblGrid>
                <a:gridCol w="2494263"/>
              </a:tblGrid>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NR_bands_UL_MIMO_R18-Perf</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C00000"/>
                          </a:solidFill>
                          <a:effectLst/>
                          <a:latin typeface="微软雅黑" panose="020B0503020204020204" pitchFamily="34" charset="-122"/>
                          <a:ea typeface="微软雅黑" panose="020B0503020204020204" pitchFamily="34" charset="-122"/>
                        </a:rPr>
                        <a:t>DC_R18_1BLTE_1BNR_2DL2UL-Perf</a:t>
                      </a:r>
                      <a:endParaRPr lang="en-US" sz="1000" b="0" i="0" u="none" strike="noStrike" dirty="0">
                        <a:solidFill>
                          <a:srgbClr val="C0000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DC_R18_2BLTE_1BNR_3DL2UL-Perf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DC_R18_xBLTE_1BNR_yDL2UL-Perf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C00000"/>
                          </a:solidFill>
                          <a:effectLst/>
                          <a:latin typeface="微软雅黑" panose="020B0503020204020204" pitchFamily="34" charset="-122"/>
                          <a:ea typeface="微软雅黑" panose="020B0503020204020204" pitchFamily="34" charset="-122"/>
                        </a:rPr>
                        <a:t>DC_R18_xBLTE_2BNR_yDL2UL-Perf</a:t>
                      </a:r>
                      <a:endParaRPr lang="en-US" sz="1000" b="0" i="0" u="none" strike="noStrike" dirty="0">
                        <a:solidFill>
                          <a:srgbClr val="C0000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C00000"/>
                          </a:solidFill>
                          <a:effectLst/>
                          <a:latin typeface="微软雅黑" panose="020B0503020204020204" pitchFamily="34" charset="-122"/>
                          <a:ea typeface="微软雅黑" panose="020B0503020204020204" pitchFamily="34" charset="-122"/>
                        </a:rPr>
                        <a:t>DC_R18_xBLTE_yBNR_zDL2UL-Perf</a:t>
                      </a:r>
                      <a:endParaRPr lang="en-US" sz="1000" b="0" i="0" u="none" strike="noStrike" dirty="0">
                        <a:solidFill>
                          <a:srgbClr val="C0000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C00000"/>
                          </a:solidFill>
                          <a:effectLst/>
                          <a:latin typeface="微软雅黑" panose="020B0503020204020204" pitchFamily="34" charset="-122"/>
                          <a:ea typeface="微软雅黑" panose="020B0503020204020204" pitchFamily="34" charset="-122"/>
                        </a:rPr>
                        <a:t>DC_R18_xBLTE_yBNR_zDL3UL-Perf</a:t>
                      </a:r>
                      <a:endParaRPr lang="en-US" sz="1000" b="0" i="0" u="none" strike="noStrike" dirty="0">
                        <a:solidFill>
                          <a:srgbClr val="C0000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NR_CA_R18_Intra-Perf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NR_CADC_R18_2BDL_xBUL-Perf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C00000"/>
                          </a:solidFill>
                          <a:effectLst/>
                          <a:latin typeface="微软雅黑" panose="020B0503020204020204" pitchFamily="34" charset="-122"/>
                          <a:ea typeface="微软雅黑" panose="020B0503020204020204" pitchFamily="34" charset="-122"/>
                        </a:rPr>
                        <a:t>NR_CADC_R18_3BDL_xBUL-Perf</a:t>
                      </a:r>
                      <a:endParaRPr lang="en-US" sz="1000" b="0" i="0" u="none" strike="noStrike" dirty="0">
                        <a:solidFill>
                          <a:srgbClr val="C0000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C00000"/>
                          </a:solidFill>
                          <a:effectLst/>
                          <a:latin typeface="微软雅黑" panose="020B0503020204020204" pitchFamily="34" charset="-122"/>
                          <a:ea typeface="微软雅黑" panose="020B0503020204020204" pitchFamily="34" charset="-122"/>
                        </a:rPr>
                        <a:t>NR_CADC_R18_yBDL_xBUL-Perf</a:t>
                      </a:r>
                      <a:endParaRPr lang="en-US" sz="1000" b="0" i="0" u="none" strike="noStrike" dirty="0">
                        <a:solidFill>
                          <a:srgbClr val="C0000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NR_SUL_combos_R18-Perf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NR_2SUL_cell_combos_R18-Perf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C00000"/>
                          </a:solidFill>
                          <a:effectLst/>
                          <a:latin typeface="微软雅黑" panose="020B0503020204020204" pitchFamily="34" charset="-122"/>
                          <a:ea typeface="微软雅黑" panose="020B0503020204020204" pitchFamily="34" charset="-122"/>
                        </a:rPr>
                        <a:t>HPUE_NR_FR1_FDD_R18-Perf</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HPUE_NR_FR1_TDD_intra_CA_R18-Perf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HPUE_FR1_DC_LTE_NR_R18-Perf</a:t>
                      </a:r>
                      <a:endParaRPr lang="en-US" altLang="zh-CN"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C00000"/>
                          </a:solidFill>
                          <a:effectLst/>
                          <a:latin typeface="微软雅黑" panose="020B0503020204020204" pitchFamily="34" charset="-122"/>
                          <a:ea typeface="微软雅黑" panose="020B0503020204020204" pitchFamily="34" charset="-122"/>
                        </a:rPr>
                        <a:t>HPUE_FR1_TDD_NR_CADC_SUL_R18-Perf</a:t>
                      </a:r>
                      <a:endParaRPr lang="en-US" altLang="zh-CN" sz="1000" b="0" i="0" u="none" strike="noStrike" dirty="0" smtClean="0">
                        <a:solidFill>
                          <a:srgbClr val="C0000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HPUE_FR1_FDD_NR_CADC_R18-Perf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LTE_NR_Simult_RxTx_R18-Perf</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fontAlgn="b"/>
                      <a:r>
                        <a:rPr lang="zh-CN" altLang="zh-CN" sz="1000" b="0" i="0" u="none" strike="noStrike" kern="1200" dirty="0" smtClean="0">
                          <a:solidFill>
                            <a:srgbClr val="00B050"/>
                          </a:solidFill>
                          <a:effectLst/>
                          <a:latin typeface="+mj-ea"/>
                          <a:ea typeface="+mn-ea"/>
                          <a:cs typeface="+mn-cs"/>
                        </a:rPr>
                        <a:t>4Rx_NR_bands_R18</a:t>
                      </a:r>
                      <a:r>
                        <a:rPr lang="en-US" altLang="zh-CN" sz="1000" b="0" i="0" u="none" strike="noStrike" kern="1200" dirty="0" smtClean="0">
                          <a:solidFill>
                            <a:srgbClr val="00B050"/>
                          </a:solidFill>
                          <a:effectLst/>
                          <a:latin typeface="+mj-ea"/>
                          <a:ea typeface="+mn-ea"/>
                          <a:cs typeface="+mn-cs"/>
                        </a:rPr>
                        <a:t>-</a:t>
                      </a:r>
                      <a:r>
                        <a:rPr lang="en-US" altLang="zh-CN" sz="1000" b="0" i="0" u="none" strike="noStrike" kern="1200" dirty="0" err="1" smtClean="0">
                          <a:solidFill>
                            <a:srgbClr val="00B050"/>
                          </a:solidFill>
                          <a:effectLst/>
                          <a:latin typeface="+mj-ea"/>
                          <a:ea typeface="+mn-ea"/>
                          <a:cs typeface="+mn-cs"/>
                        </a:rPr>
                        <a:t>Perf</a:t>
                      </a:r>
                      <a:endParaRPr lang="zh-CN" altLang="zh-CN" sz="1000" b="0" i="0" u="none" strike="noStrike" kern="1200" dirty="0">
                        <a:solidFill>
                          <a:srgbClr val="00B050"/>
                        </a:solidFill>
                        <a:effectLst/>
                        <a:latin typeface="+mj-ea"/>
                        <a:ea typeface="+mn-ea"/>
                        <a:cs typeface="+mn-cs"/>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kern="1200" dirty="0" smtClean="0">
                          <a:solidFill>
                            <a:srgbClr val="C00000"/>
                          </a:solidFill>
                          <a:effectLst/>
                          <a:latin typeface="+mj-ea"/>
                          <a:ea typeface="+mn-ea"/>
                          <a:cs typeface="+mn-cs"/>
                        </a:rPr>
                        <a:t>IoT_NTN_extLband-Perf</a:t>
                      </a:r>
                      <a:endParaRPr lang="zh-CN" altLang="zh-CN" sz="1000" b="0" i="0" u="none" strike="noStrike" kern="1200" dirty="0" smtClean="0">
                        <a:solidFill>
                          <a:srgbClr val="C00000"/>
                        </a:solidFill>
                        <a:effectLst/>
                        <a:latin typeface="+mj-ea"/>
                        <a:ea typeface="+mn-ea"/>
                        <a:cs typeface="+mn-cs"/>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kern="1200" dirty="0" err="1" smtClean="0">
                          <a:solidFill>
                            <a:srgbClr val="C00000"/>
                          </a:solidFill>
                          <a:effectLst/>
                          <a:latin typeface="+mj-ea"/>
                          <a:ea typeface="+mn-ea"/>
                          <a:cs typeface="+mn-cs"/>
                        </a:rPr>
                        <a:t>IoT_NTN_FDD_LS_band-Perf</a:t>
                      </a:r>
                      <a:endParaRPr lang="zh-CN" altLang="zh-CN" sz="1000" b="0" i="0" u="none" strike="noStrike" kern="1200" dirty="0" smtClean="0">
                        <a:solidFill>
                          <a:srgbClr val="C00000"/>
                        </a:solidFill>
                        <a:effectLst/>
                        <a:latin typeface="+mj-ea"/>
                        <a:ea typeface="+mn-ea"/>
                        <a:cs typeface="+mn-cs"/>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graphicFrame>
        <p:nvGraphicFramePr>
          <p:cNvPr id="14" name="表格 13"/>
          <p:cNvGraphicFramePr>
            <a:graphicFrameLocks noGrp="1"/>
          </p:cNvGraphicFramePr>
          <p:nvPr>
            <p:extLst>
              <p:ext uri="{D42A27DB-BD31-4B8C-83A1-F6EECF244321}">
                <p14:modId xmlns:p14="http://schemas.microsoft.com/office/powerpoint/2010/main" val="2821538654"/>
              </p:ext>
            </p:extLst>
          </p:nvPr>
        </p:nvGraphicFramePr>
        <p:xfrm>
          <a:off x="9128936" y="2182415"/>
          <a:ext cx="2932805" cy="369570"/>
        </p:xfrm>
        <a:graphic>
          <a:graphicData uri="http://schemas.openxmlformats.org/drawingml/2006/table">
            <a:tbl>
              <a:tblPr/>
              <a:tblGrid>
                <a:gridCol w="2932805"/>
              </a:tblGrid>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kern="1200" dirty="0" smtClean="0">
                          <a:solidFill>
                            <a:srgbClr val="00B050"/>
                          </a:solidFill>
                          <a:effectLst/>
                          <a:latin typeface="+mj-ea"/>
                          <a:ea typeface="+mn-ea"/>
                          <a:cs typeface="+mn-cs"/>
                        </a:rPr>
                        <a:t>HPUE_LTE_FDD_B14-Perf</a:t>
                      </a:r>
                      <a:endParaRPr lang="zh-CN" altLang="zh-CN" sz="1000" b="0" i="0" u="none" strike="noStrike" kern="1200" dirty="0" smtClean="0">
                        <a:solidFill>
                          <a:srgbClr val="00B050"/>
                        </a:solidFill>
                        <a:effectLst/>
                        <a:latin typeface="+mj-ea"/>
                        <a:ea typeface="+mn-ea"/>
                        <a:cs typeface="+mn-cs"/>
                      </a:endParaRPr>
                    </a:p>
                  </a:txBody>
                  <a:tcPr marL="4666" marR="4666" marT="4666" marB="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zh-CN" altLang="zh-CN" sz="1000" b="0" i="0" u="none" strike="noStrike" kern="1200" dirty="0" smtClean="0">
                          <a:solidFill>
                            <a:srgbClr val="00B050"/>
                          </a:solidFill>
                          <a:effectLst/>
                          <a:latin typeface="+mj-ea"/>
                          <a:ea typeface="+mn-ea"/>
                          <a:cs typeface="+mn-cs"/>
                        </a:rPr>
                        <a:t>LTE_CA_R18_xBDL_yBUL</a:t>
                      </a:r>
                      <a:r>
                        <a:rPr lang="en-US" altLang="zh-CN" sz="1000" b="0" i="0" u="none" strike="noStrike" kern="1200" dirty="0" smtClean="0">
                          <a:solidFill>
                            <a:srgbClr val="00B050"/>
                          </a:solidFill>
                          <a:effectLst/>
                          <a:latin typeface="+mj-ea"/>
                          <a:ea typeface="+mn-ea"/>
                          <a:cs typeface="+mn-cs"/>
                        </a:rPr>
                        <a:t>-</a:t>
                      </a:r>
                      <a:r>
                        <a:rPr lang="en-US" altLang="zh-CN" sz="1000" b="0" i="0" u="none" strike="noStrike" kern="1200" dirty="0" err="1" smtClean="0">
                          <a:solidFill>
                            <a:srgbClr val="00B050"/>
                          </a:solidFill>
                          <a:effectLst/>
                          <a:latin typeface="+mj-ea"/>
                          <a:ea typeface="+mn-ea"/>
                          <a:cs typeface="+mn-cs"/>
                        </a:rPr>
                        <a:t>Perf</a:t>
                      </a:r>
                      <a:endParaRPr lang="zh-CN" altLang="zh-CN" sz="1000" b="0" i="0" u="none" strike="noStrike" kern="1200" dirty="0" smtClean="0">
                        <a:solidFill>
                          <a:srgbClr val="00B050"/>
                        </a:solidFill>
                        <a:effectLst/>
                        <a:latin typeface="+mj-ea"/>
                        <a:ea typeface="+mn-ea"/>
                        <a:cs typeface="+mn-cs"/>
                      </a:endParaRPr>
                    </a:p>
                  </a:txBody>
                  <a:tcPr marL="4763" marR="4763" marT="4763"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17" name="表格 16"/>
          <p:cNvGraphicFramePr>
            <a:graphicFrameLocks noGrp="1"/>
          </p:cNvGraphicFramePr>
          <p:nvPr>
            <p:extLst>
              <p:ext uri="{D42A27DB-BD31-4B8C-83A1-F6EECF244321}">
                <p14:modId xmlns:p14="http://schemas.microsoft.com/office/powerpoint/2010/main" val="3112076188"/>
              </p:ext>
            </p:extLst>
          </p:nvPr>
        </p:nvGraphicFramePr>
        <p:xfrm>
          <a:off x="3314700" y="2182415"/>
          <a:ext cx="3072798" cy="2402205"/>
        </p:xfrm>
        <a:graphic>
          <a:graphicData uri="http://schemas.openxmlformats.org/drawingml/2006/table">
            <a:tbl>
              <a:tblPr/>
              <a:tblGrid>
                <a:gridCol w="3072798"/>
              </a:tblGrid>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rPr>
                        <a:t>NR_FR1_lessthan_5MHz_BW-Perf</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chemeClr val="tx1"/>
                          </a:solidFill>
                          <a:effectLst/>
                          <a:latin typeface="微软雅黑" panose="020B0503020204020204" pitchFamily="34" charset="-122"/>
                          <a:ea typeface="微软雅黑" panose="020B0503020204020204" pitchFamily="34" charset="-122"/>
                        </a:rPr>
                        <a:t>NR_ENDC_RF_FR1_enh2-Perf</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chemeClr val="tx1"/>
                          </a:solidFill>
                          <a:effectLst/>
                          <a:latin typeface="微软雅黑" panose="020B0503020204020204" pitchFamily="34" charset="-122"/>
                          <a:ea typeface="微软雅黑" panose="020B0503020204020204" pitchFamily="34" charset="-122"/>
                        </a:rPr>
                        <a:t>NR_RF_FR2_req_Ph3-Perf</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C00000"/>
                          </a:solidFill>
                          <a:effectLst/>
                          <a:latin typeface="微软雅黑" panose="020B0503020204020204" pitchFamily="34" charset="-122"/>
                          <a:ea typeface="微软雅黑" panose="020B0503020204020204" pitchFamily="34" charset="-122"/>
                        </a:rPr>
                        <a:t>NR_FR2_multiRX_DL-Perf</a:t>
                      </a:r>
                      <a:endParaRPr lang="en-US" sz="1000" b="0" i="0" u="none" strike="noStrike" dirty="0">
                        <a:solidFill>
                          <a:srgbClr val="C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C00000"/>
                          </a:solidFill>
                          <a:effectLst/>
                          <a:latin typeface="微软雅黑" panose="020B0503020204020204" pitchFamily="34" charset="-122"/>
                          <a:ea typeface="微软雅黑" panose="020B0503020204020204" pitchFamily="34" charset="-122"/>
                        </a:rPr>
                        <a:t>NR_HST_FR2_enh-Perf </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chemeClr val="tx1"/>
                          </a:solidFill>
                          <a:effectLst/>
                          <a:latin typeface="微软雅黑" panose="020B0503020204020204" pitchFamily="34" charset="-122"/>
                          <a:ea typeface="微软雅黑" panose="020B0503020204020204" pitchFamily="34" charset="-122"/>
                        </a:rPr>
                        <a:t>NR_RRM_enh3-Perf</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chemeClr val="tx1"/>
                          </a:solidFill>
                          <a:effectLst/>
                          <a:latin typeface="微软雅黑" panose="020B0503020204020204" pitchFamily="34" charset="-122"/>
                          <a:ea typeface="微软雅黑" panose="020B0503020204020204" pitchFamily="34" charset="-122"/>
                        </a:rPr>
                        <a:t>NR_MG_enh2-Perf</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rPr>
                        <a:t>NR_ATG-</a:t>
                      </a:r>
                      <a:r>
                        <a:rPr lang="en-US" altLang="zh-CN" sz="1000" b="0" i="0" u="none" strike="noStrike" dirty="0" err="1" smtClean="0">
                          <a:solidFill>
                            <a:schemeClr val="tx1"/>
                          </a:solidFill>
                          <a:effectLst/>
                          <a:latin typeface="微软雅黑" panose="020B0503020204020204" pitchFamily="34" charset="-122"/>
                          <a:ea typeface="微软雅黑" panose="020B0503020204020204" pitchFamily="34" charset="-122"/>
                        </a:rPr>
                        <a:t>Perf</a:t>
                      </a:r>
                      <a:endPar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chemeClr val="tx1"/>
                          </a:solidFill>
                          <a:effectLst/>
                          <a:latin typeface="微软雅黑" panose="020B0503020204020204" pitchFamily="34" charset="-122"/>
                          <a:ea typeface="微软雅黑" panose="020B0503020204020204" pitchFamily="34" charset="-122"/>
                        </a:rPr>
                        <a:t>NonCol_intraB_ENDC_NR_CA-</a:t>
                      </a:r>
                      <a:r>
                        <a:rPr lang="en-US" sz="1000" b="0" i="0" u="none" strike="noStrike" dirty="0" err="1" smtClean="0">
                          <a:solidFill>
                            <a:schemeClr val="tx1"/>
                          </a:solidFill>
                          <a:effectLst/>
                          <a:latin typeface="微软雅黑" panose="020B0503020204020204" pitchFamily="34" charset="-122"/>
                          <a:ea typeface="微软雅黑" panose="020B0503020204020204" pitchFamily="34" charset="-122"/>
                        </a:rPr>
                        <a:t>Perf</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C00000"/>
                          </a:solidFill>
                          <a:effectLst/>
                          <a:latin typeface="微软雅黑" panose="020B0503020204020204" pitchFamily="34" charset="-122"/>
                          <a:ea typeface="微软雅黑" panose="020B0503020204020204" pitchFamily="34" charset="-122"/>
                        </a:rPr>
                        <a:t>NR_demod_enh3</a:t>
                      </a:r>
                      <a:r>
                        <a:rPr lang="en-US" altLang="zh-CN" sz="1000" b="0" i="0" u="none" strike="noStrike" baseline="0" dirty="0" smtClean="0">
                          <a:solidFill>
                            <a:srgbClr val="C00000"/>
                          </a:solidFill>
                          <a:effectLst/>
                          <a:latin typeface="微软雅黑" panose="020B0503020204020204" pitchFamily="34" charset="-122"/>
                          <a:ea typeface="微软雅黑" panose="020B0503020204020204" pitchFamily="34" charset="-122"/>
                        </a:rPr>
                        <a:t>-Perf</a:t>
                      </a:r>
                      <a:endParaRPr lang="en-US" altLang="zh-CN" sz="1000" b="0" i="0" u="none" strike="noStrike" dirty="0" smtClean="0">
                        <a:solidFill>
                          <a:srgbClr val="C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chemeClr val="tx1"/>
                          </a:solidFill>
                          <a:effectLst/>
                          <a:latin typeface="微软雅黑" panose="020B0503020204020204" pitchFamily="34" charset="-122"/>
                          <a:ea typeface="微软雅黑" panose="020B0503020204020204" pitchFamily="34" charset="-122"/>
                        </a:rPr>
                        <a:t>NR_MIMO_OTA_enh-Perf</a:t>
                      </a:r>
                      <a:endPar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chemeClr val="tx1"/>
                          </a:solidFill>
                          <a:effectLst/>
                          <a:latin typeface="微软雅黑" panose="020B0503020204020204" pitchFamily="34" charset="-122"/>
                          <a:ea typeface="微软雅黑" panose="020B0503020204020204" pitchFamily="34" charset="-122"/>
                        </a:rPr>
                        <a:t>NR_FR1_TRP_TRS_enh-Perf</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chemeClr val="tx1"/>
                          </a:solidFill>
                          <a:effectLst/>
                          <a:latin typeface="微软雅黑" panose="020B0503020204020204" pitchFamily="34" charset="-122"/>
                          <a:ea typeface="微软雅黑" panose="020B0503020204020204" pitchFamily="34" charset="-122"/>
                        </a:rPr>
                        <a:t>NR_BWP_wor-Perf</a:t>
                      </a:r>
                      <a:endPar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graphicFrame>
        <p:nvGraphicFramePr>
          <p:cNvPr id="19" name="表格 18"/>
          <p:cNvGraphicFramePr>
            <a:graphicFrameLocks noGrp="1"/>
          </p:cNvGraphicFramePr>
          <p:nvPr>
            <p:extLst>
              <p:ext uri="{D42A27DB-BD31-4B8C-83A1-F6EECF244321}">
                <p14:modId xmlns:p14="http://schemas.microsoft.com/office/powerpoint/2010/main" val="2650681292"/>
              </p:ext>
            </p:extLst>
          </p:nvPr>
        </p:nvGraphicFramePr>
        <p:xfrm>
          <a:off x="293687" y="2182415"/>
          <a:ext cx="2628900" cy="2711768"/>
        </p:xfrm>
        <a:graphic>
          <a:graphicData uri="http://schemas.openxmlformats.org/drawingml/2006/table">
            <a:tbl>
              <a:tblPr/>
              <a:tblGrid>
                <a:gridCol w="2628900"/>
              </a:tblGrid>
              <a:tr h="184785">
                <a:tc>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rPr>
                        <a:t>NR_DSS_enh-Perf</a:t>
                      </a:r>
                    </a:p>
                  </a:txBody>
                  <a:tcPr marL="4763" marR="4763" marT="4763"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chemeClr val="tx1"/>
                          </a:solidFill>
                          <a:effectLst/>
                          <a:latin typeface="微软雅黑" panose="020B0503020204020204" pitchFamily="34" charset="-122"/>
                          <a:ea typeface="微软雅黑" panose="020B0503020204020204" pitchFamily="34" charset="-122"/>
                        </a:rPr>
                        <a:t>NR_MC_enh-Perf</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rPr>
                        <a:t>NR_cov_enh2-Perf</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chemeClr val="tx1"/>
                          </a:solidFill>
                          <a:effectLst/>
                          <a:latin typeface="微软雅黑" panose="020B0503020204020204" pitchFamily="34" charset="-122"/>
                          <a:ea typeface="微软雅黑" panose="020B0503020204020204" pitchFamily="34" charset="-122"/>
                        </a:rPr>
                        <a:t>NR_MIMO_evo_DL_UL-Perf</a:t>
                      </a:r>
                      <a:endPar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endParaRPr>
                    </a:p>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rPr>
                        <a:t>NR_SL_enh2-Perf</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chemeClr val="tx1"/>
                          </a:solidFill>
                          <a:effectLst/>
                          <a:latin typeface="微软雅黑" panose="020B0503020204020204" pitchFamily="34" charset="-122"/>
                          <a:ea typeface="微软雅黑" panose="020B0503020204020204" pitchFamily="34" charset="-122"/>
                        </a:rPr>
                        <a:t>NR_netcon_repeater-Perf</a:t>
                      </a:r>
                      <a:endPar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chemeClr val="tx1"/>
                          </a:solidFill>
                          <a:effectLst/>
                          <a:latin typeface="微软雅黑" panose="020B0503020204020204" pitchFamily="34" charset="-122"/>
                          <a:ea typeface="微软雅黑" panose="020B0503020204020204" pitchFamily="34" charset="-122"/>
                        </a:rPr>
                        <a:t>NR_redcap_enh-Perf</a:t>
                      </a:r>
                      <a:endPar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chemeClr val="tx1"/>
                          </a:solidFill>
                          <a:effectLst/>
                          <a:latin typeface="微软雅黑" panose="020B0503020204020204" pitchFamily="34" charset="-122"/>
                          <a:ea typeface="微软雅黑" panose="020B0503020204020204" pitchFamily="34" charset="-122"/>
                        </a:rPr>
                        <a:t>Netw_Energy_NR-Perf</a:t>
                      </a:r>
                      <a:endPar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rPr>
                        <a:t>NR_pos_enh2-Perf</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chemeClr val="tx1"/>
                          </a:solidFill>
                          <a:effectLst/>
                          <a:latin typeface="微软雅黑" panose="020B0503020204020204" pitchFamily="34" charset="-122"/>
                          <a:ea typeface="微软雅黑" panose="020B0503020204020204" pitchFamily="34" charset="-122"/>
                        </a:rPr>
                        <a:t>NR_Mob_enh2-Perf</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chemeClr val="tx1"/>
                          </a:solidFill>
                          <a:effectLst/>
                          <a:latin typeface="微软雅黑" panose="020B0503020204020204" pitchFamily="34" charset="-122"/>
                          <a:ea typeface="微软雅黑" panose="020B0503020204020204" pitchFamily="34" charset="-122"/>
                        </a:rPr>
                        <a:t>NR_DualTxRx_MUSIM-Perf</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chemeClr val="tx1"/>
                          </a:solidFill>
                          <a:effectLst/>
                          <a:latin typeface="微软雅黑" panose="020B0503020204020204" pitchFamily="34" charset="-122"/>
                          <a:ea typeface="微软雅黑" panose="020B0503020204020204" pitchFamily="34" charset="-122"/>
                        </a:rPr>
                        <a:t>NR_SL_relay_enh-Perf</a:t>
                      </a:r>
                      <a:endPar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chemeClr val="tx1"/>
                          </a:solidFill>
                          <a:effectLst/>
                          <a:latin typeface="微软雅黑" panose="020B0503020204020204" pitchFamily="34" charset="-122"/>
                          <a:ea typeface="微软雅黑" panose="020B0503020204020204" pitchFamily="34" charset="-122"/>
                        </a:rPr>
                        <a:t>NR_NTN_enh-Perf</a:t>
                      </a:r>
                      <a:endPar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chemeClr val="tx1"/>
                          </a:solidFill>
                          <a:effectLst/>
                          <a:latin typeface="微软雅黑" panose="020B0503020204020204" pitchFamily="34" charset="-122"/>
                          <a:ea typeface="微软雅黑" panose="020B0503020204020204" pitchFamily="34" charset="-122"/>
                        </a:rPr>
                        <a:t>NR_mobile_IAB-Perf</a:t>
                      </a:r>
                      <a:endPar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chemeClr val="tx1"/>
                          </a:solidFill>
                          <a:effectLst/>
                          <a:latin typeface="微软雅黑" panose="020B0503020204020204" pitchFamily="34" charset="-122"/>
                          <a:ea typeface="微软雅黑" panose="020B0503020204020204" pitchFamily="34" charset="-122"/>
                        </a:rPr>
                        <a:t>IoT_NTN_enh-Perf</a:t>
                      </a:r>
                      <a:endPar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804101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Statistics</a:t>
            </a:r>
            <a:endParaRPr lang="ru-RU" dirty="0"/>
          </a:p>
        </p:txBody>
      </p:sp>
      <p:graphicFrame>
        <p:nvGraphicFramePr>
          <p:cNvPr id="5" name="表格 4"/>
          <p:cNvGraphicFramePr>
            <a:graphicFrameLocks noGrp="1"/>
          </p:cNvGraphicFramePr>
          <p:nvPr>
            <p:extLst>
              <p:ext uri="{D42A27DB-BD31-4B8C-83A1-F6EECF244321}">
                <p14:modId xmlns:p14="http://schemas.microsoft.com/office/powerpoint/2010/main" val="1446463632"/>
              </p:ext>
            </p:extLst>
          </p:nvPr>
        </p:nvGraphicFramePr>
        <p:xfrm>
          <a:off x="687446" y="1599985"/>
          <a:ext cx="10900650" cy="731520"/>
        </p:xfrm>
        <a:graphic>
          <a:graphicData uri="http://schemas.openxmlformats.org/drawingml/2006/table">
            <a:tbl>
              <a:tblPr firstRow="1" bandRow="1">
                <a:tableStyleId>{5C22544A-7EE6-4342-B048-85BDC9FD1C3A}</a:tableStyleId>
              </a:tblPr>
              <a:tblGrid>
                <a:gridCol w="1633624">
                  <a:extLst>
                    <a:ext uri="{9D8B030D-6E8A-4147-A177-3AD203B41FA5}">
                      <a16:colId xmlns="" xmlns:a16="http://schemas.microsoft.com/office/drawing/2014/main" val="20000"/>
                    </a:ext>
                  </a:extLst>
                </a:gridCol>
                <a:gridCol w="1804509">
                  <a:extLst>
                    <a:ext uri="{9D8B030D-6E8A-4147-A177-3AD203B41FA5}">
                      <a16:colId xmlns="" xmlns:a16="http://schemas.microsoft.com/office/drawing/2014/main" val="20001"/>
                    </a:ext>
                  </a:extLst>
                </a:gridCol>
                <a:gridCol w="1810330">
                  <a:extLst>
                    <a:ext uri="{9D8B030D-6E8A-4147-A177-3AD203B41FA5}">
                      <a16:colId xmlns="" xmlns:a16="http://schemas.microsoft.com/office/drawing/2014/main" val="20002"/>
                    </a:ext>
                  </a:extLst>
                </a:gridCol>
                <a:gridCol w="1228230">
                  <a:extLst>
                    <a:ext uri="{9D8B030D-6E8A-4147-A177-3AD203B41FA5}">
                      <a16:colId xmlns="" xmlns:a16="http://schemas.microsoft.com/office/drawing/2014/main" val="20003"/>
                    </a:ext>
                  </a:extLst>
                </a:gridCol>
                <a:gridCol w="2607182">
                  <a:extLst>
                    <a:ext uri="{9D8B030D-6E8A-4147-A177-3AD203B41FA5}">
                      <a16:colId xmlns="" xmlns:a16="http://schemas.microsoft.com/office/drawing/2014/main" val="20004"/>
                    </a:ext>
                  </a:extLst>
                </a:gridCol>
                <a:gridCol w="1816775">
                  <a:extLst>
                    <a:ext uri="{9D8B030D-6E8A-4147-A177-3AD203B41FA5}">
                      <a16:colId xmlns="" xmlns:a16="http://schemas.microsoft.com/office/drawing/2014/main" val="20005"/>
                    </a:ext>
                  </a:extLst>
                </a:gridCol>
              </a:tblGrid>
              <a:tr h="188181">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Meeting</a:t>
                      </a:r>
                      <a:endPar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endParaRPr>
                    </a:p>
                  </a:txBody>
                  <a:tcPr marL="91432" marR="91432" anchor="ctr" horzOverflow="overflow">
                    <a:solidFill>
                      <a:schemeClr val="tx2">
                        <a:lumMod val="75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Date</a:t>
                      </a:r>
                      <a:endPar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endParaRPr>
                    </a:p>
                  </a:txBody>
                  <a:tcPr marL="91432" marR="91432" anchor="ctr" horzOverflow="overflow">
                    <a:solidFill>
                      <a:schemeClr val="tx2">
                        <a:lumMod val="75000"/>
                      </a:scheme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Location</a:t>
                      </a:r>
                    </a:p>
                  </a:txBody>
                  <a:tcPr marL="91432" marR="91432" anchor="ctr" horzOverflow="overflow">
                    <a:solidFill>
                      <a:schemeClr val="tx2">
                        <a:lumMod val="75000"/>
                      </a:scheme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Host</a:t>
                      </a:r>
                    </a:p>
                  </a:txBody>
                  <a:tcPr marL="91432" marR="91432" anchor="ctr" horzOverflow="overflow">
                    <a:solidFill>
                      <a:schemeClr val="tx2">
                        <a:lumMod val="75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Delegates registered/attendees</a:t>
                      </a:r>
                      <a:endPar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endParaRPr>
                    </a:p>
                  </a:txBody>
                  <a:tcPr marL="91432" marR="91432" anchor="ctr" horzOverflow="overflow">
                    <a:solidFill>
                      <a:schemeClr val="tx2">
                        <a:lumMod val="75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Documents requested/uploaded</a:t>
                      </a:r>
                      <a:endPar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endParaRPr>
                    </a:p>
                  </a:txBody>
                  <a:tcPr marL="91432" marR="91432" anchor="ctr" horzOverflow="overflow">
                    <a:solidFill>
                      <a:schemeClr val="tx2">
                        <a:lumMod val="75000"/>
                      </a:schemeClr>
                    </a:solidFill>
                  </a:tcPr>
                </a:tc>
                <a:extLst>
                  <a:ext uri="{0D108BD9-81ED-4DB2-BD59-A6C34878D82A}">
                    <a16:rowId xmlns="" xmlns:a16="http://schemas.microsoft.com/office/drawing/2014/main" val="10000"/>
                  </a:ext>
                </a:extLst>
              </a:tr>
              <a:tr h="213271">
                <a:tc>
                  <a:txBody>
                    <a:bodyPr/>
                    <a:lstStyle/>
                    <a:p>
                      <a:pPr marL="0" marR="0" algn="ctr" defTabSz="914400" rtl="0" eaLnBrk="1" latinLnBrk="0" hangingPunct="1">
                        <a:spcBef>
                          <a:spcPts val="0"/>
                        </a:spcBef>
                        <a:spcAft>
                          <a:spcPts val="0"/>
                        </a:spcAft>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RAN4 #</a:t>
                      </a: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110</a:t>
                      </a:r>
                      <a:endParaRPr kumimoji="0" 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26 Feb – 01 Mar, 2024</a:t>
                      </a:r>
                    </a:p>
                  </a:txBody>
                  <a:tcPr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Athens, GR</a:t>
                      </a:r>
                      <a:endParaRPr kumimoji="0" lang="zh-CN"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anchor="ctr">
                    <a:solidFill>
                      <a:srgbClr val="D0D8E8"/>
                    </a:solidFill>
                  </a:tcPr>
                </a:tc>
                <a:tc>
                  <a:txBody>
                    <a:bodyPr/>
                    <a:lstStyle/>
                    <a:p>
                      <a:pPr marL="0" marR="0" algn="ctr" defTabSz="914400" rtl="0" eaLnBrk="1" latinLnBrk="0" hangingPunct="1">
                        <a:spcBef>
                          <a:spcPts val="0"/>
                        </a:spcBef>
                        <a:spcAft>
                          <a:spcPts val="0"/>
                        </a:spcAft>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EU3</a:t>
                      </a:r>
                      <a:endPar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532/383</a:t>
                      </a:r>
                      <a:endParaRPr kumimoji="0" lang="zh-CN"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marL="9525" marR="9525" marT="9525" marB="0"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3728/2854</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marL="9525" marR="9525" marT="9525" marB="0" anchor="ctr">
                    <a:solidFill>
                      <a:srgbClr val="D0D8E8"/>
                    </a:solidFill>
                  </a:tcPr>
                </a:tc>
              </a:tr>
            </a:tbl>
          </a:graphicData>
        </a:graphic>
      </p:graphicFrame>
      <p:graphicFrame>
        <p:nvGraphicFramePr>
          <p:cNvPr id="7" name="Chart 7"/>
          <p:cNvGraphicFramePr/>
          <p:nvPr>
            <p:extLst>
              <p:ext uri="{D42A27DB-BD31-4B8C-83A1-F6EECF244321}">
                <p14:modId xmlns:p14="http://schemas.microsoft.com/office/powerpoint/2010/main" val="834567532"/>
              </p:ext>
            </p:extLst>
          </p:nvPr>
        </p:nvGraphicFramePr>
        <p:xfrm>
          <a:off x="6037265" y="2971217"/>
          <a:ext cx="6008685" cy="292969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1"/>
          <p:cNvGraphicFramePr/>
          <p:nvPr>
            <p:extLst>
              <p:ext uri="{D42A27DB-BD31-4B8C-83A1-F6EECF244321}">
                <p14:modId xmlns:p14="http://schemas.microsoft.com/office/powerpoint/2010/main" val="240628036"/>
              </p:ext>
            </p:extLst>
          </p:nvPr>
        </p:nvGraphicFramePr>
        <p:xfrm>
          <a:off x="126864" y="2970634"/>
          <a:ext cx="5910401" cy="292969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138810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smtClean="0"/>
              <a:t>Rel-18 status and RAN4 related issues</a:t>
            </a:r>
            <a:endParaRPr lang="ru-RU" dirty="0"/>
          </a:p>
        </p:txBody>
      </p:sp>
      <p:sp>
        <p:nvSpPr>
          <p:cNvPr id="10"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507319" cy="5095171"/>
          </a:xfrm>
        </p:spPr>
        <p:txBody>
          <a:bodyPr/>
          <a:lstStyle/>
          <a:p>
            <a:pPr>
              <a:lnSpc>
                <a:spcPct val="150000"/>
              </a:lnSpc>
              <a:spcBef>
                <a:spcPts val="0"/>
              </a:spcBef>
              <a:spcAft>
                <a:spcPts val="0"/>
              </a:spcAft>
            </a:pPr>
            <a:r>
              <a:rPr lang="en-US" sz="1400" dirty="0" smtClean="0"/>
              <a:t>The </a:t>
            </a:r>
            <a:r>
              <a:rPr lang="en-US" sz="1400" dirty="0"/>
              <a:t>proposals to modify </a:t>
            </a:r>
            <a:r>
              <a:rPr lang="en-US" sz="1400" dirty="0" smtClean="0"/>
              <a:t>scope and/or open issues related </a:t>
            </a:r>
            <a:r>
              <a:rPr lang="en-US" sz="1400" dirty="0" smtClean="0"/>
              <a:t>RAN4 work, </a:t>
            </a:r>
            <a:r>
              <a:rPr lang="en-US" sz="1400" dirty="0" smtClean="0"/>
              <a:t>which may need discussions in </a:t>
            </a:r>
            <a:r>
              <a:rPr lang="en-US" sz="1400" dirty="0" smtClean="0"/>
              <a:t>RAN#103</a:t>
            </a:r>
            <a:endParaRPr lang="en-US" sz="1400" dirty="0"/>
          </a:p>
        </p:txBody>
      </p:sp>
      <p:graphicFrame>
        <p:nvGraphicFramePr>
          <p:cNvPr id="2" name="表格 1"/>
          <p:cNvGraphicFramePr>
            <a:graphicFrameLocks noGrp="1"/>
          </p:cNvGraphicFramePr>
          <p:nvPr>
            <p:extLst>
              <p:ext uri="{D42A27DB-BD31-4B8C-83A1-F6EECF244321}">
                <p14:modId xmlns:p14="http://schemas.microsoft.com/office/powerpoint/2010/main" val="420502406"/>
              </p:ext>
            </p:extLst>
          </p:nvPr>
        </p:nvGraphicFramePr>
        <p:xfrm>
          <a:off x="498019" y="1714060"/>
          <a:ext cx="11410951" cy="4693920"/>
        </p:xfrm>
        <a:graphic>
          <a:graphicData uri="http://schemas.openxmlformats.org/drawingml/2006/table">
            <a:tbl>
              <a:tblPr firstRow="1" bandRow="1">
                <a:tableStyleId>{5C22544A-7EE6-4342-B048-85BDC9FD1C3A}</a:tableStyleId>
              </a:tblPr>
              <a:tblGrid>
                <a:gridCol w="604838"/>
                <a:gridCol w="2162175"/>
                <a:gridCol w="904875"/>
                <a:gridCol w="1266825"/>
                <a:gridCol w="6472238"/>
              </a:tblGrid>
              <a:tr h="0">
                <a:tc>
                  <a:txBody>
                    <a:bodyPr/>
                    <a:lstStyle/>
                    <a:p>
                      <a:r>
                        <a:rPr lang="en-US" altLang="zh-CN" sz="1000" dirty="0" smtClean="0">
                          <a:latin typeface="微软雅黑" panose="020B0503020204020204" pitchFamily="34" charset="-122"/>
                          <a:ea typeface="微软雅黑" panose="020B0503020204020204" pitchFamily="34" charset="-122"/>
                        </a:rPr>
                        <a:t>AI</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WI/SI name </a:t>
                      </a:r>
                      <a:r>
                        <a:rPr lang="zh-CN" altLang="en-US" sz="1000" dirty="0" smtClean="0">
                          <a:latin typeface="微软雅黑" panose="020B0503020204020204" pitchFamily="34" charset="-122"/>
                          <a:ea typeface="微软雅黑" panose="020B0503020204020204" pitchFamily="34" charset="-122"/>
                        </a:rPr>
                        <a:t>（</a:t>
                      </a:r>
                      <a:r>
                        <a:rPr lang="en-US" altLang="zh-CN" sz="1000" dirty="0" smtClean="0">
                          <a:latin typeface="微软雅黑" panose="020B0503020204020204" pitchFamily="34" charset="-122"/>
                          <a:ea typeface="微软雅黑" panose="020B0503020204020204" pitchFamily="34" charset="-122"/>
                        </a:rPr>
                        <a:t>Acronym</a:t>
                      </a:r>
                      <a:r>
                        <a:rPr lang="zh-CN" altLang="en-US" sz="1000" dirty="0" smtClean="0">
                          <a:latin typeface="微软雅黑" panose="020B0503020204020204" pitchFamily="34" charset="-122"/>
                          <a:ea typeface="微软雅黑" panose="020B0503020204020204" pitchFamily="34" charset="-122"/>
                        </a:rPr>
                        <a:t>）</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Target date</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Completion level</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Open issues or proposed modifications of scope</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r>
              <a:tr h="0">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9.3.2.1</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NR_Mob_enh2 </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2024/3/18</a:t>
                      </a:r>
                      <a:endParaRPr lang="zh-CN" altLang="en-US" sz="1000" kern="1200" dirty="0" smtClean="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95%</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Objective 7</a:t>
                      </a:r>
                      <a:endParaRPr lang="zh-CN" alt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r>
              <a:tr h="0">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9.4.2.4</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NR_NTN_enh</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-Core</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2024/6/17</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99%, 35%</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The WI needs</a:t>
                      </a:r>
                      <a:r>
                        <a:rPr lang="en-US" altLang="zh-CN" sz="1000" kern="1200" baseline="0" dirty="0" smtClean="0">
                          <a:solidFill>
                            <a:schemeClr val="dk1"/>
                          </a:solidFill>
                          <a:latin typeface="微软雅黑" panose="020B0503020204020204" pitchFamily="34" charset="-122"/>
                          <a:ea typeface="微软雅黑" panose="020B0503020204020204" pitchFamily="34" charset="-122"/>
                          <a:cs typeface="+mn-cs"/>
                        </a:rPr>
                        <a:t> be extended by one more quarter. </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To </a:t>
                      </a:r>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finalise</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the specification of selected remaining core requirements for NR-NTN deployment in above 10 GHz</a:t>
                      </a:r>
                    </a:p>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a:t>
                      </a:r>
                      <a:r>
                        <a:rPr lang="en-US" altLang="zh-CN" sz="1000" kern="1200" baseline="0" dirty="0" smtClean="0">
                          <a:solidFill>
                            <a:schemeClr val="dk1"/>
                          </a:solidFill>
                          <a:latin typeface="微软雅黑" panose="020B0503020204020204" pitchFamily="34" charset="-122"/>
                          <a:ea typeface="微软雅黑" panose="020B0503020204020204" pitchFamily="34" charset="-122"/>
                          <a:cs typeface="+mn-cs"/>
                        </a:rPr>
                        <a:t> </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Minimum output power for VSAT UE</a:t>
                      </a:r>
                    </a:p>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Maximum input power for VSAT UE</a:t>
                      </a:r>
                    </a:p>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ACS for VSAT UE</a:t>
                      </a:r>
                    </a:p>
                    <a:p>
                      <a:pPr marL="0" marR="0" lvl="0" indent="0" algn="l" defTabSz="914354" rtl="0" eaLnBrk="1" fontAlgn="t" latinLnBrk="0" hangingPunct="1">
                        <a:lnSpc>
                          <a:spcPct val="100000"/>
                        </a:lnSpc>
                        <a:spcBef>
                          <a:spcPts val="0"/>
                        </a:spcBef>
                        <a:spcAft>
                          <a:spcPts val="0"/>
                        </a:spcAft>
                        <a:buClrTx/>
                        <a:buSzTx/>
                        <a:buFontTx/>
                        <a:buNone/>
                        <a:tabLst/>
                        <a:defRPr/>
                      </a:pPr>
                      <a:r>
                        <a:rPr lang="en-GB" altLang="zh-CN" sz="1000" kern="1200" dirty="0" smtClean="0">
                          <a:solidFill>
                            <a:schemeClr val="dk1"/>
                          </a:solidFill>
                          <a:latin typeface="微软雅黑" panose="020B0503020204020204" pitchFamily="34" charset="-122"/>
                          <a:ea typeface="微软雅黑" panose="020B0503020204020204" pitchFamily="34" charset="-122"/>
                          <a:cs typeface="+mn-cs"/>
                        </a:rPr>
                        <a:t>The RRM core</a:t>
                      </a:r>
                      <a:r>
                        <a:rPr lang="en-GB" altLang="zh-CN" sz="1000" kern="1200" baseline="0" dirty="0" smtClean="0">
                          <a:solidFill>
                            <a:schemeClr val="dk1"/>
                          </a:solidFill>
                          <a:latin typeface="微软雅黑" panose="020B0503020204020204" pitchFamily="34" charset="-122"/>
                          <a:ea typeface="微软雅黑" panose="020B0503020204020204" pitchFamily="34" charset="-122"/>
                          <a:cs typeface="+mn-cs"/>
                        </a:rPr>
                        <a:t> part is completed.</a:t>
                      </a:r>
                    </a:p>
                    <a:p>
                      <a:pPr marL="0" marR="0" lvl="0" indent="0" algn="l" defTabSz="914354" rtl="0" eaLnBrk="1" fontAlgn="t" latinLnBrk="0" hangingPunct="1">
                        <a:lnSpc>
                          <a:spcPct val="100000"/>
                        </a:lnSpc>
                        <a:spcBef>
                          <a:spcPts val="0"/>
                        </a:spcBef>
                        <a:spcAft>
                          <a:spcPts val="0"/>
                        </a:spcAft>
                        <a:buClrTx/>
                        <a:buSzTx/>
                        <a:buFontTx/>
                        <a:buNone/>
                        <a:tabLst/>
                        <a:defRPr/>
                      </a:pPr>
                      <a:r>
                        <a:rPr lang="en-GB" altLang="zh-CN" sz="1000" kern="1200" baseline="0" dirty="0" smtClean="0">
                          <a:solidFill>
                            <a:schemeClr val="dk1"/>
                          </a:solidFill>
                          <a:latin typeface="微软雅黑" panose="020B0503020204020204" pitchFamily="34" charset="-122"/>
                          <a:ea typeface="微软雅黑" panose="020B0503020204020204" pitchFamily="34" charset="-122"/>
                          <a:cs typeface="+mn-cs"/>
                        </a:rPr>
                        <a:t>In the revised WID, the completion dates for RAN4 specs are changed.</a:t>
                      </a:r>
                      <a:endParaRPr lang="en-GB" altLang="zh-CN" sz="1000" kern="1200" dirty="0" smtClean="0">
                        <a:solidFill>
                          <a:schemeClr val="dk1"/>
                        </a:solidFill>
                        <a:latin typeface="微软雅黑" panose="020B0503020204020204" pitchFamily="34" charset="-122"/>
                        <a:ea typeface="微软雅黑" panose="020B0503020204020204" pitchFamily="34" charset="-122"/>
                        <a:cs typeface="+mn-cs"/>
                      </a:endParaRPr>
                    </a:p>
                  </a:txBody>
                  <a:tcPr marL="45720" marR="45720"/>
                </a:tc>
              </a:tr>
              <a:tr h="0">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9.4.3.1</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NR_mobile_IAB</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2024/6/17</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100%, 60%</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The RAN4</a:t>
                      </a:r>
                      <a:r>
                        <a:rPr lang="en-US" altLang="zh-CN" sz="1000" kern="1200" baseline="0" dirty="0" smtClean="0">
                          <a:solidFill>
                            <a:schemeClr val="dk1"/>
                          </a:solidFill>
                          <a:latin typeface="微软雅黑" panose="020B0503020204020204" pitchFamily="34" charset="-122"/>
                          <a:ea typeface="微软雅黑" panose="020B0503020204020204" pitchFamily="34" charset="-122"/>
                          <a:cs typeface="+mn-cs"/>
                        </a:rPr>
                        <a:t> specifications for IAB EMC and IAB conformation testing are added in the revised WID.</a:t>
                      </a:r>
                      <a:endParaRPr lang="zh-CN" alt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r>
              <a:tr h="0">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9.4.3.11</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NR_MIMO_OTA_enh-Perf</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2024/6/17</a:t>
                      </a: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70%</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In</a:t>
                      </a:r>
                      <a:r>
                        <a:rPr lang="en-US" sz="1000" kern="1200" baseline="0" dirty="0" smtClean="0">
                          <a:solidFill>
                            <a:schemeClr val="dk1"/>
                          </a:solidFill>
                          <a:latin typeface="微软雅黑" panose="020B0503020204020204" pitchFamily="34" charset="-122"/>
                          <a:ea typeface="微软雅黑" panose="020B0503020204020204" pitchFamily="34" charset="-122"/>
                          <a:cs typeface="+mn-cs"/>
                        </a:rPr>
                        <a:t> the reviewed the other power classes are removed from the objectives and MU objective is also removed. Some additional changes for title and others.</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r>
              <a:tr h="0">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9.4.4.8</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NR_ATG-Core</a:t>
                      </a:r>
                      <a:endParaRPr lang="en-US" altLang="zh-CN" sz="1000" kern="1200" dirty="0" smtClean="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2024/3/18</a:t>
                      </a:r>
                      <a:endParaRPr lang="zh-CN" altLang="en-US" sz="1000" kern="1200" dirty="0" smtClean="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100%</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In the revised WID RP-240732, add RAN2 as the secondary group with the updated objectives:</a:t>
                      </a:r>
                    </a:p>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Specify signaling of the assistance information via NR ATG access [RAN2]</a:t>
                      </a:r>
                    </a:p>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Specify system information enhancements</a:t>
                      </a:r>
                    </a:p>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Specify MAC CE enhancements</a:t>
                      </a:r>
                    </a:p>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Specify measurement/mobility enhancements for ATG [RAN2]</a:t>
                      </a:r>
                      <a:endParaRPr lang="en-US" altLang="zh-CN" sz="1000" kern="1200" dirty="0" smtClean="0">
                        <a:solidFill>
                          <a:schemeClr val="dk1"/>
                        </a:solidFill>
                        <a:latin typeface="微软雅黑" panose="020B0503020204020204" pitchFamily="34" charset="-122"/>
                        <a:ea typeface="微软雅黑" panose="020B0503020204020204" pitchFamily="34" charset="-122"/>
                        <a:cs typeface="+mn-cs"/>
                      </a:endParaRPr>
                    </a:p>
                  </a:txBody>
                  <a:tcPr marL="45720" marR="45720"/>
                </a:tc>
              </a:tr>
              <a:tr h="0">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9.5.4.2</a:t>
                      </a:r>
                      <a:endParaRPr lang="zh-CN" alt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HPUE_NR_FR1_FDD_R18</a:t>
                      </a:r>
                      <a:endParaRPr lang="zh-CN" alt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2024/6/17</a:t>
                      </a:r>
                    </a:p>
                  </a:txBody>
                  <a:tcPr marL="45720" marR="45720"/>
                </a:tc>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90%</a:t>
                      </a:r>
                      <a:endParaRPr lang="en-US" altLang="zh-CN" sz="1000" kern="1200" dirty="0" smtClean="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It</a:t>
                      </a:r>
                      <a:r>
                        <a:rPr lang="en-US" altLang="zh-CN" sz="1000" kern="1200" baseline="0" dirty="0" smtClean="0">
                          <a:solidFill>
                            <a:schemeClr val="dk1"/>
                          </a:solidFill>
                          <a:latin typeface="微软雅黑" panose="020B0503020204020204" pitchFamily="34" charset="-122"/>
                          <a:ea typeface="微软雅黑" panose="020B0503020204020204" pitchFamily="34" charset="-122"/>
                          <a:cs typeface="+mn-cs"/>
                        </a:rPr>
                        <a:t> is proposed to define the requirements for 700MH PC3 and PC2 with single duplexer: </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RP-240511 On n28 with full band duplexer Apple </a:t>
                      </a:r>
                    </a:p>
                  </a:txBody>
                  <a:tcPr marL="45720" marR="45720"/>
                </a:tc>
              </a:tr>
              <a:tr h="0">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9.6</a:t>
                      </a:r>
                      <a:endParaRPr lang="zh-CN" alt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FS_NR_duplex_evo</a:t>
                      </a:r>
                      <a:endParaRPr lang="zh-CN" alt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closed</a:t>
                      </a:r>
                      <a:endParaRPr lang="zh-CN" alt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endParaRPr lang="en-US" altLang="zh-CN" sz="1000" kern="1200" dirty="0" smtClean="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Some CRs endorsed</a:t>
                      </a:r>
                      <a:r>
                        <a:rPr lang="en-US" altLang="zh-CN" sz="1000" kern="1200" baseline="0" dirty="0" smtClean="0">
                          <a:solidFill>
                            <a:schemeClr val="dk1"/>
                          </a:solidFill>
                          <a:latin typeface="微软雅黑" panose="020B0503020204020204" pitchFamily="34" charset="-122"/>
                          <a:ea typeface="微软雅黑" panose="020B0503020204020204" pitchFamily="34" charset="-122"/>
                          <a:cs typeface="+mn-cs"/>
                        </a:rPr>
                        <a:t> in RAN4. But the TR is under control of RAN1. Thus companies bring the CR for TR directly in RAN.</a:t>
                      </a:r>
                    </a:p>
                    <a:p>
                      <a:pPr marL="171450" indent="-171450" algn="l" defTabSz="914354" rtl="0" eaLnBrk="1" fontAlgn="t" latinLnBrk="0" hangingPunct="1">
                        <a:buFont typeface="Arial" panose="020B0604020202020204" pitchFamily="34" charset="0"/>
                        <a:buChar cha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RP-240494  Big CR for 38.858 on SBFD Apple, vivo </a:t>
                      </a:r>
                    </a:p>
                    <a:p>
                      <a:pPr marL="171450" indent="-171450" algn="l" defTabSz="914354" rtl="0" eaLnBrk="1" fontAlgn="t" latinLnBrk="0" hangingPunct="1">
                        <a:buFont typeface="Arial" panose="020B0604020202020204" pitchFamily="34" charset="0"/>
                        <a:buChar cha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RP-240512	CR for 38.858 update to Technical Report – editorial</a:t>
                      </a:r>
                      <a:r>
                        <a:rPr lang="en-US" altLang="zh-CN" sz="1000" kern="1200" baseline="0" dirty="0" smtClean="0">
                          <a:solidFill>
                            <a:schemeClr val="dk1"/>
                          </a:solidFill>
                          <a:latin typeface="微软雅黑" panose="020B0503020204020204" pitchFamily="34" charset="-122"/>
                          <a:ea typeface="微软雅黑" panose="020B0503020204020204" pitchFamily="34" charset="-122"/>
                          <a:cs typeface="+mn-cs"/>
                        </a:rPr>
                        <a:t> </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Nokia, Charter Communications, </a:t>
                      </a:r>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CableLabs</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Ericsson, Spark NZ ltd.</a:t>
                      </a:r>
                    </a:p>
                    <a:p>
                      <a:pPr marL="171450" indent="-171450" algn="l" defTabSz="914354" rtl="0" eaLnBrk="1" fontAlgn="t" latinLnBrk="0" hangingPunct="1">
                        <a:buFont typeface="Arial" panose="020B0604020202020204" pitchFamily="34" charset="0"/>
                        <a:buChar cha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RP-240513	CR for TR 38.858 update to Technical Report	Nokia, Charter Communications, </a:t>
                      </a:r>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CableLabs</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Ericsson, Spark NZ ltd.</a:t>
                      </a:r>
                    </a:p>
                  </a:txBody>
                  <a:tcPr marL="45720" marR="45720"/>
                </a:tc>
              </a:tr>
            </a:tbl>
          </a:graphicData>
        </a:graphic>
      </p:graphicFrame>
    </p:spTree>
    <p:extLst>
      <p:ext uri="{BB962C8B-B14F-4D97-AF65-F5344CB8AC3E}">
        <p14:creationId xmlns:p14="http://schemas.microsoft.com/office/powerpoint/2010/main" val="24175438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RAN tasks and other open issues</a:t>
            </a:r>
            <a:endParaRPr lang="ru-RU" dirty="0"/>
          </a:p>
        </p:txBody>
      </p:sp>
      <p:sp>
        <p:nvSpPr>
          <p:cNvPr id="10"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507319" cy="5095171"/>
          </a:xfrm>
        </p:spPr>
        <p:txBody>
          <a:bodyPr/>
          <a:lstStyle/>
          <a:p>
            <a:pPr>
              <a:lnSpc>
                <a:spcPct val="150000"/>
              </a:lnSpc>
              <a:spcBef>
                <a:spcPts val="0"/>
              </a:spcBef>
              <a:spcAft>
                <a:spcPts val="0"/>
              </a:spcAft>
            </a:pPr>
            <a:r>
              <a:rPr lang="en-GB" altLang="zh-CN" sz="1400" dirty="0"/>
              <a:t>Co-existence for existing mobile networks caused by band </a:t>
            </a:r>
            <a:r>
              <a:rPr lang="en-GB" altLang="zh-CN" sz="1400" dirty="0" smtClean="0"/>
              <a:t>n101</a:t>
            </a:r>
          </a:p>
          <a:p>
            <a:pPr lvl="1">
              <a:lnSpc>
                <a:spcPct val="150000"/>
              </a:lnSpc>
              <a:spcBef>
                <a:spcPts val="0"/>
              </a:spcBef>
              <a:spcAft>
                <a:spcPts val="0"/>
              </a:spcAft>
            </a:pPr>
            <a:r>
              <a:rPr lang="en-GB" altLang="zh-CN" sz="1200" dirty="0"/>
              <a:t>Two LS-</a:t>
            </a:r>
            <a:r>
              <a:rPr lang="en-GB" altLang="zh-CN" sz="1200" dirty="0" err="1"/>
              <a:t>es</a:t>
            </a:r>
            <a:r>
              <a:rPr lang="en-GB" altLang="zh-CN" sz="1200" dirty="0"/>
              <a:t> were sent to RAN:</a:t>
            </a:r>
          </a:p>
          <a:p>
            <a:pPr lvl="2">
              <a:lnSpc>
                <a:spcPct val="150000"/>
              </a:lnSpc>
              <a:spcBef>
                <a:spcPts val="0"/>
              </a:spcBef>
              <a:spcAft>
                <a:spcPts val="0"/>
              </a:spcAft>
            </a:pPr>
            <a:r>
              <a:rPr lang="en-GB" altLang="zh-CN" sz="1200" dirty="0"/>
              <a:t>RP-240032 Reply LS to CEPT ECC WG FM(24)058Annex24 = R4-2400334 on in-block output power requirements for bands n100 and n101 and on additional unwanted emission limits for band n100 (R4-2400687; to: CEPT ECC WG FM; cc: RAN; contact: Nokia) RAN4 </a:t>
            </a:r>
          </a:p>
          <a:p>
            <a:pPr lvl="2">
              <a:lnSpc>
                <a:spcPct val="150000"/>
              </a:lnSpc>
              <a:spcBef>
                <a:spcPts val="0"/>
              </a:spcBef>
              <a:spcAft>
                <a:spcPts val="0"/>
              </a:spcAft>
            </a:pPr>
            <a:r>
              <a:rPr lang="en-GB" altLang="zh-CN" sz="1200" dirty="0"/>
              <a:t>RP-240034 LS on co-existence for existing mobile networks with band n101 (R4-2403675; to: RAN; cc: -; contact: UIC) RAN4 </a:t>
            </a:r>
          </a:p>
          <a:p>
            <a:pPr lvl="1">
              <a:lnSpc>
                <a:spcPct val="150000"/>
              </a:lnSpc>
              <a:spcBef>
                <a:spcPts val="0"/>
              </a:spcBef>
              <a:spcAft>
                <a:spcPts val="0"/>
              </a:spcAft>
            </a:pPr>
            <a:r>
              <a:rPr lang="en-GB" altLang="zh-CN" sz="1200" dirty="0"/>
              <a:t>Conclusions were captured in </a:t>
            </a:r>
            <a:r>
              <a:rPr lang="en-GB" altLang="zh-CN" sz="1200" dirty="0" smtClean="0"/>
              <a:t>RP-240034, and the key conclusions are as follows:</a:t>
            </a:r>
          </a:p>
          <a:p>
            <a:pPr lvl="2">
              <a:lnSpc>
                <a:spcPct val="150000"/>
              </a:lnSpc>
              <a:spcBef>
                <a:spcPts val="0"/>
              </a:spcBef>
              <a:spcAft>
                <a:spcPts val="0"/>
              </a:spcAft>
            </a:pPr>
            <a:r>
              <a:rPr lang="en-GB" altLang="zh-CN" sz="1200" dirty="0"/>
              <a:t>T</a:t>
            </a:r>
            <a:r>
              <a:rPr lang="en-GB" altLang="zh-CN" sz="1200" dirty="0"/>
              <a:t>he </a:t>
            </a:r>
            <a:r>
              <a:rPr lang="en-GB" altLang="zh-CN" sz="1200" dirty="0"/>
              <a:t>requirements of ECC DEC(20)02 have been transferred to the 3GPP specifications for band n101</a:t>
            </a:r>
            <a:r>
              <a:rPr lang="en-GB" altLang="zh-CN" sz="1200" dirty="0"/>
              <a:t>.</a:t>
            </a:r>
          </a:p>
          <a:p>
            <a:pPr lvl="2">
              <a:lnSpc>
                <a:spcPct val="150000"/>
              </a:lnSpc>
              <a:spcBef>
                <a:spcPts val="0"/>
              </a:spcBef>
              <a:spcAft>
                <a:spcPts val="0"/>
              </a:spcAft>
            </a:pPr>
            <a:r>
              <a:rPr lang="en-GB" altLang="zh-CN" sz="1200" dirty="0" smtClean="0"/>
              <a:t>Highlight importance </a:t>
            </a:r>
            <a:r>
              <a:rPr lang="en-GB" altLang="zh-CN" sz="1200" dirty="0"/>
              <a:t>of compliance to the additional spurious requirements of table 6.6.5.2.3-12 in TS 38.104 in band n101 for coexistence</a:t>
            </a:r>
            <a:r>
              <a:rPr lang="en-GB" altLang="zh-CN" sz="1200" dirty="0"/>
              <a:t>.</a:t>
            </a:r>
          </a:p>
          <a:p>
            <a:pPr lvl="2">
              <a:lnSpc>
                <a:spcPct val="150000"/>
              </a:lnSpc>
              <a:spcBef>
                <a:spcPts val="0"/>
              </a:spcBef>
              <a:spcAft>
                <a:spcPts val="0"/>
              </a:spcAft>
            </a:pPr>
            <a:r>
              <a:rPr lang="en-GB" altLang="zh-CN" sz="1200" dirty="0"/>
              <a:t>AN4 wants to inform  RAN about the agreement made in the RAN4#110 meeting, where the UE external antenna gain should be taken into account for some </a:t>
            </a:r>
            <a:r>
              <a:rPr lang="en-GB" altLang="zh-CN" sz="1200" dirty="0" err="1"/>
              <a:t>Tx</a:t>
            </a:r>
            <a:r>
              <a:rPr lang="en-GB" altLang="zh-CN" sz="1200" dirty="0"/>
              <a:t> requirements (TS 38.101-1) for bands n101 and </a:t>
            </a:r>
            <a:r>
              <a:rPr lang="en-GB" altLang="zh-CN" sz="1200" dirty="0" smtClean="0"/>
              <a:t>n100</a:t>
            </a:r>
            <a:endParaRPr lang="en-GB" altLang="zh-CN" sz="600" dirty="0" smtClean="0"/>
          </a:p>
          <a:p>
            <a:pPr>
              <a:lnSpc>
                <a:spcPct val="150000"/>
              </a:lnSpc>
              <a:spcBef>
                <a:spcPts val="0"/>
              </a:spcBef>
              <a:spcAft>
                <a:spcPts val="0"/>
              </a:spcAft>
            </a:pPr>
            <a:r>
              <a:rPr lang="en-GB" sz="1400" dirty="0" smtClean="0"/>
              <a:t>2Rx XR devices</a:t>
            </a:r>
          </a:p>
          <a:p>
            <a:pPr lvl="1">
              <a:lnSpc>
                <a:spcPct val="150000"/>
              </a:lnSpc>
              <a:spcBef>
                <a:spcPts val="0"/>
              </a:spcBef>
              <a:spcAft>
                <a:spcPts val="0"/>
              </a:spcAft>
            </a:pPr>
            <a:r>
              <a:rPr lang="en-GB" sz="1200" dirty="0"/>
              <a:t>The company </a:t>
            </a:r>
            <a:r>
              <a:rPr lang="en-GB" sz="1200" dirty="0"/>
              <a:t>CR RP-240364 was </a:t>
            </a:r>
            <a:r>
              <a:rPr lang="en-GB" sz="1200" dirty="0"/>
              <a:t>submitted to RAN based on the endorsed </a:t>
            </a:r>
            <a:r>
              <a:rPr lang="en-GB" sz="1200" dirty="0"/>
              <a:t>draft CR </a:t>
            </a:r>
            <a:r>
              <a:rPr lang="en-GB" sz="1200" dirty="0"/>
              <a:t>R4-2403890  </a:t>
            </a:r>
            <a:r>
              <a:rPr lang="en-GB" sz="1200" dirty="0"/>
              <a:t>in </a:t>
            </a:r>
            <a:r>
              <a:rPr lang="en-GB" sz="1200" dirty="0"/>
              <a:t>RAN4. </a:t>
            </a:r>
            <a:r>
              <a:rPr lang="en-GB" sz="1200" dirty="0"/>
              <a:t>where the terminology and descriptions related to 2Rx XR UE are agreed, but the concrete value for reference sensitivity requirements need be decided</a:t>
            </a:r>
            <a:r>
              <a:rPr lang="en-GB" sz="1200" dirty="0" smtClean="0"/>
              <a:t>.</a:t>
            </a:r>
          </a:p>
          <a:p>
            <a:pPr lvl="1">
              <a:lnSpc>
                <a:spcPct val="150000"/>
              </a:lnSpc>
              <a:spcBef>
                <a:spcPts val="0"/>
              </a:spcBef>
              <a:spcAft>
                <a:spcPts val="0"/>
              </a:spcAft>
            </a:pPr>
            <a:r>
              <a:rPr lang="en-GB" sz="1200" dirty="0" smtClean="0"/>
              <a:t>LS </a:t>
            </a:r>
            <a:r>
              <a:rPr lang="en-US" altLang="zh-CN" sz="1200" dirty="0"/>
              <a:t>RP-240035</a:t>
            </a:r>
            <a:r>
              <a:rPr lang="en-US" altLang="zh-CN" sz="1200" dirty="0"/>
              <a:t> </a:t>
            </a:r>
            <a:r>
              <a:rPr lang="en-US" altLang="zh-CN" sz="1200" dirty="0"/>
              <a:t>LS on 2Rx XR UE requirements (R4-2403880; to: RAN; cc: -; contact: Apple)</a:t>
            </a:r>
            <a:r>
              <a:rPr lang="en-US" altLang="zh-CN" sz="1200" dirty="0"/>
              <a:t> </a:t>
            </a:r>
            <a:r>
              <a:rPr lang="en-US" altLang="zh-CN" sz="1200" dirty="0"/>
              <a:t>RAN4</a:t>
            </a:r>
            <a:r>
              <a:rPr lang="en-US" altLang="zh-CN" sz="1200" dirty="0"/>
              <a:t> </a:t>
            </a:r>
            <a:r>
              <a:rPr lang="en-US" altLang="zh-CN" sz="1200" dirty="0" smtClean="0"/>
              <a:t>was agreed and sent to RAN</a:t>
            </a:r>
          </a:p>
          <a:p>
            <a:pPr lvl="2">
              <a:lnSpc>
                <a:spcPct val="150000"/>
              </a:lnSpc>
              <a:spcBef>
                <a:spcPts val="0"/>
              </a:spcBef>
              <a:spcAft>
                <a:spcPts val="0"/>
              </a:spcAft>
            </a:pPr>
            <a:r>
              <a:rPr lang="en-US" sz="1200" dirty="0" smtClean="0"/>
              <a:t>Conductive requirements: Two </a:t>
            </a:r>
            <a:r>
              <a:rPr lang="en-US" sz="1200" dirty="0"/>
              <a:t>options for reference sensitivity values were provided for further </a:t>
            </a:r>
            <a:r>
              <a:rPr lang="en-US" sz="1200" dirty="0" smtClean="0"/>
              <a:t>discussions</a:t>
            </a:r>
          </a:p>
          <a:p>
            <a:pPr lvl="2">
              <a:lnSpc>
                <a:spcPct val="150000"/>
              </a:lnSpc>
              <a:spcBef>
                <a:spcPts val="0"/>
              </a:spcBef>
              <a:spcAft>
                <a:spcPts val="0"/>
              </a:spcAft>
            </a:pPr>
            <a:r>
              <a:rPr lang="en-US" sz="1200" dirty="0" smtClean="0"/>
              <a:t>OTA requirements: </a:t>
            </a:r>
            <a:r>
              <a:rPr lang="en-US" altLang="zh-CN" sz="1200" dirty="0"/>
              <a:t>It is agreed to specify OTA TRS requirements per band for both 4Rx XR and 2Rx XR for the NR bands which are mandatorily to support 4Rx based on measurement campaign of 4Rx XR, considering the performance degradation value for 2Rx based on 4Rx measurement campaign.</a:t>
            </a:r>
            <a:endParaRPr lang="en-US" sz="1200" dirty="0"/>
          </a:p>
        </p:txBody>
      </p:sp>
    </p:spTree>
    <p:extLst>
      <p:ext uri="{BB962C8B-B14F-4D97-AF65-F5344CB8AC3E}">
        <p14:creationId xmlns:p14="http://schemas.microsoft.com/office/powerpoint/2010/main" val="41051782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RAN tasks and other open issues</a:t>
            </a:r>
            <a:endParaRPr lang="ru-RU" dirty="0"/>
          </a:p>
        </p:txBody>
      </p:sp>
      <p:sp>
        <p:nvSpPr>
          <p:cNvPr id="10"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507319" cy="5095171"/>
          </a:xfrm>
        </p:spPr>
        <p:txBody>
          <a:bodyPr/>
          <a:lstStyle/>
          <a:p>
            <a:pPr>
              <a:lnSpc>
                <a:spcPct val="150000"/>
              </a:lnSpc>
              <a:spcBef>
                <a:spcPts val="0"/>
              </a:spcBef>
              <a:spcAft>
                <a:spcPts val="0"/>
              </a:spcAft>
            </a:pPr>
            <a:r>
              <a:rPr lang="en-GB" altLang="zh-CN" sz="1400" dirty="0"/>
              <a:t>2Rx XR </a:t>
            </a:r>
            <a:r>
              <a:rPr lang="en-GB" altLang="zh-CN" sz="1400" dirty="0" smtClean="0"/>
              <a:t>devices: the following </a:t>
            </a:r>
            <a:r>
              <a:rPr lang="en-GB" altLang="zh-CN" sz="1400" dirty="0" err="1" smtClean="0"/>
              <a:t>tdocs</a:t>
            </a:r>
            <a:r>
              <a:rPr lang="en-GB" altLang="zh-CN" sz="1400" dirty="0" smtClean="0"/>
              <a:t> are submitted for discussions</a:t>
            </a:r>
          </a:p>
          <a:p>
            <a:pPr>
              <a:lnSpc>
                <a:spcPct val="150000"/>
              </a:lnSpc>
              <a:spcBef>
                <a:spcPts val="0"/>
              </a:spcBef>
              <a:spcAft>
                <a:spcPts val="0"/>
              </a:spcAft>
            </a:pPr>
            <a:endParaRPr lang="en-GB" altLang="zh-CN" sz="1400" dirty="0"/>
          </a:p>
          <a:p>
            <a:pPr>
              <a:lnSpc>
                <a:spcPct val="150000"/>
              </a:lnSpc>
              <a:spcBef>
                <a:spcPts val="0"/>
              </a:spcBef>
              <a:spcAft>
                <a:spcPts val="0"/>
              </a:spcAft>
            </a:pPr>
            <a:endParaRPr lang="en-GB" altLang="zh-CN" sz="1400" dirty="0" smtClean="0"/>
          </a:p>
          <a:p>
            <a:pPr>
              <a:lnSpc>
                <a:spcPct val="150000"/>
              </a:lnSpc>
              <a:spcBef>
                <a:spcPts val="0"/>
              </a:spcBef>
              <a:spcAft>
                <a:spcPts val="0"/>
              </a:spcAft>
            </a:pPr>
            <a:endParaRPr lang="en-GB" altLang="zh-CN" sz="1400" dirty="0"/>
          </a:p>
          <a:p>
            <a:pPr>
              <a:lnSpc>
                <a:spcPct val="150000"/>
              </a:lnSpc>
              <a:spcBef>
                <a:spcPts val="0"/>
              </a:spcBef>
              <a:spcAft>
                <a:spcPts val="0"/>
              </a:spcAft>
            </a:pPr>
            <a:endParaRPr lang="en-GB" altLang="zh-CN" sz="1400" dirty="0" smtClean="0"/>
          </a:p>
          <a:p>
            <a:pPr>
              <a:lnSpc>
                <a:spcPct val="150000"/>
              </a:lnSpc>
              <a:spcBef>
                <a:spcPts val="0"/>
              </a:spcBef>
              <a:spcAft>
                <a:spcPts val="0"/>
              </a:spcAft>
            </a:pPr>
            <a:endParaRPr lang="en-GB" altLang="zh-CN" sz="1400" dirty="0"/>
          </a:p>
          <a:p>
            <a:pPr marL="0" indent="0">
              <a:lnSpc>
                <a:spcPct val="150000"/>
              </a:lnSpc>
              <a:spcBef>
                <a:spcPts val="0"/>
              </a:spcBef>
              <a:spcAft>
                <a:spcPts val="0"/>
              </a:spcAft>
              <a:buNone/>
            </a:pPr>
            <a:endParaRPr lang="en-GB" altLang="zh-CN" sz="1400" dirty="0" smtClean="0"/>
          </a:p>
        </p:txBody>
      </p:sp>
      <p:graphicFrame>
        <p:nvGraphicFramePr>
          <p:cNvPr id="8" name="表格 7"/>
          <p:cNvGraphicFramePr>
            <a:graphicFrameLocks noGrp="1"/>
          </p:cNvGraphicFramePr>
          <p:nvPr>
            <p:extLst>
              <p:ext uri="{D42A27DB-BD31-4B8C-83A1-F6EECF244321}">
                <p14:modId xmlns:p14="http://schemas.microsoft.com/office/powerpoint/2010/main" val="3326258851"/>
              </p:ext>
            </p:extLst>
          </p:nvPr>
        </p:nvGraphicFramePr>
        <p:xfrm>
          <a:off x="6282101" y="1698340"/>
          <a:ext cx="5715611" cy="4570800"/>
        </p:xfrm>
        <a:graphic>
          <a:graphicData uri="http://schemas.openxmlformats.org/drawingml/2006/table">
            <a:tbl>
              <a:tblPr>
                <a:tableStyleId>{5C22544A-7EE6-4342-B048-85BDC9FD1C3A}</a:tableStyleId>
              </a:tblPr>
              <a:tblGrid>
                <a:gridCol w="1045421"/>
                <a:gridCol w="2951855"/>
                <a:gridCol w="1718335"/>
              </a:tblGrid>
              <a:tr h="0">
                <a:tc>
                  <a:txBody>
                    <a:bodyPr/>
                    <a:lstStyle/>
                    <a:p>
                      <a:pPr algn="l" fontAlgn="t"/>
                      <a:r>
                        <a:rPr lang="en-US" sz="1000" b="1" i="0" u="none" strike="noStrike" dirty="0" err="1" smtClean="0">
                          <a:solidFill>
                            <a:schemeClr val="bg1"/>
                          </a:solidFill>
                          <a:effectLst/>
                          <a:latin typeface="微软雅黑" panose="020B0503020204020204" pitchFamily="34" charset="-122"/>
                          <a:ea typeface="微软雅黑" panose="020B0503020204020204" pitchFamily="34" charset="-122"/>
                        </a:rPr>
                        <a:t>Tdoc</a:t>
                      </a:r>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 number</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Title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Source companies</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r>
              <a:tr h="0">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RP-240649</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Proposal for 2Rx for XR REFSENS</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T-Mobile USA, Telstra, Spark, Vodafone, Telecom Italia, Inmarsat, Viasat, Deutsche Telekom, Telia Company, Odido, Telenor, Telefonica, CMCC, AT&amp;T, Orange, BT, Anterix, TELUS, Southern Linc, UScellular, CHTTL, SK Telecom, China Unicom, KPN, Rogers</a:t>
                      </a: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RP-240673</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XR enhancements for NR</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RAN2</a:t>
                      </a: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RP-240702</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XR enhancements for NR</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RAN2</a:t>
                      </a: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RP-240706</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Technically endorsed CR on Introduction of 2Rx XR UE, set 1</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RAN2</a:t>
                      </a: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RP-240707</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Technically endorsed CR on Introduction of 2Rx XR UE, set 2</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RAN2</a:t>
                      </a: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RP-240742</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Proposal for 2Rx for XR REFSENS</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T-Mobile USA, Telstra, Spark, Vodafone, Telecom Italia, Inmarsat, </a:t>
                      </a:r>
                      <a:r>
                        <a:rPr lang="en-US" sz="1000" kern="1200" dirty="0" err="1">
                          <a:solidFill>
                            <a:schemeClr val="dk1"/>
                          </a:solidFill>
                          <a:latin typeface="微软雅黑" panose="020B0503020204020204" pitchFamily="34" charset="-122"/>
                          <a:ea typeface="微软雅黑" panose="020B0503020204020204" pitchFamily="34" charset="-122"/>
                          <a:cs typeface="+mn-cs"/>
                        </a:rPr>
                        <a:t>Viasat</a:t>
                      </a:r>
                      <a:r>
                        <a:rPr lang="en-US" sz="1000" kern="1200" dirty="0">
                          <a:solidFill>
                            <a:schemeClr val="dk1"/>
                          </a:solidFill>
                          <a:latin typeface="微软雅黑" panose="020B0503020204020204" pitchFamily="34" charset="-122"/>
                          <a:ea typeface="微软雅黑" panose="020B0503020204020204" pitchFamily="34" charset="-122"/>
                          <a:cs typeface="+mn-cs"/>
                        </a:rPr>
                        <a:t>, Deutsche Telekom, </a:t>
                      </a:r>
                      <a:r>
                        <a:rPr lang="en-US" sz="1000" kern="1200" dirty="0" err="1">
                          <a:solidFill>
                            <a:schemeClr val="dk1"/>
                          </a:solidFill>
                          <a:latin typeface="微软雅黑" panose="020B0503020204020204" pitchFamily="34" charset="-122"/>
                          <a:ea typeface="微软雅黑" panose="020B0503020204020204" pitchFamily="34" charset="-122"/>
                          <a:cs typeface="+mn-cs"/>
                        </a:rPr>
                        <a:t>Telia</a:t>
                      </a:r>
                      <a:r>
                        <a:rPr lang="en-US" sz="1000" kern="1200" dirty="0">
                          <a:solidFill>
                            <a:schemeClr val="dk1"/>
                          </a:solidFill>
                          <a:latin typeface="微软雅黑" panose="020B0503020204020204" pitchFamily="34" charset="-122"/>
                          <a:ea typeface="微软雅黑" panose="020B0503020204020204" pitchFamily="34" charset="-122"/>
                          <a:cs typeface="+mn-cs"/>
                        </a:rPr>
                        <a:t> Company, </a:t>
                      </a:r>
                      <a:r>
                        <a:rPr lang="en-US" sz="1000" kern="1200" dirty="0" err="1">
                          <a:solidFill>
                            <a:schemeClr val="dk1"/>
                          </a:solidFill>
                          <a:latin typeface="微软雅黑" panose="020B0503020204020204" pitchFamily="34" charset="-122"/>
                          <a:ea typeface="微软雅黑" panose="020B0503020204020204" pitchFamily="34" charset="-122"/>
                          <a:cs typeface="+mn-cs"/>
                        </a:rPr>
                        <a:t>Odido</a:t>
                      </a:r>
                      <a:r>
                        <a:rPr lang="en-US" sz="1000" kern="1200" dirty="0">
                          <a:solidFill>
                            <a:schemeClr val="dk1"/>
                          </a:solidFill>
                          <a:latin typeface="微软雅黑" panose="020B0503020204020204" pitchFamily="34" charset="-122"/>
                          <a:ea typeface="微软雅黑" panose="020B0503020204020204" pitchFamily="34" charset="-122"/>
                          <a:cs typeface="+mn-cs"/>
                        </a:rPr>
                        <a:t>, Telenor, Telefonica, CMCC, AT&amp;T, Orange, BT, </a:t>
                      </a:r>
                      <a:r>
                        <a:rPr lang="en-US" sz="1000" kern="1200" dirty="0" err="1">
                          <a:solidFill>
                            <a:schemeClr val="dk1"/>
                          </a:solidFill>
                          <a:latin typeface="微软雅黑" panose="020B0503020204020204" pitchFamily="34" charset="-122"/>
                          <a:ea typeface="微软雅黑" panose="020B0503020204020204" pitchFamily="34" charset="-122"/>
                          <a:cs typeface="+mn-cs"/>
                        </a:rPr>
                        <a:t>Anterix</a:t>
                      </a:r>
                      <a:r>
                        <a:rPr lang="en-US" sz="1000" kern="1200" dirty="0">
                          <a:solidFill>
                            <a:schemeClr val="dk1"/>
                          </a:solidFill>
                          <a:latin typeface="微软雅黑" panose="020B0503020204020204" pitchFamily="34" charset="-122"/>
                          <a:ea typeface="微软雅黑" panose="020B0503020204020204" pitchFamily="34" charset="-122"/>
                          <a:cs typeface="+mn-cs"/>
                        </a:rPr>
                        <a:t>, TELUS, Southern </a:t>
                      </a:r>
                      <a:r>
                        <a:rPr lang="en-US" sz="1000" kern="1200" dirty="0" err="1">
                          <a:solidFill>
                            <a:schemeClr val="dk1"/>
                          </a:solidFill>
                          <a:latin typeface="微软雅黑" panose="020B0503020204020204" pitchFamily="34" charset="-122"/>
                          <a:ea typeface="微软雅黑" panose="020B0503020204020204" pitchFamily="34" charset="-122"/>
                          <a:cs typeface="+mn-cs"/>
                        </a:rPr>
                        <a:t>Linc</a:t>
                      </a:r>
                      <a:r>
                        <a:rPr lang="en-US" sz="1000" kern="1200" dirty="0">
                          <a:solidFill>
                            <a:schemeClr val="dk1"/>
                          </a:solidFill>
                          <a:latin typeface="微软雅黑" panose="020B0503020204020204" pitchFamily="34" charset="-122"/>
                          <a:ea typeface="微软雅黑" panose="020B0503020204020204" pitchFamily="34" charset="-122"/>
                          <a:cs typeface="+mn-cs"/>
                        </a:rPr>
                        <a:t>, </a:t>
                      </a:r>
                      <a:r>
                        <a:rPr lang="en-US" sz="1000" kern="1200" dirty="0" err="1">
                          <a:solidFill>
                            <a:schemeClr val="dk1"/>
                          </a:solidFill>
                          <a:latin typeface="微软雅黑" panose="020B0503020204020204" pitchFamily="34" charset="-122"/>
                          <a:ea typeface="微软雅黑" panose="020B0503020204020204" pitchFamily="34" charset="-122"/>
                          <a:cs typeface="+mn-cs"/>
                        </a:rPr>
                        <a:t>UScellular</a:t>
                      </a:r>
                      <a:r>
                        <a:rPr lang="en-US" sz="1000" kern="1200" dirty="0">
                          <a:solidFill>
                            <a:schemeClr val="dk1"/>
                          </a:solidFill>
                          <a:latin typeface="微软雅黑" panose="020B0503020204020204" pitchFamily="34" charset="-122"/>
                          <a:ea typeface="微软雅黑" panose="020B0503020204020204" pitchFamily="34" charset="-122"/>
                          <a:cs typeface="+mn-cs"/>
                        </a:rPr>
                        <a:t>, CHTTL, SK Telecom, China Unicom, KPN, Rogers</a:t>
                      </a:r>
                    </a:p>
                  </a:txBody>
                  <a:tcPr marL="46800" marR="46800" marT="10800" marB="10800"/>
                </a:tc>
              </a:tr>
            </a:tbl>
          </a:graphicData>
        </a:graphic>
      </p:graphicFrame>
      <p:graphicFrame>
        <p:nvGraphicFramePr>
          <p:cNvPr id="9" name="表格 8"/>
          <p:cNvGraphicFramePr>
            <a:graphicFrameLocks noGrp="1"/>
          </p:cNvGraphicFramePr>
          <p:nvPr>
            <p:extLst>
              <p:ext uri="{D42A27DB-BD31-4B8C-83A1-F6EECF244321}">
                <p14:modId xmlns:p14="http://schemas.microsoft.com/office/powerpoint/2010/main" val="2577795035"/>
              </p:ext>
            </p:extLst>
          </p:nvPr>
        </p:nvGraphicFramePr>
        <p:xfrm>
          <a:off x="401650" y="1698340"/>
          <a:ext cx="5715611" cy="4503600"/>
        </p:xfrm>
        <a:graphic>
          <a:graphicData uri="http://schemas.openxmlformats.org/drawingml/2006/table">
            <a:tbl>
              <a:tblPr>
                <a:tableStyleId>{5C22544A-7EE6-4342-B048-85BDC9FD1C3A}</a:tableStyleId>
              </a:tblPr>
              <a:tblGrid>
                <a:gridCol w="1045421"/>
                <a:gridCol w="2951855"/>
                <a:gridCol w="1718335"/>
              </a:tblGrid>
              <a:tr h="0">
                <a:tc>
                  <a:txBody>
                    <a:bodyPr/>
                    <a:lstStyle/>
                    <a:p>
                      <a:pPr algn="l" fontAlgn="t"/>
                      <a:r>
                        <a:rPr lang="en-US" sz="1000" b="1" i="0" u="none" strike="noStrike" dirty="0" err="1" smtClean="0">
                          <a:solidFill>
                            <a:schemeClr val="bg1"/>
                          </a:solidFill>
                          <a:effectLst/>
                          <a:latin typeface="微软雅黑" panose="020B0503020204020204" pitchFamily="34" charset="-122"/>
                          <a:ea typeface="微软雅黑" panose="020B0503020204020204" pitchFamily="34" charset="-122"/>
                        </a:rPr>
                        <a:t>Tdoc</a:t>
                      </a:r>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 number</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Title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Source companies</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r>
              <a:tr h="0">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RP-240035</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LS on 2Rx XR UE requirements (R4-2403880; to: RAN; cc: -; contact: Apple)</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RAN4</a:t>
                      </a:r>
                    </a:p>
                  </a:txBody>
                  <a:tcPr marL="46800" marR="46800" marT="10800" marB="10800"/>
                </a:tc>
              </a:tr>
              <a:tr h="0">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RP-240117</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Views on support of XR with 2Rx</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Qualcomm Tech. Netherlands B.V</a:t>
                      </a: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RP-240163</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Discussion on 2RX XR UE</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CMCC, China Broadnet</a:t>
                      </a: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RP-240271</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Views on the support of 2Rx XR devices</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Apple Solutions</a:t>
                      </a: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RP-240295</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Views on the non-</a:t>
                      </a:r>
                      <a:r>
                        <a:rPr lang="en-US" sz="1000" kern="1200" dirty="0" err="1">
                          <a:solidFill>
                            <a:schemeClr val="dk1"/>
                          </a:solidFill>
                          <a:latin typeface="微软雅黑" panose="020B0503020204020204" pitchFamily="34" charset="-122"/>
                          <a:ea typeface="微软雅黑" panose="020B0503020204020204" pitchFamily="34" charset="-122"/>
                          <a:cs typeface="+mn-cs"/>
                        </a:rPr>
                        <a:t>RedCap</a:t>
                      </a:r>
                      <a:r>
                        <a:rPr lang="en-US" sz="1000" kern="1200" dirty="0">
                          <a:solidFill>
                            <a:schemeClr val="dk1"/>
                          </a:solidFill>
                          <a:latin typeface="微软雅黑" panose="020B0503020204020204" pitchFamily="34" charset="-122"/>
                          <a:ea typeface="微软雅黑" panose="020B0503020204020204" pitchFamily="34" charset="-122"/>
                          <a:cs typeface="+mn-cs"/>
                        </a:rPr>
                        <a:t> 2RX XR package</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AT&amp;T Services, Inc.</a:t>
                      </a: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RP-240364</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CR 38.101-1 addition of 2Rx XR exception for REFSENS [2Rx_XR_Device]</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Nokia, Meta</a:t>
                      </a: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RP-240401</a:t>
                      </a:r>
                    </a:p>
                  </a:txBody>
                  <a:tcPr marL="46800" marR="46800" marT="10800" marB="10800"/>
                </a:tc>
                <a:tc>
                  <a:txBody>
                    <a:bodyPr/>
                    <a:lstStyle/>
                    <a:p>
                      <a:pPr marL="0" algn="l" defTabSz="914354" rtl="0" eaLnBrk="1" fontAlgn="t" latinLnBrk="0" hangingPunct="1"/>
                      <a:r>
                        <a:rPr lang="fr-FR" sz="1000" kern="1200" dirty="0">
                          <a:solidFill>
                            <a:schemeClr val="dk1"/>
                          </a:solidFill>
                          <a:latin typeface="微软雅黑" panose="020B0503020204020204" pitchFamily="34" charset="-122"/>
                          <a:ea typeface="微软雅黑" panose="020B0503020204020204" pitchFamily="34" charset="-122"/>
                          <a:cs typeface="+mn-cs"/>
                        </a:rPr>
                        <a:t>On 2Rx non-RedCap XR devices (TEI - 2Rx_XR_Device)</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CATT, CBN, China </a:t>
                      </a:r>
                      <a:r>
                        <a:rPr lang="en-US" sz="1000" kern="1200" dirty="0" err="1">
                          <a:solidFill>
                            <a:schemeClr val="dk1"/>
                          </a:solidFill>
                          <a:latin typeface="微软雅黑" panose="020B0503020204020204" pitchFamily="34" charset="-122"/>
                          <a:ea typeface="微软雅黑" panose="020B0503020204020204" pitchFamily="34" charset="-122"/>
                          <a:cs typeface="+mn-cs"/>
                        </a:rPr>
                        <a:t>Broadnet</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RP-240403</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Access control for 2 RX XR UEs in legacy networks</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Vodafone, Apple</a:t>
                      </a: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RP-240408</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2RX XR UE feature support</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Nokia</a:t>
                      </a: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RP-240437</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On requirements for 2Rx non-</a:t>
                      </a:r>
                      <a:r>
                        <a:rPr lang="en-US" sz="1000" kern="1200" dirty="0" err="1">
                          <a:solidFill>
                            <a:schemeClr val="dk1"/>
                          </a:solidFill>
                          <a:latin typeface="微软雅黑" panose="020B0503020204020204" pitchFamily="34" charset="-122"/>
                          <a:ea typeface="微软雅黑" panose="020B0503020204020204" pitchFamily="34" charset="-122"/>
                          <a:cs typeface="+mn-cs"/>
                        </a:rPr>
                        <a:t>RedCap</a:t>
                      </a:r>
                      <a:r>
                        <a:rPr lang="en-US" sz="1000" kern="1200" dirty="0">
                          <a:solidFill>
                            <a:schemeClr val="dk1"/>
                          </a:solidFill>
                          <a:latin typeface="微软雅黑" panose="020B0503020204020204" pitchFamily="34" charset="-122"/>
                          <a:ea typeface="微软雅黑" panose="020B0503020204020204" pitchFamily="34" charset="-122"/>
                          <a:cs typeface="+mn-cs"/>
                        </a:rPr>
                        <a:t> XR UE</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Huawei, HiSilicon</a:t>
                      </a: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RP-240447</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On 4Rx to 2Rx relaxation for XR devices</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MediaTek Inc.</a:t>
                      </a: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RP-240465</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Specification of 2RX XR devices in Rel-18</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ZTE, Sanechips</a:t>
                      </a:r>
                    </a:p>
                  </a:txBody>
                  <a:tcPr marL="46800" marR="46800" marT="10800" marB="10800"/>
                </a:tc>
              </a:tr>
              <a:tr h="0">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RP-240530</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Corrections to Rel-18 - XR enhancements for NR</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RAN1</a:t>
                      </a: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RP-240549</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on 2rx XR UE WF</a:t>
                      </a:r>
                    </a:p>
                  </a:txBody>
                  <a:tcPr marL="46800" marR="46800" marT="10800" marB="10800"/>
                </a:tc>
                <a:tc>
                  <a:txBody>
                    <a:bodyPr/>
                    <a:lstStyle/>
                    <a:p>
                      <a:pPr marL="0" algn="l" defTabSz="914354" rtl="0" eaLnBrk="1" fontAlgn="t" latinLnBrk="0" hangingPunct="1"/>
                      <a:r>
                        <a:rPr lang="de-DE" sz="1000" kern="1200" dirty="0">
                          <a:solidFill>
                            <a:schemeClr val="dk1"/>
                          </a:solidFill>
                          <a:latin typeface="微软雅黑" panose="020B0503020204020204" pitchFamily="34" charset="-122"/>
                          <a:ea typeface="微软雅黑" panose="020B0503020204020204" pitchFamily="34" charset="-122"/>
                          <a:cs typeface="+mn-cs"/>
                        </a:rPr>
                        <a:t>Telecom Italia, Deutsche Telekom, T-Mobile USA, British Telecom</a:t>
                      </a:r>
                    </a:p>
                  </a:txBody>
                  <a:tcPr marL="46800" marR="46800" marT="10800" marB="10800"/>
                </a:tc>
              </a:tr>
              <a:tr h="0">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RP-240618</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Introduction of 2Rx relaxation for XR devices [2Rx_XR_Device]</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RAN3</a:t>
                      </a:r>
                    </a:p>
                  </a:txBody>
                  <a:tcPr marL="46800" marR="46800" marT="10800" marB="10800"/>
                </a:tc>
              </a:tr>
              <a:tr h="0">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RP-240634</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Correction to Rel-18 XR (</a:t>
                      </a:r>
                      <a:r>
                        <a:rPr lang="en-US" sz="1000" kern="1200" dirty="0" err="1">
                          <a:solidFill>
                            <a:schemeClr val="dk1"/>
                          </a:solidFill>
                          <a:latin typeface="微软雅黑" panose="020B0503020204020204" pitchFamily="34" charset="-122"/>
                          <a:ea typeface="微软雅黑" panose="020B0503020204020204" pitchFamily="34" charset="-122"/>
                          <a:cs typeface="+mn-cs"/>
                        </a:rPr>
                        <a:t>eXtended</a:t>
                      </a:r>
                      <a:r>
                        <a:rPr lang="en-US" sz="1000" kern="1200" dirty="0">
                          <a:solidFill>
                            <a:schemeClr val="dk1"/>
                          </a:solidFill>
                          <a:latin typeface="微软雅黑" panose="020B0503020204020204" pitchFamily="34" charset="-122"/>
                          <a:ea typeface="微软雅黑" panose="020B0503020204020204" pitchFamily="34" charset="-122"/>
                          <a:cs typeface="+mn-cs"/>
                        </a:rPr>
                        <a:t> Reality)</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RAN3</a:t>
                      </a:r>
                    </a:p>
                  </a:txBody>
                  <a:tcPr marL="46800" marR="46800" marT="10800" marB="10800"/>
                </a:tc>
              </a:tr>
              <a:tr h="0">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RP-240648</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Views on 2Rx for XR Devices</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Meta</a:t>
                      </a:r>
                    </a:p>
                  </a:txBody>
                  <a:tcPr marL="46800" marR="46800" marT="10800" marB="10800"/>
                </a:tc>
              </a:tr>
            </a:tbl>
          </a:graphicData>
        </a:graphic>
      </p:graphicFrame>
    </p:spTree>
    <p:extLst>
      <p:ext uri="{BB962C8B-B14F-4D97-AF65-F5344CB8AC3E}">
        <p14:creationId xmlns:p14="http://schemas.microsoft.com/office/powerpoint/2010/main" val="30477671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RAN tasks and other open issues</a:t>
            </a:r>
            <a:endParaRPr lang="ru-RU" dirty="0"/>
          </a:p>
        </p:txBody>
      </p:sp>
      <p:sp>
        <p:nvSpPr>
          <p:cNvPr id="10"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507319" cy="5095171"/>
          </a:xfrm>
        </p:spPr>
        <p:txBody>
          <a:bodyPr/>
          <a:lstStyle/>
          <a:p>
            <a:pPr>
              <a:lnSpc>
                <a:spcPct val="150000"/>
              </a:lnSpc>
              <a:spcBef>
                <a:spcPts val="0"/>
              </a:spcBef>
              <a:spcAft>
                <a:spcPts val="0"/>
              </a:spcAft>
            </a:pPr>
            <a:r>
              <a:rPr lang="en-GB" altLang="zh-CN" sz="1400" dirty="0" smtClean="0"/>
              <a:t>ITU WP5D LS reply for 4400-4800MHz, 7125-8400MHz, and 14.8-15.35GHz</a:t>
            </a:r>
            <a:endParaRPr lang="en-GB" altLang="zh-CN" sz="1400" dirty="0"/>
          </a:p>
          <a:p>
            <a:pPr lvl="1">
              <a:lnSpc>
                <a:spcPct val="150000"/>
              </a:lnSpc>
              <a:spcBef>
                <a:spcPts val="0"/>
              </a:spcBef>
              <a:spcAft>
                <a:spcPts val="0"/>
              </a:spcAft>
            </a:pPr>
            <a:r>
              <a:rPr lang="en-GB" altLang="zh-CN" sz="1200" dirty="0" smtClean="0"/>
              <a:t>LS RP-240033 was sent from RAN4 to RAN with the work plan and timeline for LS reply </a:t>
            </a:r>
            <a:endParaRPr lang="en-GB" altLang="zh-CN" sz="1200" dirty="0"/>
          </a:p>
          <a:p>
            <a:pPr lvl="2">
              <a:lnSpc>
                <a:spcPct val="150000"/>
              </a:lnSpc>
              <a:spcBef>
                <a:spcPts val="0"/>
              </a:spcBef>
              <a:spcAft>
                <a:spcPts val="0"/>
              </a:spcAft>
            </a:pPr>
            <a:r>
              <a:rPr lang="en-US" altLang="zh-CN" sz="1200" dirty="0" smtClean="0"/>
              <a:t>RAN4 would like to ask </a:t>
            </a:r>
            <a:r>
              <a:rPr lang="en-GB" altLang="zh-CN" sz="1200" dirty="0" smtClean="0"/>
              <a:t>RAN to allow RAN4 </a:t>
            </a:r>
            <a:r>
              <a:rPr lang="en-GB" altLang="zh-CN" sz="1200" dirty="0"/>
              <a:t>to respond directly to </a:t>
            </a:r>
            <a:r>
              <a:rPr lang="en-GB" altLang="zh-CN" sz="1200" dirty="0" smtClean="0"/>
              <a:t>WP5D in May to meet the timeline of WP5D</a:t>
            </a:r>
            <a:endParaRPr lang="en-US" altLang="zh-CN" sz="1200" dirty="0"/>
          </a:p>
          <a:p>
            <a:pPr lvl="2">
              <a:lnSpc>
                <a:spcPct val="150000"/>
              </a:lnSpc>
              <a:spcBef>
                <a:spcPts val="0"/>
              </a:spcBef>
              <a:spcAft>
                <a:spcPts val="0"/>
              </a:spcAft>
            </a:pPr>
            <a:r>
              <a:rPr lang="en-US" altLang="zh-CN" sz="1200" dirty="0" smtClean="0"/>
              <a:t>The new study item is proposed for LS reply. More study is needed especially for 7125-8400MHz and 14.8-15.35GHz until November 2024.</a:t>
            </a:r>
            <a:endParaRPr lang="en-US" altLang="zh-CN" sz="1200" dirty="0"/>
          </a:p>
          <a:p>
            <a:pPr lvl="2">
              <a:lnSpc>
                <a:spcPct val="150000"/>
              </a:lnSpc>
              <a:spcBef>
                <a:spcPts val="0"/>
              </a:spcBef>
              <a:spcAft>
                <a:spcPts val="0"/>
              </a:spcAft>
            </a:pPr>
            <a:endParaRPr lang="en-GB" sz="1200" dirty="0"/>
          </a:p>
        </p:txBody>
      </p:sp>
      <p:graphicFrame>
        <p:nvGraphicFramePr>
          <p:cNvPr id="4" name="表格 3"/>
          <p:cNvGraphicFramePr>
            <a:graphicFrameLocks noGrp="1"/>
          </p:cNvGraphicFramePr>
          <p:nvPr>
            <p:extLst>
              <p:ext uri="{D42A27DB-BD31-4B8C-83A1-F6EECF244321}">
                <p14:modId xmlns:p14="http://schemas.microsoft.com/office/powerpoint/2010/main" val="2915416607"/>
              </p:ext>
            </p:extLst>
          </p:nvPr>
        </p:nvGraphicFramePr>
        <p:xfrm>
          <a:off x="401650" y="2519472"/>
          <a:ext cx="5715611" cy="3765600"/>
        </p:xfrm>
        <a:graphic>
          <a:graphicData uri="http://schemas.openxmlformats.org/drawingml/2006/table">
            <a:tbl>
              <a:tblPr>
                <a:tableStyleId>{5C22544A-7EE6-4342-B048-85BDC9FD1C3A}</a:tableStyleId>
              </a:tblPr>
              <a:tblGrid>
                <a:gridCol w="1045421"/>
                <a:gridCol w="2951855"/>
                <a:gridCol w="1718335"/>
              </a:tblGrid>
              <a:tr h="0">
                <a:tc>
                  <a:txBody>
                    <a:bodyPr/>
                    <a:lstStyle/>
                    <a:p>
                      <a:pPr algn="l" fontAlgn="t"/>
                      <a:r>
                        <a:rPr lang="en-US" sz="1000" b="1" i="0" u="none" strike="noStrike" dirty="0" err="1" smtClean="0">
                          <a:solidFill>
                            <a:schemeClr val="bg1"/>
                          </a:solidFill>
                          <a:effectLst/>
                          <a:latin typeface="微软雅黑" panose="020B0503020204020204" pitchFamily="34" charset="-122"/>
                          <a:ea typeface="微软雅黑" panose="020B0503020204020204" pitchFamily="34" charset="-122"/>
                        </a:rPr>
                        <a:t>Tdoc</a:t>
                      </a:r>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 number</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Title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Source companies</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r>
              <a:tr h="0">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RP-240024</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LS on Parameters of terrestrial component of IMT for sharing and compatibility studies in the frequency bands 4400-4800 MHz, 7125-8400 MHz and 14.8-15.35 GHz (ITU_R_WP5D_TEMP_28rev1; to: RAN, RAN4, ARIB, ATIS, CCSA, ETSI, IEEE, ITRI, TIA, TSDSI, TTA, TTC,</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ITU-R WP5D</a:t>
                      </a: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RP-240025</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LS on Availability of Addendum 1 to Circular Letter 5/LCCE/109 (ITU_R_WP5D_TEMP_36rev2; to: RAN, RAN4, 5G Americas, ARIB, ATIS, CCSA, EBU, ETSI, GSMA, IEEE, ITRI, NGMN-Alliance, one6G, TIA, TSDSI, TTA, TTC, </a:t>
                      </a:r>
                      <a:r>
                        <a:rPr lang="en-US" sz="1000" kern="1200" dirty="0" err="1">
                          <a:solidFill>
                            <a:schemeClr val="dk1"/>
                          </a:solidFill>
                          <a:latin typeface="微软雅黑" panose="020B0503020204020204" pitchFamily="34" charset="-122"/>
                          <a:ea typeface="微软雅黑" panose="020B0503020204020204" pitchFamily="34" charset="-122"/>
                          <a:cs typeface="+mn-cs"/>
                        </a:rPr>
                        <a:t>WiFi</a:t>
                      </a:r>
                      <a:r>
                        <a:rPr lang="en-US" sz="1000" kern="1200" dirty="0">
                          <a:solidFill>
                            <a:schemeClr val="dk1"/>
                          </a:solidFill>
                          <a:latin typeface="微软雅黑" panose="020B0503020204020204" pitchFamily="34" charset="-122"/>
                          <a:ea typeface="微软雅黑" panose="020B0503020204020204" pitchFamily="34" charset="-122"/>
                          <a:cs typeface="+mn-cs"/>
                        </a:rPr>
                        <a:t>-Alliance, WiMAX-Forum, Wireless Innovation</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ITU-R WP5D</a:t>
                      </a: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RP-240033</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LS related to ITU_R_WP5D_TEMP_28rev1 = RP-240024 on Parameters of terrestrial component of IMT for sharing and compatibility studies in the frequency bands 4 400-4 800 MHz, 7 125-8 400 MHz and 14.8-15.35 GHz (R4-2403653; to: RAN; cc: -; contact: Ericsson)</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RAN4</a:t>
                      </a: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RP-240056</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Rel-19 New SID proposal: Antenna Models for 5G Macro BS</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Spark NZ Ltd</a:t>
                      </a:r>
                    </a:p>
                  </a:txBody>
                  <a:tcPr marL="46800" marR="46800" marT="10800" marB="10800"/>
                </a:tc>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604525319"/>
              </p:ext>
            </p:extLst>
          </p:nvPr>
        </p:nvGraphicFramePr>
        <p:xfrm>
          <a:off x="6305844" y="2520714"/>
          <a:ext cx="5715611" cy="3525600"/>
        </p:xfrm>
        <a:graphic>
          <a:graphicData uri="http://schemas.openxmlformats.org/drawingml/2006/table">
            <a:tbl>
              <a:tblPr>
                <a:tableStyleId>{5C22544A-7EE6-4342-B048-85BDC9FD1C3A}</a:tableStyleId>
              </a:tblPr>
              <a:tblGrid>
                <a:gridCol w="1045421"/>
                <a:gridCol w="2951855"/>
                <a:gridCol w="1718335"/>
              </a:tblGrid>
              <a:tr h="0">
                <a:tc>
                  <a:txBody>
                    <a:bodyPr/>
                    <a:lstStyle/>
                    <a:p>
                      <a:pPr algn="l" fontAlgn="t"/>
                      <a:r>
                        <a:rPr lang="en-US" sz="1000" b="1" i="0" u="none" strike="noStrike" dirty="0" err="1" smtClean="0">
                          <a:solidFill>
                            <a:schemeClr val="bg1"/>
                          </a:solidFill>
                          <a:effectLst/>
                          <a:latin typeface="微软雅黑" panose="020B0503020204020204" pitchFamily="34" charset="-122"/>
                          <a:ea typeface="微软雅黑" panose="020B0503020204020204" pitchFamily="34" charset="-122"/>
                        </a:rPr>
                        <a:t>Tdoc</a:t>
                      </a:r>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 number</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Title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Source companies</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r>
              <a:tr h="0">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RP-240402</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Discussion on request from ITU WP5D for IMT parameters</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CATT</a:t>
                      </a: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RP-240436</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Handling of WP5D request on IMT parameters for sharing and compatibility studies</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Huawei, HiSilicon</a:t>
                      </a:r>
                    </a:p>
                  </a:txBody>
                  <a:tcPr marL="46800" marR="46800" marT="10800" marB="10800"/>
                </a:tc>
              </a:tr>
              <a:tr h="0">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RP-240459</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Motivation for new SI on IMT parameters for 4400-4800 MHz, 7125-8400 MHz and 14.8-15.35 GHz</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Ericsson</a:t>
                      </a: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RP-240460</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New SI proposal: Study on IMT parameters for 4400-4800 MHz, 7125-8400 MHz and 14.8-15.35 GHz</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Ericsson</a:t>
                      </a: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RP-240461</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[DRAFT] Reply LS to ITU_R_WP5D_TEMP_28rev1 = RP-240024 on Parameters of terrestrial component of IMT for sharing and compatibility studies in the frequency bands 4 400-4 800 MHz, 7 125-8 400 MHz and 14.8-15.35 GHz</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Ericsson</a:t>
                      </a: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RP-240462</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[DRAFT] LS on RAN4 mandate to send information directly to ITU-R WP 5D</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Ericsson</a:t>
                      </a:r>
                    </a:p>
                  </a:txBody>
                  <a:tcPr marL="46800" marR="46800" marT="10800" marB="10800"/>
                </a:tc>
              </a:tr>
              <a:tr h="0">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RP-240479</a:t>
                      </a:r>
                    </a:p>
                  </a:txBody>
                  <a:tcPr marL="46800" marR="46800" marT="10800" marB="10800"/>
                </a:tc>
                <a:tc>
                  <a:txBody>
                    <a:bodyPr/>
                    <a:lstStyle/>
                    <a:p>
                      <a:pPr marL="0" algn="l" defTabSz="914354" rtl="0" eaLnBrk="1" fontAlgn="t" latinLnBrk="0" hangingPunct="1"/>
                      <a:r>
                        <a:rPr lang="en-US" sz="1000" kern="1200">
                          <a:solidFill>
                            <a:schemeClr val="dk1"/>
                          </a:solidFill>
                          <a:latin typeface="微软雅黑" panose="020B0503020204020204" pitchFamily="34" charset="-122"/>
                          <a:ea typeface="微软雅黑" panose="020B0503020204020204" pitchFamily="34" charset="-122"/>
                          <a:cs typeface="+mn-cs"/>
                        </a:rPr>
                        <a:t>Proposals on Rel-19 Study on IMT parameters for 4400-4800 MHz, 7125-8400 MHz and 14.8-15.35 GHz</a:t>
                      </a:r>
                    </a:p>
                  </a:txBody>
                  <a:tcPr marL="46800" marR="46800" marT="10800" marB="10800"/>
                </a:tc>
                <a:tc>
                  <a:txBody>
                    <a:bodyPr/>
                    <a:lstStyle/>
                    <a:p>
                      <a:pPr marL="0" algn="l" defTabSz="914354" rtl="0" eaLnBrk="1" fontAlgn="t" latinLnBrk="0" hangingPunct="1"/>
                      <a:r>
                        <a:rPr lang="en-US" sz="1000" kern="1200" dirty="0">
                          <a:solidFill>
                            <a:schemeClr val="dk1"/>
                          </a:solidFill>
                          <a:latin typeface="微软雅黑" panose="020B0503020204020204" pitchFamily="34" charset="-122"/>
                          <a:ea typeface="微软雅黑" panose="020B0503020204020204" pitchFamily="34" charset="-122"/>
                          <a:cs typeface="+mn-cs"/>
                        </a:rPr>
                        <a:t>ZTE, </a:t>
                      </a:r>
                      <a:r>
                        <a:rPr lang="en-US" sz="1000" kern="1200" dirty="0" err="1">
                          <a:solidFill>
                            <a:schemeClr val="dk1"/>
                          </a:solidFill>
                          <a:latin typeface="微软雅黑" panose="020B0503020204020204" pitchFamily="34" charset="-122"/>
                          <a:ea typeface="微软雅黑" panose="020B0503020204020204" pitchFamily="34" charset="-122"/>
                          <a:cs typeface="+mn-cs"/>
                        </a:rPr>
                        <a:t>Sanechips</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6800" marR="46800" marT="10800" marB="10800"/>
                </a:tc>
              </a:tr>
            </a:tbl>
          </a:graphicData>
        </a:graphic>
      </p:graphicFrame>
    </p:spTree>
    <p:extLst>
      <p:ext uri="{BB962C8B-B14F-4D97-AF65-F5344CB8AC3E}">
        <p14:creationId xmlns:p14="http://schemas.microsoft.com/office/powerpoint/2010/main" val="92156947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C68143-B530-4487-9EA7-5BCC5970B48F}">
  <ds:schemaRefs>
    <ds:schemaRef ds:uri="http://www.w3.org/XML/1998/namespace"/>
    <ds:schemaRef ds:uri="http://schemas.microsoft.com/office/2006/metadata/properties"/>
    <ds:schemaRef ds:uri="http://purl.org/dc/dcmitype/"/>
    <ds:schemaRef ds:uri="http://purl.org/dc/terms/"/>
    <ds:schemaRef ds:uri="http://purl.org/dc/elements/1.1/"/>
    <ds:schemaRef ds:uri="a915fe38-2618-47b6-8303-829fb71466d5"/>
    <ds:schemaRef ds:uri="http://schemas.microsoft.com/office/2006/documentManagement/types"/>
    <ds:schemaRef ds:uri="http://schemas.microsoft.com/office/infopath/2007/PartnerControls"/>
    <ds:schemaRef ds:uri="http://schemas.openxmlformats.org/package/2006/metadata/core-properties"/>
    <ds:schemaRef ds:uri="23d77754-4ccc-4c57-9291-cab09e81894a"/>
  </ds:schemaRefs>
</ds:datastoreItem>
</file>

<file path=docProps/app.xml><?xml version="1.0" encoding="utf-8"?>
<Properties xmlns="http://schemas.openxmlformats.org/officeDocument/2006/extended-properties" xmlns:vt="http://schemas.openxmlformats.org/officeDocument/2006/docPropsVTypes">
  <Template/>
  <TotalTime>349911</TotalTime>
  <Words>5425</Words>
  <Application>Microsoft Office PowerPoint</Application>
  <PresentationFormat>宽屏</PresentationFormat>
  <Paragraphs>1223</Paragraphs>
  <Slides>20</Slides>
  <Notes>19</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20</vt:i4>
      </vt:variant>
    </vt:vector>
  </HeadingPairs>
  <TitlesOfParts>
    <vt:vector size="28" baseType="lpstr">
      <vt:lpstr>黑体</vt:lpstr>
      <vt:lpstr>宋体</vt:lpstr>
      <vt:lpstr>微软雅黑</vt:lpstr>
      <vt:lpstr>Arial</vt:lpstr>
      <vt:lpstr>Arial Black</vt:lpstr>
      <vt:lpstr>Calibri</vt:lpstr>
      <vt:lpstr>Times New Roman</vt:lpstr>
      <vt:lpstr>3gpp</vt:lpstr>
      <vt:lpstr>Status Report RAN WG4 </vt:lpstr>
      <vt:lpstr>Summary (1/3)</vt:lpstr>
      <vt:lpstr>Summary: Rel-18 Core part (2/3)</vt:lpstr>
      <vt:lpstr>Summary: Rel-18 Perf. part (3/3)</vt:lpstr>
      <vt:lpstr>Statistics</vt:lpstr>
      <vt:lpstr>Rel-18 status and RAN4 related issues</vt:lpstr>
      <vt:lpstr>RAN tasks and other open issues</vt:lpstr>
      <vt:lpstr>RAN tasks and other open issues</vt:lpstr>
      <vt:lpstr>RAN tasks and other open issues</vt:lpstr>
      <vt:lpstr>RAN tasks and other open issues</vt:lpstr>
      <vt:lpstr>Rel-19 status and RAN4 related issues</vt:lpstr>
      <vt:lpstr>RAN4 new WI/SI proposals (Rel-19)</vt:lpstr>
      <vt:lpstr>RAN4 new WI/SI proposals (Rel-19)</vt:lpstr>
      <vt:lpstr>RAN4 new WI/SI proposals (Rel-19)</vt:lpstr>
      <vt:lpstr>RAN4 new WI/SI proposals (Rel-19)</vt:lpstr>
      <vt:lpstr>RAN4 new WI/SI proposals (Rel-19)</vt:lpstr>
      <vt:lpstr>RAN4 new WI/SI proposals (Rel-19)</vt:lpstr>
      <vt:lpstr>RAN4 TU Planning</vt:lpstr>
      <vt:lpstr>TEI CR</vt:lpstr>
      <vt:lpstr>Thank You All!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3352</cp:revision>
  <cp:lastPrinted>2016-09-15T08:31:35Z</cp:lastPrinted>
  <dcterms:created xsi:type="dcterms:W3CDTF">2009-11-27T05:15:11Z</dcterms:created>
  <dcterms:modified xsi:type="dcterms:W3CDTF">2024-03-18T02:57:24Z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(3)TXSQpZfmnt+pYcOtSt/G69IzXI8VzAf0cKTofaNBxkDWn7VSF+dVaGP/Ni5VM6MpVeoRaV99
Sd5IWXuqEQbd5PlE4XNrUb2+FtbTZb+5u9P/R3KBusi41bhdv0OWROIb/JTA5vYBuTNz0R9i
zhsUFGxDw0zaCNqpOBLFw4/jAL3uhUUhLZRSIgsGjw++FL6tVlqcukdWL5j6hzVCvq7ttXh+
Mbsrh3utMkKdBIWTlY</vt:lpwstr>
  </property>
  <property fmtid="{D5CDD505-2E9C-101B-9397-08002B2CF9AE}" pid="11" name="_2015_ms_pID_7253431">
    <vt:lpwstr>vCpUrS+k3dgd3bmuv88y3FSlYARvnT6/8Q1uUULGjsHT6jZtOu6XXd
WtSp/ze8/9PNa+LhtysSf4+XBD6IKIeTVrpx64s1VyGFKl9bn0bCw2f5As4Z7a8raGT7bnCz
ZB/6yXlOU4CDQtPZ1ortnI/OrGkbub5jKOcEA8S9dyNkgwm6ace2c32z4DPA8NWdf9FwUS5l
a6EV6GpxBnntRnRTG4+lbi550vaDVC3OlGtd</vt:lpwstr>
  </property>
  <property fmtid="{D5CDD505-2E9C-101B-9397-08002B2CF9AE}" pid="12" name="_2015_ms_pID_7253432">
    <vt:lpwstr>Sg==</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1710520154</vt:lpwstr>
  </property>
</Properties>
</file>