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
  </p:notesMasterIdLst>
  <p:handoutMasterIdLst>
    <p:handoutMasterId r:id="rId9"/>
  </p:handoutMasterIdLst>
  <p:sldIdLst>
    <p:sldId id="2903" r:id="rId2"/>
    <p:sldId id="2922" r:id="rId3"/>
    <p:sldId id="2924" r:id="rId4"/>
    <p:sldId id="2925" r:id="rId5"/>
    <p:sldId id="2926" r:id="rId6"/>
    <p:sldId id="2923" r:id="rId7"/>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903"/>
            <p14:sldId id="2922"/>
            <p14:sldId id="2924"/>
            <p14:sldId id="2925"/>
            <p14:sldId id="2926"/>
            <p14:sldId id="2923"/>
          </p14:sldIdLst>
        </p14:section>
      </p14:sectionLst>
    </p:ext>
    <p:ext uri="{EFAFB233-063F-42B5-8137-9DF3F51BA10A}">
      <p15:sldGuideLst xmlns:p15="http://schemas.microsoft.com/office/powerpoint/2012/main">
        <p15:guide id="1" orient="horz" pos="2228">
          <p15:clr>
            <a:srgbClr val="A4A3A4"/>
          </p15:clr>
        </p15:guide>
        <p15:guide id="2" pos="402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92" initials="" lastIdx="1"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D3D0"/>
    <a:srgbClr val="0086D1"/>
    <a:srgbClr val="008ED3"/>
    <a:srgbClr val="FF6600"/>
    <a:srgbClr val="5B9BD5"/>
    <a:srgbClr val="DEEBF7"/>
    <a:srgbClr val="67B7E1"/>
    <a:srgbClr val="FFFFFF"/>
    <a:srgbClr val="548ED5"/>
    <a:srgbClr val="008D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36" autoAdjust="0"/>
    <p:restoredTop sz="93809" autoAdjust="0"/>
  </p:normalViewPr>
  <p:slideViewPr>
    <p:cSldViewPr snapToGrid="0">
      <p:cViewPr varScale="1">
        <p:scale>
          <a:sx n="92" d="100"/>
          <a:sy n="92" d="100"/>
        </p:scale>
        <p:origin x="130" y="82"/>
      </p:cViewPr>
      <p:guideLst>
        <p:guide orient="horz" pos="2228"/>
        <p:guide pos="4026"/>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1" d="100"/>
          <a:sy n="51" d="100"/>
        </p:scale>
        <p:origin x="269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t>2023/12/4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t>2023/12/4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英文封面">
    <p:spTree>
      <p:nvGrpSpPr>
        <p:cNvPr id="1" name=""/>
        <p:cNvGrpSpPr/>
        <p:nvPr/>
      </p:nvGrpSpPr>
      <p:grpSpPr>
        <a:xfrm>
          <a:off x="0" y="0"/>
          <a:ext cx="0" cy="0"/>
          <a:chOff x="0" y="0"/>
          <a:chExt cx="0" cy="0"/>
        </a:xfrm>
      </p:grpSpPr>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315836" y="4001839"/>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080" y="278177"/>
            <a:ext cx="905512" cy="50128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目录">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070013" cy="3279140"/>
            <a:chOff x="1287" y="2234"/>
            <a:chExt cx="3626"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476" y="3419"/>
              <a:ext cx="2437" cy="1466"/>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2" name="图片 11"/>
          <p:cNvPicPr>
            <a:picLocks noChangeAspect="1"/>
          </p:cNvPicPr>
          <p:nvPr userDrawn="1"/>
        </p:nvPicPr>
        <p:blipFill>
          <a:blip r:embed="rId3" cstate="screen"/>
          <a:stretch>
            <a:fillRect/>
          </a:stretch>
        </p:blipFill>
        <p:spPr>
          <a:xfrm>
            <a:off x="10784351" y="327600"/>
            <a:ext cx="1152000" cy="288000"/>
          </a:xfrm>
          <a:prstGeom prst="rect">
            <a:avLst/>
          </a:prstGeom>
        </p:spPr>
      </p:pic>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Agenda">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261359" cy="3279140"/>
            <a:chOff x="1287" y="2234"/>
            <a:chExt cx="3852"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内容页英文">
    <p:spTree>
      <p:nvGrpSpPr>
        <p:cNvPr id="1" name=""/>
        <p:cNvGrpSpPr/>
        <p:nvPr/>
      </p:nvGrpSpPr>
      <p:grpSpPr>
        <a:xfrm>
          <a:off x="0" y="0"/>
          <a:ext cx="0" cy="0"/>
          <a:chOff x="0" y="0"/>
          <a:chExt cx="0" cy="0"/>
        </a:xfrm>
      </p:grpSpPr>
      <p:sp>
        <p:nvSpPr>
          <p:cNvPr id="22" name="直角三角形 21"/>
          <p:cNvSpPr/>
          <p:nvPr userDrawn="1"/>
        </p:nvSpPr>
        <p:spPr>
          <a:xfrm rot="10800000" flipH="1">
            <a:off x="0" y="3817"/>
            <a:ext cx="1158949" cy="447262"/>
          </a:xfrm>
          <a:prstGeom prst="r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a:spLocks noGrp="1"/>
          </p:cNvSpPr>
          <p:nvPr>
            <p:ph type="title"/>
          </p:nvPr>
        </p:nvSpPr>
        <p:spPr>
          <a:xfrm>
            <a:off x="642078" y="91078"/>
            <a:ext cx="11575774" cy="720000"/>
          </a:xfrm>
          <a:prstGeom prst="rect">
            <a:avLst/>
          </a:prstGeom>
          <a:ln>
            <a:noFill/>
          </a:ln>
        </p:spPr>
        <p:txBody>
          <a:bodyPr vert="horz" lIns="36000" tIns="36000" rIns="36000" bIns="36000" rtlCol="0" anchor="ctr">
            <a:normAutofit/>
          </a:bodyPr>
          <a:lstStyle>
            <a:lvl1pPr>
              <a:defRPr kumimoji="1" lang="zh-CN" altLang="en-US" sz="2400" b="1" i="0" dirty="0">
                <a:gradFill>
                  <a:gsLst>
                    <a:gs pos="0">
                      <a:srgbClr val="0070C0"/>
                    </a:gs>
                    <a:gs pos="100000">
                      <a:srgbClr val="00B0F0"/>
                    </a:gs>
                  </a:gsLst>
                  <a:lin ang="10800000" scaled="0"/>
                </a:gradFill>
                <a:latin typeface="Arial" panose="020B0604020202020204" pitchFamily="34" charset="0"/>
                <a:ea typeface="微软雅黑" panose="020B0503020204020204" pitchFamily="34" charset="-122"/>
                <a:cs typeface="Arial" panose="020B0604020202020204" pitchFamily="34" charset="0"/>
              </a:defRPr>
            </a:lvl1pPr>
          </a:lstStyle>
          <a:p>
            <a:pPr lvl="0" defTabSz="457200"/>
            <a:r>
              <a:rPr lang="zh-CN" altLang="en-US" dirty="0"/>
              <a:t>单击此处编辑母版标题样式</a:t>
            </a:r>
          </a:p>
        </p:txBody>
      </p:sp>
      <p:sp>
        <p:nvSpPr>
          <p:cNvPr id="18" name="TextBox 16"/>
          <p:cNvSpPr txBox="1">
            <a:spLocks noChangeArrowheads="1"/>
          </p:cNvSpPr>
          <p:nvPr userDrawn="1"/>
        </p:nvSpPr>
        <p:spPr bwMode="auto">
          <a:xfrm>
            <a:off x="9725758" y="6487234"/>
            <a:ext cx="1681926" cy="294220"/>
          </a:xfrm>
          <a:prstGeom prst="rect">
            <a:avLst/>
          </a:prstGeom>
          <a:noFill/>
          <a:ln w="9525">
            <a:noFill/>
            <a:miter lim="800000"/>
          </a:ln>
        </p:spPr>
        <p:txBody>
          <a:bodyPr lIns="0" tIns="0" rIns="0" bIns="0" anchor="ctr"/>
          <a:lstStyle/>
          <a:p>
            <a:pPr algn="ctr" defTabSz="914400">
              <a:defRPr/>
            </a:pPr>
            <a:r>
              <a:rPr kumimoji="1" lang="en-US" sz="1000" dirty="0">
                <a:solidFill>
                  <a:srgbClr val="7F7F7F"/>
                </a:solidFill>
                <a:latin typeface="Calibri" panose="020F0502020204030204" pitchFamily="34" charset="0"/>
                <a:cs typeface="Calibri" panose="020F0502020204030204" pitchFamily="34" charset="0"/>
              </a:rPr>
              <a:t>© ZTE All rights reserved</a:t>
            </a:r>
          </a:p>
        </p:txBody>
      </p:sp>
      <p:sp>
        <p:nvSpPr>
          <p:cNvPr id="12" name="Slide Number Placeholder 5"/>
          <p:cNvSpPr>
            <a:spLocks noGrp="1"/>
          </p:cNvSpPr>
          <p:nvPr userDrawn="1"/>
        </p:nvSpPr>
        <p:spPr bwMode="auto">
          <a:xfrm>
            <a:off x="-5915" y="6438553"/>
            <a:ext cx="558800" cy="391583"/>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2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2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0" name="直角三角形 9"/>
          <p:cNvSpPr/>
          <p:nvPr userDrawn="1"/>
        </p:nvSpPr>
        <p:spPr>
          <a:xfrm rot="10800000" flipH="1">
            <a:off x="0" y="-4315"/>
            <a:ext cx="642078" cy="382002"/>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3968" y="794815"/>
            <a:ext cx="11227189" cy="0"/>
          </a:xfrm>
          <a:prstGeom prst="line">
            <a:avLst/>
          </a:prstGeom>
          <a:ln w="63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11096545" y="760278"/>
            <a:ext cx="1121307" cy="94475"/>
            <a:chOff x="6738595" y="741640"/>
            <a:chExt cx="444784" cy="37475"/>
          </a:xfrm>
        </p:grpSpPr>
        <p:sp>
          <p:nvSpPr>
            <p:cNvPr id="15" name="任意多边形: 形状 20"/>
            <p:cNvSpPr/>
            <p:nvPr/>
          </p:nvSpPr>
          <p:spPr>
            <a:xfrm>
              <a:off x="6738595"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6" name="任意多边形: 形状 22"/>
            <p:cNvSpPr/>
            <p:nvPr/>
          </p:nvSpPr>
          <p:spPr>
            <a:xfrm>
              <a:off x="6853358"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9" name="任意多边形: 形状 20"/>
            <p:cNvSpPr/>
            <p:nvPr userDrawn="1"/>
          </p:nvSpPr>
          <p:spPr>
            <a:xfrm>
              <a:off x="6968121"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43C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20" name="任意多边形: 形状 22"/>
            <p:cNvSpPr/>
            <p:nvPr userDrawn="1"/>
          </p:nvSpPr>
          <p:spPr>
            <a:xfrm>
              <a:off x="7082883"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3221" y="6509071"/>
            <a:ext cx="452580" cy="2505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封底En">
    <p:spTree>
      <p:nvGrpSpPr>
        <p:cNvPr id="1" name=""/>
        <p:cNvGrpSpPr/>
        <p:nvPr/>
      </p:nvGrpSpPr>
      <p:grpSpPr>
        <a:xfrm>
          <a:off x="0" y="0"/>
          <a:ext cx="0" cy="0"/>
          <a:chOff x="0" y="0"/>
          <a:chExt cx="0" cy="0"/>
        </a:xfrm>
      </p:grpSpPr>
      <p:sp>
        <p:nvSpPr>
          <p:cNvPr id="4" name="矩形 3"/>
          <p:cNvSpPr/>
          <p:nvPr userDrawn="1"/>
        </p:nvSpPr>
        <p:spPr>
          <a:xfrm>
            <a:off x="-847" y="0"/>
            <a:ext cx="12192847" cy="4259580"/>
          </a:xfrm>
          <a:prstGeom prst="rect">
            <a:avLst/>
          </a:prstGeom>
          <a:gradFill>
            <a:gsLst>
              <a:gs pos="0">
                <a:schemeClr val="bg1"/>
              </a:gs>
              <a:gs pos="100000">
                <a:srgbClr val="FF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5" name="标题 1"/>
          <p:cNvSpPr>
            <a:spLocks noGrp="1"/>
          </p:cNvSpPr>
          <p:nvPr>
            <p:ph type="ctrTitle"/>
          </p:nvPr>
        </p:nvSpPr>
        <p:spPr>
          <a:xfrm>
            <a:off x="1715602" y="2826997"/>
            <a:ext cx="8760799" cy="1065884"/>
          </a:xfrm>
          <a:prstGeom prst="rect">
            <a:avLst/>
          </a:prstGeom>
          <a:noFill/>
          <a:effectLst>
            <a:outerShdw blurRad="139700" algn="ctr" rotWithShape="0">
              <a:schemeClr val="tx1">
                <a:alpha val="67000"/>
              </a:schemeClr>
            </a:outerShdw>
          </a:effectLst>
        </p:spPr>
        <p:txBody>
          <a:bodyPr>
            <a:normAutofit/>
          </a:bodyPr>
          <a:lstStyle>
            <a:lvl1pPr algn="ctr">
              <a:lnSpc>
                <a:spcPct val="100000"/>
              </a:lnSpc>
              <a:defRPr sz="4800" baseline="0">
                <a:solidFill>
                  <a:schemeClr val="bg1"/>
                </a:solidFill>
                <a:effectLst>
                  <a:glow rad="127000">
                    <a:schemeClr val="tx1"/>
                  </a:glow>
                </a:effectLst>
                <a:latin typeface="+mn-lt"/>
                <a:ea typeface="微软雅黑" panose="020B0503020204020204" pitchFamily="34" charset="-122"/>
              </a:defRPr>
            </a:lvl1p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4400" y="1501200"/>
            <a:ext cx="12178800" cy="2286000"/>
            <a:chOff x="-633" y="1387475"/>
            <a:chExt cx="12185648" cy="2294566"/>
          </a:xfrm>
        </p:grpSpPr>
        <p:pic>
          <p:nvPicPr>
            <p:cNvPr id="9" name="图片 8" descr="一些电子设备&#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6450" y="1397635"/>
              <a:ext cx="3024000" cy="2268000"/>
            </a:xfrm>
            <a:prstGeom prst="rect">
              <a:avLst/>
            </a:prstGeom>
          </p:spPr>
        </p:pic>
        <p:pic>
          <p:nvPicPr>
            <p:cNvPr id="13" name="图片 12" descr="Artificial-Intelligence"/>
            <p:cNvPicPr>
              <a:picLocks noChangeAspect="1"/>
            </p:cNvPicPr>
            <p:nvPr/>
          </p:nvPicPr>
          <p:blipFill>
            <a:blip r:embed="rId4"/>
            <a:stretch>
              <a:fillRect/>
            </a:stretch>
          </p:blipFill>
          <p:spPr>
            <a:xfrm>
              <a:off x="4918075" y="1387475"/>
              <a:ext cx="3149600" cy="2268220"/>
            </a:xfrm>
            <a:prstGeom prst="rect">
              <a:avLst/>
            </a:prstGeom>
          </p:spPr>
        </p:pic>
        <p:sp>
          <p:nvSpPr>
            <p:cNvPr id="19" name="ï$ḻídé"/>
            <p:cNvSpPr/>
            <p:nvPr/>
          </p:nvSpPr>
          <p:spPr bwMode="auto">
            <a:xfrm>
              <a:off x="8087995" y="1397000"/>
              <a:ext cx="4097020" cy="226885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633" y="2587625"/>
              <a:ext cx="1818413" cy="1094416"/>
            </a:xfrm>
            <a:prstGeom prst="rect">
              <a:avLst/>
            </a:prstGeom>
            <a:ln>
              <a:solidFill>
                <a:schemeClr val="bg1"/>
              </a:solidFill>
            </a:ln>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1397635"/>
              <a:ext cx="1818640" cy="1134110"/>
            </a:xfrm>
            <a:prstGeom prst="rect">
              <a:avLst/>
            </a:prstGeom>
          </p:spPr>
        </p:pic>
      </p:grpSp>
      <p:sp>
        <p:nvSpPr>
          <p:cNvPr id="4" name="文本占位符 3"/>
          <p:cNvSpPr>
            <a:spLocks noGrp="1"/>
          </p:cNvSpPr>
          <p:nvPr>
            <p:ph type="body" sz="quarter" idx="10"/>
          </p:nvPr>
        </p:nvSpPr>
        <p:spPr>
          <a:xfrm>
            <a:off x="2922494" y="4001839"/>
            <a:ext cx="9241905" cy="557212"/>
          </a:xfrm>
        </p:spPr>
        <p:txBody>
          <a:bodyPr/>
          <a:lstStyle/>
          <a:p>
            <a:r>
              <a:rPr lang="en-US" altLang="zh-CN" sz="2400" dirty="0"/>
              <a:t>Discussion of SA2 LS on AI/ML Core Network enhancements</a:t>
            </a:r>
          </a:p>
        </p:txBody>
      </p:sp>
      <p:sp>
        <p:nvSpPr>
          <p:cNvPr id="10" name="文本框 9"/>
          <p:cNvSpPr txBox="1"/>
          <p:nvPr/>
        </p:nvSpPr>
        <p:spPr>
          <a:xfrm>
            <a:off x="281118" y="159773"/>
            <a:ext cx="4437305" cy="1308563"/>
          </a:xfrm>
          <a:prstGeom prst="rect">
            <a:avLst/>
          </a:prstGeom>
          <a:noFill/>
          <a:ln>
            <a:noFill/>
          </a:ln>
        </p:spPr>
        <p:txBody>
          <a:bodyPr wrap="none" rtlCol="0">
            <a:spAutoFit/>
          </a:bodyPr>
          <a:lstStyle/>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3GPP TSG RAN Meeting #102</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Edinburgh, Scotland, December 11-15, 2023</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Agenda item: 7</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TDoc number: RP-233607</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文本框 2"/>
          <p:cNvSpPr txBox="1"/>
          <p:nvPr/>
        </p:nvSpPr>
        <p:spPr>
          <a:xfrm>
            <a:off x="931208" y="1473822"/>
            <a:ext cx="10651192" cy="3970318"/>
          </a:xfrm>
          <a:prstGeom prst="rect">
            <a:avLst/>
          </a:prstGeom>
          <a:noFill/>
          <a:ln>
            <a:noFill/>
          </a:ln>
        </p:spPr>
        <p:txBody>
          <a:bodyPr wrap="square" rtlCol="0">
            <a:spAutoFit/>
          </a:bodyPr>
          <a:lstStyle/>
          <a:p>
            <a:r>
              <a:rPr lang="en-GB" altLang="zh-CN" sz="1400" b="1" dirty="0">
                <a:latin typeface="Arial" panose="020B0604020202020204" pitchFamily="34" charset="0"/>
                <a:cs typeface="Arial" panose="020B0604020202020204" pitchFamily="34" charset="0"/>
              </a:rPr>
              <a:t>1. Overall Description:</a:t>
            </a:r>
            <a:endParaRPr lang="zh-CN" altLang="zh-CN" sz="1400" dirty="0">
              <a:latin typeface="Arial" panose="020B0604020202020204" pitchFamily="34" charset="0"/>
              <a:cs typeface="Arial" panose="020B0604020202020204" pitchFamily="34" charset="0"/>
            </a:endParaRPr>
          </a:p>
          <a:p>
            <a:r>
              <a:rPr lang="en-GB" altLang="zh-CN" sz="1400" dirty="0">
                <a:latin typeface="Arial" panose="020B0604020202020204" pitchFamily="34" charset="0"/>
                <a:cs typeface="Arial" panose="020B0604020202020204" pitchFamily="34" charset="0"/>
              </a:rPr>
              <a:t>SA WG2 and TSG SA are discussing, in the context of the draft (not yet approved) rel.19 "SID on Core Network Enhanced Support for Artificial Intelligence (AI)/Machine Learning (ML)", the working task #1 as captured in S2-2310034 (endorsed as the baseline for further work at SA2#158), which is still undergoing discussion in SA2. </a:t>
            </a:r>
            <a:endParaRPr lang="zh-CN" altLang="zh-CN" sz="1400" dirty="0">
              <a:latin typeface="Arial" panose="020B0604020202020204" pitchFamily="34" charset="0"/>
              <a:cs typeface="Arial" panose="020B0604020202020204" pitchFamily="34" charset="0"/>
            </a:endParaRPr>
          </a:p>
          <a:p>
            <a:r>
              <a:rPr lang="en-GB" altLang="zh-CN" sz="1400" dirty="0">
                <a:latin typeface="Arial" panose="020B0604020202020204" pitchFamily="34" charset="0"/>
                <a:cs typeface="Arial" panose="020B0604020202020204" pitchFamily="34" charset="0"/>
              </a:rPr>
              <a:t> </a:t>
            </a:r>
            <a:endParaRPr lang="zh-CN" altLang="zh-CN" sz="1400" dirty="0">
              <a:latin typeface="Arial" panose="020B0604020202020204" pitchFamily="34" charset="0"/>
              <a:cs typeface="Arial" panose="020B0604020202020204" pitchFamily="34" charset="0"/>
            </a:endParaRPr>
          </a:p>
          <a:p>
            <a:r>
              <a:rPr lang="en-GB" altLang="zh-CN" sz="1400" dirty="0">
                <a:latin typeface="Arial" panose="020B0604020202020204" pitchFamily="34" charset="0"/>
                <a:cs typeface="Arial" panose="020B0604020202020204" pitchFamily="34" charset="0"/>
              </a:rPr>
              <a:t>The WT contains the following NOTE </a:t>
            </a:r>
            <a:endParaRPr lang="zh-CN" altLang="zh-CN" sz="1400" dirty="0">
              <a:latin typeface="Arial" panose="020B0604020202020204" pitchFamily="34" charset="0"/>
              <a:cs typeface="Arial" panose="020B0604020202020204" pitchFamily="34" charset="0"/>
            </a:endParaRPr>
          </a:p>
          <a:p>
            <a:r>
              <a:rPr lang="en-GB" altLang="zh-CN" sz="1400" dirty="0">
                <a:latin typeface="Arial" panose="020B0604020202020204" pitchFamily="34" charset="0"/>
                <a:cs typeface="Arial" panose="020B0604020202020204" pitchFamily="34" charset="0"/>
              </a:rPr>
              <a:t>"</a:t>
            </a:r>
            <a:r>
              <a:rPr lang="en-GB" altLang="zh-CN" sz="1400" i="1" dirty="0">
                <a:latin typeface="Arial" panose="020B0604020202020204" pitchFamily="34" charset="0"/>
                <a:cs typeface="Arial" panose="020B0604020202020204" pitchFamily="34" charset="0"/>
              </a:rPr>
              <a:t>Whether SA2 will study WT1 and the content of WT1 will depend on and follow RAN study and conclusions. WT1 and associated TUs will be revised to align to RAN study conclusions, when RAN reaches such conclusions</a:t>
            </a:r>
            <a:r>
              <a:rPr lang="en-GB" altLang="zh-CN" sz="1400" dirty="0">
                <a:latin typeface="Arial" panose="020B0604020202020204" pitchFamily="34" charset="0"/>
                <a:cs typeface="Arial" panose="020B0604020202020204" pitchFamily="34" charset="0"/>
              </a:rPr>
              <a:t>."</a:t>
            </a:r>
            <a:endParaRPr lang="zh-CN" altLang="zh-CN" sz="1400" dirty="0">
              <a:latin typeface="Arial" panose="020B0604020202020204" pitchFamily="34" charset="0"/>
              <a:cs typeface="Arial" panose="020B0604020202020204" pitchFamily="34" charset="0"/>
            </a:endParaRPr>
          </a:p>
          <a:p>
            <a:r>
              <a:rPr lang="en-GB" altLang="zh-CN" sz="1400" dirty="0">
                <a:latin typeface="Arial" panose="020B0604020202020204" pitchFamily="34" charset="0"/>
                <a:cs typeface="Arial" panose="020B0604020202020204" pitchFamily="34" charset="0"/>
              </a:rPr>
              <a:t> </a:t>
            </a:r>
            <a:endParaRPr lang="zh-CN" altLang="zh-CN" sz="1400" dirty="0">
              <a:latin typeface="Arial" panose="020B0604020202020204" pitchFamily="34" charset="0"/>
              <a:cs typeface="Arial" panose="020B0604020202020204" pitchFamily="34" charset="0"/>
            </a:endParaRPr>
          </a:p>
          <a:p>
            <a:r>
              <a:rPr lang="en-GB" altLang="zh-CN" sz="1400" dirty="0">
                <a:latin typeface="Arial" panose="020B0604020202020204" pitchFamily="34" charset="0"/>
                <a:cs typeface="Arial" panose="020B0604020202020204" pitchFamily="34" charset="0"/>
              </a:rPr>
              <a:t>SA WG2 is asking TSG RAN and RAN WGs (in TO above) to provide feedback on whether there is any requirement for SA2 to support AI/ML for air interface and NG-RAN in RAN. SA WG2 would like to ask for an answer at the latest by the December plenary meetings. </a:t>
            </a:r>
            <a:endParaRPr lang="zh-CN" altLang="zh-CN" sz="1400" dirty="0">
              <a:latin typeface="Arial" panose="020B0604020202020204" pitchFamily="34" charset="0"/>
              <a:cs typeface="Arial" panose="020B0604020202020204" pitchFamily="34" charset="0"/>
            </a:endParaRPr>
          </a:p>
          <a:p>
            <a:r>
              <a:rPr lang="en-GB" altLang="zh-CN" sz="1400" dirty="0">
                <a:latin typeface="Arial" panose="020B0604020202020204" pitchFamily="34" charset="0"/>
                <a:cs typeface="Arial" panose="020B0604020202020204" pitchFamily="34" charset="0"/>
              </a:rPr>
              <a:t> </a:t>
            </a:r>
            <a:endParaRPr lang="zh-CN" altLang="zh-CN" sz="1400" dirty="0">
              <a:latin typeface="Arial" panose="020B0604020202020204" pitchFamily="34" charset="0"/>
              <a:cs typeface="Arial" panose="020B0604020202020204" pitchFamily="34" charset="0"/>
            </a:endParaRPr>
          </a:p>
          <a:p>
            <a:r>
              <a:rPr lang="en-GB" altLang="zh-CN" sz="1400" b="1" dirty="0">
                <a:latin typeface="Arial" panose="020B0604020202020204" pitchFamily="34" charset="0"/>
                <a:cs typeface="Arial" panose="020B0604020202020204" pitchFamily="34" charset="0"/>
              </a:rPr>
              <a:t>2. Actions:</a:t>
            </a:r>
            <a:endParaRPr lang="zh-CN" altLang="zh-CN" sz="1400" dirty="0">
              <a:latin typeface="Arial" panose="020B0604020202020204" pitchFamily="34" charset="0"/>
              <a:cs typeface="Arial" panose="020B0604020202020204" pitchFamily="34" charset="0"/>
            </a:endParaRPr>
          </a:p>
          <a:p>
            <a:r>
              <a:rPr lang="en-GB" altLang="zh-CN" sz="1400" b="1" dirty="0">
                <a:latin typeface="Arial" panose="020B0604020202020204" pitchFamily="34" charset="0"/>
                <a:cs typeface="Arial" panose="020B0604020202020204" pitchFamily="34" charset="0"/>
              </a:rPr>
              <a:t>To RAN1, RAN2, RAN3, TSG RAN: </a:t>
            </a:r>
            <a:endParaRPr lang="zh-CN" altLang="zh-CN" sz="1400" dirty="0">
              <a:latin typeface="Arial" panose="020B0604020202020204" pitchFamily="34" charset="0"/>
              <a:cs typeface="Arial" panose="020B0604020202020204" pitchFamily="34" charset="0"/>
            </a:endParaRPr>
          </a:p>
          <a:p>
            <a:r>
              <a:rPr lang="en-GB" altLang="zh-CN" sz="1400" b="1" dirty="0">
                <a:latin typeface="Arial" panose="020B0604020202020204" pitchFamily="34" charset="0"/>
                <a:cs typeface="Arial" panose="020B0604020202020204" pitchFamily="34" charset="0"/>
              </a:rPr>
              <a:t>ACTION: 	</a:t>
            </a:r>
            <a:r>
              <a:rPr lang="en-GB" altLang="zh-CN" sz="1400" dirty="0">
                <a:latin typeface="Arial" panose="020B0604020202020204" pitchFamily="34" charset="0"/>
                <a:cs typeface="Arial" panose="020B0604020202020204" pitchFamily="34" charset="0"/>
              </a:rPr>
              <a:t>SA WG2 kindly asks RAN1, RAN2, RAN3 and TSG RAN to provide feedback on whether there is any requirement for SA2 to support AI/ML for air interface and NG-RAN in RAN. SA WG2 would like to ask for an answer at the latest by the December plenary meetings.</a:t>
            </a:r>
            <a:endParaRPr lang="zh-CN" altLang="zh-CN" sz="1400" dirty="0">
              <a:latin typeface="Arial" panose="020B0604020202020204" pitchFamily="34" charset="0"/>
              <a:cs typeface="Arial" panose="020B0604020202020204" pitchFamily="34" charset="0"/>
            </a:endParaRPr>
          </a:p>
        </p:txBody>
      </p:sp>
      <p:sp>
        <p:nvSpPr>
          <p:cNvPr id="4" name="文本框 3"/>
          <p:cNvSpPr txBox="1"/>
          <p:nvPr/>
        </p:nvSpPr>
        <p:spPr>
          <a:xfrm>
            <a:off x="526676" y="950602"/>
            <a:ext cx="11351559" cy="584775"/>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SA2 send the following LS (S2-2311921) to RAN1, RAN2, RAN3 and TSG RAN to seek information on potential requirement for SA2 to support AI/ML for air interface and NG-RAN in RAN</a:t>
            </a:r>
            <a:endParaRPr lang="zh-CN" altLang="en-US"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文本框 2"/>
          <p:cNvSpPr txBox="1"/>
          <p:nvPr/>
        </p:nvSpPr>
        <p:spPr>
          <a:xfrm>
            <a:off x="642078" y="1383083"/>
            <a:ext cx="11003076" cy="4939814"/>
          </a:xfrm>
          <a:prstGeom prst="rect">
            <a:avLst/>
          </a:prstGeom>
          <a:noFill/>
          <a:ln>
            <a:noFill/>
          </a:ln>
        </p:spPr>
        <p:txBody>
          <a:bodyPr wrap="square" rtlCol="0">
            <a:spAutoFit/>
          </a:bodyPr>
          <a:lstStyle/>
          <a:p>
            <a:pPr>
              <a:spcBef>
                <a:spcPts val="600"/>
              </a:spcBef>
            </a:pPr>
            <a:r>
              <a:rPr lang="en-US" altLang="zh-CN" sz="1400" b="1" dirty="0">
                <a:latin typeface="Arial" panose="020B0604020202020204" pitchFamily="34" charset="0"/>
                <a:cs typeface="Arial" panose="020B0604020202020204" pitchFamily="34" charset="0"/>
              </a:rPr>
              <a:t>WT#1: AI/ML cross-domain coordination aspects</a:t>
            </a:r>
          </a:p>
          <a:p>
            <a:pPr>
              <a:spcBef>
                <a:spcPts val="600"/>
              </a:spcBef>
            </a:pPr>
            <a:r>
              <a:rPr lang="en-US" altLang="zh-CN" sz="1400" dirty="0">
                <a:latin typeface="Arial" panose="020B0604020202020204" pitchFamily="34" charset="0"/>
                <a:cs typeface="Arial" panose="020B0604020202020204" pitchFamily="34" charset="0"/>
              </a:rPr>
              <a:t>- Study enhancements to support AI enabled RAN based on conclusions of the RAN study. The WT will discuss whether and how to support the cross domain (i.e. UE, RAN, 5GC, OAM and AF) collaborative AI/ML mechanisms to support the UE, the RAN, the 5GC and the AF for the aspects described by the work tasks below. The WT will also discuss interaction/coordination with RAN to support the AI enabled RAN framework:  </a:t>
            </a:r>
          </a:p>
          <a:p>
            <a:pPr lvl="1">
              <a:spcBef>
                <a:spcPts val="600"/>
              </a:spcBef>
            </a:pPr>
            <a:r>
              <a:rPr lang="en-US" altLang="zh-CN" sz="1400" dirty="0">
                <a:latin typeface="Arial" panose="020B0604020202020204" pitchFamily="34" charset="0"/>
                <a:cs typeface="Arial" panose="020B0604020202020204" pitchFamily="34" charset="0"/>
              </a:rPr>
              <a:t>- WT1.1 – Study enhancements to UE data collection framework. Study whether and how to enhance UE data collection framework to meet requirements for RAN AI support for air interface operation (for RAN). This includes identifying what benefit can be achieved from enhanced UE data collection for 5GC, and the potential impacts on the 5G framework, including potential enhancements to policy control. Regarding the radio related data collected from UE or RAN, </a:t>
            </a:r>
            <a:r>
              <a:rPr lang="en-US" altLang="zh-CN" sz="1400" dirty="0" err="1">
                <a:latin typeface="Arial" panose="020B0604020202020204" pitchFamily="34" charset="0"/>
                <a:cs typeface="Arial" panose="020B0604020202020204" pitchFamily="34" charset="0"/>
              </a:rPr>
              <a:t>e.g</a:t>
            </a:r>
            <a:r>
              <a:rPr lang="en-US" altLang="zh-CN" sz="1400" dirty="0">
                <a:latin typeface="Arial" panose="020B0604020202020204" pitchFamily="34" charset="0"/>
                <a:cs typeface="Arial" panose="020B0604020202020204" pitchFamily="34" charset="0"/>
              </a:rPr>
              <a:t>, channel status information and beam information, the WT will also discuss the data leakage from the operator's domain which should be avoided.</a:t>
            </a:r>
          </a:p>
          <a:p>
            <a:pPr lvl="1">
              <a:spcBef>
                <a:spcPts val="600"/>
              </a:spcBef>
            </a:pPr>
            <a:r>
              <a:rPr lang="en-US" altLang="zh-CN" sz="1400" dirty="0">
                <a:latin typeface="Arial" panose="020B0604020202020204" pitchFamily="34" charset="0"/>
                <a:cs typeface="Arial" panose="020B0604020202020204" pitchFamily="34" charset="0"/>
              </a:rPr>
              <a:t>- WT1.2 – Study 5GC support for AI/ML model and information sharing with the UE. Study whether (and how) to support model transfer/delivery to the UE according to RAN1/RAN2 considerations, including potential enhancements to policy control. Whether and what entities or functions transfer the AI/ML model or information to the UE will be studied as part of the work. This WT will also discuss the data leakage from the operator's domain which should be avoided.</a:t>
            </a:r>
          </a:p>
          <a:p>
            <a:pPr lvl="1">
              <a:spcBef>
                <a:spcPts val="600"/>
              </a:spcBef>
            </a:pPr>
            <a:r>
              <a:rPr lang="en-US" altLang="zh-CN" sz="1400" dirty="0">
                <a:latin typeface="Arial" panose="020B0604020202020204" pitchFamily="34" charset="0"/>
                <a:cs typeface="Arial" panose="020B0604020202020204" pitchFamily="34" charset="0"/>
              </a:rPr>
              <a:t>- WT1.3: Study whether and how to support the alignment of model identification and model management between SA2 and RAN. Work will be based on the possible requirements defined by RAN1 and RAN2. </a:t>
            </a:r>
          </a:p>
          <a:p>
            <a:pPr lvl="1">
              <a:spcBef>
                <a:spcPts val="600"/>
              </a:spcBef>
            </a:pPr>
            <a:r>
              <a:rPr lang="en-US" altLang="zh-CN" sz="1400" dirty="0">
                <a:latin typeface="Arial" panose="020B0604020202020204" pitchFamily="34" charset="0"/>
                <a:cs typeface="Arial" panose="020B0604020202020204" pitchFamily="34" charset="0"/>
              </a:rPr>
              <a:t>- WT1.4: Study whether and how to support interaction/coordination with RAN3 to support the AI enabled NG-RAN framework (i.e. AI/ML for NG-RAN in Rel-18). Work will be based on possible requirements from RAN3. </a:t>
            </a:r>
          </a:p>
          <a:p>
            <a:pPr lvl="1">
              <a:spcBef>
                <a:spcPts val="600"/>
              </a:spcBef>
            </a:pPr>
            <a:r>
              <a:rPr lang="en-US" altLang="zh-CN" sz="1400" dirty="0">
                <a:latin typeface="Arial" panose="020B0604020202020204" pitchFamily="34" charset="0"/>
                <a:cs typeface="Arial" panose="020B0604020202020204" pitchFamily="34" charset="0"/>
              </a:rPr>
              <a:t>- WT1.5: Study whether and how to consider enhancements to LCS to support AI/ML based Positioning.</a:t>
            </a:r>
          </a:p>
          <a:p>
            <a:pPr>
              <a:spcBef>
                <a:spcPts val="600"/>
              </a:spcBef>
            </a:pPr>
            <a:r>
              <a:rPr lang="en-US" altLang="zh-CN" sz="1400" dirty="0">
                <a:latin typeface="Arial" panose="020B0604020202020204" pitchFamily="34" charset="0"/>
                <a:cs typeface="Arial" panose="020B0604020202020204" pitchFamily="34" charset="0"/>
              </a:rPr>
              <a:t>---- The notes are omitted ---</a:t>
            </a:r>
          </a:p>
        </p:txBody>
      </p:sp>
      <p:sp>
        <p:nvSpPr>
          <p:cNvPr id="4" name="文本框 3"/>
          <p:cNvSpPr txBox="1"/>
          <p:nvPr/>
        </p:nvSpPr>
        <p:spPr>
          <a:xfrm>
            <a:off x="526676" y="950602"/>
            <a:ext cx="11351559" cy="338554"/>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The WT1 mentioned in the SA2 LS S2-2311921 includes the following sub-work items</a:t>
            </a:r>
            <a:endParaRPr lang="zh-CN" altLang="en-US"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Requirement for SA2 to support AI/ML for air interface</a:t>
            </a:r>
            <a:endParaRPr lang="zh-CN" altLang="en-US" dirty="0"/>
          </a:p>
        </p:txBody>
      </p:sp>
      <p:sp>
        <p:nvSpPr>
          <p:cNvPr id="4" name="文本框 3"/>
          <p:cNvSpPr txBox="1"/>
          <p:nvPr/>
        </p:nvSpPr>
        <p:spPr>
          <a:xfrm>
            <a:off x="526677" y="950602"/>
            <a:ext cx="11235018" cy="4662815"/>
          </a:xfrm>
          <a:prstGeom prst="rect">
            <a:avLst/>
          </a:prstGeom>
          <a:noFill/>
          <a:ln>
            <a:noFill/>
          </a:ln>
        </p:spPr>
        <p:txBody>
          <a:bodyPr wrap="square" rtlCol="0">
            <a:spAutoFit/>
          </a:bodyPr>
          <a:lstStyle/>
          <a:p>
            <a:pPr marL="171450" indent="-171450">
              <a:spcBef>
                <a:spcPts val="600"/>
              </a:spcBef>
              <a:spcAft>
                <a:spcPts val="600"/>
              </a:spcAft>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RAN1 discussed whether/how to reply SA2 LS without consensus. RAN2 didn’t discuss this SA2 LS since the top priority is to finalize the Rel-18 study item. </a:t>
            </a:r>
          </a:p>
          <a:p>
            <a:pPr marL="742950" lvl="1" indent="-285750">
              <a:spcBef>
                <a:spcPts val="600"/>
              </a:spcBef>
              <a:buFont typeface="Arial" panose="020B0604020202020204" pitchFamily="34" charset="0"/>
              <a:buChar char="•"/>
            </a:pPr>
            <a:r>
              <a:rPr lang="en-US" altLang="zh-CN" sz="1400" dirty="0">
                <a:latin typeface="Arial" panose="020B0604020202020204" pitchFamily="34" charset="0"/>
                <a:ea typeface="微软雅黑" panose="020B0503020204020204" pitchFamily="34" charset="-122"/>
                <a:cs typeface="Arial" panose="020B0604020202020204" pitchFamily="34" charset="0"/>
              </a:rPr>
              <a:t>The WT1.1 is mainly related to data collection framework, policy control, and data leakage issue. According to the agreements regarding the UE sided data collection in RAN2, there is no any requirements and recommendations of UE sided data collection can be provided.</a:t>
            </a:r>
            <a:endParaRPr lang="en-US" altLang="zh-CN" sz="1400" b="1" dirty="0">
              <a:solidFill>
                <a:srgbClr val="FF000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spcBef>
                <a:spcPts val="600"/>
              </a:spcBef>
              <a:buFont typeface="Arial" panose="020B0604020202020204" pitchFamily="34" charset="0"/>
              <a:buChar char="•"/>
            </a:pPr>
            <a:r>
              <a:rPr lang="en-US" altLang="zh-CN" sz="1400" dirty="0">
                <a:latin typeface="Arial" panose="020B0604020202020204" pitchFamily="34" charset="0"/>
                <a:ea typeface="微软雅黑" panose="020B0503020204020204" pitchFamily="34" charset="-122"/>
                <a:cs typeface="Arial" panose="020B0604020202020204" pitchFamily="34" charset="0"/>
              </a:rPr>
              <a:t>The WT1.2 is mainly related to model transfer/delivery, including policy, entities, and data leakage. These issues were discussed in both RAN1 and RAN2. RAN1 focused on the use case and pros/cons analysis of different cases of model transfer/delivery. RAN2 focused on diverse model transfer/delivery solutions, corresponding situation of specification to support those solutions, and potential specification efforts. Note that RAN1 has not concluded on the necessity and feasibility of model transfer/delivery. </a:t>
            </a:r>
          </a:p>
          <a:p>
            <a:pPr marL="742950" lvl="1" indent="-285750">
              <a:spcBef>
                <a:spcPts val="600"/>
              </a:spcBef>
              <a:buFont typeface="Arial" panose="020B0604020202020204" pitchFamily="34" charset="0"/>
              <a:buChar char="•"/>
            </a:pPr>
            <a:r>
              <a:rPr lang="en-US" altLang="zh-CN" sz="1400" dirty="0">
                <a:latin typeface="Arial" panose="020B0604020202020204" pitchFamily="34" charset="0"/>
                <a:ea typeface="微软雅黑" panose="020B0503020204020204" pitchFamily="34" charset="-122"/>
                <a:cs typeface="Arial" panose="020B0604020202020204" pitchFamily="34" charset="0"/>
              </a:rPr>
              <a:t>The WT1.3 is mainly related to model identification. Potential use cases and classification of model identification were discussed in RAN1. The model identification procedure and entity were discussed in RAN2. Note that RAN1 has not concluded on the necessity of model identification yet, e.g., functionality-based LCM can work without model identification. </a:t>
            </a:r>
          </a:p>
          <a:p>
            <a:pPr marL="742950" lvl="1" indent="-285750">
              <a:spcBef>
                <a:spcPts val="600"/>
              </a:spcBef>
              <a:buFont typeface="Arial" panose="020B0604020202020204" pitchFamily="34" charset="0"/>
              <a:buChar char="•"/>
            </a:pPr>
            <a:r>
              <a:rPr lang="en-US" altLang="zh-CN" sz="1400" dirty="0">
                <a:latin typeface="Arial" panose="020B0604020202020204" pitchFamily="34" charset="0"/>
                <a:ea typeface="微软雅黑" panose="020B0503020204020204" pitchFamily="34" charset="-122"/>
                <a:cs typeface="Arial" panose="020B0604020202020204" pitchFamily="34" charset="0"/>
              </a:rPr>
              <a:t>The WT1.4 is for AI/ML for NG-RAN (see previous slide).</a:t>
            </a:r>
          </a:p>
          <a:p>
            <a:pPr marL="742950" lvl="1" indent="-285750">
              <a:spcBef>
                <a:spcPts val="600"/>
              </a:spcBef>
              <a:buFont typeface="Arial" panose="020B0604020202020204" pitchFamily="34" charset="0"/>
              <a:buChar char="•"/>
            </a:pPr>
            <a:r>
              <a:rPr lang="en-US" altLang="zh-CN" sz="1400" dirty="0">
                <a:latin typeface="Arial" panose="020B0604020202020204" pitchFamily="34" charset="0"/>
                <a:ea typeface="微软雅黑" panose="020B0503020204020204" pitchFamily="34" charset="-122"/>
                <a:cs typeface="Arial" panose="020B0604020202020204" pitchFamily="34" charset="0"/>
              </a:rPr>
              <a:t>The WT1.5 is mainly related to enhancements to LCS to support AI/ML based Positioning. From RAN1 perspective, RAN1 doesn’t conclude whether any enhancements to LCS to support AI/ML based positioning is needed or not in the Rel-18 SI phase. </a:t>
            </a:r>
          </a:p>
          <a:p>
            <a:pPr marL="171450" lvl="1" indent="-171450">
              <a:spcBef>
                <a:spcPts val="600"/>
              </a:spcBef>
              <a:spcAft>
                <a:spcPts val="600"/>
              </a:spcAft>
              <a:buFont typeface="Wingdings" panose="05000000000000000000" pitchFamily="2" charset="2"/>
              <a:buChar char="p"/>
            </a:pPr>
            <a:r>
              <a:rPr lang="en-US" altLang="zh-CN" sz="1400" b="1" dirty="0">
                <a:solidFill>
                  <a:srgbClr val="0086D1"/>
                </a:solidFill>
                <a:latin typeface="Arial" panose="020B0604020202020204" pitchFamily="34" charset="0"/>
                <a:ea typeface="微软雅黑" panose="020B0503020204020204" pitchFamily="34" charset="-122"/>
                <a:cs typeface="Arial" panose="020B0604020202020204" pitchFamily="34" charset="0"/>
              </a:rPr>
              <a:t> With all these open issues in RAN (e.g., data collection framework, model transfer/delivery, model identification, detailed framework of AI/ML based Positioning), RAN can only provide concrete response to SA2 LS after finalizing the work item objectives for Rel-19 AI/ML PHY WI. </a:t>
            </a:r>
            <a:endParaRPr lang="zh-CN" altLang="en-US" sz="1400" dirty="0">
              <a:latin typeface="Arial" panose="020B0604020202020204" pitchFamily="34" charset="0"/>
              <a:ea typeface="微软雅黑" panose="020B0503020204020204" pitchFamily="34" charset="-122"/>
              <a:cs typeface="Arial" panose="020B0604020202020204" pitchFamily="34" charset="0"/>
            </a:endParaRPr>
          </a:p>
        </p:txBody>
      </p:sp>
      <p:sp>
        <p:nvSpPr>
          <p:cNvPr id="5" name="矩形 4"/>
          <p:cNvSpPr/>
          <p:nvPr/>
        </p:nvSpPr>
        <p:spPr>
          <a:xfrm>
            <a:off x="517152" y="5732180"/>
            <a:ext cx="11244543" cy="584775"/>
          </a:xfrm>
          <a:prstGeom prst="rect">
            <a:avLst/>
          </a:prstGeom>
        </p:spPr>
        <p:txBody>
          <a:bodyPr wrap="square">
            <a:spAutoFit/>
          </a:bodyPr>
          <a:lstStyle/>
          <a:p>
            <a:pPr>
              <a:spcBef>
                <a:spcPts val="600"/>
              </a:spcBef>
              <a:spcAft>
                <a:spcPts val="600"/>
              </a:spcAft>
            </a:pPr>
            <a:r>
              <a:rPr lang="en-US" altLang="zh-CN" sz="1600" b="1" dirty="0">
                <a:solidFill>
                  <a:srgbClr val="0086D1"/>
                </a:solidFill>
                <a:highlight>
                  <a:srgbClr val="DBD3D0"/>
                </a:highlight>
                <a:latin typeface="Arial" panose="020B0604020202020204" pitchFamily="34" charset="0"/>
                <a:ea typeface="微软雅黑" panose="020B0503020204020204" pitchFamily="34" charset="-122"/>
                <a:cs typeface="Arial" panose="020B0604020202020204" pitchFamily="34" charset="0"/>
              </a:rPr>
              <a:t>Proposal 1</a:t>
            </a:r>
            <a:r>
              <a:rPr lang="en-US" altLang="zh-CN" sz="1600" dirty="0">
                <a:solidFill>
                  <a:srgbClr val="0086D1"/>
                </a:solidFill>
                <a:latin typeface="Arial" panose="020B0604020202020204" pitchFamily="34" charset="0"/>
                <a:ea typeface="微软雅黑" panose="020B0503020204020204" pitchFamily="34" charset="-122"/>
                <a:cs typeface="Arial" panose="020B0604020202020204" pitchFamily="34" charset="0"/>
              </a:rPr>
              <a:t>: RAN discusses the potential response to SA2 LS S2-2311921 after finalizing the work item objectives for Rel-19 AI/ML PHY WI.  </a:t>
            </a:r>
            <a:endParaRPr lang="zh-CN" altLang="en-US" sz="1600"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Requirement for SA2 to support AI/ML for NG-RAN</a:t>
            </a:r>
            <a:endParaRPr lang="zh-CN" altLang="en-US" dirty="0"/>
          </a:p>
        </p:txBody>
      </p:sp>
      <p:sp>
        <p:nvSpPr>
          <p:cNvPr id="3" name="文本框 2"/>
          <p:cNvSpPr txBox="1"/>
          <p:nvPr/>
        </p:nvSpPr>
        <p:spPr>
          <a:xfrm>
            <a:off x="642078" y="1383083"/>
            <a:ext cx="11003076" cy="3247043"/>
          </a:xfrm>
          <a:prstGeom prst="rect">
            <a:avLst/>
          </a:prstGeom>
          <a:noFill/>
          <a:ln>
            <a:noFill/>
          </a:ln>
        </p:spPr>
        <p:txBody>
          <a:bodyPr wrap="square" rtlCol="0">
            <a:spAutoFit/>
          </a:bodyPr>
          <a:lstStyle/>
          <a:p>
            <a:pPr>
              <a:spcBef>
                <a:spcPts val="600"/>
              </a:spcBef>
            </a:pPr>
            <a:r>
              <a:rPr lang="en-US" altLang="zh-CN" sz="1400" dirty="0">
                <a:latin typeface="Arial" panose="020B0604020202020204" pitchFamily="34" charset="0"/>
                <a:cs typeface="Arial" panose="020B0604020202020204" pitchFamily="34" charset="0"/>
              </a:rPr>
              <a:t>RAN3 thanks SA2 for the LS in R3-237155 (S2-2311921) on AI/ML Core network enhancements for Rel-19.</a:t>
            </a:r>
          </a:p>
          <a:p>
            <a:pPr>
              <a:spcBef>
                <a:spcPts val="600"/>
              </a:spcBef>
            </a:pPr>
            <a:r>
              <a:rPr lang="en-US" altLang="zh-CN" sz="1400" b="1" dirty="0">
                <a:latin typeface="Arial" panose="020B0604020202020204" pitchFamily="34" charset="0"/>
                <a:cs typeface="Arial" panose="020B0604020202020204" pitchFamily="34" charset="0"/>
              </a:rPr>
              <a:t>SA2’s Question: </a:t>
            </a:r>
            <a:r>
              <a:rPr lang="en-US" altLang="zh-CN" sz="1400" dirty="0">
                <a:latin typeface="Arial" panose="020B0604020202020204" pitchFamily="34" charset="0"/>
                <a:cs typeface="Arial" panose="020B0604020202020204" pitchFamily="34" charset="0"/>
              </a:rPr>
              <a:t>SA WG2 is asking TSG RAN and RAN WGs to provide feedback on whether there is any requirement for SA2 to support AI/ML for air interface and NG-RAN in RAN.</a:t>
            </a:r>
          </a:p>
          <a:p>
            <a:pPr>
              <a:spcBef>
                <a:spcPts val="600"/>
              </a:spcBef>
            </a:pPr>
            <a:r>
              <a:rPr lang="en-US" altLang="zh-CN" sz="1400" b="1" dirty="0">
                <a:latin typeface="Arial" panose="020B0604020202020204" pitchFamily="34" charset="0"/>
                <a:cs typeface="Arial" panose="020B0604020202020204" pitchFamily="34" charset="0"/>
              </a:rPr>
              <a:t>RAN3’s Answer: </a:t>
            </a:r>
            <a:r>
              <a:rPr lang="en-US" altLang="zh-CN" sz="1400" dirty="0">
                <a:latin typeface="Arial" panose="020B0604020202020204" pitchFamily="34" charset="0"/>
                <a:cs typeface="Arial" panose="020B0604020202020204" pitchFamily="34" charset="0"/>
              </a:rPr>
              <a:t>In Rel-18, RAN3 has not identified any requirement for SA2 to support AI/ML for NG-RAN.</a:t>
            </a:r>
          </a:p>
          <a:p>
            <a:pPr>
              <a:spcBef>
                <a:spcPts val="600"/>
              </a:spcBef>
            </a:pPr>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The objectives of R19 AI/ML</a:t>
            </a:r>
            <a:r>
              <a:rPr lang="zh-CN" altLang="en-US"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t>
            </a: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for</a:t>
            </a:r>
            <a:r>
              <a:rPr lang="zh-CN" altLang="en-US"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t>
            </a: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NG-RAN will be finalized in the December RAN plenary. Coordination between CN and RAN (to support AI/ML function) is proposed as a potential study objective to be studied in R19.</a:t>
            </a:r>
          </a:p>
          <a:p>
            <a:endParaRPr lang="en-US" altLang="zh-CN" sz="1400" dirty="0">
              <a:latin typeface="Arial" panose="020B0604020202020204" pitchFamily="34" charset="0"/>
              <a:cs typeface="Arial" panose="020B0604020202020204" pitchFamily="34" charset="0"/>
            </a:endParaRPr>
          </a:p>
          <a:p>
            <a:endParaRPr lang="en-US" altLang="zh-CN" sz="1400" b="1" i="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a:p>
            <a:endParaRPr lang="en-US" altLang="zh-CN" sz="1400" b="1" i="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a:p>
            <a:r>
              <a:rPr lang="en-US" altLang="zh-CN" sz="1600" b="1" dirty="0">
                <a:solidFill>
                  <a:srgbClr val="0086D1"/>
                </a:solidFill>
                <a:highlight>
                  <a:srgbClr val="DBD3D0"/>
                </a:highlight>
                <a:latin typeface="Arial" panose="020B0604020202020204" pitchFamily="34" charset="0"/>
                <a:ea typeface="微软雅黑" panose="020B0503020204020204" pitchFamily="34" charset="-122"/>
                <a:cs typeface="Arial" panose="020B0604020202020204" pitchFamily="34" charset="0"/>
              </a:rPr>
              <a:t>Proposal 2</a:t>
            </a: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t>
            </a:r>
            <a:r>
              <a:rPr lang="en-US" altLang="zh-CN" sz="1600" dirty="0">
                <a:solidFill>
                  <a:srgbClr val="0086D1"/>
                </a:solidFill>
                <a:latin typeface="Arial" panose="020B0604020202020204" pitchFamily="34" charset="0"/>
                <a:ea typeface="微软雅黑" panose="020B0503020204020204" pitchFamily="34" charset="-122"/>
                <a:cs typeface="Arial" panose="020B0604020202020204" pitchFamily="34" charset="0"/>
              </a:rPr>
              <a:t>RAN discusses the potential response to SA2 LS S2-2311921 after finalizing the work item objectives for Rel-19 AI/ML for NG-RAN.  </a:t>
            </a:r>
            <a:endParaRPr lang="en-US" altLang="zh-CN" sz="1600" dirty="0">
              <a:latin typeface="Arial" panose="020B0604020202020204" pitchFamily="34" charset="0"/>
              <a:cs typeface="Arial" panose="020B0604020202020204" pitchFamily="34" charset="0"/>
            </a:endParaRPr>
          </a:p>
        </p:txBody>
      </p:sp>
      <p:sp>
        <p:nvSpPr>
          <p:cNvPr id="4" name="文本框 3"/>
          <p:cNvSpPr txBox="1"/>
          <p:nvPr/>
        </p:nvSpPr>
        <p:spPr>
          <a:xfrm>
            <a:off x="526676" y="950602"/>
            <a:ext cx="11351559" cy="338554"/>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RAN3 has discussed this issue and provided the following responses in R3-237745 </a:t>
            </a:r>
            <a:endParaRPr lang="zh-CN" altLang="en-US"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55456" y="4795319"/>
            <a:ext cx="8760799" cy="1065884"/>
          </a:xfrm>
        </p:spPr>
        <p:txBody>
          <a:bodyPr/>
          <a:lstStyle/>
          <a:p>
            <a:r>
              <a:rPr lang="en-US" altLang="zh-CN" dirty="0"/>
              <a:t>Thank You</a:t>
            </a:r>
            <a:r>
              <a:rPr lang="zh-CN" altLang="en-US" dirty="0"/>
              <a:t>！</a:t>
            </a:r>
          </a:p>
        </p:txBody>
      </p:sp>
      <p:grpSp>
        <p:nvGrpSpPr>
          <p:cNvPr id="3" name="组合 2"/>
          <p:cNvGrpSpPr/>
          <p:nvPr/>
        </p:nvGrpSpPr>
        <p:grpSpPr>
          <a:xfrm>
            <a:off x="205516" y="1920271"/>
            <a:ext cx="11833730" cy="2275381"/>
            <a:chOff x="214825" y="1494790"/>
            <a:chExt cx="11833730" cy="2275381"/>
          </a:xfrm>
        </p:grpSpPr>
        <p:grpSp>
          <p:nvGrpSpPr>
            <p:cNvPr id="4" name="组合 3"/>
            <p:cNvGrpSpPr/>
            <p:nvPr/>
          </p:nvGrpSpPr>
          <p:grpSpPr>
            <a:xfrm>
              <a:off x="214825" y="1494971"/>
              <a:ext cx="8446828" cy="2275200"/>
              <a:chOff x="21785" y="1494971"/>
              <a:chExt cx="8446828" cy="2275200"/>
            </a:xfrm>
          </p:grpSpPr>
          <p:pic>
            <p:nvPicPr>
              <p:cNvPr id="6" name="图片 5"/>
              <p:cNvPicPr>
                <a:picLocks noChangeAspect="1"/>
              </p:cNvPicPr>
              <p:nvPr/>
            </p:nvPicPr>
            <p:blipFill>
              <a:blip r:embed="rId2"/>
              <a:stretch>
                <a:fillRect/>
              </a:stretch>
            </p:blipFill>
            <p:spPr>
              <a:xfrm>
                <a:off x="21785" y="1494972"/>
                <a:ext cx="1760331" cy="1164162"/>
              </a:xfrm>
              <a:prstGeom prst="rect">
                <a:avLst/>
              </a:prstGeom>
            </p:spPr>
          </p:pic>
          <p:pic>
            <p:nvPicPr>
              <p:cNvPr id="7" name="图片 6"/>
              <p:cNvPicPr>
                <a:picLocks noChangeAspect="1"/>
              </p:cNvPicPr>
              <p:nvPr/>
            </p:nvPicPr>
            <p:blipFill rotWithShape="1">
              <a:blip r:embed="rId3" cstate="screen"/>
              <a:srcRect/>
              <a:stretch>
                <a:fillRect/>
              </a:stretch>
            </p:blipFill>
            <p:spPr>
              <a:xfrm>
                <a:off x="21785" y="2623455"/>
                <a:ext cx="1760331" cy="1118318"/>
              </a:xfrm>
              <a:prstGeom prst="rect">
                <a:avLst/>
              </a:prstGeom>
              <a:ln>
                <a:solidFill>
                  <a:schemeClr val="bg1"/>
                </a:solidFill>
              </a:ln>
            </p:spPr>
          </p:pic>
          <p:pic>
            <p:nvPicPr>
              <p:cNvPr id="8" name="图片 7"/>
              <p:cNvPicPr>
                <a:picLocks noChangeAspect="1"/>
              </p:cNvPicPr>
              <p:nvPr/>
            </p:nvPicPr>
            <p:blipFill>
              <a:blip r:embed="rId4"/>
              <a:stretch>
                <a:fillRect/>
              </a:stretch>
            </p:blipFill>
            <p:spPr>
              <a:xfrm>
                <a:off x="5128015" y="1494972"/>
                <a:ext cx="3340598" cy="2273858"/>
              </a:xfrm>
              <a:prstGeom prst="rect">
                <a:avLst/>
              </a:prstGeom>
            </p:spPr>
          </p:pic>
          <p:pic>
            <p:nvPicPr>
              <p:cNvPr id="9" name="图片 8"/>
              <p:cNvPicPr>
                <a:picLocks noChangeAspect="1"/>
              </p:cNvPicPr>
              <p:nvPr/>
            </p:nvPicPr>
            <p:blipFill>
              <a:blip r:embed="rId5"/>
              <a:stretch>
                <a:fillRect/>
              </a:stretch>
            </p:blipFill>
            <p:spPr>
              <a:xfrm>
                <a:off x="1823576" y="1494971"/>
                <a:ext cx="3272898" cy="2275200"/>
              </a:xfrm>
              <a:prstGeom prst="rect">
                <a:avLst/>
              </a:prstGeom>
            </p:spPr>
          </p:pic>
        </p:grpSp>
        <p:pic>
          <p:nvPicPr>
            <p:cNvPr id="5" name="图片 4" descr="高清图片______74"/>
            <p:cNvPicPr/>
            <p:nvPr/>
          </p:nvPicPr>
          <p:blipFill>
            <a:blip r:embed="rId6"/>
            <a:stretch>
              <a:fillRect/>
            </a:stretch>
          </p:blipFill>
          <p:spPr>
            <a:xfrm>
              <a:off x="8707755" y="1494790"/>
              <a:ext cx="3340800" cy="2275200"/>
            </a:xfrm>
            <a:prstGeom prst="rect">
              <a:avLst/>
            </a:prstGeom>
          </p:spPr>
        </p:pic>
      </p:gr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solidFill>
        <a:ln w="12700" cap="flat" cmpd="sng" algn="ctr">
          <a:noFill/>
          <a:prstDash val="solid"/>
          <a:miter lim="800000"/>
        </a:ln>
      </a:spPr>
      <a:bodyPr rtlCol="0" anchor="ctr"/>
      <a:lstStyle>
        <a:defPPr algn="ctr" defTabSz="405130">
          <a:defRPr sz="1060" kern="0" dirty="0">
            <a:solidFill>
              <a:prstClr val="white"/>
            </a:solidFill>
            <a:latin typeface="Arial" panose="020B0604020202020204" pitchFamily="34" charset="0"/>
            <a:ea typeface="微软雅黑" panose="020B0503020204020204" pitchFamily="34" charset="-122"/>
            <a:sym typeface="Arial" panose="020B0604020202020204" pitchFamily="34" charset="0"/>
          </a:defRPr>
        </a:defPPr>
      </a:lstStyle>
    </a:spDef>
    <a:txDef>
      <a:spPr>
        <a:noFill/>
        <a:ln>
          <a:noFill/>
        </a:ln>
      </a:spPr>
      <a:bodyPr wrap="none" rtlCol="0">
        <a:spAutoFit/>
      </a:bodyPr>
      <a:lstStyle>
        <a:defPPr>
          <a:defRPr sz="12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1298</Words>
  <Application>Microsoft Office PowerPoint</Application>
  <PresentationFormat>宽屏</PresentationFormat>
  <Paragraphs>54</Paragraphs>
  <Slides>6</Slides>
  <Notes>4</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幻灯片标题</vt:lpstr>
      </vt:variant>
      <vt:variant>
        <vt:i4>6</vt:i4>
      </vt:variant>
      <vt:variant>
        <vt:lpstr>自定义放映</vt:lpstr>
      </vt:variant>
      <vt:variant>
        <vt:i4>1</vt:i4>
      </vt:variant>
    </vt:vector>
  </HeadingPairs>
  <TitlesOfParts>
    <vt:vector size="15" baseType="lpstr">
      <vt:lpstr>黑体</vt:lpstr>
      <vt:lpstr>宋体</vt:lpstr>
      <vt:lpstr>微软雅黑</vt:lpstr>
      <vt:lpstr>字魂59号-创粗黑</vt:lpstr>
      <vt:lpstr>Arial</vt:lpstr>
      <vt:lpstr>Calibri</vt:lpstr>
      <vt:lpstr>Wingdings</vt:lpstr>
      <vt:lpstr>1_Office 主题</vt:lpstr>
      <vt:lpstr>PowerPoint 演示文稿</vt:lpstr>
      <vt:lpstr>Background</vt:lpstr>
      <vt:lpstr>Background</vt:lpstr>
      <vt:lpstr>Requirement for SA2 to support AI/ML for air interface</vt:lpstr>
      <vt:lpstr>Requirement for SA2 to support AI/ML for NG-RAN</vt:lpstr>
      <vt:lpstr>Thank You！</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ZTE-LRY</cp:lastModifiedBy>
  <cp:revision>2327</cp:revision>
  <dcterms:created xsi:type="dcterms:W3CDTF">2015-12-07T16:40:00Z</dcterms:created>
  <dcterms:modified xsi:type="dcterms:W3CDTF">2023-12-04T14:04:24Z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4CF69FDC6FFC4DA08F2096E237A8D4DB</vt:lpwstr>
  </property>
</Properties>
</file>