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
  </p:notesMasterIdLst>
  <p:sldIdLst>
    <p:sldId id="260" r:id="rId2"/>
    <p:sldId id="256" r:id="rId3"/>
    <p:sldId id="257" r:id="rId4"/>
    <p:sldId id="259" r:id="rId5"/>
    <p:sldId id="262" r:id="rId6"/>
    <p:sldId id="261" r:id="rId7"/>
    <p:sldId id="266" r:id="rId8"/>
    <p:sldId id="268" r:id="rId9"/>
    <p:sldId id="264"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y-Luc Champel" initials="MC"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700"/>
    <a:srgbClr val="0000FF"/>
    <a:srgbClr val="E88134"/>
    <a:srgbClr val="70AC2E"/>
    <a:srgbClr val="5380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01" autoAdjust="0"/>
    <p:restoredTop sz="94532" autoAdjust="0"/>
  </p:normalViewPr>
  <p:slideViewPr>
    <p:cSldViewPr snapToGrid="0">
      <p:cViewPr varScale="1">
        <p:scale>
          <a:sx n="115" d="100"/>
          <a:sy n="115" d="100"/>
        </p:scale>
        <p:origin x="318" y="108"/>
      </p:cViewPr>
      <p:guideLst/>
    </p:cSldViewPr>
  </p:slideViewPr>
  <p:notesTextViewPr>
    <p:cViewPr>
      <p:scale>
        <a:sx n="3" d="2"/>
        <a:sy n="3" d="2"/>
      </p:scale>
      <p:origin x="0" y="0"/>
    </p:cViewPr>
  </p:notesTextViewPr>
  <p:notesViewPr>
    <p:cSldViewPr snapToGrid="0" showGuides="1">
      <p:cViewPr varScale="1">
        <p:scale>
          <a:sx n="63" d="100"/>
          <a:sy n="63" d="100"/>
        </p:scale>
        <p:origin x="2676" y="5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D3DE37-79BB-4896-9BB5-53AB977D136D}" type="datetimeFigureOut">
              <a:rPr lang="en-US" smtClean="0"/>
              <a:t>12/4/2023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CCCA36-1B41-459C-B9D9-F4E1156B1456}"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67478" y="1473144"/>
            <a:ext cx="10058400" cy="1832924"/>
          </a:xfrm>
        </p:spPr>
        <p:txBody>
          <a:bodyPr anchor="b">
            <a:normAutofit/>
          </a:bodyPr>
          <a:lstStyle>
            <a:lvl1pPr algn="ctr">
              <a:lnSpc>
                <a:spcPct val="85000"/>
              </a:lnSpc>
              <a:defRPr sz="5400" spc="-50" baseline="0">
                <a:solidFill>
                  <a:schemeClr val="tx1">
                    <a:lumMod val="85000"/>
                    <a:lumOff val="15000"/>
                  </a:schemeClr>
                </a:solidFill>
                <a:latin typeface="Arial Narrow" panose="020B0606020202030204" pitchFamily="34" charset="0"/>
              </a:defRPr>
            </a:lvl1pPr>
          </a:lstStyle>
          <a:p>
            <a:r>
              <a:rPr lang="zh-CN" altLang="en-US" dirty="0"/>
              <a:t>单击此处编辑母版标题样式</a:t>
            </a:r>
            <a:endParaRPr lang="en-US" dirty="0"/>
          </a:p>
        </p:txBody>
      </p:sp>
      <p:sp>
        <p:nvSpPr>
          <p:cNvPr id="3" name="Subtitle 2"/>
          <p:cNvSpPr>
            <a:spLocks noGrp="1"/>
          </p:cNvSpPr>
          <p:nvPr>
            <p:ph type="subTitle" idx="1"/>
          </p:nvPr>
        </p:nvSpPr>
        <p:spPr>
          <a:xfrm>
            <a:off x="2402541" y="3691783"/>
            <a:ext cx="7404847" cy="1570498"/>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dirty="0"/>
              <a:t>单击此处编辑母版副标题样式</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2023/12/4</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pic>
        <p:nvPicPr>
          <p:cNvPr id="8" name="图片 7"/>
          <p:cNvPicPr>
            <a:picLocks noChangeAspect="1"/>
          </p:cNvPicPr>
          <p:nvPr userDrawn="1"/>
        </p:nvPicPr>
        <p:blipFill>
          <a:blip r:embed="rId2"/>
          <a:stretch>
            <a:fillRect/>
          </a:stretch>
        </p:blipFill>
        <p:spPr>
          <a:xfrm>
            <a:off x="11385972" y="80319"/>
            <a:ext cx="743833" cy="754551"/>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360000" y="118800"/>
            <a:ext cx="10800000" cy="720000"/>
          </a:xfrm>
        </p:spPr>
        <p:txBody>
          <a:bodyPr/>
          <a:lstStyle>
            <a:lvl1pPr marL="0">
              <a:defRPr/>
            </a:lvl1pPr>
          </a:lstStyle>
          <a:p>
            <a:r>
              <a:rPr lang="zh-CN" altLang="en-US" dirty="0"/>
              <a:t>单击此处编辑母版标题样式</a:t>
            </a:r>
            <a:endParaRPr lang="en-US" dirty="0"/>
          </a:p>
        </p:txBody>
      </p:sp>
      <p:sp>
        <p:nvSpPr>
          <p:cNvPr id="3" name="Content Placeholder 2"/>
          <p:cNvSpPr>
            <a:spLocks noGrp="1"/>
          </p:cNvSpPr>
          <p:nvPr>
            <p:ph idx="1"/>
          </p:nvPr>
        </p:nvSpPr>
        <p:spPr>
          <a:xfrm>
            <a:off x="360000" y="1080000"/>
            <a:ext cx="10800000" cy="1674305"/>
          </a:xfrm>
        </p:spPr>
        <p:txBody>
          <a:bodyPr lIns="36000">
            <a:spAutoFit/>
          </a:bodyPr>
          <a:lstStyle>
            <a:lvl1pPr>
              <a:defRPr>
                <a:latin typeface="Arial Narrow" panose="020B0606020202030204" pitchFamily="34" charset="0"/>
              </a:defRPr>
            </a:lvl1pPr>
            <a:lvl2pPr>
              <a:defRPr>
                <a:latin typeface="Arial Narrow" panose="020B0606020202030204" pitchFamily="34" charset="0"/>
              </a:defRPr>
            </a:lvl2pPr>
            <a:lvl3pPr>
              <a:defRPr>
                <a:latin typeface="Arial Narrow" panose="020B0606020202030204" pitchFamily="34" charset="0"/>
              </a:defRPr>
            </a:lvl3pPr>
            <a:lvl4pPr>
              <a:defRPr>
                <a:latin typeface="Arial Narrow" panose="020B0606020202030204" pitchFamily="34" charset="0"/>
              </a:defRPr>
            </a:lvl4pPr>
            <a:lvl5pPr marL="1080000" indent="-360000">
              <a:spcBef>
                <a:spcPts val="600"/>
              </a:spcBef>
              <a:spcAft>
                <a:spcPts val="0"/>
              </a:spcAft>
              <a:defRPr>
                <a:latin typeface="Arial Narrow" panose="020B060602020203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2023/12/4</a:t>
            </a:fld>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1DE8E9BB-3773-4906-A3E7-88733CC8E239}" type="datetimeFigureOut">
              <a:rPr lang="zh-CN" altLang="en-US" smtClean="0"/>
              <a:t>2023/12/4</a:t>
            </a:fld>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3004763" y="6451666"/>
            <a:ext cx="6096000" cy="423193"/>
          </a:xfrm>
          <a:prstGeom prst="rect">
            <a:avLst/>
          </a:prstGeom>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5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050" b="0" i="0" u="none" strike="noStrike" kern="1200" cap="all" spc="0" normalizeH="0" baseline="0" noProof="0" dirty="0">
              <a:ln>
                <a:noFill/>
              </a:ln>
              <a:solidFill>
                <a:prstClr val="black"/>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all" spc="0" normalizeH="0" baseline="0" noProof="0" dirty="0">
                <a:ln>
                  <a:noFill/>
                </a:ln>
                <a:solidFill>
                  <a:prstClr val="black"/>
                </a:solidFill>
                <a:effectLst/>
                <a:uLnTx/>
                <a:uFillTx/>
                <a:latin typeface="+mn-lt"/>
                <a:ea typeface="+mn-ea"/>
                <a:cs typeface="+mn-cs"/>
              </a:rPr>
              <a:t>Copy right 2019,  all rights reserved</a:t>
            </a:r>
            <a:endParaRPr kumimoji="0" lang="zh-CN" altLang="en-US" sz="1100" b="0" i="0" u="none" strike="noStrike" kern="1200" cap="all" spc="0" normalizeH="0" baseline="0" noProof="0" dirty="0">
              <a:ln>
                <a:noFill/>
              </a:ln>
              <a:solidFill>
                <a:prstClr val="black"/>
              </a:solidFill>
              <a:effectLst/>
              <a:uLnTx/>
              <a:uFillTx/>
              <a:latin typeface="+mn-lt"/>
              <a:ea typeface="+mn-ea"/>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271130" y="1080000"/>
            <a:ext cx="5704870" cy="1674305"/>
          </a:xfrm>
        </p:spPr>
        <p:txBody>
          <a:bodyPr wrap="square">
            <a:spAutoFit/>
          </a:bodyPr>
          <a:lstStyle>
            <a:lvl1pPr>
              <a:spcBef>
                <a:spcPts val="600"/>
              </a:spcBef>
              <a:spcAft>
                <a:spcPts val="0"/>
              </a:spcAft>
              <a:defRPr>
                <a:latin typeface="Arial Narrow" panose="020B0606020202030204" pitchFamily="34" charset="0"/>
              </a:defRPr>
            </a:lvl1pPr>
            <a:lvl2pPr marL="540000">
              <a:spcBef>
                <a:spcPts val="600"/>
              </a:spcBef>
              <a:spcAft>
                <a:spcPts val="0"/>
              </a:spcAft>
              <a:defRPr>
                <a:latin typeface="Arial Narrow" panose="020B0606020202030204" pitchFamily="34" charset="0"/>
              </a:defRPr>
            </a:lvl2pPr>
            <a:lvl3pPr>
              <a:spcBef>
                <a:spcPts val="600"/>
              </a:spcBef>
              <a:spcAft>
                <a:spcPts val="0"/>
              </a:spcAft>
              <a:defRPr>
                <a:latin typeface="Arial Narrow" panose="020B0606020202030204" pitchFamily="34" charset="0"/>
              </a:defRPr>
            </a:lvl3pPr>
            <a:lvl4pPr>
              <a:spcBef>
                <a:spcPts val="600"/>
              </a:spcBef>
              <a:spcAft>
                <a:spcPts val="0"/>
              </a:spcAft>
              <a:defRPr>
                <a:latin typeface="Arial Narrow" panose="020B0606020202030204" pitchFamily="34" charset="0"/>
              </a:defRPr>
            </a:lvl4pPr>
            <a:lvl5pPr marL="1080000" indent="-360000">
              <a:spcBef>
                <a:spcPts val="600"/>
              </a:spcBef>
              <a:spcAft>
                <a:spcPts val="0"/>
              </a:spcAft>
              <a:defRPr>
                <a:latin typeface="Arial Narrow" panose="020B060602020203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Content Placeholder 3"/>
          <p:cNvSpPr>
            <a:spLocks noGrp="1"/>
          </p:cNvSpPr>
          <p:nvPr>
            <p:ph sz="half" idx="2"/>
          </p:nvPr>
        </p:nvSpPr>
        <p:spPr>
          <a:xfrm>
            <a:off x="6216000" y="1080000"/>
            <a:ext cx="5704870" cy="1674305"/>
          </a:xfrm>
        </p:spPr>
        <p:txBody>
          <a:bodyPr wrap="square">
            <a:spAutoFit/>
          </a:bodyPr>
          <a:lstStyle>
            <a:lvl1pPr>
              <a:spcBef>
                <a:spcPts val="600"/>
              </a:spcBef>
              <a:spcAft>
                <a:spcPts val="0"/>
              </a:spcAft>
              <a:defRPr>
                <a:latin typeface="Arial Narrow" panose="020B0606020202030204" pitchFamily="34" charset="0"/>
              </a:defRPr>
            </a:lvl1pPr>
            <a:lvl2pPr marL="540000">
              <a:spcBef>
                <a:spcPts val="600"/>
              </a:spcBef>
              <a:spcAft>
                <a:spcPts val="0"/>
              </a:spcAft>
              <a:defRPr>
                <a:latin typeface="Arial Narrow" panose="020B0606020202030204" pitchFamily="34" charset="0"/>
              </a:defRPr>
            </a:lvl2pPr>
            <a:lvl3pPr>
              <a:spcBef>
                <a:spcPts val="600"/>
              </a:spcBef>
              <a:spcAft>
                <a:spcPts val="0"/>
              </a:spcAft>
              <a:defRPr>
                <a:latin typeface="Arial Narrow" panose="020B0606020202030204" pitchFamily="34" charset="0"/>
              </a:defRPr>
            </a:lvl3pPr>
            <a:lvl4pPr>
              <a:spcBef>
                <a:spcPts val="600"/>
              </a:spcBef>
              <a:spcAft>
                <a:spcPts val="0"/>
              </a:spcAft>
              <a:defRPr>
                <a:latin typeface="Arial Narrow" panose="020B0606020202030204" pitchFamily="34" charset="0"/>
              </a:defRPr>
            </a:lvl4pPr>
            <a:lvl5pPr marL="1080000" indent="-360000">
              <a:spcBef>
                <a:spcPts val="600"/>
              </a:spcBef>
              <a:spcAft>
                <a:spcPts val="0"/>
              </a:spcAft>
              <a:defRPr>
                <a:latin typeface="Arial Narrow" panose="020B060602020203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5" name="Date Placeholder 4"/>
          <p:cNvSpPr>
            <a:spLocks noGrp="1"/>
          </p:cNvSpPr>
          <p:nvPr>
            <p:ph type="dt" sz="half" idx="10"/>
          </p:nvPr>
        </p:nvSpPr>
        <p:spPr/>
        <p:txBody>
          <a:bodyPr/>
          <a:lstStyle/>
          <a:p>
            <a:fld id="{1DE8E9BB-3773-4906-A3E7-88733CC8E239}" type="datetimeFigureOut">
              <a:rPr lang="zh-CN" altLang="en-US" smtClean="0"/>
              <a:t>2023/12/4</a:t>
            </a:fld>
            <a:endParaRPr lang="zh-CN" altLang="en-US"/>
          </a:p>
        </p:txBody>
      </p:sp>
      <p:sp>
        <p:nvSpPr>
          <p:cNvPr id="7" name="Slide Number Placeholder 6"/>
          <p:cNvSpPr>
            <a:spLocks noGrp="1"/>
          </p:cNvSpPr>
          <p:nvPr>
            <p:ph type="sldNum" sz="quarter" idx="12"/>
          </p:nvPr>
        </p:nvSpPr>
        <p:spPr/>
        <p:txBody>
          <a:bodyPr/>
          <a:lstStyle/>
          <a:p>
            <a:fld id="{511C5545-0BFC-4754-929C-A08561083B5E}" type="slidenum">
              <a:rPr lang="zh-CN" altLang="en-US" smtClean="0"/>
              <a:t>‹#›</a:t>
            </a:fld>
            <a:endParaRPr lang="zh-CN" altLang="en-US"/>
          </a:p>
        </p:txBody>
      </p:sp>
      <p:sp>
        <p:nvSpPr>
          <p:cNvPr id="9" name="Title Placeholder 1"/>
          <p:cNvSpPr>
            <a:spLocks noGrp="1"/>
          </p:cNvSpPr>
          <p:nvPr>
            <p:ph type="title"/>
          </p:nvPr>
        </p:nvSpPr>
        <p:spPr>
          <a:xfrm>
            <a:off x="271130" y="118800"/>
            <a:ext cx="10888870" cy="718786"/>
          </a:xfrm>
          <a:prstGeom prst="rect">
            <a:avLst/>
          </a:prstGeom>
        </p:spPr>
        <p:txBody>
          <a:bodyPr vert="horz" lIns="0" tIns="45720" rIns="91440" bIns="45720" rtlCol="0" anchor="b">
            <a:normAutofit/>
          </a:bodyPr>
          <a:lstStyle>
            <a:lvl1pPr>
              <a:defRPr>
                <a:latin typeface="Arial Narrow" panose="020B0606020202030204" pitchFamily="34" charset="0"/>
              </a:defRPr>
            </a:lvl1pPr>
          </a:lstStyle>
          <a:p>
            <a:r>
              <a:rPr lang="zh-CN" altLang="en-US" dirty="0"/>
              <a:t>单击此处编辑母版标题样式</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Narrow" panose="020B0606020202030204" pitchFamily="34" charset="0"/>
              </a:defRPr>
            </a:lvl1pPr>
          </a:lstStyle>
          <a:p>
            <a:r>
              <a:rPr lang="zh-CN" altLang="en-US" dirty="0"/>
              <a:t>单击此处编辑母版标题样式</a:t>
            </a:r>
            <a:endParaRPr lang="en-US" dirty="0"/>
          </a:p>
        </p:txBody>
      </p:sp>
      <p:sp>
        <p:nvSpPr>
          <p:cNvPr id="3" name="Date Placeholder 2"/>
          <p:cNvSpPr>
            <a:spLocks noGrp="1"/>
          </p:cNvSpPr>
          <p:nvPr>
            <p:ph type="dt" sz="half" idx="10"/>
          </p:nvPr>
        </p:nvSpPr>
        <p:spPr/>
        <p:txBody>
          <a:bodyPr/>
          <a:lstStyle/>
          <a:p>
            <a:fld id="{1DE8E9BB-3773-4906-A3E7-88733CC8E239}" type="datetimeFigureOut">
              <a:rPr lang="zh-CN" altLang="en-US" smtClean="0"/>
              <a:t>2023/12/4</a:t>
            </a:fld>
            <a:endParaRPr lang="zh-CN" altLang="en-US"/>
          </a:p>
        </p:txBody>
      </p:sp>
      <p:sp>
        <p:nvSpPr>
          <p:cNvPr id="5" name="Slide Number Placeholder 4"/>
          <p:cNvSpPr>
            <a:spLocks noGrp="1"/>
          </p:cNvSpPr>
          <p:nvPr>
            <p:ph type="sldNum" sz="quarter" idx="12"/>
          </p:nvPr>
        </p:nvSpPr>
        <p:spPr/>
        <p:txBody>
          <a:bodyPr/>
          <a:lstStyle/>
          <a:p>
            <a:fld id="{511C5545-0BFC-4754-929C-A08561083B5E}"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1DE8E9BB-3773-4906-A3E7-88733CC8E239}" type="datetimeFigureOut">
              <a:rPr lang="zh-CN" altLang="en-US" smtClean="0"/>
              <a:t>2023/12/4</a:t>
            </a:fld>
            <a:endParaRPr lang="zh-CN" altLang="en-US"/>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lvl1pPr>
              <a:defRPr>
                <a:solidFill>
                  <a:srgbClr val="FFFFFF"/>
                </a:solidFill>
              </a:defRPr>
            </a:lvl1pPr>
          </a:lstStyle>
          <a:p>
            <a:endParaRPr lang="zh-CN" altLang="en-US"/>
          </a:p>
        </p:txBody>
      </p:sp>
      <p:sp>
        <p:nvSpPr>
          <p:cNvPr id="9" name="Slide Number Placeholder 8"/>
          <p:cNvSpPr>
            <a:spLocks noGrp="1"/>
          </p:cNvSpPr>
          <p:nvPr>
            <p:ph type="sldNum" sz="quarter" idx="12"/>
          </p:nvPr>
        </p:nvSpPr>
        <p:spPr/>
        <p:txBody>
          <a:bodyPr/>
          <a:lstStyle/>
          <a:p>
            <a:fld id="{511C5545-0BFC-4754-929C-A08561083B5E}"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39233" y="118800"/>
            <a:ext cx="10920767" cy="720000"/>
          </a:xfrm>
          <a:prstGeom prst="rect">
            <a:avLst/>
          </a:prstGeom>
        </p:spPr>
        <p:txBody>
          <a:bodyPr vert="horz" wrap="square" lIns="0" tIns="45720" rIns="91440" bIns="45720" rtlCol="0" anchor="ctr" anchorCtr="0">
            <a:sp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239233" y="1080000"/>
            <a:ext cx="11669232" cy="1403461"/>
          </a:xfrm>
          <a:prstGeom prst="rect">
            <a:avLst/>
          </a:prstGeom>
        </p:spPr>
        <p:txBody>
          <a:bodyPr vert="horz" wrap="square" lIns="36000" tIns="45720" rIns="0" bIns="45720" rtlCol="0">
            <a:sp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1DE8E9BB-3773-4906-A3E7-88733CC8E239}" type="datetimeFigureOut">
              <a:rPr lang="zh-CN" altLang="en-US" smtClean="0"/>
              <a:t>2023/12/4</a:t>
            </a:fld>
            <a:endParaRPr lang="zh-CN" alt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511C5545-0BFC-4754-929C-A08561083B5E}" type="slidenum">
              <a:rPr lang="zh-CN" altLang="en-US" smtClean="0"/>
              <a:t>‹#›</a:t>
            </a:fld>
            <a:endParaRPr lang="zh-CN" altLang="en-US"/>
          </a:p>
        </p:txBody>
      </p:sp>
      <p:cxnSp>
        <p:nvCxnSpPr>
          <p:cNvPr id="10" name="Straight Connector 9"/>
          <p:cNvCxnSpPr/>
          <p:nvPr/>
        </p:nvCxnSpPr>
        <p:spPr>
          <a:xfrm>
            <a:off x="1" y="905305"/>
            <a:ext cx="12192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userDrawn="1"/>
        </p:nvPicPr>
        <p:blipFill>
          <a:blip r:embed="rId8"/>
          <a:stretch>
            <a:fillRect/>
          </a:stretch>
        </p:blipFill>
        <p:spPr>
          <a:xfrm>
            <a:off x="11385972" y="80319"/>
            <a:ext cx="743833" cy="754551"/>
          </a:xfrm>
          <a:prstGeom prst="rect">
            <a:avLst/>
          </a:prstGeom>
        </p:spPr>
      </p:pic>
      <p:sp>
        <p:nvSpPr>
          <p:cNvPr id="7" name="页脚占位符 6">
            <a:extLst>
              <a:ext uri="{FF2B5EF4-FFF2-40B4-BE49-F238E27FC236}">
                <a16:creationId xmlns:a16="http://schemas.microsoft.com/office/drawing/2014/main" id="{B2BB2F66-6A99-4CCC-A162-4D5E6660A22E}"/>
              </a:ext>
            </a:extLst>
          </p:cNvPr>
          <p:cNvSpPr>
            <a:spLocks noGrp="1"/>
          </p:cNvSpPr>
          <p:nvPr>
            <p:ph type="ftr" sz="quarter" idx="3"/>
          </p:nvPr>
        </p:nvSpPr>
        <p:spPr>
          <a:xfrm>
            <a:off x="4038600" y="6459785"/>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r>
              <a:rPr lang="zh-CN" altLang="en-US" sz="1100" cap="all" dirty="0">
                <a:solidFill>
                  <a:prstClr val="black"/>
                </a:solidFill>
              </a:rPr>
              <a:t>标准与新技术部</a:t>
            </a:r>
            <a:endParaRPr lang="en-US" altLang="zh-CN" sz="1100" cap="all" dirty="0">
              <a:solidFill>
                <a:prstClr val="black"/>
              </a:solidFill>
            </a:endParaRPr>
          </a:p>
          <a:p>
            <a:pPr>
              <a:defRPr/>
            </a:pPr>
            <a:r>
              <a:rPr lang="en-US" altLang="zh-CN" cap="all" dirty="0">
                <a:solidFill>
                  <a:prstClr val="black"/>
                </a:solidFill>
              </a:rPr>
              <a:t>Copy right 2023,  all rights reserved</a:t>
            </a:r>
            <a:endParaRPr kumimoji="0" lang="zh-CN" altLang="en-US" sz="1200" b="0" i="0" u="none" strike="noStrike" kern="1200" cap="all" spc="0" normalizeH="0" baseline="0" noProof="0" dirty="0">
              <a:ln>
                <a:noFill/>
              </a:ln>
              <a:solidFill>
                <a:prstClr val="black"/>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Arial Narrow" panose="020B0606020202030204" pitchFamily="34" charset="0"/>
          <a:ea typeface="Arial Unicode MS" panose="020B0604020202020204" pitchFamily="34" charset="-122"/>
          <a:cs typeface="Calibri" panose="020F0502020204030204" pitchFamily="34" charset="0"/>
        </a:defRPr>
      </a:lvl1pPr>
    </p:titleStyle>
    <p:bodyStyle>
      <a:lvl1pPr marL="360000" indent="-358775" algn="l" defTabSz="914400" rtl="0" eaLnBrk="1" latinLnBrk="0" hangingPunct="1">
        <a:lnSpc>
          <a:spcPct val="90000"/>
        </a:lnSpc>
        <a:spcBef>
          <a:spcPts val="600"/>
        </a:spcBef>
        <a:spcAft>
          <a:spcPts val="0"/>
        </a:spcAft>
        <a:buClr>
          <a:schemeClr val="accent1"/>
        </a:buClr>
        <a:buSzPct val="100000"/>
        <a:buFont typeface="Wingdings" panose="05000000000000000000" pitchFamily="2" charset="2"/>
        <a:buChar char="n"/>
        <a:defRPr sz="2400" kern="1200">
          <a:solidFill>
            <a:schemeClr val="tx1">
              <a:lumMod val="75000"/>
              <a:lumOff val="25000"/>
            </a:schemeClr>
          </a:solidFill>
          <a:latin typeface="Arial Narrow" panose="020B0606020202030204" pitchFamily="34" charset="0"/>
          <a:ea typeface="Arial Unicode MS" panose="020B0604020202020204" pitchFamily="34" charset="-122"/>
          <a:cs typeface="Calibri" panose="020F0502020204030204" pitchFamily="34" charset="0"/>
        </a:defRPr>
      </a:lvl1pPr>
      <a:lvl2pPr marL="536575" indent="-360000" algn="l" defTabSz="914400" rtl="0" eaLnBrk="1" latinLnBrk="0" hangingPunct="1">
        <a:lnSpc>
          <a:spcPct val="90000"/>
        </a:lnSpc>
        <a:spcBef>
          <a:spcPts val="600"/>
        </a:spcBef>
        <a:spcAft>
          <a:spcPts val="0"/>
        </a:spcAft>
        <a:buClr>
          <a:schemeClr val="accent1"/>
        </a:buClr>
        <a:buFont typeface="Calibri" panose="020F0502020204030204" pitchFamily="34" charset="0"/>
        <a:buChar char="●"/>
        <a:defRPr sz="2000" kern="1200">
          <a:solidFill>
            <a:schemeClr val="tx1">
              <a:lumMod val="75000"/>
              <a:lumOff val="25000"/>
            </a:schemeClr>
          </a:solidFill>
          <a:latin typeface="Arial Narrow" panose="020B0606020202030204" pitchFamily="34" charset="0"/>
          <a:ea typeface="Arial Unicode MS" panose="020B0604020202020204" pitchFamily="34" charset="-122"/>
          <a:cs typeface="Calibri" panose="020F0502020204030204" pitchFamily="34" charset="0"/>
        </a:defRPr>
      </a:lvl2pPr>
      <a:lvl3pPr marL="720000" indent="-360000" algn="l" defTabSz="914400" rtl="0" eaLnBrk="1" latinLnBrk="0" hangingPunct="1">
        <a:lnSpc>
          <a:spcPct val="90000"/>
        </a:lnSpc>
        <a:spcBef>
          <a:spcPts val="600"/>
        </a:spcBef>
        <a:spcAft>
          <a:spcPts val="0"/>
        </a:spcAft>
        <a:buClr>
          <a:schemeClr val="accent1"/>
        </a:buClr>
        <a:buFont typeface="宋体" pitchFamily="2" charset="-122"/>
        <a:buChar char="－"/>
        <a:defRPr sz="1800" kern="1200">
          <a:solidFill>
            <a:schemeClr val="tx1">
              <a:lumMod val="75000"/>
              <a:lumOff val="25000"/>
            </a:schemeClr>
          </a:solidFill>
          <a:latin typeface="Arial Narrow" panose="020B0606020202030204" pitchFamily="34" charset="0"/>
          <a:ea typeface="Arial Unicode MS" panose="020B0604020202020204" pitchFamily="34" charset="-122"/>
          <a:cs typeface="Calibri" panose="020F0502020204030204" pitchFamily="34" charset="0"/>
        </a:defRPr>
      </a:lvl3pPr>
      <a:lvl4pPr marL="900000" indent="-360000" algn="l" defTabSz="914400" rtl="0" eaLnBrk="1" latinLnBrk="0" hangingPunct="1">
        <a:lnSpc>
          <a:spcPct val="90000"/>
        </a:lnSpc>
        <a:spcBef>
          <a:spcPts val="600"/>
        </a:spcBef>
        <a:spcAft>
          <a:spcPts val="0"/>
        </a:spcAft>
        <a:buClr>
          <a:schemeClr val="accent1"/>
        </a:buClr>
        <a:buFont typeface="Calibri" panose="020F0502020204030204" pitchFamily="34" charset="0"/>
        <a:buChar char="◦"/>
        <a:defRPr sz="1600" kern="1200">
          <a:solidFill>
            <a:schemeClr val="tx1">
              <a:lumMod val="75000"/>
              <a:lumOff val="25000"/>
            </a:schemeClr>
          </a:solidFill>
          <a:latin typeface="Arial Narrow" panose="020B0606020202030204" pitchFamily="34" charset="0"/>
          <a:ea typeface="Arial Unicode MS" panose="020B0604020202020204" pitchFamily="34" charset="-122"/>
          <a:cs typeface="Calibri" panose="020F0502020204030204" pitchFamily="34" charset="0"/>
        </a:defRPr>
      </a:lvl4pPr>
      <a:lvl5pPr marL="93281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7FE6BA0-41C3-478C-ADB2-8F559D31A637}"/>
              </a:ext>
            </a:extLst>
          </p:cNvPr>
          <p:cNvSpPr>
            <a:spLocks noGrp="1"/>
          </p:cNvSpPr>
          <p:nvPr>
            <p:ph type="ctrTitle"/>
          </p:nvPr>
        </p:nvSpPr>
        <p:spPr/>
        <p:txBody>
          <a:bodyPr/>
          <a:lstStyle/>
          <a:p>
            <a:r>
              <a:rPr lang="en-US" altLang="zh-CN" dirty="0">
                <a:latin typeface="Calibri" panose="020F0502020204030204" pitchFamily="34" charset="0"/>
              </a:rPr>
              <a:t>Use cases for ISAC channel modeling</a:t>
            </a:r>
            <a:endParaRPr lang="zh-CN" altLang="en-US" dirty="0">
              <a:latin typeface="Calibri" panose="020F0502020204030204" pitchFamily="34" charset="0"/>
            </a:endParaRPr>
          </a:p>
        </p:txBody>
      </p:sp>
      <p:sp>
        <p:nvSpPr>
          <p:cNvPr id="4" name="文本框 3">
            <a:extLst>
              <a:ext uri="{FF2B5EF4-FFF2-40B4-BE49-F238E27FC236}">
                <a16:creationId xmlns:a16="http://schemas.microsoft.com/office/drawing/2014/main" id="{992F11A6-D32E-422C-AE9B-2A155BA52C8F}"/>
              </a:ext>
            </a:extLst>
          </p:cNvPr>
          <p:cNvSpPr txBox="1"/>
          <p:nvPr/>
        </p:nvSpPr>
        <p:spPr>
          <a:xfrm>
            <a:off x="187568" y="113213"/>
            <a:ext cx="11019693" cy="1200329"/>
          </a:xfrm>
          <a:prstGeom prst="rect">
            <a:avLst/>
          </a:prstGeom>
          <a:noFill/>
        </p:spPr>
        <p:txBody>
          <a:bodyPr wrap="square">
            <a:spAutoFit/>
          </a:bodyPr>
          <a:lstStyle/>
          <a:p>
            <a:pPr hangingPunct="1"/>
            <a:r>
              <a:rPr lang="en-GB" altLang="zh-CN" sz="2400" dirty="0">
                <a:solidFill>
                  <a:schemeClr val="tx1">
                    <a:lumMod val="75000"/>
                    <a:lumOff val="25000"/>
                  </a:schemeClr>
                </a:solidFill>
                <a:ea typeface="Arial Unicode MS" panose="020B0604020202020204" pitchFamily="34" charset="-122"/>
              </a:rPr>
              <a:t>3GPP TSG RAN#102                                                                               RP-233487			                                 		</a:t>
            </a:r>
            <a:endParaRPr lang="en-US" altLang="zh-CN" sz="2400" dirty="0">
              <a:solidFill>
                <a:schemeClr val="tx1">
                  <a:lumMod val="75000"/>
                  <a:lumOff val="25000"/>
                </a:schemeClr>
              </a:solidFill>
              <a:ea typeface="Arial Unicode MS" panose="020B0604020202020204" pitchFamily="34" charset="-122"/>
            </a:endParaRPr>
          </a:p>
          <a:p>
            <a:pPr marL="540385" marR="269875" indent="-540385" hangingPunct="0">
              <a:spcBef>
                <a:spcPts val="0"/>
              </a:spcBef>
              <a:spcAft>
                <a:spcPts val="0"/>
              </a:spcAft>
              <a:tabLst>
                <a:tab pos="6120765" algn="r"/>
                <a:tab pos="6120765" algn="r"/>
              </a:tabLst>
            </a:pPr>
            <a:r>
              <a:rPr lang="en-US" sz="2400" dirty="0">
                <a:solidFill>
                  <a:schemeClr val="tx1">
                    <a:lumMod val="75000"/>
                    <a:lumOff val="25000"/>
                  </a:schemeClr>
                </a:solidFill>
                <a:ea typeface="Arial Unicode MS" panose="020B0604020202020204" pitchFamily="34" charset="-122"/>
              </a:rPr>
              <a:t>Edinburgh, Scotland, December 11 – 15, 2023</a:t>
            </a:r>
          </a:p>
        </p:txBody>
      </p:sp>
      <p:sp>
        <p:nvSpPr>
          <p:cNvPr id="5" name="文本框 2">
            <a:extLst>
              <a:ext uri="{FF2B5EF4-FFF2-40B4-BE49-F238E27FC236}">
                <a16:creationId xmlns:a16="http://schemas.microsoft.com/office/drawing/2014/main" id="{2850572B-FE27-4D02-9462-0A61CA15A2BF}"/>
              </a:ext>
            </a:extLst>
          </p:cNvPr>
          <p:cNvSpPr txBox="1"/>
          <p:nvPr/>
        </p:nvSpPr>
        <p:spPr>
          <a:xfrm>
            <a:off x="1270489" y="4093460"/>
            <a:ext cx="9378278" cy="1200329"/>
          </a:xfrm>
          <a:prstGeom prst="rect">
            <a:avLst/>
          </a:prstGeom>
          <a:noFill/>
        </p:spPr>
        <p:txBody>
          <a:bodyPr wrap="square" rtlCol="0">
            <a:spAutoFit/>
          </a:bodyPr>
          <a:lstStyle/>
          <a:p>
            <a:pPr algn="ctr"/>
            <a:r>
              <a:rPr lang="en-US" altLang="zh-CN" dirty="0"/>
              <a:t>Xiaomi, CAICT, China Unicom, </a:t>
            </a:r>
            <a:r>
              <a:rPr lang="en-US" dirty="0"/>
              <a:t>Deutsche Telekom, </a:t>
            </a:r>
            <a:r>
              <a:rPr lang="en-US" altLang="zh-CN" dirty="0"/>
              <a:t>Bell Mobility, TELUS, Spark NZ Ltd, ABS, </a:t>
            </a:r>
            <a:r>
              <a:rPr lang="en-US" dirty="0"/>
              <a:t>Rakuten Mobile</a:t>
            </a:r>
            <a:r>
              <a:rPr lang="en-US" altLang="zh-CN" dirty="0"/>
              <a:t>, LG </a:t>
            </a:r>
            <a:r>
              <a:rPr lang="en-US" altLang="zh-CN" dirty="0" err="1"/>
              <a:t>Uplus</a:t>
            </a:r>
            <a:r>
              <a:rPr lang="en-US" altLang="zh-CN" dirty="0"/>
              <a:t>, KT Corp., </a:t>
            </a:r>
            <a:r>
              <a:rPr lang="en-US" dirty="0"/>
              <a:t>Reliance Jio, KPN, </a:t>
            </a:r>
            <a:r>
              <a:rPr lang="en-US" altLang="zh-CN" dirty="0"/>
              <a:t>TCL, Inspur, Google, Nvidia, Denso, ITRI, </a:t>
            </a:r>
            <a:r>
              <a:rPr lang="en-US" altLang="zh-CN" dirty="0" err="1"/>
              <a:t>Spreadtrum</a:t>
            </a:r>
            <a:r>
              <a:rPr lang="en-US" altLang="zh-CN" dirty="0"/>
              <a:t>, Fraunhofer IIS, </a:t>
            </a:r>
            <a:r>
              <a:rPr lang="en-US" altLang="zh-CN" dirty="0" err="1"/>
              <a:t>CEWiT</a:t>
            </a:r>
            <a:r>
              <a:rPr lang="en-US" altLang="zh-CN" dirty="0"/>
              <a:t>, New H3C, ETRI, Meta,</a:t>
            </a:r>
            <a:r>
              <a:rPr lang="zh-CN" altLang="en-US" dirty="0"/>
              <a:t> </a:t>
            </a:r>
            <a:r>
              <a:rPr lang="en-US" dirty="0"/>
              <a:t>Toyota ITC,</a:t>
            </a:r>
            <a:r>
              <a:rPr lang="zh-CN" altLang="en-US" dirty="0"/>
              <a:t> </a:t>
            </a:r>
            <a:r>
              <a:rPr lang="en-US" altLang="zh-CN" dirty="0"/>
              <a:t>Sharp</a:t>
            </a:r>
            <a:r>
              <a:rPr lang="en-US" dirty="0"/>
              <a:t>,</a:t>
            </a:r>
            <a:r>
              <a:rPr lang="zh-CN" altLang="en-US" dirty="0"/>
              <a:t> </a:t>
            </a:r>
            <a:r>
              <a:rPr lang="en-US" altLang="zh-CN" dirty="0"/>
              <a:t>Lenovo, UESTC, </a:t>
            </a:r>
            <a:r>
              <a:rPr lang="en-US" dirty="0"/>
              <a:t>Rohde &amp; Schwarz</a:t>
            </a:r>
          </a:p>
        </p:txBody>
      </p:sp>
    </p:spTree>
    <p:extLst>
      <p:ext uri="{BB962C8B-B14F-4D97-AF65-F5344CB8AC3E}">
        <p14:creationId xmlns:p14="http://schemas.microsoft.com/office/powerpoint/2010/main" val="40509765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DBFD105-F233-450C-9DFB-773100BAAE4A}"/>
              </a:ext>
            </a:extLst>
          </p:cNvPr>
          <p:cNvSpPr>
            <a:spLocks noGrp="1"/>
          </p:cNvSpPr>
          <p:nvPr>
            <p:ph type="title"/>
          </p:nvPr>
        </p:nvSpPr>
        <p:spPr/>
        <p:txBody>
          <a:bodyPr/>
          <a:lstStyle/>
          <a:p>
            <a:r>
              <a:rPr lang="en-US" altLang="zh-CN" dirty="0">
                <a:latin typeface="Calibri" panose="020F0502020204030204" pitchFamily="34" charset="0"/>
              </a:rPr>
              <a:t>Moderator's summary on ISAC in RAN#101</a:t>
            </a:r>
            <a:endParaRPr lang="zh-CN" altLang="en-US" dirty="0">
              <a:latin typeface="Calibri" panose="020F0502020204030204" pitchFamily="34" charset="0"/>
            </a:endParaRPr>
          </a:p>
        </p:txBody>
      </p:sp>
      <p:sp>
        <p:nvSpPr>
          <p:cNvPr id="3" name="内容占位符 2">
            <a:extLst>
              <a:ext uri="{FF2B5EF4-FFF2-40B4-BE49-F238E27FC236}">
                <a16:creationId xmlns:a16="http://schemas.microsoft.com/office/drawing/2014/main" id="{01C05486-3C04-422E-B130-0356102D457F}"/>
              </a:ext>
            </a:extLst>
          </p:cNvPr>
          <p:cNvSpPr>
            <a:spLocks noGrp="1"/>
          </p:cNvSpPr>
          <p:nvPr>
            <p:ph idx="1"/>
          </p:nvPr>
        </p:nvSpPr>
        <p:spPr>
          <a:xfrm>
            <a:off x="360000" y="1080000"/>
            <a:ext cx="10800000" cy="4636141"/>
          </a:xfrm>
        </p:spPr>
        <p:txBody>
          <a:bodyPr/>
          <a:lstStyle/>
          <a:p>
            <a:r>
              <a:rPr lang="en-US" altLang="zh-CN" sz="2800" dirty="0">
                <a:latin typeface="Calibri Light" panose="020F0302020204030204" pitchFamily="34" charset="0"/>
                <a:cs typeface="Calibri Light" panose="020F0302020204030204" pitchFamily="34" charset="0"/>
              </a:rPr>
              <a:t>Regarding ISAC, the following way forward seems agreeable:</a:t>
            </a:r>
          </a:p>
          <a:p>
            <a:pPr marL="841248" lvl="2" indent="-457200">
              <a:buFont typeface="+mj-lt"/>
              <a:buAutoNum type="arabicPeriod"/>
            </a:pPr>
            <a:r>
              <a:rPr lang="en-US" altLang="zh-CN" sz="2400" dirty="0">
                <a:latin typeface="Calibri Light" panose="020F0302020204030204" pitchFamily="34" charset="0"/>
                <a:cs typeface="Calibri Light" panose="020F0302020204030204" pitchFamily="34" charset="0"/>
              </a:rPr>
              <a:t>If not already done in SID, a RAN-led study objective to select a small number of ISAC use cases from TR 22.837, and to identify appropriate corresponding information needed for point 2 below, i.e. scenarios, frequency ranges and sensing modes. </a:t>
            </a:r>
          </a:p>
          <a:p>
            <a:pPr marL="841248" lvl="2" indent="-457200">
              <a:buFont typeface="+mj-lt"/>
              <a:buAutoNum type="arabicPeriod"/>
            </a:pPr>
            <a:r>
              <a:rPr lang="en-US" altLang="zh-CN" sz="2400" dirty="0">
                <a:latin typeface="Calibri Light" panose="020F0302020204030204" pitchFamily="34" charset="0"/>
                <a:cs typeface="Calibri Light" panose="020F0302020204030204" pitchFamily="34" charset="0"/>
              </a:rPr>
              <a:t>A RAN1-led study objective to define channel modelling details for sensing using 38.901 (if applicable to the selected use cases) as a starting point, and taking into account relevant measurements, including:</a:t>
            </a:r>
          </a:p>
          <a:p>
            <a:pPr marL="1260020" lvl="5" indent="-342900">
              <a:buFont typeface="+mj-lt"/>
              <a:buAutoNum type="alphaLcPeriod"/>
            </a:pPr>
            <a:r>
              <a:rPr lang="en-US" altLang="zh-CN" sz="2000" dirty="0">
                <a:latin typeface="Calibri Light" panose="020F0302020204030204" pitchFamily="34" charset="0"/>
                <a:cs typeface="Calibri Light" panose="020F0302020204030204" pitchFamily="34" charset="0"/>
              </a:rPr>
              <a:t>modelling of sensing targets, including, for example (if needed by the selected use cases), radar cross-section (RCS), mobility and clutter/scattering patterns;</a:t>
            </a:r>
          </a:p>
          <a:p>
            <a:pPr marL="1260020" lvl="5" indent="-342900">
              <a:buFont typeface="+mj-lt"/>
              <a:buAutoNum type="alphaLcPeriod"/>
            </a:pPr>
            <a:r>
              <a:rPr lang="en-US" altLang="zh-CN" sz="2000" dirty="0">
                <a:latin typeface="Calibri Light" panose="020F0302020204030204" pitchFamily="34" charset="0"/>
                <a:cs typeface="Calibri Light" panose="020F0302020204030204" pitchFamily="34" charset="0"/>
              </a:rPr>
              <a:t>spatial consistency. </a:t>
            </a:r>
          </a:p>
          <a:p>
            <a:pPr marL="763868" lvl="5" indent="0">
              <a:buNone/>
            </a:pPr>
            <a:r>
              <a:rPr lang="en-US" altLang="zh-CN" sz="2400" dirty="0">
                <a:latin typeface="Calibri Light" panose="020F0302020204030204" pitchFamily="34" charset="0"/>
                <a:ea typeface="Arial Unicode MS" panose="020B0604020202020204" pitchFamily="34" charset="-122"/>
                <a:cs typeface="Calibri Light" panose="020F0302020204030204" pitchFamily="34" charset="0"/>
              </a:rPr>
              <a:t>This objective to start after completion of the first (RAN-led) objective if not already done in SID</a:t>
            </a:r>
            <a:endParaRPr lang="zh-CN" altLang="en-US" sz="2400" dirty="0">
              <a:latin typeface="Calibri Light" panose="020F0302020204030204" pitchFamily="34" charset="0"/>
              <a:ea typeface="Arial Unicode MS" panose="020B0604020202020204" pitchFamily="34" charset="-122"/>
              <a:cs typeface="Calibri Light" panose="020F0302020204030204" pitchFamily="34" charset="0"/>
            </a:endParaRPr>
          </a:p>
        </p:txBody>
      </p:sp>
    </p:spTree>
    <p:extLst>
      <p:ext uri="{BB962C8B-B14F-4D97-AF65-F5344CB8AC3E}">
        <p14:creationId xmlns:p14="http://schemas.microsoft.com/office/powerpoint/2010/main" val="34014963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44F0D5D-2ED0-4CDE-B8EC-B798C3FF7DBF}"/>
              </a:ext>
            </a:extLst>
          </p:cNvPr>
          <p:cNvSpPr>
            <a:spLocks noGrp="1"/>
          </p:cNvSpPr>
          <p:nvPr>
            <p:ph type="title"/>
          </p:nvPr>
        </p:nvSpPr>
        <p:spPr/>
        <p:txBody>
          <a:bodyPr/>
          <a:lstStyle/>
          <a:p>
            <a:r>
              <a:rPr lang="en-US" altLang="zh-CN" dirty="0">
                <a:latin typeface="Calibri" panose="020F0502020204030204" pitchFamily="34" charset="0"/>
              </a:rPr>
              <a:t>Use case grouping from SA1</a:t>
            </a:r>
            <a:endParaRPr lang="zh-CN" altLang="en-US" dirty="0">
              <a:latin typeface="Calibri" panose="020F0502020204030204" pitchFamily="34" charset="0"/>
            </a:endParaRPr>
          </a:p>
        </p:txBody>
      </p:sp>
      <p:sp>
        <p:nvSpPr>
          <p:cNvPr id="3" name="内容占位符 2">
            <a:extLst>
              <a:ext uri="{FF2B5EF4-FFF2-40B4-BE49-F238E27FC236}">
                <a16:creationId xmlns:a16="http://schemas.microsoft.com/office/drawing/2014/main" id="{C813442D-E5BD-4ECC-BD77-2D0653FD7FE9}"/>
              </a:ext>
            </a:extLst>
          </p:cNvPr>
          <p:cNvSpPr>
            <a:spLocks noGrp="1"/>
          </p:cNvSpPr>
          <p:nvPr>
            <p:ph idx="1"/>
          </p:nvPr>
        </p:nvSpPr>
        <p:spPr>
          <a:xfrm>
            <a:off x="360000" y="1080000"/>
            <a:ext cx="10800000" cy="5364545"/>
          </a:xfrm>
        </p:spPr>
        <p:txBody>
          <a:bodyPr/>
          <a:lstStyle/>
          <a:p>
            <a:r>
              <a:rPr lang="en-US" altLang="zh-CN" dirty="0">
                <a:latin typeface="Calibri Light" panose="020F0302020204030204" pitchFamily="34" charset="0"/>
                <a:cs typeface="Calibri Light" panose="020F0302020204030204" pitchFamily="34" charset="0"/>
              </a:rPr>
              <a:t>32 use cases are identified in SA1 TR 22.837, which covers a wide range of applications</a:t>
            </a:r>
          </a:p>
          <a:p>
            <a:pPr lvl="1"/>
            <a:r>
              <a:rPr lang="en-US" altLang="zh-CN" dirty="0">
                <a:latin typeface="Calibri Light" panose="020F0302020204030204" pitchFamily="34" charset="0"/>
                <a:cs typeface="Calibri Light" panose="020F0302020204030204" pitchFamily="34" charset="0"/>
              </a:rPr>
              <a:t>Object and intruder detection for smart home, on a highway, for railways, for factory, for predefined secure areas around critical infrastructure</a:t>
            </a:r>
          </a:p>
          <a:p>
            <a:pPr lvl="1"/>
            <a:r>
              <a:rPr lang="en-US" altLang="zh-CN" dirty="0">
                <a:latin typeface="Calibri Light" panose="020F0302020204030204" pitchFamily="34" charset="0"/>
                <a:cs typeface="Calibri Light" panose="020F0302020204030204" pitchFamily="34" charset="0"/>
              </a:rPr>
              <a:t>Collision avoidance and trajectory tracking of UAVs, vehicles, AGVs</a:t>
            </a:r>
          </a:p>
          <a:p>
            <a:pPr lvl="1"/>
            <a:r>
              <a:rPr lang="en-US" altLang="zh-CN" dirty="0">
                <a:latin typeface="Calibri Light" panose="020F0302020204030204" pitchFamily="34" charset="0"/>
                <a:cs typeface="Calibri Light" panose="020F0302020204030204" pitchFamily="34" charset="0"/>
              </a:rPr>
              <a:t>Public safety search and rescue</a:t>
            </a:r>
          </a:p>
          <a:p>
            <a:pPr lvl="1"/>
            <a:r>
              <a:rPr lang="en-US" altLang="zh-CN" dirty="0">
                <a:latin typeface="Calibri Light" panose="020F0302020204030204" pitchFamily="34" charset="0"/>
                <a:cs typeface="Calibri Light" panose="020F0302020204030204" pitchFamily="34" charset="0"/>
              </a:rPr>
              <a:t>Automotive maneuvering and navigation</a:t>
            </a:r>
          </a:p>
          <a:p>
            <a:pPr lvl="1"/>
            <a:r>
              <a:rPr lang="en-US" altLang="zh-CN" dirty="0">
                <a:latin typeface="Calibri Light" panose="020F0302020204030204" pitchFamily="34" charset="0"/>
                <a:cs typeface="Calibri Light" panose="020F0302020204030204" pitchFamily="34" charset="0"/>
              </a:rPr>
              <a:t>Rainfall monitoring and flooding</a:t>
            </a:r>
          </a:p>
          <a:p>
            <a:pPr lvl="1"/>
            <a:r>
              <a:rPr lang="en-US" altLang="zh-CN" dirty="0">
                <a:latin typeface="Calibri Light" panose="020F0302020204030204" pitchFamily="34" charset="0"/>
                <a:cs typeface="Calibri Light" panose="020F0302020204030204" pitchFamily="34" charset="0"/>
              </a:rPr>
              <a:t>Health and sports monitoring</a:t>
            </a:r>
          </a:p>
          <a:p>
            <a:r>
              <a:rPr lang="en-US" altLang="zh-CN" dirty="0">
                <a:latin typeface="Calibri Light" panose="020F0302020204030204" pitchFamily="34" charset="0"/>
                <a:cs typeface="Calibri Light" panose="020F0302020204030204" pitchFamily="34" charset="0"/>
              </a:rPr>
              <a:t>In SA1 TS 22.137, the use cases in TR 22.837 are further grouped into 3 scenarios</a:t>
            </a:r>
          </a:p>
          <a:p>
            <a:pPr lvl="1"/>
            <a:r>
              <a:rPr lang="en-US" altLang="zh-CN" dirty="0">
                <a:latin typeface="Calibri Light" panose="020F0302020204030204" pitchFamily="34" charset="0"/>
                <a:cs typeface="Calibri Light" panose="020F0302020204030204" pitchFamily="34" charset="0"/>
              </a:rPr>
              <a:t>Object detection and tracking</a:t>
            </a:r>
          </a:p>
          <a:p>
            <a:pPr lvl="2"/>
            <a:r>
              <a:rPr lang="en-US" altLang="zh-CN" dirty="0">
                <a:latin typeface="Calibri Light" panose="020F0302020204030204" pitchFamily="34" charset="0"/>
                <a:cs typeface="Calibri Light" panose="020F0302020204030204" pitchFamily="34" charset="0"/>
              </a:rPr>
              <a:t>4 categories depending on the value range of different metrics</a:t>
            </a:r>
          </a:p>
          <a:p>
            <a:pPr lvl="1"/>
            <a:r>
              <a:rPr lang="en-US" altLang="zh-CN" dirty="0">
                <a:latin typeface="Calibri Light" panose="020F0302020204030204" pitchFamily="34" charset="0"/>
                <a:cs typeface="Calibri Light" panose="020F0302020204030204" pitchFamily="34" charset="0"/>
              </a:rPr>
              <a:t>Environment monitoring</a:t>
            </a:r>
          </a:p>
          <a:p>
            <a:pPr lvl="1"/>
            <a:r>
              <a:rPr lang="en-US" altLang="zh-CN" dirty="0">
                <a:latin typeface="Calibri Light" panose="020F0302020204030204" pitchFamily="34" charset="0"/>
                <a:cs typeface="Calibri Light" panose="020F0302020204030204" pitchFamily="34" charset="0"/>
              </a:rPr>
              <a:t>Motion monitoring</a:t>
            </a:r>
          </a:p>
          <a:p>
            <a:endParaRPr lang="zh-CN" altLang="en-US" dirty="0">
              <a:latin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25847306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44F0D5D-2ED0-4CDE-B8EC-B798C3FF7DBF}"/>
              </a:ext>
            </a:extLst>
          </p:cNvPr>
          <p:cNvSpPr>
            <a:spLocks noGrp="1"/>
          </p:cNvSpPr>
          <p:nvPr>
            <p:ph type="title"/>
          </p:nvPr>
        </p:nvSpPr>
        <p:spPr/>
        <p:txBody>
          <a:bodyPr/>
          <a:lstStyle/>
          <a:p>
            <a:r>
              <a:rPr lang="en-US" altLang="zh-CN" dirty="0">
                <a:latin typeface="Calibri" panose="020F0502020204030204" pitchFamily="34" charset="0"/>
              </a:rPr>
              <a:t>Use case grouping from SA1</a:t>
            </a:r>
            <a:endParaRPr lang="zh-CN" altLang="en-US" dirty="0">
              <a:latin typeface="Calibri" panose="020F0502020204030204" pitchFamily="34" charset="0"/>
            </a:endParaRPr>
          </a:p>
        </p:txBody>
      </p:sp>
      <p:sp>
        <p:nvSpPr>
          <p:cNvPr id="7" name="内容占位符 6">
            <a:extLst>
              <a:ext uri="{FF2B5EF4-FFF2-40B4-BE49-F238E27FC236}">
                <a16:creationId xmlns:a16="http://schemas.microsoft.com/office/drawing/2014/main" id="{5FDA3337-499B-4D3B-BAFF-742DFBD45B80}"/>
              </a:ext>
            </a:extLst>
          </p:cNvPr>
          <p:cNvSpPr>
            <a:spLocks noGrp="1"/>
          </p:cNvSpPr>
          <p:nvPr>
            <p:ph idx="1"/>
          </p:nvPr>
        </p:nvSpPr>
        <p:spPr>
          <a:xfrm>
            <a:off x="360000" y="1079005"/>
            <a:ext cx="10800000" cy="424732"/>
          </a:xfrm>
        </p:spPr>
        <p:txBody>
          <a:bodyPr/>
          <a:lstStyle/>
          <a:p>
            <a:r>
              <a:rPr lang="en-US" altLang="zh-CN" dirty="0">
                <a:latin typeface="Calibri Light" panose="020F0302020204030204" pitchFamily="34" charset="0"/>
                <a:cs typeface="Calibri Light" panose="020F0302020204030204" pitchFamily="34" charset="0"/>
              </a:rPr>
              <a:t>The mapping between TS 22.137 and TR 22.837 is given below:</a:t>
            </a:r>
            <a:endParaRPr lang="zh-CN" altLang="en-US" dirty="0">
              <a:latin typeface="Calibri Light" panose="020F0302020204030204" pitchFamily="34" charset="0"/>
              <a:cs typeface="Calibri Light" panose="020F0302020204030204" pitchFamily="34" charset="0"/>
            </a:endParaRPr>
          </a:p>
        </p:txBody>
      </p:sp>
      <p:graphicFrame>
        <p:nvGraphicFramePr>
          <p:cNvPr id="4" name="表格 3">
            <a:extLst>
              <a:ext uri="{FF2B5EF4-FFF2-40B4-BE49-F238E27FC236}">
                <a16:creationId xmlns:a16="http://schemas.microsoft.com/office/drawing/2014/main" id="{3C97FC4A-42D8-45B1-A451-26457EF55860}"/>
              </a:ext>
            </a:extLst>
          </p:cNvPr>
          <p:cNvGraphicFramePr>
            <a:graphicFrameLocks noGrp="1"/>
          </p:cNvGraphicFramePr>
          <p:nvPr>
            <p:extLst>
              <p:ext uri="{D42A27DB-BD31-4B8C-83A1-F6EECF244321}">
                <p14:modId xmlns:p14="http://schemas.microsoft.com/office/powerpoint/2010/main" val="2803068164"/>
              </p:ext>
            </p:extLst>
          </p:nvPr>
        </p:nvGraphicFramePr>
        <p:xfrm>
          <a:off x="251387" y="1864220"/>
          <a:ext cx="11608479" cy="3872179"/>
        </p:xfrm>
        <a:graphic>
          <a:graphicData uri="http://schemas.openxmlformats.org/drawingml/2006/table">
            <a:tbl>
              <a:tblPr/>
              <a:tblGrid>
                <a:gridCol w="1778323">
                  <a:extLst>
                    <a:ext uri="{9D8B030D-6E8A-4147-A177-3AD203B41FA5}">
                      <a16:colId xmlns:a16="http://schemas.microsoft.com/office/drawing/2014/main" val="1762165006"/>
                    </a:ext>
                  </a:extLst>
                </a:gridCol>
                <a:gridCol w="1287068">
                  <a:extLst>
                    <a:ext uri="{9D8B030D-6E8A-4147-A177-3AD203B41FA5}">
                      <a16:colId xmlns:a16="http://schemas.microsoft.com/office/drawing/2014/main" val="1020772522"/>
                    </a:ext>
                  </a:extLst>
                </a:gridCol>
                <a:gridCol w="4314306">
                  <a:extLst>
                    <a:ext uri="{9D8B030D-6E8A-4147-A177-3AD203B41FA5}">
                      <a16:colId xmlns:a16="http://schemas.microsoft.com/office/drawing/2014/main" val="1193830643"/>
                    </a:ext>
                  </a:extLst>
                </a:gridCol>
                <a:gridCol w="4228782">
                  <a:extLst>
                    <a:ext uri="{9D8B030D-6E8A-4147-A177-3AD203B41FA5}">
                      <a16:colId xmlns:a16="http://schemas.microsoft.com/office/drawing/2014/main" val="2758769718"/>
                    </a:ext>
                  </a:extLst>
                </a:gridCol>
              </a:tblGrid>
              <a:tr h="523443">
                <a:tc>
                  <a:txBody>
                    <a:bodyPr/>
                    <a:lstStyle/>
                    <a:p>
                      <a:pPr algn="ctr" hangingPunct="0"/>
                      <a:r>
                        <a:rPr lang="en-GB" sz="1600" b="1" dirty="0">
                          <a:effectLst/>
                          <a:latin typeface="Calibri Light" panose="020F0302020204030204" pitchFamily="34" charset="0"/>
                          <a:ea typeface="宋体" panose="02010600030101010101" pitchFamily="2" charset="-122"/>
                          <a:cs typeface="Calibri Light" panose="020F0302020204030204" pitchFamily="34" charset="0"/>
                        </a:rPr>
                        <a:t>Scenario</a:t>
                      </a:r>
                      <a:endParaRPr lang="zh-CN" sz="1600" b="1" dirty="0">
                        <a:effectLst/>
                        <a:latin typeface="Calibri Light" panose="020F0302020204030204" pitchFamily="34" charset="0"/>
                        <a:ea typeface="宋体" panose="02010600030101010101" pitchFamily="2" charset="-122"/>
                        <a:cs typeface="Calibri Light" panose="020F0302020204030204" pitchFamily="34" charset="0"/>
                      </a:endParaRPr>
                    </a:p>
                  </a:txBody>
                  <a:tcPr marL="4876" marR="487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GB" sz="1600" b="1">
                          <a:effectLst/>
                          <a:latin typeface="Calibri Light" panose="020F0302020204030204" pitchFamily="34" charset="0"/>
                          <a:ea typeface="宋体" panose="02010600030101010101" pitchFamily="2" charset="-122"/>
                          <a:cs typeface="Calibri Light" panose="020F0302020204030204" pitchFamily="34" charset="0"/>
                        </a:rPr>
                        <a:t>Sensing service category</a:t>
                      </a:r>
                      <a:endParaRPr lang="zh-CN" sz="1600" b="1">
                        <a:effectLst/>
                        <a:latin typeface="Calibri Light" panose="020F0302020204030204" pitchFamily="34" charset="0"/>
                        <a:ea typeface="宋体" panose="02010600030101010101" pitchFamily="2" charset="-122"/>
                        <a:cs typeface="Calibri Light" panose="020F0302020204030204" pitchFamily="34" charset="0"/>
                      </a:endParaRPr>
                    </a:p>
                  </a:txBody>
                  <a:tcPr marL="4876" marR="487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GB" sz="1600" b="1" dirty="0">
                          <a:effectLst/>
                          <a:latin typeface="Calibri Light" panose="020F0302020204030204" pitchFamily="34" charset="0"/>
                          <a:ea typeface="宋体" panose="02010600030101010101" pitchFamily="2" charset="-122"/>
                          <a:cs typeface="Calibri Light" panose="020F0302020204030204" pitchFamily="34" charset="0"/>
                        </a:rPr>
                        <a:t>Sensing service description in a target sensing service area</a:t>
                      </a:r>
                      <a:endParaRPr lang="zh-CN" sz="1600" b="1" dirty="0">
                        <a:effectLst/>
                        <a:latin typeface="Calibri Light" panose="020F0302020204030204" pitchFamily="34" charset="0"/>
                        <a:ea typeface="宋体" panose="02010600030101010101" pitchFamily="2" charset="-122"/>
                        <a:cs typeface="Calibri Light" panose="020F0302020204030204" pitchFamily="34" charset="0"/>
                      </a:endParaRPr>
                    </a:p>
                  </a:txBody>
                  <a:tcPr marL="4876" marR="487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GB" sz="1600" b="1" dirty="0">
                          <a:solidFill>
                            <a:srgbClr val="000000"/>
                          </a:solidFill>
                          <a:effectLst/>
                          <a:latin typeface="Calibri Light" panose="020F0302020204030204" pitchFamily="34" charset="0"/>
                          <a:ea typeface="宋体" panose="02010600030101010101" pitchFamily="2" charset="-122"/>
                          <a:cs typeface="Calibri Light" panose="020F0302020204030204" pitchFamily="34" charset="0"/>
                        </a:rPr>
                        <a:t>Related use cases (referring to TR 22.837)</a:t>
                      </a:r>
                      <a:endParaRPr lang="zh-CN" sz="1600" b="1" dirty="0">
                        <a:effectLst/>
                        <a:latin typeface="Calibri Light" panose="020F0302020204030204" pitchFamily="34" charset="0"/>
                        <a:ea typeface="宋体" panose="02010600030101010101" pitchFamily="2" charset="-122"/>
                        <a:cs typeface="Calibri Light" panose="020F0302020204030204" pitchFamily="34" charset="0"/>
                      </a:endParaRPr>
                    </a:p>
                  </a:txBody>
                  <a:tcPr marL="4876" marR="487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852923819"/>
                  </a:ext>
                </a:extLst>
              </a:tr>
              <a:tr h="261722">
                <a:tc rowSpan="4">
                  <a:txBody>
                    <a:bodyPr/>
                    <a:lstStyle/>
                    <a:p>
                      <a:pPr algn="ctr" hangingPunct="0">
                        <a:spcAft>
                          <a:spcPts val="600"/>
                        </a:spcAft>
                      </a:pPr>
                      <a:r>
                        <a:rPr lang="en-GB" sz="1600" dirty="0">
                          <a:solidFill>
                            <a:srgbClr val="0C0C0C"/>
                          </a:solidFill>
                          <a:effectLst/>
                          <a:latin typeface="Calibri Light" panose="020F0302020204030204" pitchFamily="34" charset="0"/>
                          <a:ea typeface="宋体" panose="02010600030101010101" pitchFamily="2" charset="-122"/>
                          <a:cs typeface="Calibri Light" panose="020F0302020204030204" pitchFamily="34" charset="0"/>
                        </a:rPr>
                        <a:t>Object detection and tracking</a:t>
                      </a:r>
                      <a:endParaRPr lang="zh-CN" sz="1600" dirty="0">
                        <a:effectLst/>
                        <a:latin typeface="Calibri Light" panose="020F0302020204030204" pitchFamily="34" charset="0"/>
                        <a:ea typeface="宋体" panose="02010600030101010101" pitchFamily="2" charset="-122"/>
                        <a:cs typeface="Calibri Light" panose="020F0302020204030204" pitchFamily="34" charset="0"/>
                      </a:endParaRPr>
                    </a:p>
                  </a:txBody>
                  <a:tcPr marL="4876" marR="487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600"/>
                        </a:spcAft>
                      </a:pPr>
                      <a:r>
                        <a:rPr lang="en-GB" sz="1600" dirty="0">
                          <a:solidFill>
                            <a:srgbClr val="0C0C0C"/>
                          </a:solidFill>
                          <a:effectLst/>
                          <a:latin typeface="Calibri Light" panose="020F0302020204030204" pitchFamily="34" charset="0"/>
                          <a:ea typeface="宋体" panose="02010600030101010101" pitchFamily="2" charset="-122"/>
                          <a:cs typeface="Calibri Light" panose="020F0302020204030204" pitchFamily="34" charset="0"/>
                        </a:rPr>
                        <a:t>1 </a:t>
                      </a:r>
                      <a:endParaRPr lang="zh-CN" sz="1600" dirty="0">
                        <a:effectLst/>
                        <a:latin typeface="Calibri Light" panose="020F0302020204030204" pitchFamily="34" charset="0"/>
                        <a:ea typeface="宋体" panose="02010600030101010101" pitchFamily="2" charset="-122"/>
                        <a:cs typeface="Calibri Light" panose="020F0302020204030204" pitchFamily="34" charset="0"/>
                      </a:endParaRPr>
                    </a:p>
                  </a:txBody>
                  <a:tcPr marL="4876" marR="48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ts val="1200"/>
                        </a:lnSpc>
                        <a:spcAft>
                          <a:spcPts val="600"/>
                        </a:spcAft>
                      </a:pPr>
                      <a:r>
                        <a:rPr lang="en-US" sz="1600" dirty="0">
                          <a:solidFill>
                            <a:srgbClr val="0C0C0C"/>
                          </a:solidFill>
                          <a:effectLst/>
                          <a:latin typeface="Calibri Light" panose="020F0302020204030204" pitchFamily="34" charset="0"/>
                          <a:ea typeface="宋体" panose="02010600030101010101" pitchFamily="2" charset="-122"/>
                          <a:cs typeface="Calibri Light" panose="020F0302020204030204" pitchFamily="34" charset="0"/>
                        </a:rPr>
                        <a:t>Indoor/outdoor (e.g., detection of human, UAV) </a:t>
                      </a:r>
                      <a:endParaRPr lang="zh-CN" sz="1600" dirty="0">
                        <a:effectLst/>
                        <a:latin typeface="Calibri Light" panose="020F0302020204030204" pitchFamily="34" charset="0"/>
                        <a:ea typeface="宋体" panose="02010600030101010101" pitchFamily="2" charset="-122"/>
                        <a:cs typeface="Calibri Light" panose="020F0302020204030204" pitchFamily="34" charset="0"/>
                      </a:endParaRPr>
                    </a:p>
                  </a:txBody>
                  <a:tcPr marL="4876" marR="48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hangingPunct="0">
                        <a:lnSpc>
                          <a:spcPts val="1200"/>
                        </a:lnSpc>
                        <a:spcAft>
                          <a:spcPts val="600"/>
                        </a:spcAft>
                      </a:pPr>
                      <a:r>
                        <a:rPr lang="en-GB" sz="1600" dirty="0">
                          <a:solidFill>
                            <a:srgbClr val="0C0C0C"/>
                          </a:solidFill>
                          <a:effectLst/>
                          <a:latin typeface="Calibri Light" panose="020F0302020204030204" pitchFamily="34" charset="0"/>
                          <a:ea typeface="宋体" panose="02010600030101010101" pitchFamily="2" charset="-122"/>
                          <a:cs typeface="Calibri Light" panose="020F0302020204030204" pitchFamily="34" charset="0"/>
                        </a:rPr>
                        <a:t>5.1, 5.13 – level1</a:t>
                      </a:r>
                      <a:endParaRPr lang="zh-CN" sz="1600" dirty="0">
                        <a:effectLst/>
                        <a:latin typeface="Calibri Light" panose="020F0302020204030204" pitchFamily="34" charset="0"/>
                        <a:ea typeface="宋体" panose="02010600030101010101" pitchFamily="2" charset="-122"/>
                        <a:cs typeface="Calibri Light" panose="020F0302020204030204" pitchFamily="34" charset="0"/>
                      </a:endParaRPr>
                    </a:p>
                  </a:txBody>
                  <a:tcPr marL="4876" marR="48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406092063"/>
                  </a:ext>
                </a:extLst>
              </a:tr>
              <a:tr h="523443">
                <a:tc vMerge="1">
                  <a:txBody>
                    <a:bodyPr/>
                    <a:lstStyle/>
                    <a:p>
                      <a:endParaRPr lang="zh-CN" altLang="en-US"/>
                    </a:p>
                  </a:txBody>
                  <a:tcPr/>
                </a:tc>
                <a:tc>
                  <a:txBody>
                    <a:bodyPr/>
                    <a:lstStyle/>
                    <a:p>
                      <a:pPr algn="ctr" hangingPunct="0">
                        <a:spcAft>
                          <a:spcPts val="600"/>
                        </a:spcAft>
                      </a:pPr>
                      <a:r>
                        <a:rPr lang="en-GB" sz="1600" dirty="0">
                          <a:solidFill>
                            <a:srgbClr val="0C0C0C"/>
                          </a:solidFill>
                          <a:effectLst/>
                          <a:latin typeface="Calibri Light" panose="020F0302020204030204" pitchFamily="34" charset="0"/>
                          <a:ea typeface="宋体" panose="02010600030101010101" pitchFamily="2" charset="-122"/>
                          <a:cs typeface="Calibri Light" panose="020F0302020204030204" pitchFamily="34" charset="0"/>
                        </a:rPr>
                        <a:t>2 </a:t>
                      </a:r>
                      <a:endParaRPr lang="zh-CN" sz="1600" dirty="0">
                        <a:effectLst/>
                        <a:latin typeface="Calibri Light" panose="020F0302020204030204" pitchFamily="34" charset="0"/>
                        <a:ea typeface="宋体" panose="02010600030101010101" pitchFamily="2" charset="-122"/>
                        <a:cs typeface="Calibri Light" panose="020F0302020204030204" pitchFamily="34" charset="0"/>
                      </a:endParaRPr>
                    </a:p>
                  </a:txBody>
                  <a:tcPr marL="4876" marR="48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600"/>
                        </a:spcAft>
                      </a:pPr>
                      <a:r>
                        <a:rPr lang="en-US" sz="1600" dirty="0">
                          <a:solidFill>
                            <a:srgbClr val="0C0C0C"/>
                          </a:solidFill>
                          <a:effectLst/>
                          <a:latin typeface="Calibri Light" panose="020F0302020204030204" pitchFamily="34" charset="0"/>
                          <a:ea typeface="宋体" panose="02010600030101010101" pitchFamily="2" charset="-122"/>
                          <a:cs typeface="Calibri Light" panose="020F0302020204030204" pitchFamily="34" charset="0"/>
                        </a:rPr>
                        <a:t>Outdoor (e.g., detection of human, UAV)</a:t>
                      </a:r>
                      <a:endParaRPr lang="zh-CN" sz="1600" dirty="0">
                        <a:effectLst/>
                        <a:latin typeface="Calibri Light" panose="020F0302020204030204" pitchFamily="34" charset="0"/>
                        <a:ea typeface="宋体" panose="02010600030101010101" pitchFamily="2" charset="-122"/>
                        <a:cs typeface="Calibri Light" panose="020F0302020204030204" pitchFamily="34" charset="0"/>
                      </a:endParaRPr>
                    </a:p>
                  </a:txBody>
                  <a:tcPr marL="4876" marR="48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hangingPunct="0">
                        <a:spcAft>
                          <a:spcPts val="600"/>
                        </a:spcAft>
                      </a:pPr>
                      <a:r>
                        <a:rPr lang="en-GB" sz="1600" dirty="0">
                          <a:solidFill>
                            <a:srgbClr val="0C0C0C"/>
                          </a:solidFill>
                          <a:effectLst/>
                          <a:latin typeface="Calibri Light" panose="020F0302020204030204" pitchFamily="34" charset="0"/>
                          <a:ea typeface="宋体" panose="02010600030101010101" pitchFamily="2" charset="-122"/>
                          <a:cs typeface="Calibri Light" panose="020F0302020204030204" pitchFamily="34" charset="0"/>
                        </a:rPr>
                        <a:t>5.13 – level2, 5.6, 5.14</a:t>
                      </a:r>
                      <a:endParaRPr lang="zh-CN" sz="1600" dirty="0">
                        <a:effectLst/>
                        <a:latin typeface="Calibri Light" panose="020F0302020204030204" pitchFamily="34" charset="0"/>
                        <a:ea typeface="宋体" panose="02010600030101010101" pitchFamily="2" charset="-122"/>
                        <a:cs typeface="Calibri Light" panose="020F0302020204030204" pitchFamily="34" charset="0"/>
                      </a:endParaRPr>
                    </a:p>
                  </a:txBody>
                  <a:tcPr marL="4876" marR="48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4093096660"/>
                  </a:ext>
                </a:extLst>
              </a:tr>
              <a:tr h="523443">
                <a:tc vMerge="1">
                  <a:txBody>
                    <a:bodyPr/>
                    <a:lstStyle/>
                    <a:p>
                      <a:endParaRPr lang="zh-CN" altLang="en-US"/>
                    </a:p>
                  </a:txBody>
                  <a:tcPr/>
                </a:tc>
                <a:tc>
                  <a:txBody>
                    <a:bodyPr/>
                    <a:lstStyle/>
                    <a:p>
                      <a:pPr algn="ctr" hangingPunct="0">
                        <a:spcAft>
                          <a:spcPts val="600"/>
                        </a:spcAft>
                      </a:pPr>
                      <a:r>
                        <a:rPr lang="en-GB" sz="1600" dirty="0">
                          <a:solidFill>
                            <a:srgbClr val="0C0C0C"/>
                          </a:solidFill>
                          <a:effectLst/>
                          <a:latin typeface="Calibri Light" panose="020F0302020204030204" pitchFamily="34" charset="0"/>
                          <a:ea typeface="宋体" panose="02010600030101010101" pitchFamily="2" charset="-122"/>
                          <a:cs typeface="Calibri Light" panose="020F0302020204030204" pitchFamily="34" charset="0"/>
                        </a:rPr>
                        <a:t>3 </a:t>
                      </a:r>
                      <a:endParaRPr lang="zh-CN" sz="1600" dirty="0">
                        <a:effectLst/>
                        <a:latin typeface="Calibri Light" panose="020F0302020204030204" pitchFamily="34" charset="0"/>
                        <a:ea typeface="宋体" panose="02010600030101010101" pitchFamily="2" charset="-122"/>
                        <a:cs typeface="Calibri Light" panose="020F0302020204030204" pitchFamily="34" charset="0"/>
                      </a:endParaRPr>
                    </a:p>
                  </a:txBody>
                  <a:tcPr marL="4876" marR="48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600"/>
                        </a:spcAft>
                      </a:pPr>
                      <a:r>
                        <a:rPr lang="en-US" sz="1600" dirty="0">
                          <a:solidFill>
                            <a:srgbClr val="0C0C0C"/>
                          </a:solidFill>
                          <a:effectLst/>
                          <a:latin typeface="Calibri Light" panose="020F0302020204030204" pitchFamily="34" charset="0"/>
                          <a:ea typeface="宋体" panose="02010600030101010101" pitchFamily="2" charset="-122"/>
                          <a:cs typeface="Calibri Light" panose="020F0302020204030204" pitchFamily="34" charset="0"/>
                        </a:rPr>
                        <a:t>Indoor/outdoor (e.g., detection and tracking of human, animal, UAV)</a:t>
                      </a:r>
                      <a:endParaRPr lang="zh-CN" sz="1600" dirty="0">
                        <a:effectLst/>
                        <a:latin typeface="Calibri Light" panose="020F0302020204030204" pitchFamily="34" charset="0"/>
                        <a:ea typeface="宋体" panose="02010600030101010101" pitchFamily="2" charset="-122"/>
                        <a:cs typeface="Calibri Light" panose="020F0302020204030204" pitchFamily="34" charset="0"/>
                      </a:endParaRPr>
                    </a:p>
                  </a:txBody>
                  <a:tcPr marL="4876" marR="48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hangingPunct="0">
                        <a:spcAft>
                          <a:spcPts val="600"/>
                        </a:spcAft>
                      </a:pPr>
                      <a:r>
                        <a:rPr lang="en-GB" sz="1600" dirty="0">
                          <a:solidFill>
                            <a:srgbClr val="0C0C0C"/>
                          </a:solidFill>
                          <a:effectLst/>
                          <a:latin typeface="Calibri Light" panose="020F0302020204030204" pitchFamily="34" charset="0"/>
                          <a:ea typeface="宋体" panose="02010600030101010101" pitchFamily="2" charset="-122"/>
                          <a:cs typeface="Calibri Light" panose="020F0302020204030204" pitchFamily="34" charset="0"/>
                        </a:rPr>
                        <a:t>5.2, 5.7, 5.10, 5.11, 5.12, 5.23</a:t>
                      </a:r>
                      <a:endParaRPr lang="zh-CN" sz="1600" dirty="0">
                        <a:effectLst/>
                        <a:latin typeface="Calibri Light" panose="020F0302020204030204" pitchFamily="34" charset="0"/>
                        <a:ea typeface="宋体" panose="02010600030101010101" pitchFamily="2" charset="-122"/>
                        <a:cs typeface="Calibri Light" panose="020F0302020204030204" pitchFamily="34" charset="0"/>
                      </a:endParaRPr>
                    </a:p>
                  </a:txBody>
                  <a:tcPr marL="4876" marR="48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4670081"/>
                  </a:ext>
                </a:extLst>
              </a:tr>
              <a:tr h="376965">
                <a:tc vMerge="1">
                  <a:txBody>
                    <a:bodyPr/>
                    <a:lstStyle/>
                    <a:p>
                      <a:endParaRPr lang="zh-CN" altLang="en-US"/>
                    </a:p>
                  </a:txBody>
                  <a:tcPr/>
                </a:tc>
                <a:tc>
                  <a:txBody>
                    <a:bodyPr/>
                    <a:lstStyle/>
                    <a:p>
                      <a:pPr algn="ctr" hangingPunct="0">
                        <a:spcAft>
                          <a:spcPts val="600"/>
                        </a:spcAft>
                      </a:pPr>
                      <a:r>
                        <a:rPr lang="en-GB" sz="1600" dirty="0">
                          <a:solidFill>
                            <a:srgbClr val="0C0C0C"/>
                          </a:solidFill>
                          <a:effectLst/>
                          <a:latin typeface="Calibri Light" panose="020F0302020204030204" pitchFamily="34" charset="0"/>
                          <a:ea typeface="宋体" panose="02010600030101010101" pitchFamily="2" charset="-122"/>
                          <a:cs typeface="Calibri Light" panose="020F0302020204030204" pitchFamily="34" charset="0"/>
                        </a:rPr>
                        <a:t>4 </a:t>
                      </a:r>
                      <a:endParaRPr lang="zh-CN" sz="1600" dirty="0">
                        <a:effectLst/>
                        <a:latin typeface="Calibri Light" panose="020F0302020204030204" pitchFamily="34" charset="0"/>
                        <a:ea typeface="宋体" panose="02010600030101010101" pitchFamily="2" charset="-122"/>
                        <a:cs typeface="Calibri Light" panose="020F0302020204030204" pitchFamily="34" charset="0"/>
                      </a:endParaRPr>
                    </a:p>
                  </a:txBody>
                  <a:tcPr marL="4876" marR="48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600"/>
                        </a:spcAft>
                      </a:pPr>
                      <a:r>
                        <a:rPr lang="en-US" sz="1600" dirty="0">
                          <a:solidFill>
                            <a:srgbClr val="0C0C0C"/>
                          </a:solidFill>
                          <a:effectLst/>
                          <a:latin typeface="Calibri Light" panose="020F0302020204030204" pitchFamily="34" charset="0"/>
                          <a:ea typeface="宋体" panose="02010600030101010101" pitchFamily="2" charset="-122"/>
                          <a:cs typeface="Calibri Light" panose="020F0302020204030204" pitchFamily="34" charset="0"/>
                        </a:rPr>
                        <a:t>Indoor/outdoor (e.g., detection and tracking of human, animal, UAV, AGV, vehicle) requiring higher performance than category 3</a:t>
                      </a:r>
                      <a:r>
                        <a:rPr lang="en-GB" sz="1600" dirty="0">
                          <a:solidFill>
                            <a:srgbClr val="0C0C0C"/>
                          </a:solidFill>
                          <a:effectLst/>
                          <a:latin typeface="Calibri Light" panose="020F0302020204030204" pitchFamily="34" charset="0"/>
                          <a:ea typeface="宋体" panose="02010600030101010101" pitchFamily="2" charset="-122"/>
                          <a:cs typeface="Calibri Light" panose="020F0302020204030204" pitchFamily="34" charset="0"/>
                        </a:rPr>
                        <a:t> </a:t>
                      </a:r>
                      <a:endParaRPr lang="zh-CN" sz="1600" dirty="0">
                        <a:effectLst/>
                        <a:latin typeface="Calibri Light" panose="020F0302020204030204" pitchFamily="34" charset="0"/>
                        <a:ea typeface="宋体" panose="02010600030101010101" pitchFamily="2" charset="-122"/>
                        <a:cs typeface="Calibri Light" panose="020F0302020204030204" pitchFamily="34" charset="0"/>
                      </a:endParaRPr>
                    </a:p>
                  </a:txBody>
                  <a:tcPr marL="4876" marR="48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hangingPunct="0">
                        <a:spcAft>
                          <a:spcPts val="600"/>
                        </a:spcAft>
                      </a:pPr>
                      <a:r>
                        <a:rPr lang="en-GB" sz="1600" dirty="0">
                          <a:solidFill>
                            <a:srgbClr val="0C0C0C"/>
                          </a:solidFill>
                          <a:effectLst/>
                          <a:latin typeface="Calibri Light" panose="020F0302020204030204" pitchFamily="34" charset="0"/>
                          <a:ea typeface="宋体" panose="02010600030101010101" pitchFamily="2" charset="-122"/>
                          <a:cs typeface="Calibri Light" panose="020F0302020204030204" pitchFamily="34" charset="0"/>
                        </a:rPr>
                        <a:t>5.20, 5.22, 5.25, 5.32</a:t>
                      </a:r>
                      <a:endParaRPr lang="zh-CN" sz="1600" dirty="0">
                        <a:effectLst/>
                        <a:latin typeface="Calibri Light" panose="020F0302020204030204" pitchFamily="34" charset="0"/>
                        <a:ea typeface="宋体" panose="02010600030101010101" pitchFamily="2" charset="-122"/>
                        <a:cs typeface="Calibri Light" panose="020F0302020204030204" pitchFamily="34" charset="0"/>
                      </a:endParaRPr>
                    </a:p>
                  </a:txBody>
                  <a:tcPr marL="4876" marR="48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900642887"/>
                  </a:ext>
                </a:extLst>
              </a:tr>
              <a:tr h="523443">
                <a:tc>
                  <a:txBody>
                    <a:bodyPr/>
                    <a:lstStyle/>
                    <a:p>
                      <a:pPr algn="ctr" hangingPunct="0">
                        <a:spcAft>
                          <a:spcPts val="600"/>
                        </a:spcAft>
                      </a:pPr>
                      <a:r>
                        <a:rPr lang="en-GB" sz="1600" dirty="0">
                          <a:solidFill>
                            <a:srgbClr val="0C0C0C"/>
                          </a:solidFill>
                          <a:effectLst/>
                          <a:latin typeface="Calibri Light" panose="020F0302020204030204" pitchFamily="34" charset="0"/>
                          <a:ea typeface="宋体" panose="02010600030101010101" pitchFamily="2" charset="-122"/>
                          <a:cs typeface="Calibri Light" panose="020F0302020204030204" pitchFamily="34" charset="0"/>
                        </a:rPr>
                        <a:t>Environment monitoring</a:t>
                      </a:r>
                      <a:endParaRPr lang="zh-CN" sz="1600" dirty="0">
                        <a:effectLst/>
                        <a:latin typeface="Calibri Light" panose="020F0302020204030204" pitchFamily="34" charset="0"/>
                        <a:ea typeface="宋体" panose="02010600030101010101" pitchFamily="2" charset="-122"/>
                        <a:cs typeface="Calibri Light" panose="020F0302020204030204" pitchFamily="34" charset="0"/>
                      </a:endParaRPr>
                    </a:p>
                  </a:txBody>
                  <a:tcPr marL="4876" marR="487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600"/>
                        </a:spcAft>
                      </a:pPr>
                      <a:r>
                        <a:rPr lang="en-GB" sz="1600" dirty="0">
                          <a:solidFill>
                            <a:srgbClr val="0C0C0C"/>
                          </a:solidFill>
                          <a:effectLst/>
                          <a:latin typeface="Calibri Light" panose="020F0302020204030204" pitchFamily="34" charset="0"/>
                          <a:ea typeface="宋体" panose="02010600030101010101" pitchFamily="2" charset="-122"/>
                          <a:cs typeface="Calibri Light" panose="020F0302020204030204" pitchFamily="34" charset="0"/>
                        </a:rPr>
                        <a:t>5</a:t>
                      </a:r>
                      <a:endParaRPr lang="zh-CN" sz="1600" dirty="0">
                        <a:effectLst/>
                        <a:latin typeface="Calibri Light" panose="020F0302020204030204" pitchFamily="34" charset="0"/>
                        <a:ea typeface="宋体" panose="02010600030101010101" pitchFamily="2" charset="-122"/>
                        <a:cs typeface="Calibri Light" panose="020F0302020204030204" pitchFamily="34" charset="0"/>
                      </a:endParaRPr>
                    </a:p>
                  </a:txBody>
                  <a:tcPr marL="4876" marR="48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600"/>
                        </a:spcAft>
                      </a:pPr>
                      <a:r>
                        <a:rPr lang="en-US" sz="1600" dirty="0">
                          <a:solidFill>
                            <a:srgbClr val="0C0C0C"/>
                          </a:solidFill>
                          <a:effectLst/>
                          <a:latin typeface="Calibri Light" panose="020F0302020204030204" pitchFamily="34" charset="0"/>
                          <a:ea typeface="宋体" panose="02010600030101010101" pitchFamily="2" charset="-122"/>
                          <a:cs typeface="Calibri Light" panose="020F0302020204030204" pitchFamily="34" charset="0"/>
                        </a:rPr>
                        <a:t>Nature of environments monitored by sensing (e.g. rainfall, flooding monitoring)</a:t>
                      </a:r>
                      <a:r>
                        <a:rPr lang="en-GB" sz="1600" dirty="0">
                          <a:solidFill>
                            <a:srgbClr val="0C0C0C"/>
                          </a:solidFill>
                          <a:effectLst/>
                          <a:latin typeface="Calibri Light" panose="020F0302020204030204" pitchFamily="34" charset="0"/>
                          <a:ea typeface="宋体" panose="02010600030101010101" pitchFamily="2" charset="-122"/>
                          <a:cs typeface="Calibri Light" panose="020F0302020204030204" pitchFamily="34" charset="0"/>
                        </a:rPr>
                        <a:t> </a:t>
                      </a:r>
                      <a:endParaRPr lang="zh-CN" sz="1600" dirty="0">
                        <a:effectLst/>
                        <a:latin typeface="Calibri Light" panose="020F0302020204030204" pitchFamily="34" charset="0"/>
                        <a:ea typeface="宋体" panose="02010600030101010101" pitchFamily="2" charset="-122"/>
                        <a:cs typeface="Calibri Light" panose="020F0302020204030204" pitchFamily="34" charset="0"/>
                      </a:endParaRPr>
                    </a:p>
                  </a:txBody>
                  <a:tcPr marL="4876" marR="48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hangingPunct="0">
                        <a:spcAft>
                          <a:spcPts val="600"/>
                        </a:spcAft>
                      </a:pPr>
                      <a:r>
                        <a:rPr lang="en-GB" sz="1600" dirty="0">
                          <a:solidFill>
                            <a:srgbClr val="0C0C0C"/>
                          </a:solidFill>
                          <a:effectLst/>
                          <a:latin typeface="Calibri Light" panose="020F0302020204030204" pitchFamily="34" charset="0"/>
                          <a:ea typeface="宋体" panose="02010600030101010101" pitchFamily="2" charset="-122"/>
                          <a:cs typeface="Calibri Light" panose="020F0302020204030204" pitchFamily="34" charset="0"/>
                        </a:rPr>
                        <a:t>5.3, 5.5</a:t>
                      </a:r>
                      <a:endParaRPr lang="zh-CN" sz="1600" dirty="0">
                        <a:effectLst/>
                        <a:latin typeface="Calibri Light" panose="020F0302020204030204" pitchFamily="34" charset="0"/>
                        <a:ea typeface="宋体" panose="02010600030101010101" pitchFamily="2" charset="-122"/>
                        <a:cs typeface="Calibri Light" panose="020F0302020204030204" pitchFamily="34" charset="0"/>
                      </a:endParaRPr>
                    </a:p>
                  </a:txBody>
                  <a:tcPr marL="4876" marR="48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633226838"/>
                  </a:ext>
                </a:extLst>
              </a:tr>
              <a:tr h="523443">
                <a:tc rowSpan="2">
                  <a:txBody>
                    <a:bodyPr/>
                    <a:lstStyle/>
                    <a:p>
                      <a:pPr algn="ctr" hangingPunct="0">
                        <a:spcAft>
                          <a:spcPts val="600"/>
                        </a:spcAft>
                      </a:pPr>
                      <a:r>
                        <a:rPr lang="en-GB" sz="1600" dirty="0">
                          <a:solidFill>
                            <a:srgbClr val="0C0C0C"/>
                          </a:solidFill>
                          <a:effectLst/>
                          <a:latin typeface="Calibri Light" panose="020F0302020204030204" pitchFamily="34" charset="0"/>
                          <a:ea typeface="宋体" panose="02010600030101010101" pitchFamily="2" charset="-122"/>
                          <a:cs typeface="Calibri Light" panose="020F0302020204030204" pitchFamily="34" charset="0"/>
                        </a:rPr>
                        <a:t>Motion monitoring</a:t>
                      </a:r>
                      <a:endParaRPr lang="zh-CN" sz="1600" dirty="0">
                        <a:effectLst/>
                        <a:latin typeface="Calibri Light" panose="020F0302020204030204" pitchFamily="34" charset="0"/>
                        <a:ea typeface="宋体" panose="02010600030101010101" pitchFamily="2" charset="-122"/>
                        <a:cs typeface="Calibri Light" panose="020F0302020204030204" pitchFamily="34" charset="0"/>
                      </a:endParaRPr>
                    </a:p>
                  </a:txBody>
                  <a:tcPr marL="4876" marR="487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600"/>
                        </a:spcAft>
                      </a:pPr>
                      <a:r>
                        <a:rPr lang="en-GB" sz="1600" dirty="0">
                          <a:solidFill>
                            <a:srgbClr val="0C0C0C"/>
                          </a:solidFill>
                          <a:effectLst/>
                          <a:latin typeface="Calibri Light" panose="020F0302020204030204" pitchFamily="34" charset="0"/>
                          <a:ea typeface="宋体" panose="02010600030101010101" pitchFamily="2" charset="-122"/>
                          <a:cs typeface="Calibri Light" panose="020F0302020204030204" pitchFamily="34" charset="0"/>
                        </a:rPr>
                        <a:t>6</a:t>
                      </a:r>
                      <a:endParaRPr lang="zh-CN" sz="1600" dirty="0">
                        <a:effectLst/>
                        <a:latin typeface="Calibri Light" panose="020F0302020204030204" pitchFamily="34" charset="0"/>
                        <a:ea typeface="宋体" panose="02010600030101010101" pitchFamily="2" charset="-122"/>
                        <a:cs typeface="Calibri Light" panose="020F0302020204030204" pitchFamily="34" charset="0"/>
                      </a:endParaRPr>
                    </a:p>
                  </a:txBody>
                  <a:tcPr marL="4876" marR="48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600"/>
                        </a:spcAft>
                      </a:pPr>
                      <a:r>
                        <a:rPr lang="en-US" sz="1600" dirty="0">
                          <a:solidFill>
                            <a:srgbClr val="0C0C0C"/>
                          </a:solidFill>
                          <a:effectLst/>
                          <a:latin typeface="Calibri Light" panose="020F0302020204030204" pitchFamily="34" charset="0"/>
                          <a:ea typeface="宋体" panose="02010600030101010101" pitchFamily="2" charset="-122"/>
                          <a:cs typeface="Calibri Light" panose="020F0302020204030204" pitchFamily="34" charset="0"/>
                        </a:rPr>
                        <a:t>Human motions and activities obtained by sensing (NOTE 5)</a:t>
                      </a:r>
                      <a:endParaRPr lang="zh-CN" sz="1600" dirty="0">
                        <a:effectLst/>
                        <a:latin typeface="Calibri Light" panose="020F0302020204030204" pitchFamily="34" charset="0"/>
                        <a:ea typeface="宋体" panose="02010600030101010101" pitchFamily="2" charset="-122"/>
                        <a:cs typeface="Calibri Light" panose="020F0302020204030204" pitchFamily="34" charset="0"/>
                      </a:endParaRPr>
                    </a:p>
                  </a:txBody>
                  <a:tcPr marL="4876" marR="48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hangingPunct="0">
                        <a:spcAft>
                          <a:spcPts val="600"/>
                        </a:spcAft>
                      </a:pPr>
                      <a:r>
                        <a:rPr lang="en-GB" sz="1600" dirty="0">
                          <a:solidFill>
                            <a:srgbClr val="0C0C0C"/>
                          </a:solidFill>
                          <a:effectLst/>
                          <a:latin typeface="Calibri Light" panose="020F0302020204030204" pitchFamily="34" charset="0"/>
                          <a:ea typeface="宋体" panose="02010600030101010101" pitchFamily="2" charset="-122"/>
                          <a:cs typeface="Calibri Light" panose="020F0302020204030204" pitchFamily="34" charset="0"/>
                        </a:rPr>
                        <a:t>5.15, 5.24</a:t>
                      </a:r>
                      <a:endParaRPr lang="zh-CN" sz="1600" dirty="0">
                        <a:effectLst/>
                        <a:latin typeface="Calibri Light" panose="020F0302020204030204" pitchFamily="34" charset="0"/>
                        <a:ea typeface="宋体" panose="02010600030101010101" pitchFamily="2" charset="-122"/>
                        <a:cs typeface="Calibri Light" panose="020F0302020204030204" pitchFamily="34" charset="0"/>
                      </a:endParaRPr>
                    </a:p>
                  </a:txBody>
                  <a:tcPr marL="4876" marR="48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744604513"/>
                  </a:ext>
                </a:extLst>
              </a:tr>
              <a:tr h="261722">
                <a:tc vMerge="1">
                  <a:txBody>
                    <a:bodyPr/>
                    <a:lstStyle/>
                    <a:p>
                      <a:endParaRPr lang="zh-CN" altLang="en-US"/>
                    </a:p>
                  </a:txBody>
                  <a:tcPr/>
                </a:tc>
                <a:tc>
                  <a:txBody>
                    <a:bodyPr/>
                    <a:lstStyle/>
                    <a:p>
                      <a:pPr algn="ctr" hangingPunct="0">
                        <a:spcAft>
                          <a:spcPts val="600"/>
                        </a:spcAft>
                      </a:pPr>
                      <a:r>
                        <a:rPr lang="en-GB" sz="1600" dirty="0">
                          <a:solidFill>
                            <a:srgbClr val="0C0C0C"/>
                          </a:solidFill>
                          <a:effectLst/>
                          <a:latin typeface="Calibri Light" panose="020F0302020204030204" pitchFamily="34" charset="0"/>
                          <a:ea typeface="宋体" panose="02010600030101010101" pitchFamily="2" charset="-122"/>
                          <a:cs typeface="Calibri Light" panose="020F0302020204030204" pitchFamily="34" charset="0"/>
                        </a:rPr>
                        <a:t>7</a:t>
                      </a:r>
                      <a:endParaRPr lang="zh-CN" sz="1600" dirty="0">
                        <a:effectLst/>
                        <a:latin typeface="Calibri Light" panose="020F0302020204030204" pitchFamily="34" charset="0"/>
                        <a:ea typeface="宋体" panose="02010600030101010101" pitchFamily="2" charset="-122"/>
                        <a:cs typeface="Calibri Light" panose="020F0302020204030204" pitchFamily="34" charset="0"/>
                      </a:endParaRPr>
                    </a:p>
                  </a:txBody>
                  <a:tcPr marL="4876" marR="48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600"/>
                        </a:spcAft>
                      </a:pPr>
                      <a:r>
                        <a:rPr lang="en-US" sz="1600" dirty="0">
                          <a:solidFill>
                            <a:srgbClr val="0C0C0C"/>
                          </a:solidFill>
                          <a:effectLst/>
                          <a:latin typeface="Calibri Light" panose="020F0302020204030204" pitchFamily="34" charset="0"/>
                          <a:ea typeface="宋体" panose="02010600030101010101" pitchFamily="2" charset="-122"/>
                          <a:cs typeface="Calibri Light" panose="020F0302020204030204" pitchFamily="34" charset="0"/>
                        </a:rPr>
                        <a:t>Human hand gestures obtained by sensing (NOTE 6)</a:t>
                      </a:r>
                      <a:endParaRPr lang="zh-CN" sz="1600" dirty="0">
                        <a:effectLst/>
                        <a:latin typeface="Calibri Light" panose="020F0302020204030204" pitchFamily="34" charset="0"/>
                        <a:ea typeface="宋体" panose="02010600030101010101" pitchFamily="2" charset="-122"/>
                        <a:cs typeface="Calibri Light" panose="020F0302020204030204" pitchFamily="34" charset="0"/>
                      </a:endParaRPr>
                    </a:p>
                  </a:txBody>
                  <a:tcPr marL="4876" marR="48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hangingPunct="0">
                        <a:spcAft>
                          <a:spcPts val="600"/>
                        </a:spcAft>
                      </a:pPr>
                      <a:r>
                        <a:rPr lang="en-GB" sz="1600" dirty="0">
                          <a:solidFill>
                            <a:srgbClr val="0C0C0C"/>
                          </a:solidFill>
                          <a:effectLst/>
                          <a:latin typeface="Calibri Light" panose="020F0302020204030204" pitchFamily="34" charset="0"/>
                          <a:ea typeface="宋体" panose="02010600030101010101" pitchFamily="2" charset="-122"/>
                          <a:cs typeface="Calibri Light" panose="020F0302020204030204" pitchFamily="34" charset="0"/>
                        </a:rPr>
                        <a:t>5.29</a:t>
                      </a:r>
                      <a:endParaRPr lang="zh-CN" sz="1600" dirty="0">
                        <a:effectLst/>
                        <a:latin typeface="Calibri Light" panose="020F0302020204030204" pitchFamily="34" charset="0"/>
                        <a:ea typeface="宋体" panose="02010600030101010101" pitchFamily="2" charset="-122"/>
                        <a:cs typeface="Calibri Light" panose="020F0302020204030204" pitchFamily="34" charset="0"/>
                      </a:endParaRPr>
                    </a:p>
                  </a:txBody>
                  <a:tcPr marL="4876" marR="48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152445653"/>
                  </a:ext>
                </a:extLst>
              </a:tr>
            </a:tbl>
          </a:graphicData>
        </a:graphic>
      </p:graphicFrame>
      <p:sp>
        <p:nvSpPr>
          <p:cNvPr id="18" name="TextBox 17">
            <a:extLst>
              <a:ext uri="{FF2B5EF4-FFF2-40B4-BE49-F238E27FC236}">
                <a16:creationId xmlns:a16="http://schemas.microsoft.com/office/drawing/2014/main" id="{1656EE66-D46C-4677-916B-4143EF7140DD}"/>
              </a:ext>
            </a:extLst>
          </p:cNvPr>
          <p:cNvSpPr txBox="1"/>
          <p:nvPr/>
        </p:nvSpPr>
        <p:spPr>
          <a:xfrm>
            <a:off x="6866183" y="1503737"/>
            <a:ext cx="5325817" cy="338554"/>
          </a:xfrm>
          <a:prstGeom prst="rect">
            <a:avLst/>
          </a:prstGeom>
          <a:noFill/>
        </p:spPr>
        <p:txBody>
          <a:bodyPr wrap="square">
            <a:spAutoFit/>
          </a:bodyPr>
          <a:lstStyle/>
          <a:p>
            <a:r>
              <a:rPr lang="en-GB" sz="1600" b="1" dirty="0">
                <a:solidFill>
                  <a:srgbClr val="000000"/>
                </a:solidFill>
                <a:effectLst/>
                <a:latin typeface="Calibri" panose="020F0502020204030204" pitchFamily="34" charset="0"/>
                <a:ea typeface="宋体" panose="02010600030101010101" pitchFamily="2" charset="-122"/>
                <a:cs typeface="Calibri" panose="020F0502020204030204" pitchFamily="34" charset="0"/>
              </a:rPr>
              <a:t>TR 22.837</a:t>
            </a:r>
            <a:r>
              <a:rPr lang="en-US" sz="1600" b="1" dirty="0">
                <a:solidFill>
                  <a:srgbClr val="000000"/>
                </a:solidFill>
                <a:effectLst/>
                <a:latin typeface="Calibri" panose="020F0502020204030204" pitchFamily="34" charset="0"/>
                <a:ea typeface="宋体" panose="02010600030101010101" pitchFamily="2" charset="-122"/>
                <a:cs typeface="Calibri" panose="020F0502020204030204" pitchFamily="34" charset="0"/>
              </a:rPr>
              <a:t>: </a:t>
            </a:r>
            <a:r>
              <a:rPr lang="en-US" sz="1600" b="1" dirty="0">
                <a:effectLst/>
                <a:latin typeface="Calibri" panose="020F0502020204030204" pitchFamily="34" charset="0"/>
                <a:ea typeface="等线" panose="02010600030101010101" pitchFamily="2" charset="-122"/>
                <a:cs typeface="Arial" panose="020B0604020202020204" pitchFamily="34" charset="0"/>
              </a:rPr>
              <a:t>7.2 Consolidated potential KPIs of sensing results</a:t>
            </a:r>
            <a:endParaRPr lang="en-US" sz="1600" b="1" dirty="0"/>
          </a:p>
        </p:txBody>
      </p:sp>
      <p:sp>
        <p:nvSpPr>
          <p:cNvPr id="20" name="TextBox 19">
            <a:extLst>
              <a:ext uri="{FF2B5EF4-FFF2-40B4-BE49-F238E27FC236}">
                <a16:creationId xmlns:a16="http://schemas.microsoft.com/office/drawing/2014/main" id="{E35367E5-A8A8-4EF9-B31A-61C86DC29928}"/>
              </a:ext>
            </a:extLst>
          </p:cNvPr>
          <p:cNvSpPr txBox="1"/>
          <p:nvPr/>
        </p:nvSpPr>
        <p:spPr>
          <a:xfrm>
            <a:off x="157480" y="1520643"/>
            <a:ext cx="6580322" cy="338554"/>
          </a:xfrm>
          <a:prstGeom prst="rect">
            <a:avLst/>
          </a:prstGeom>
          <a:noFill/>
        </p:spPr>
        <p:txBody>
          <a:bodyPr wrap="square">
            <a:spAutoFit/>
          </a:bodyPr>
          <a:lstStyle/>
          <a:p>
            <a:r>
              <a:rPr lang="en-US" altLang="zh-CN" sz="1600" b="1" dirty="0">
                <a:latin typeface="Calibri" panose="020F0502020204030204" pitchFamily="34" charset="0"/>
                <a:cs typeface="Calibri" panose="020F0502020204030204" pitchFamily="34" charset="0"/>
              </a:rPr>
              <a:t>TS 22.137: </a:t>
            </a:r>
            <a:r>
              <a:rPr lang="en-US" sz="1600" b="1" dirty="0">
                <a:effectLst/>
                <a:latin typeface="Calibri" panose="020F0502020204030204" pitchFamily="34" charset="0"/>
                <a:ea typeface="等线" panose="02010600030101010101" pitchFamily="2" charset="-122"/>
                <a:cs typeface="Arial" panose="020B0604020202020204" pitchFamily="34" charset="0"/>
              </a:rPr>
              <a:t>Table 6.2-1: Performance requirements for 5G Wireless sensing</a:t>
            </a:r>
            <a:endParaRPr lang="en-US" sz="1600" b="1" dirty="0"/>
          </a:p>
        </p:txBody>
      </p:sp>
    </p:spTree>
    <p:extLst>
      <p:ext uri="{BB962C8B-B14F-4D97-AF65-F5344CB8AC3E}">
        <p14:creationId xmlns:p14="http://schemas.microsoft.com/office/powerpoint/2010/main" val="33227087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44F0D5D-2ED0-4CDE-B8EC-B798C3FF7DBF}"/>
              </a:ext>
            </a:extLst>
          </p:cNvPr>
          <p:cNvSpPr>
            <a:spLocks noGrp="1"/>
          </p:cNvSpPr>
          <p:nvPr>
            <p:ph type="title"/>
          </p:nvPr>
        </p:nvSpPr>
        <p:spPr/>
        <p:txBody>
          <a:bodyPr/>
          <a:lstStyle/>
          <a:p>
            <a:r>
              <a:rPr lang="en-US" altLang="zh-CN" dirty="0">
                <a:latin typeface="Calibri" panose="020F0502020204030204" pitchFamily="34" charset="0"/>
              </a:rPr>
              <a:t>Use case selection for channel modeling</a:t>
            </a:r>
            <a:endParaRPr lang="zh-CN" altLang="en-US" dirty="0">
              <a:latin typeface="Calibri" panose="020F0502020204030204" pitchFamily="34" charset="0"/>
            </a:endParaRPr>
          </a:p>
        </p:txBody>
      </p:sp>
      <p:sp>
        <p:nvSpPr>
          <p:cNvPr id="3" name="内容占位符 2">
            <a:extLst>
              <a:ext uri="{FF2B5EF4-FFF2-40B4-BE49-F238E27FC236}">
                <a16:creationId xmlns:a16="http://schemas.microsoft.com/office/drawing/2014/main" id="{C813442D-E5BD-4ECC-BD77-2D0653FD7FE9}"/>
              </a:ext>
            </a:extLst>
          </p:cNvPr>
          <p:cNvSpPr>
            <a:spLocks noGrp="1"/>
          </p:cNvSpPr>
          <p:nvPr>
            <p:ph idx="1"/>
          </p:nvPr>
        </p:nvSpPr>
        <p:spPr>
          <a:xfrm>
            <a:off x="207817" y="918061"/>
            <a:ext cx="11790477" cy="4773614"/>
          </a:xfrm>
        </p:spPr>
        <p:txBody>
          <a:bodyPr/>
          <a:lstStyle/>
          <a:p>
            <a:r>
              <a:rPr lang="en-US" altLang="zh-CN" sz="1800" dirty="0">
                <a:latin typeface="Calibri Light" panose="020F0302020204030204" pitchFamily="34" charset="0"/>
                <a:cs typeface="Calibri Light" panose="020F0302020204030204" pitchFamily="34" charset="0"/>
              </a:rPr>
              <a:t>The use case categorization in TS 22.137 can be used for the use case selection of the ISAC channel modeling, due to the commonality of the sensing use cases within the same category/scenario.</a:t>
            </a:r>
          </a:p>
          <a:p>
            <a:r>
              <a:rPr lang="en-US" altLang="zh-CN" sz="1800" dirty="0">
                <a:latin typeface="Calibri Light" panose="020F0302020204030204" pitchFamily="34" charset="0"/>
                <a:cs typeface="Calibri Light" panose="020F0302020204030204" pitchFamily="34" charset="0"/>
              </a:rPr>
              <a:t>The ‘Object detection and tracking’ scenario can be used as a starting point for channel modeling, due to the commercial use and the potential commonality of channel modelling.</a:t>
            </a:r>
          </a:p>
          <a:p>
            <a:pPr lvl="1"/>
            <a:r>
              <a:rPr lang="en-US" altLang="zh-CN" sz="1800" dirty="0">
                <a:latin typeface="Calibri Light" panose="020F0302020204030204" pitchFamily="34" charset="0"/>
                <a:cs typeface="Calibri Light" panose="020F0302020204030204" pitchFamily="34" charset="0"/>
              </a:rPr>
              <a:t>Further down selection may/may not be needed </a:t>
            </a:r>
            <a:r>
              <a:rPr lang="en-US" altLang="zh-CN" sz="1800" dirty="0">
                <a:solidFill>
                  <a:schemeClr val="tx1"/>
                </a:solidFill>
                <a:latin typeface="Calibri Light" panose="020F0302020204030204" pitchFamily="34" charset="0"/>
                <a:cs typeface="Calibri Light" panose="020F0302020204030204" pitchFamily="34" charset="0"/>
              </a:rPr>
              <a:t>among the 4 categories of </a:t>
            </a:r>
            <a:r>
              <a:rPr lang="en-US" altLang="zh-CN" sz="1800" dirty="0">
                <a:latin typeface="Calibri Light" panose="020F0302020204030204" pitchFamily="34" charset="0"/>
                <a:cs typeface="Calibri Light" panose="020F0302020204030204" pitchFamily="34" charset="0"/>
              </a:rPr>
              <a:t>the ‘Object detection and tracking’  scenario. The outdoor UAV scenario may have a simplified modeling for the environment. The modeling methodology (e.g. environment interference modeling) for other use cases of the following categories can be similar. </a:t>
            </a:r>
          </a:p>
          <a:p>
            <a:pPr lvl="2"/>
            <a:r>
              <a:rPr lang="en-GB" altLang="zh-CN" dirty="0">
                <a:latin typeface="Calibri Light" panose="020F0302020204030204" pitchFamily="34" charset="0"/>
                <a:cs typeface="Calibri Light" panose="020F0302020204030204" pitchFamily="34" charset="0"/>
              </a:rPr>
              <a:t>Category 1: </a:t>
            </a:r>
            <a:r>
              <a:rPr lang="en-US" sz="1800" dirty="0">
                <a:solidFill>
                  <a:srgbClr val="0C0C0C"/>
                </a:solidFill>
                <a:effectLst/>
                <a:latin typeface="Calibri Light" panose="020F0302020204030204" pitchFamily="34" charset="0"/>
                <a:ea typeface="宋体" panose="02010600030101010101" pitchFamily="2" charset="-122"/>
                <a:cs typeface="Calibri Light" panose="020F0302020204030204" pitchFamily="34" charset="0"/>
              </a:rPr>
              <a:t>Indoor/outdoor (e.g., detection of human, UAV) </a:t>
            </a:r>
            <a:r>
              <a:rPr lang="en-GB" altLang="zh-CN" dirty="0">
                <a:solidFill>
                  <a:srgbClr val="0C0C0C"/>
                </a:solidFill>
                <a:effectLst/>
                <a:latin typeface="Calibri Light" panose="020F0302020204030204" pitchFamily="34" charset="0"/>
                <a:ea typeface="宋体" panose="02010600030101010101" pitchFamily="2" charset="-122"/>
                <a:cs typeface="Calibri Light" panose="020F0302020204030204" pitchFamily="34" charset="0"/>
              </a:rPr>
              <a:t> </a:t>
            </a:r>
            <a:endParaRPr lang="en-US" altLang="zh-CN" dirty="0">
              <a:latin typeface="Calibri Light" panose="020F0302020204030204" pitchFamily="34" charset="0"/>
              <a:cs typeface="Calibri Light" panose="020F0302020204030204" pitchFamily="34" charset="0"/>
            </a:endParaRPr>
          </a:p>
          <a:p>
            <a:pPr lvl="2"/>
            <a:r>
              <a:rPr lang="en-GB" altLang="zh-CN" dirty="0">
                <a:latin typeface="Calibri Light" panose="020F0302020204030204" pitchFamily="34" charset="0"/>
                <a:cs typeface="Calibri Light" panose="020F0302020204030204" pitchFamily="34" charset="0"/>
              </a:rPr>
              <a:t>Category 2: </a:t>
            </a:r>
            <a:r>
              <a:rPr lang="en-US" sz="1800" dirty="0">
                <a:solidFill>
                  <a:srgbClr val="0C0C0C"/>
                </a:solidFill>
                <a:effectLst/>
                <a:latin typeface="Calibri Light" panose="020F0302020204030204" pitchFamily="34" charset="0"/>
                <a:ea typeface="宋体" panose="02010600030101010101" pitchFamily="2" charset="-122"/>
                <a:cs typeface="Calibri Light" panose="020F0302020204030204" pitchFamily="34" charset="0"/>
              </a:rPr>
              <a:t>Outdoor (e.g., detection of human, UAV)</a:t>
            </a:r>
            <a:r>
              <a:rPr lang="en-GB" altLang="zh-CN" dirty="0">
                <a:solidFill>
                  <a:srgbClr val="0C0C0C"/>
                </a:solidFill>
                <a:effectLst/>
                <a:latin typeface="Calibri Light" panose="020F0302020204030204" pitchFamily="34" charset="0"/>
                <a:ea typeface="宋体" panose="02010600030101010101" pitchFamily="2" charset="-122"/>
                <a:cs typeface="Calibri Light" panose="020F0302020204030204" pitchFamily="34" charset="0"/>
              </a:rPr>
              <a:t> </a:t>
            </a:r>
          </a:p>
          <a:p>
            <a:pPr lvl="2"/>
            <a:r>
              <a:rPr lang="en-GB" altLang="zh-CN" dirty="0">
                <a:latin typeface="Calibri Light" panose="020F0302020204030204" pitchFamily="34" charset="0"/>
                <a:cs typeface="Calibri Light" panose="020F0302020204030204" pitchFamily="34" charset="0"/>
              </a:rPr>
              <a:t>Category 3: </a:t>
            </a:r>
            <a:r>
              <a:rPr lang="en-US" sz="1800" dirty="0">
                <a:solidFill>
                  <a:srgbClr val="0C0C0C"/>
                </a:solidFill>
                <a:effectLst/>
                <a:latin typeface="Calibri Light" panose="020F0302020204030204" pitchFamily="34" charset="0"/>
                <a:ea typeface="宋体" panose="02010600030101010101" pitchFamily="2" charset="-122"/>
                <a:cs typeface="Calibri Light" panose="020F0302020204030204" pitchFamily="34" charset="0"/>
              </a:rPr>
              <a:t>Indoor/outdoor (e.g., detection and tracking of human, animal, UAV) </a:t>
            </a:r>
          </a:p>
          <a:p>
            <a:pPr lvl="2"/>
            <a:r>
              <a:rPr lang="en-GB" altLang="zh-CN" dirty="0">
                <a:latin typeface="Calibri Light" panose="020F0302020204030204" pitchFamily="34" charset="0"/>
                <a:cs typeface="Calibri Light" panose="020F0302020204030204" pitchFamily="34" charset="0"/>
              </a:rPr>
              <a:t>Category 4: </a:t>
            </a:r>
            <a:r>
              <a:rPr lang="en-US" sz="1800" dirty="0">
                <a:solidFill>
                  <a:srgbClr val="0C0C0C"/>
                </a:solidFill>
                <a:effectLst/>
                <a:latin typeface="Calibri Light" panose="020F0302020204030204" pitchFamily="34" charset="0"/>
                <a:ea typeface="宋体" panose="02010600030101010101" pitchFamily="2" charset="-122"/>
                <a:cs typeface="Calibri Light" panose="020F0302020204030204" pitchFamily="34" charset="0"/>
              </a:rPr>
              <a:t>Indoor/outdoor (e.g., detection and tracking of human, animal, UAV, AGV, vehicle)</a:t>
            </a:r>
            <a:endParaRPr lang="en-US" altLang="zh-CN" dirty="0">
              <a:latin typeface="Calibri Light" panose="020F0302020204030204" pitchFamily="34" charset="0"/>
              <a:cs typeface="Calibri Light" panose="020F0302020204030204" pitchFamily="34" charset="0"/>
            </a:endParaRPr>
          </a:p>
          <a:p>
            <a:r>
              <a:rPr lang="en-US" altLang="zh-CN" sz="1800" dirty="0">
                <a:solidFill>
                  <a:schemeClr val="tx1"/>
                </a:solidFill>
                <a:latin typeface="Calibri Light" panose="020F0302020204030204" pitchFamily="34" charset="0"/>
                <a:cs typeface="Calibri Light" panose="020F0302020204030204" pitchFamily="34" charset="0"/>
              </a:rPr>
              <a:t>The characteristics of ‘Environment monitoring’ scenario and ‘Motion monitoring’ scenario may/may not introduce extra complexities for channel modeling, depending on how to model the weather/motion (e.g. rainy weather or breathing motion). Given the increasing occurrence of  weather related disasters, it is important to consider these use cases.</a:t>
            </a:r>
          </a:p>
          <a:p>
            <a:endParaRPr lang="en-US" altLang="zh-CN" sz="1800" dirty="0">
              <a:latin typeface="Calibri Light" panose="020F0302020204030204" pitchFamily="34" charset="0"/>
              <a:cs typeface="Calibri Light" panose="020F0302020204030204" pitchFamily="34" charset="0"/>
            </a:endParaRPr>
          </a:p>
          <a:p>
            <a:endParaRPr lang="en-US" altLang="zh-CN" sz="1800" b="1" dirty="0">
              <a:solidFill>
                <a:srgbClr val="0C0C0C"/>
              </a:solidFill>
              <a:latin typeface="Calibri Light" panose="020F0302020204030204" pitchFamily="34" charset="0"/>
              <a:ea typeface="宋体" panose="02010600030101010101" pitchFamily="2" charset="-122"/>
              <a:cs typeface="Calibri Light" panose="020F0302020204030204" pitchFamily="34" charset="0"/>
            </a:endParaRPr>
          </a:p>
        </p:txBody>
      </p:sp>
      <p:sp>
        <p:nvSpPr>
          <p:cNvPr id="5" name="TextBox 4">
            <a:extLst>
              <a:ext uri="{FF2B5EF4-FFF2-40B4-BE49-F238E27FC236}">
                <a16:creationId xmlns:a16="http://schemas.microsoft.com/office/drawing/2014/main" id="{0878818E-576A-4C2D-ADE4-5FD7B331E5F1}"/>
              </a:ext>
            </a:extLst>
          </p:cNvPr>
          <p:cNvSpPr txBox="1"/>
          <p:nvPr/>
        </p:nvSpPr>
        <p:spPr>
          <a:xfrm>
            <a:off x="343605" y="5287556"/>
            <a:ext cx="11242720" cy="1323439"/>
          </a:xfrm>
          <a:prstGeom prst="rect">
            <a:avLst/>
          </a:prstGeom>
          <a:noFill/>
        </p:spPr>
        <p:txBody>
          <a:bodyPr wrap="square">
            <a:spAutoFit/>
          </a:bodyPr>
          <a:lstStyle/>
          <a:p>
            <a:pPr marL="342900" indent="-342900">
              <a:buClr>
                <a:srgbClr val="E88134"/>
              </a:buClr>
              <a:buFont typeface="Wingdings" panose="05000000000000000000" pitchFamily="2" charset="2"/>
              <a:buChar char="q"/>
            </a:pPr>
            <a:r>
              <a:rPr lang="en-US" altLang="zh-CN" sz="2000" b="1" dirty="0">
                <a:solidFill>
                  <a:srgbClr val="0C0C0C"/>
                </a:solidFill>
                <a:latin typeface="Calibri Light" panose="020F0302020204030204" pitchFamily="34" charset="0"/>
                <a:ea typeface="宋体" panose="02010600030101010101" pitchFamily="2" charset="-122"/>
                <a:cs typeface="Calibri Light" panose="020F0302020204030204" pitchFamily="34" charset="0"/>
              </a:rPr>
              <a:t>Proposal 1: </a:t>
            </a:r>
            <a:r>
              <a:rPr lang="en-US" altLang="zh-CN" sz="2000" b="1" dirty="0">
                <a:latin typeface="Calibri Light" panose="020F0302020204030204" pitchFamily="34" charset="0"/>
                <a:cs typeface="Calibri Light" panose="020F0302020204030204" pitchFamily="34" charset="0"/>
              </a:rPr>
              <a:t>The </a:t>
            </a:r>
            <a:r>
              <a:rPr lang="en-US" altLang="zh-CN" sz="2000" b="1" dirty="0">
                <a:solidFill>
                  <a:srgbClr val="0C0C0C"/>
                </a:solidFill>
                <a:latin typeface="Calibri Light" panose="020F0302020204030204" pitchFamily="34" charset="0"/>
                <a:ea typeface="宋体" panose="02010600030101010101" pitchFamily="2" charset="-122"/>
                <a:cs typeface="Calibri Light" panose="020F0302020204030204" pitchFamily="34" charset="0"/>
              </a:rPr>
              <a:t>scenario ‘Object detection and tracking’ from TS 22.137 is used as a starting point for ISAC channel modeling.</a:t>
            </a:r>
          </a:p>
          <a:p>
            <a:pPr marL="342900" indent="-342900">
              <a:buClr>
                <a:srgbClr val="E88134"/>
              </a:buClr>
              <a:buFont typeface="Wingdings" panose="05000000000000000000" pitchFamily="2" charset="2"/>
              <a:buChar char="q"/>
            </a:pPr>
            <a:r>
              <a:rPr lang="en-US" altLang="zh-CN" sz="2000" b="1" dirty="0">
                <a:latin typeface="Calibri Light" panose="020F0302020204030204" pitchFamily="34" charset="0"/>
                <a:ea typeface="宋体" panose="02010600030101010101" pitchFamily="2" charset="-122"/>
                <a:cs typeface="Calibri Light" panose="020F0302020204030204" pitchFamily="34" charset="0"/>
              </a:rPr>
              <a:t>Proposal 2: The ISAC channel model attempts to cover more use cases other than ‘Object detection and tracking’ as defined in TS 22.137</a:t>
            </a:r>
            <a:r>
              <a:rPr lang="en-US" altLang="zh-CN" sz="2000" b="1" dirty="0">
                <a:solidFill>
                  <a:srgbClr val="0C0C0C"/>
                </a:solidFill>
                <a:latin typeface="Calibri Light" panose="020F0302020204030204" pitchFamily="34" charset="0"/>
                <a:ea typeface="宋体" panose="02010600030101010101" pitchFamily="2" charset="-122"/>
                <a:cs typeface="Calibri Light" panose="020F0302020204030204" pitchFamily="34" charset="0"/>
              </a:rPr>
              <a:t>.</a:t>
            </a:r>
          </a:p>
        </p:txBody>
      </p:sp>
    </p:spTree>
    <p:extLst>
      <p:ext uri="{BB962C8B-B14F-4D97-AF65-F5344CB8AC3E}">
        <p14:creationId xmlns:p14="http://schemas.microsoft.com/office/powerpoint/2010/main" val="40247887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44F0D5D-2ED0-4CDE-B8EC-B798C3FF7DBF}"/>
              </a:ext>
            </a:extLst>
          </p:cNvPr>
          <p:cNvSpPr>
            <a:spLocks noGrp="1"/>
          </p:cNvSpPr>
          <p:nvPr>
            <p:ph type="title"/>
          </p:nvPr>
        </p:nvSpPr>
        <p:spPr/>
        <p:txBody>
          <a:bodyPr/>
          <a:lstStyle/>
          <a:p>
            <a:r>
              <a:rPr lang="en-US" altLang="zh-CN" dirty="0">
                <a:latin typeface="Calibri" panose="020F0502020204030204" pitchFamily="34" charset="0"/>
              </a:rPr>
              <a:t>Frequency range, Sensing mode</a:t>
            </a:r>
            <a:endParaRPr lang="zh-CN" altLang="en-US" dirty="0">
              <a:latin typeface="Calibri" panose="020F0502020204030204" pitchFamily="34" charset="0"/>
            </a:endParaRPr>
          </a:p>
        </p:txBody>
      </p:sp>
      <p:sp>
        <p:nvSpPr>
          <p:cNvPr id="3" name="内容占位符 2">
            <a:extLst>
              <a:ext uri="{FF2B5EF4-FFF2-40B4-BE49-F238E27FC236}">
                <a16:creationId xmlns:a16="http://schemas.microsoft.com/office/drawing/2014/main" id="{C813442D-E5BD-4ECC-BD77-2D0653FD7FE9}"/>
              </a:ext>
            </a:extLst>
          </p:cNvPr>
          <p:cNvSpPr>
            <a:spLocks noGrp="1"/>
          </p:cNvSpPr>
          <p:nvPr>
            <p:ph idx="1"/>
          </p:nvPr>
        </p:nvSpPr>
        <p:spPr>
          <a:xfrm>
            <a:off x="127000" y="3273772"/>
            <a:ext cx="11938000" cy="2471446"/>
          </a:xfrm>
        </p:spPr>
        <p:txBody>
          <a:bodyPr/>
          <a:lstStyle/>
          <a:p>
            <a:pPr marL="1225" indent="0">
              <a:buNone/>
            </a:pPr>
            <a:r>
              <a:rPr lang="en-US" altLang="zh-CN" sz="1800" b="1" dirty="0">
                <a:solidFill>
                  <a:schemeClr val="tx1"/>
                </a:solidFill>
                <a:latin typeface="Calibri Light" panose="020F0302020204030204" pitchFamily="34" charset="0"/>
                <a:cs typeface="Calibri Light" panose="020F0302020204030204" pitchFamily="34" charset="0"/>
              </a:rPr>
              <a:t>Sensing modes</a:t>
            </a:r>
          </a:p>
          <a:p>
            <a:r>
              <a:rPr lang="en-US" altLang="zh-CN" sz="1800" dirty="0">
                <a:latin typeface="Calibri Light" panose="020F0302020204030204" pitchFamily="34" charset="0"/>
                <a:cs typeface="Calibri Light" panose="020F0302020204030204" pitchFamily="34" charset="0"/>
              </a:rPr>
              <a:t>The channel modeling methodology for </a:t>
            </a:r>
            <a:r>
              <a:rPr lang="en-US" altLang="zh-CN" sz="1800" dirty="0" err="1">
                <a:latin typeface="Calibri Light" panose="020F0302020204030204" pitchFamily="34" charset="0"/>
                <a:cs typeface="Calibri Light" panose="020F0302020204030204" pitchFamily="34" charset="0"/>
              </a:rPr>
              <a:t>gNB</a:t>
            </a:r>
            <a:r>
              <a:rPr lang="en-US" altLang="zh-CN" sz="1800" dirty="0">
                <a:latin typeface="Calibri Light" panose="020F0302020204030204" pitchFamily="34" charset="0"/>
                <a:cs typeface="Calibri Light" panose="020F0302020204030204" pitchFamily="34" charset="0"/>
              </a:rPr>
              <a:t> mono-static and UE mono-static can be common.</a:t>
            </a:r>
          </a:p>
          <a:p>
            <a:r>
              <a:rPr lang="en-US" altLang="zh-CN" sz="1800" dirty="0">
                <a:latin typeface="Calibri Light" panose="020F0302020204030204" pitchFamily="34" charset="0"/>
                <a:cs typeface="Calibri Light" panose="020F0302020204030204" pitchFamily="34" charset="0"/>
              </a:rPr>
              <a:t>The channel modelling methodology for </a:t>
            </a:r>
            <a:r>
              <a:rPr lang="en-US" altLang="zh-CN" sz="1800" dirty="0" err="1">
                <a:latin typeface="Calibri Light" panose="020F0302020204030204" pitchFamily="34" charset="0"/>
                <a:cs typeface="Calibri Light" panose="020F0302020204030204" pitchFamily="34" charset="0"/>
              </a:rPr>
              <a:t>gNB</a:t>
            </a:r>
            <a:r>
              <a:rPr lang="en-US" altLang="zh-CN" sz="1800" dirty="0">
                <a:latin typeface="Calibri Light" panose="020F0302020204030204" pitchFamily="34" charset="0"/>
                <a:cs typeface="Calibri Light" panose="020F0302020204030204" pitchFamily="34" charset="0"/>
              </a:rPr>
              <a:t>-to-</a:t>
            </a:r>
            <a:r>
              <a:rPr lang="en-US" altLang="zh-CN" sz="1800" dirty="0" err="1">
                <a:latin typeface="Calibri Light" panose="020F0302020204030204" pitchFamily="34" charset="0"/>
                <a:cs typeface="Calibri Light" panose="020F0302020204030204" pitchFamily="34" charset="0"/>
              </a:rPr>
              <a:t>gNB</a:t>
            </a:r>
            <a:r>
              <a:rPr lang="en-US" altLang="zh-CN" sz="1800" dirty="0">
                <a:latin typeface="Calibri Light" panose="020F0302020204030204" pitchFamily="34" charset="0"/>
                <a:cs typeface="Calibri Light" panose="020F0302020204030204" pitchFamily="34" charset="0"/>
              </a:rPr>
              <a:t>, UE-to-UE, </a:t>
            </a:r>
            <a:r>
              <a:rPr lang="en-US" altLang="zh-CN" sz="1800" dirty="0" err="1">
                <a:latin typeface="Calibri Light" panose="020F0302020204030204" pitchFamily="34" charset="0"/>
                <a:cs typeface="Calibri Light" panose="020F0302020204030204" pitchFamily="34" charset="0"/>
              </a:rPr>
              <a:t>gNB</a:t>
            </a:r>
            <a:r>
              <a:rPr lang="en-US" altLang="zh-CN" sz="1800" dirty="0">
                <a:latin typeface="Calibri Light" panose="020F0302020204030204" pitchFamily="34" charset="0"/>
                <a:cs typeface="Calibri Light" panose="020F0302020204030204" pitchFamily="34" charset="0"/>
              </a:rPr>
              <a:t>-to-UE and UE-to-</a:t>
            </a:r>
            <a:r>
              <a:rPr lang="en-US" altLang="zh-CN" sz="1800" dirty="0" err="1">
                <a:latin typeface="Calibri Light" panose="020F0302020204030204" pitchFamily="34" charset="0"/>
                <a:cs typeface="Calibri Light" panose="020F0302020204030204" pitchFamily="34" charset="0"/>
              </a:rPr>
              <a:t>gNB</a:t>
            </a:r>
            <a:r>
              <a:rPr lang="en-US" altLang="zh-CN" sz="1800" dirty="0">
                <a:latin typeface="Calibri Light" panose="020F0302020204030204" pitchFamily="34" charset="0"/>
                <a:cs typeface="Calibri Light" panose="020F0302020204030204" pitchFamily="34" charset="0"/>
              </a:rPr>
              <a:t> bi-static can be common.</a:t>
            </a:r>
          </a:p>
          <a:p>
            <a:r>
              <a:rPr lang="en-US" altLang="zh-CN" sz="1800" dirty="0">
                <a:latin typeface="Calibri Light" panose="020F0302020204030204" pitchFamily="34" charset="0"/>
                <a:cs typeface="Calibri Light" panose="020F0302020204030204" pitchFamily="34" charset="0"/>
              </a:rPr>
              <a:t>The “</a:t>
            </a:r>
            <a:r>
              <a:rPr lang="en-GB" sz="1800" dirty="0">
                <a:solidFill>
                  <a:srgbClr val="0C0C0C"/>
                </a:solidFill>
                <a:effectLst/>
                <a:latin typeface="Calibri Light" panose="020F0302020204030204" pitchFamily="34" charset="0"/>
                <a:ea typeface="宋体" panose="02010600030101010101" pitchFamily="2" charset="-122"/>
                <a:cs typeface="Calibri Light" panose="020F0302020204030204" pitchFamily="34" charset="0"/>
              </a:rPr>
              <a:t>Object detection and tracking</a:t>
            </a:r>
            <a:r>
              <a:rPr lang="en-US" altLang="zh-CN" sz="1800" dirty="0">
                <a:latin typeface="Calibri Light" panose="020F0302020204030204" pitchFamily="34" charset="0"/>
                <a:cs typeface="Calibri Light" panose="020F0302020204030204" pitchFamily="34" charset="0"/>
              </a:rPr>
              <a:t>” scenario</a:t>
            </a:r>
            <a:r>
              <a:rPr lang="zh-CN" altLang="en-US" sz="1800" dirty="0">
                <a:latin typeface="Calibri Light" panose="020F0302020204030204" pitchFamily="34" charset="0"/>
                <a:cs typeface="Calibri Light" panose="020F0302020204030204" pitchFamily="34" charset="0"/>
              </a:rPr>
              <a:t> </a:t>
            </a:r>
            <a:r>
              <a:rPr lang="en-US" altLang="zh-CN" sz="1800" dirty="0">
                <a:latin typeface="Calibri Light" panose="020F0302020204030204" pitchFamily="34" charset="0"/>
                <a:cs typeface="Calibri Light" panose="020F0302020204030204" pitchFamily="34" charset="0"/>
              </a:rPr>
              <a:t>in</a:t>
            </a:r>
            <a:r>
              <a:rPr lang="zh-CN" altLang="en-US" sz="1800" dirty="0">
                <a:latin typeface="Calibri Light" panose="020F0302020204030204" pitchFamily="34" charset="0"/>
                <a:cs typeface="Calibri Light" panose="020F0302020204030204" pitchFamily="34" charset="0"/>
              </a:rPr>
              <a:t> </a:t>
            </a:r>
            <a:r>
              <a:rPr lang="en-US" altLang="zh-CN" sz="1800" dirty="0">
                <a:latin typeface="Calibri Light" panose="020F0302020204030204" pitchFamily="34" charset="0"/>
                <a:cs typeface="Calibri Light" panose="020F0302020204030204" pitchFamily="34" charset="0"/>
              </a:rPr>
              <a:t>TS</a:t>
            </a:r>
            <a:r>
              <a:rPr lang="zh-CN" altLang="en-US" sz="1800" dirty="0">
                <a:latin typeface="Calibri Light" panose="020F0302020204030204" pitchFamily="34" charset="0"/>
                <a:cs typeface="Calibri Light" panose="020F0302020204030204" pitchFamily="34" charset="0"/>
              </a:rPr>
              <a:t> </a:t>
            </a:r>
            <a:r>
              <a:rPr lang="en-US" altLang="zh-CN" sz="1800" dirty="0">
                <a:latin typeface="Calibri Light" panose="020F0302020204030204" pitchFamily="34" charset="0"/>
                <a:cs typeface="Calibri Light" panose="020F0302020204030204" pitchFamily="34" charset="0"/>
              </a:rPr>
              <a:t>22.137 can make use of both mono-static sensing and bi-static sensing.</a:t>
            </a:r>
          </a:p>
          <a:p>
            <a:r>
              <a:rPr lang="en-US" altLang="zh-CN" sz="1800" dirty="0">
                <a:latin typeface="Calibri Light" panose="020F0302020204030204" pitchFamily="34" charset="0"/>
                <a:cs typeface="Calibri Light" panose="020F0302020204030204" pitchFamily="34" charset="0"/>
              </a:rPr>
              <a:t>The mono-static sensing and the bi-static sensing would require different implementation complexities, and lead to different commercial interests.</a:t>
            </a:r>
          </a:p>
          <a:p>
            <a:r>
              <a:rPr lang="en-US" altLang="zh-CN" sz="1800" dirty="0">
                <a:latin typeface="Calibri Light" panose="020F0302020204030204" pitchFamily="34" charset="0"/>
                <a:cs typeface="Calibri Light" panose="020F0302020204030204" pitchFamily="34" charset="0"/>
              </a:rPr>
              <a:t>Further evaluation (e.g. on sensing accuracy) for both mono-static sensing and bi-static sensing is required based on the ISAC channel model.</a:t>
            </a:r>
          </a:p>
        </p:txBody>
      </p:sp>
      <p:sp>
        <p:nvSpPr>
          <p:cNvPr id="5" name="TextBox 4">
            <a:extLst>
              <a:ext uri="{FF2B5EF4-FFF2-40B4-BE49-F238E27FC236}">
                <a16:creationId xmlns:a16="http://schemas.microsoft.com/office/drawing/2014/main" id="{BD839971-58D8-4D47-9960-71A668149173}"/>
              </a:ext>
            </a:extLst>
          </p:cNvPr>
          <p:cNvSpPr txBox="1"/>
          <p:nvPr/>
        </p:nvSpPr>
        <p:spPr>
          <a:xfrm>
            <a:off x="867410" y="5924571"/>
            <a:ext cx="10457180" cy="707886"/>
          </a:xfrm>
          <a:prstGeom prst="rect">
            <a:avLst/>
          </a:prstGeom>
          <a:noFill/>
        </p:spPr>
        <p:txBody>
          <a:bodyPr wrap="square">
            <a:spAutoFit/>
          </a:bodyPr>
          <a:lstStyle/>
          <a:p>
            <a:pPr marL="285750" indent="-285750">
              <a:buClr>
                <a:srgbClr val="E88134"/>
              </a:buClr>
              <a:buFont typeface="Wingdings" panose="05000000000000000000" pitchFamily="2" charset="2"/>
              <a:buChar char="q"/>
            </a:pPr>
            <a:r>
              <a:rPr lang="en-US" altLang="zh-CN" sz="2000" b="1" dirty="0">
                <a:latin typeface="Calibri Light" panose="020F0302020204030204" pitchFamily="34" charset="0"/>
                <a:cs typeface="Calibri Light" panose="020F0302020204030204" pitchFamily="34" charset="0"/>
              </a:rPr>
              <a:t>Proposal 3: Study ISAC channel modeling for 0.5–100 GHz.</a:t>
            </a:r>
          </a:p>
          <a:p>
            <a:pPr marL="285750" indent="-285750">
              <a:buClr>
                <a:srgbClr val="E88134"/>
              </a:buClr>
              <a:buFont typeface="Wingdings" panose="05000000000000000000" pitchFamily="2" charset="2"/>
              <a:buChar char="q"/>
            </a:pPr>
            <a:r>
              <a:rPr lang="en-US" altLang="zh-CN" sz="2000" b="1" dirty="0">
                <a:latin typeface="Calibri Light" panose="020F0302020204030204" pitchFamily="34" charset="0"/>
                <a:cs typeface="Calibri Light" panose="020F0302020204030204" pitchFamily="34" charset="0"/>
              </a:rPr>
              <a:t>Proposal 4: Study ISAC channel modeling for both mono-static sensing and bi-static sensing.</a:t>
            </a:r>
            <a:endParaRPr lang="zh-CN" altLang="en-US" sz="2000" b="1" dirty="0">
              <a:latin typeface="Calibri Light" panose="020F0302020204030204" pitchFamily="34" charset="0"/>
              <a:cs typeface="Calibri Light" panose="020F0302020204030204" pitchFamily="34" charset="0"/>
            </a:endParaRPr>
          </a:p>
        </p:txBody>
      </p:sp>
      <p:pic>
        <p:nvPicPr>
          <p:cNvPr id="6" name="Picture 5">
            <a:extLst>
              <a:ext uri="{FF2B5EF4-FFF2-40B4-BE49-F238E27FC236}">
                <a16:creationId xmlns:a16="http://schemas.microsoft.com/office/drawing/2014/main" id="{D7FA1AB4-3988-4168-B87C-A3CCF28F6B12}"/>
              </a:ext>
            </a:extLst>
          </p:cNvPr>
          <p:cNvPicPr>
            <a:picLocks noChangeAspect="1"/>
          </p:cNvPicPr>
          <p:nvPr/>
        </p:nvPicPr>
        <p:blipFill>
          <a:blip r:embed="rId2"/>
          <a:stretch>
            <a:fillRect/>
          </a:stretch>
        </p:blipFill>
        <p:spPr>
          <a:xfrm>
            <a:off x="9821007" y="903862"/>
            <a:ext cx="2160927" cy="960412"/>
          </a:xfrm>
          <a:prstGeom prst="rect">
            <a:avLst/>
          </a:prstGeom>
        </p:spPr>
      </p:pic>
      <p:sp>
        <p:nvSpPr>
          <p:cNvPr id="7" name="TextBox 6">
            <a:extLst>
              <a:ext uri="{FF2B5EF4-FFF2-40B4-BE49-F238E27FC236}">
                <a16:creationId xmlns:a16="http://schemas.microsoft.com/office/drawing/2014/main" id="{8EF60086-1A18-4A1B-9B73-3055CDA263F1}"/>
              </a:ext>
            </a:extLst>
          </p:cNvPr>
          <p:cNvSpPr txBox="1"/>
          <p:nvPr/>
        </p:nvSpPr>
        <p:spPr>
          <a:xfrm>
            <a:off x="74246" y="903862"/>
            <a:ext cx="9807691" cy="2068259"/>
          </a:xfrm>
          <a:prstGeom prst="rect">
            <a:avLst/>
          </a:prstGeom>
          <a:noFill/>
        </p:spPr>
        <p:txBody>
          <a:bodyPr wrap="square" lIns="36000" rtlCol="0">
            <a:spAutoFit/>
          </a:bodyPr>
          <a:lstStyle/>
          <a:p>
            <a:pPr marL="1225" lvl="0">
              <a:lnSpc>
                <a:spcPct val="90000"/>
              </a:lnSpc>
              <a:spcBef>
                <a:spcPts val="600"/>
              </a:spcBef>
              <a:buClr>
                <a:srgbClr val="E48312"/>
              </a:buClr>
              <a:buSzPct val="100000"/>
            </a:pPr>
            <a:r>
              <a:rPr lang="en-US" altLang="zh-CN" b="1" dirty="0">
                <a:solidFill>
                  <a:srgbClr val="000000"/>
                </a:solidFill>
                <a:latin typeface="Calibri Light" panose="020F0302020204030204" pitchFamily="34" charset="0"/>
                <a:ea typeface="Arial Unicode MS" panose="020B0604020202020204" pitchFamily="34" charset="-122"/>
                <a:cs typeface="Calibri Light" panose="020F0302020204030204" pitchFamily="34" charset="0"/>
              </a:rPr>
              <a:t>Frequency range</a:t>
            </a:r>
          </a:p>
          <a:p>
            <a:pPr marL="360000" lvl="0" indent="-358775">
              <a:lnSpc>
                <a:spcPct val="90000"/>
              </a:lnSpc>
              <a:spcBef>
                <a:spcPts val="600"/>
              </a:spcBef>
              <a:buClr>
                <a:srgbClr val="E48312"/>
              </a:buClr>
              <a:buSzPct val="100000"/>
              <a:buFont typeface="Wingdings" panose="05000000000000000000" pitchFamily="2" charset="2"/>
              <a:buChar char="n"/>
            </a:pPr>
            <a:r>
              <a:rPr lang="en-US" altLang="zh-CN" dirty="0">
                <a:latin typeface="Calibri Light" panose="020F0302020204030204" pitchFamily="34" charset="0"/>
                <a:ea typeface="Arial Unicode MS" panose="020B0604020202020204" pitchFamily="34" charset="-122"/>
                <a:cs typeface="Calibri Light" panose="020F0302020204030204" pitchFamily="34" charset="0"/>
              </a:rPr>
              <a:t>0.5–100 GHz can be considered for sensing, depending on the use cases targeting at different coverage and accuracy by using different frequencies (e.g. wider coverage via FR1).</a:t>
            </a:r>
          </a:p>
          <a:p>
            <a:pPr marL="360000" lvl="0" indent="-358775">
              <a:lnSpc>
                <a:spcPct val="90000"/>
              </a:lnSpc>
              <a:spcBef>
                <a:spcPts val="600"/>
              </a:spcBef>
              <a:buClr>
                <a:srgbClr val="E48312"/>
              </a:buClr>
              <a:buSzPct val="100000"/>
              <a:buFont typeface="Wingdings" panose="05000000000000000000" pitchFamily="2" charset="2"/>
              <a:buChar char="n"/>
            </a:pPr>
            <a:r>
              <a:rPr lang="en-US" altLang="zh-CN" dirty="0">
                <a:latin typeface="Calibri Light" panose="020F0302020204030204" pitchFamily="34" charset="0"/>
                <a:ea typeface="Arial Unicode MS" panose="020B0604020202020204" pitchFamily="34" charset="-122"/>
                <a:cs typeface="Calibri Light" panose="020F0302020204030204" pitchFamily="34" charset="0"/>
              </a:rPr>
              <a:t>The ISAC channel modeling methodology (i.e. how to concatenate transmission link and reflection link) can be common for 0.5–100 GHz.</a:t>
            </a:r>
          </a:p>
          <a:p>
            <a:pPr marL="817200" lvl="1" indent="-358775">
              <a:lnSpc>
                <a:spcPct val="90000"/>
              </a:lnSpc>
              <a:spcBef>
                <a:spcPts val="600"/>
              </a:spcBef>
              <a:buClr>
                <a:srgbClr val="E48312"/>
              </a:buClr>
              <a:buSzPct val="100000"/>
              <a:buFont typeface="Arial" panose="020B0604020202020204" pitchFamily="34" charset="0"/>
              <a:buChar char="•"/>
            </a:pPr>
            <a:r>
              <a:rPr lang="en-US" altLang="zh-CN" dirty="0">
                <a:latin typeface="Calibri Light" panose="020F0302020204030204" pitchFamily="34" charset="0"/>
                <a:ea typeface="Arial Unicode MS" panose="020B0604020202020204" pitchFamily="34" charset="-122"/>
                <a:cs typeface="Calibri Light" panose="020F0302020204030204" pitchFamily="34" charset="0"/>
              </a:rPr>
              <a:t>The channel modeling study of near field and spatial non-stationarity (e.g. for 7–24 GHz) is separate, following moderator's summary RP-232617 in RAN#101. </a:t>
            </a:r>
          </a:p>
        </p:txBody>
      </p:sp>
    </p:spTree>
    <p:extLst>
      <p:ext uri="{BB962C8B-B14F-4D97-AF65-F5344CB8AC3E}">
        <p14:creationId xmlns:p14="http://schemas.microsoft.com/office/powerpoint/2010/main" val="31788693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44F0D5D-2ED0-4CDE-B8EC-B798C3FF7DBF}"/>
              </a:ext>
            </a:extLst>
          </p:cNvPr>
          <p:cNvSpPr>
            <a:spLocks noGrp="1"/>
          </p:cNvSpPr>
          <p:nvPr>
            <p:ph type="title"/>
          </p:nvPr>
        </p:nvSpPr>
        <p:spPr/>
        <p:txBody>
          <a:bodyPr/>
          <a:lstStyle/>
          <a:p>
            <a:r>
              <a:rPr lang="en-US" altLang="zh-CN" dirty="0">
                <a:latin typeface="Calibri" panose="020F0502020204030204" pitchFamily="34" charset="0"/>
              </a:rPr>
              <a:t>Conclusion</a:t>
            </a:r>
            <a:endParaRPr lang="zh-CN" altLang="en-US" dirty="0">
              <a:latin typeface="Calibri" panose="020F0502020204030204" pitchFamily="34" charset="0"/>
            </a:endParaRPr>
          </a:p>
        </p:txBody>
      </p:sp>
      <p:sp>
        <p:nvSpPr>
          <p:cNvPr id="3" name="内容占位符 2">
            <a:extLst>
              <a:ext uri="{FF2B5EF4-FFF2-40B4-BE49-F238E27FC236}">
                <a16:creationId xmlns:a16="http://schemas.microsoft.com/office/drawing/2014/main" id="{C813442D-E5BD-4ECC-BD77-2D0653FD7FE9}"/>
              </a:ext>
            </a:extLst>
          </p:cNvPr>
          <p:cNvSpPr>
            <a:spLocks noGrp="1"/>
          </p:cNvSpPr>
          <p:nvPr>
            <p:ph idx="1"/>
          </p:nvPr>
        </p:nvSpPr>
        <p:spPr>
          <a:xfrm>
            <a:off x="360000" y="1080000"/>
            <a:ext cx="10800000" cy="3059299"/>
          </a:xfrm>
        </p:spPr>
        <p:txBody>
          <a:bodyPr/>
          <a:lstStyle/>
          <a:p>
            <a:pPr marL="342900" indent="-342900">
              <a:buClr>
                <a:srgbClr val="E88134"/>
              </a:buClr>
              <a:buFont typeface="Wingdings" panose="05000000000000000000" pitchFamily="2" charset="2"/>
              <a:buChar char="q"/>
            </a:pPr>
            <a:r>
              <a:rPr lang="en-US" altLang="zh-CN" sz="2400" b="1" dirty="0">
                <a:solidFill>
                  <a:srgbClr val="0C0C0C"/>
                </a:solidFill>
                <a:latin typeface="Calibri Light" panose="020F0302020204030204" pitchFamily="34" charset="0"/>
                <a:ea typeface="宋体" panose="02010600030101010101" pitchFamily="2" charset="-122"/>
                <a:cs typeface="Calibri Light" panose="020F0302020204030204" pitchFamily="34" charset="0"/>
              </a:rPr>
              <a:t>Proposal 1: T</a:t>
            </a:r>
            <a:r>
              <a:rPr lang="en-US" altLang="zh-CN" sz="2400" b="1" dirty="0">
                <a:latin typeface="Calibri Light" panose="020F0302020204030204" pitchFamily="34" charset="0"/>
                <a:cs typeface="Calibri Light" panose="020F0302020204030204" pitchFamily="34" charset="0"/>
              </a:rPr>
              <a:t>he scenario ‘Object detection and tracking’ from TS 22.137 is used as a starting point for ISAC channel modeling.</a:t>
            </a:r>
          </a:p>
          <a:p>
            <a:pPr marL="342900" indent="-342900">
              <a:buClr>
                <a:srgbClr val="E88134"/>
              </a:buClr>
              <a:buFont typeface="Wingdings" panose="05000000000000000000" pitchFamily="2" charset="2"/>
              <a:buChar char="q"/>
            </a:pPr>
            <a:r>
              <a:rPr lang="en-US" altLang="zh-CN" b="1" dirty="0">
                <a:latin typeface="Calibri Light" panose="020F0302020204030204" pitchFamily="34" charset="0"/>
                <a:cs typeface="Calibri Light" panose="020F0302020204030204" pitchFamily="34" charset="0"/>
              </a:rPr>
              <a:t>Proposal 2: The ISAC channel model attempts to cover more use cases other than ‘Object detection and tracking’ as defined in TS 22.137.</a:t>
            </a:r>
          </a:p>
          <a:p>
            <a:pPr marL="342900" indent="-342900">
              <a:buClr>
                <a:srgbClr val="E88134"/>
              </a:buClr>
              <a:buFont typeface="Wingdings" panose="05000000000000000000" pitchFamily="2" charset="2"/>
              <a:buChar char="q"/>
            </a:pPr>
            <a:r>
              <a:rPr lang="en-US" altLang="zh-CN" b="1" dirty="0">
                <a:solidFill>
                  <a:schemeClr val="tx1"/>
                </a:solidFill>
                <a:latin typeface="Calibri Light" panose="020F0302020204030204" pitchFamily="34" charset="0"/>
                <a:cs typeface="Calibri Light" panose="020F0302020204030204" pitchFamily="34" charset="0"/>
              </a:rPr>
              <a:t>Proposal 3: Study ISAC channel modeling for 0.5-100 GHz.</a:t>
            </a:r>
          </a:p>
          <a:p>
            <a:pPr marL="342900" indent="-342900">
              <a:buClr>
                <a:srgbClr val="E88134"/>
              </a:buClr>
              <a:buFont typeface="Wingdings" panose="05000000000000000000" pitchFamily="2" charset="2"/>
              <a:buChar char="q"/>
            </a:pPr>
            <a:r>
              <a:rPr lang="en-US" altLang="zh-CN" b="1" dirty="0">
                <a:latin typeface="Calibri Light" panose="020F0302020204030204" pitchFamily="34" charset="0"/>
                <a:cs typeface="Calibri Light" panose="020F0302020204030204" pitchFamily="34" charset="0"/>
              </a:rPr>
              <a:t>Proposal 4: Study ISAC channel modeling for both mono-static sensing and bi-static sensing.</a:t>
            </a:r>
          </a:p>
          <a:p>
            <a:pPr marL="342900" indent="-342900">
              <a:buClr>
                <a:srgbClr val="E88134"/>
              </a:buClr>
              <a:buFont typeface="Wingdings" panose="05000000000000000000" pitchFamily="2" charset="2"/>
              <a:buChar char="q"/>
            </a:pPr>
            <a:endParaRPr lang="en-US" altLang="zh-CN" sz="2400" b="1" dirty="0">
              <a:latin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1160238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1E996F-8E39-4232-83E7-7D8939C54972}"/>
              </a:ext>
            </a:extLst>
          </p:cNvPr>
          <p:cNvSpPr>
            <a:spLocks noGrp="1"/>
          </p:cNvSpPr>
          <p:nvPr>
            <p:ph type="title"/>
          </p:nvPr>
        </p:nvSpPr>
        <p:spPr/>
        <p:txBody>
          <a:bodyPr/>
          <a:lstStyle/>
          <a:p>
            <a:r>
              <a:rPr lang="en-US" dirty="0"/>
              <a:t>Annex</a:t>
            </a:r>
          </a:p>
        </p:txBody>
      </p:sp>
      <p:sp>
        <p:nvSpPr>
          <p:cNvPr id="4" name="内容占位符 2">
            <a:extLst>
              <a:ext uri="{FF2B5EF4-FFF2-40B4-BE49-F238E27FC236}">
                <a16:creationId xmlns:a16="http://schemas.microsoft.com/office/drawing/2014/main" id="{A383AF08-048B-4BA7-94BC-7B4F23A14023}"/>
              </a:ext>
            </a:extLst>
          </p:cNvPr>
          <p:cNvSpPr>
            <a:spLocks noGrp="1"/>
          </p:cNvSpPr>
          <p:nvPr>
            <p:ph idx="1"/>
          </p:nvPr>
        </p:nvSpPr>
        <p:spPr>
          <a:xfrm>
            <a:off x="360000" y="1080000"/>
            <a:ext cx="10800000" cy="3660489"/>
          </a:xfrm>
        </p:spPr>
        <p:txBody>
          <a:bodyPr/>
          <a:lstStyle/>
          <a:p>
            <a:r>
              <a:rPr lang="en-US" altLang="zh-CN" sz="2000" dirty="0">
                <a:latin typeface="Calibri Light" panose="020F0302020204030204" pitchFamily="34" charset="0"/>
                <a:cs typeface="Calibri Light" panose="020F0302020204030204" pitchFamily="34" charset="0"/>
              </a:rPr>
              <a:t>Potential objectives:</a:t>
            </a:r>
          </a:p>
          <a:p>
            <a:pPr marL="384048" lvl="2" indent="0">
              <a:buNone/>
            </a:pPr>
            <a:r>
              <a:rPr lang="en-US" altLang="zh-CN" u="sng" dirty="0">
                <a:solidFill>
                  <a:srgbClr val="FF0000"/>
                </a:solidFill>
                <a:latin typeface="Calibri Light" panose="020F0302020204030204" pitchFamily="34" charset="0"/>
                <a:cs typeface="Calibri Light" panose="020F0302020204030204" pitchFamily="34" charset="0"/>
              </a:rPr>
              <a:t>The ISAC channel model attempts to cover the use cases in TS 22.137. The ‘Object detection and tracking’ use cases in TS 22.137 including the deployment scenarios of indoor/outdoor, 0.5-100 GHz and monostatic/bistatic sensing are selected as the starting point for the ISAC channel modeling. </a:t>
            </a:r>
          </a:p>
          <a:p>
            <a:pPr marL="669798" lvl="2" indent="-285750"/>
            <a:r>
              <a:rPr lang="en-US" altLang="zh-CN" sz="1800" strike="sngStrike" dirty="0">
                <a:solidFill>
                  <a:srgbClr val="FF0000"/>
                </a:solidFill>
                <a:latin typeface="Calibri Light" panose="020F0302020204030204" pitchFamily="34" charset="0"/>
                <a:cs typeface="Calibri Light" panose="020F0302020204030204" pitchFamily="34" charset="0"/>
              </a:rPr>
              <a:t>If not already done in SID, a RAN-led study objective to select a small number of ISAC use cases from TR22.837, and to identify appropriate corresponding information needed for point 2 below, i.e. scenarios, frequency ranges and sensing modes. </a:t>
            </a:r>
            <a:endParaRPr lang="en-US" altLang="zh-CN" strike="sngStrike" dirty="0">
              <a:solidFill>
                <a:srgbClr val="FF0000"/>
              </a:solidFill>
              <a:latin typeface="Calibri Light" panose="020F0302020204030204" pitchFamily="34" charset="0"/>
              <a:cs typeface="Calibri Light" panose="020F0302020204030204" pitchFamily="34" charset="0"/>
            </a:endParaRPr>
          </a:p>
          <a:p>
            <a:pPr marL="669798" lvl="2" indent="-285750"/>
            <a:r>
              <a:rPr lang="en-US" altLang="zh-CN" dirty="0">
                <a:latin typeface="Calibri Light" panose="020F0302020204030204" pitchFamily="34" charset="0"/>
                <a:cs typeface="Calibri Light" panose="020F0302020204030204" pitchFamily="34" charset="0"/>
              </a:rPr>
              <a:t>Define channel modelling details for sensing using 38.901 as a starting point, and taking into account relevant measurements, including: [RAN1]</a:t>
            </a:r>
          </a:p>
          <a:p>
            <a:pPr marL="1260020" lvl="5" indent="-342900">
              <a:buFont typeface="+mj-lt"/>
              <a:buAutoNum type="alphaLcPeriod"/>
            </a:pPr>
            <a:r>
              <a:rPr lang="en-US" altLang="zh-CN" sz="1600" dirty="0">
                <a:latin typeface="Calibri Light" panose="020F0302020204030204" pitchFamily="34" charset="0"/>
                <a:cs typeface="Calibri Light" panose="020F0302020204030204" pitchFamily="34" charset="0"/>
              </a:rPr>
              <a:t>modelling of sensing targets </a:t>
            </a:r>
            <a:r>
              <a:rPr lang="en-US" altLang="zh-CN" sz="1600" u="sng" dirty="0">
                <a:solidFill>
                  <a:srgbClr val="FF0000"/>
                </a:solidFill>
                <a:latin typeface="Calibri Light" panose="020F0302020204030204" pitchFamily="34" charset="0"/>
                <a:cs typeface="Calibri Light" panose="020F0302020204030204" pitchFamily="34" charset="0"/>
              </a:rPr>
              <a:t>and background environments</a:t>
            </a:r>
            <a:r>
              <a:rPr lang="en-US" altLang="zh-CN" sz="1600" dirty="0">
                <a:latin typeface="Calibri Light" panose="020F0302020204030204" pitchFamily="34" charset="0"/>
                <a:cs typeface="Calibri Light" panose="020F0302020204030204" pitchFamily="34" charset="0"/>
              </a:rPr>
              <a:t>, including</a:t>
            </a:r>
            <a:r>
              <a:rPr lang="en-US" altLang="zh-CN" sz="1600" strike="sngStrike" dirty="0">
                <a:solidFill>
                  <a:srgbClr val="FF0000"/>
                </a:solidFill>
                <a:latin typeface="Calibri Light" panose="020F0302020204030204" pitchFamily="34" charset="0"/>
                <a:cs typeface="Calibri Light" panose="020F0302020204030204" pitchFamily="34" charset="0"/>
              </a:rPr>
              <a:t>, for example (if needed by the selected use cases),</a:t>
            </a:r>
            <a:r>
              <a:rPr lang="en-US" altLang="zh-CN" sz="1600" dirty="0">
                <a:latin typeface="Calibri Light" panose="020F0302020204030204" pitchFamily="34" charset="0"/>
                <a:cs typeface="Calibri Light" panose="020F0302020204030204" pitchFamily="34" charset="0"/>
              </a:rPr>
              <a:t> radar cross-section (RCS), </a:t>
            </a:r>
            <a:r>
              <a:rPr lang="en-US" altLang="zh-CN" sz="1600">
                <a:latin typeface="Calibri Light" panose="020F0302020204030204" pitchFamily="34" charset="0"/>
                <a:cs typeface="Calibri Light" panose="020F0302020204030204" pitchFamily="34" charset="0"/>
              </a:rPr>
              <a:t>mobility and </a:t>
            </a:r>
            <a:r>
              <a:rPr lang="en-US" altLang="zh-CN" sz="1600" dirty="0">
                <a:latin typeface="Calibri Light" panose="020F0302020204030204" pitchFamily="34" charset="0"/>
                <a:cs typeface="Calibri Light" panose="020F0302020204030204" pitchFamily="34" charset="0"/>
              </a:rPr>
              <a:t>clutter/scattering patterns;</a:t>
            </a:r>
          </a:p>
          <a:p>
            <a:pPr marL="1260020" lvl="5" indent="-342900">
              <a:buFont typeface="+mj-lt"/>
              <a:buAutoNum type="alphaLcPeriod"/>
            </a:pPr>
            <a:r>
              <a:rPr lang="en-US" altLang="zh-CN" sz="1600" dirty="0">
                <a:latin typeface="Calibri Light" panose="020F0302020204030204" pitchFamily="34" charset="0"/>
                <a:cs typeface="Calibri Light" panose="020F0302020204030204" pitchFamily="34" charset="0"/>
              </a:rPr>
              <a:t>spatial consistency. </a:t>
            </a:r>
          </a:p>
          <a:p>
            <a:pPr marL="917120" lvl="5" indent="0">
              <a:buNone/>
            </a:pPr>
            <a:r>
              <a:rPr lang="en-US" altLang="zh-CN" sz="1600" strike="sngStrike" dirty="0">
                <a:solidFill>
                  <a:srgbClr val="FF0000"/>
                </a:solidFill>
                <a:latin typeface="Calibri Light" panose="020F0302020204030204" pitchFamily="34" charset="0"/>
                <a:ea typeface="Arial Unicode MS" panose="020B0604020202020204" pitchFamily="34" charset="-122"/>
                <a:cs typeface="Calibri Light" panose="020F0302020204030204" pitchFamily="34" charset="0"/>
              </a:rPr>
              <a:t>This objective to start after completion of the first (RAN-led) objective if not already done in SID</a:t>
            </a:r>
            <a:endParaRPr lang="zh-CN" altLang="en-US" sz="1600" strike="sngStrike" dirty="0">
              <a:solidFill>
                <a:srgbClr val="FF0000"/>
              </a:solidFill>
              <a:latin typeface="Calibri Light" panose="020F0302020204030204" pitchFamily="34" charset="0"/>
              <a:ea typeface="Arial Unicode MS" panose="020B0604020202020204" pitchFamily="34" charset="-122"/>
              <a:cs typeface="Calibri Light" panose="020F0302020204030204" pitchFamily="34" charset="0"/>
            </a:endParaRPr>
          </a:p>
        </p:txBody>
      </p:sp>
    </p:spTree>
    <p:extLst>
      <p:ext uri="{BB962C8B-B14F-4D97-AF65-F5344CB8AC3E}">
        <p14:creationId xmlns:p14="http://schemas.microsoft.com/office/powerpoint/2010/main" val="26936999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816EB97-1955-4228-975E-EB987AD9C26C}"/>
              </a:ext>
            </a:extLst>
          </p:cNvPr>
          <p:cNvSpPr>
            <a:spLocks noGrp="1"/>
          </p:cNvSpPr>
          <p:nvPr>
            <p:ph type="ctrTitle"/>
          </p:nvPr>
        </p:nvSpPr>
        <p:spPr>
          <a:xfrm>
            <a:off x="1121174" y="2094936"/>
            <a:ext cx="10058400" cy="1832924"/>
          </a:xfrm>
        </p:spPr>
        <p:txBody>
          <a:bodyPr>
            <a:normAutofit/>
          </a:bodyPr>
          <a:lstStyle/>
          <a:p>
            <a:r>
              <a:rPr lang="en-US" altLang="zh-CN" sz="11500" b="1" dirty="0">
                <a:solidFill>
                  <a:srgbClr val="FF6700"/>
                </a:solidFill>
                <a:latin typeface="Calibri Light" panose="020F0302020204030204" pitchFamily="34" charset="0"/>
                <a:cs typeface="Calibri Light" panose="020F0302020204030204" pitchFamily="34" charset="0"/>
              </a:rPr>
              <a:t>Thank you</a:t>
            </a:r>
            <a:endParaRPr lang="zh-CN" altLang="en-US" sz="11500" b="1" dirty="0">
              <a:solidFill>
                <a:srgbClr val="FF6700"/>
              </a:solidFill>
              <a:latin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765423704"/>
      </p:ext>
    </p:extLst>
  </p:cSld>
  <p:clrMapOvr>
    <a:masterClrMapping/>
  </p:clrMapOvr>
</p:sld>
</file>

<file path=ppt/theme/theme1.xml><?xml version="1.0" encoding="utf-8"?>
<a:theme xmlns:a="http://schemas.openxmlformats.org/drawingml/2006/main" name="回顾">
  <a:themeElements>
    <a:clrScheme name="橙色">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293</TotalTime>
  <Words>1406</Words>
  <Application>Microsoft Office PowerPoint</Application>
  <PresentationFormat>Widescreen</PresentationFormat>
  <Paragraphs>94</Paragraphs>
  <Slides>9</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9</vt:i4>
      </vt:variant>
    </vt:vector>
  </HeadingPairs>
  <TitlesOfParts>
    <vt:vector size="18" baseType="lpstr">
      <vt:lpstr>宋体</vt:lpstr>
      <vt:lpstr>等线</vt:lpstr>
      <vt:lpstr>等线 Light</vt:lpstr>
      <vt:lpstr>Arial</vt:lpstr>
      <vt:lpstr>Arial Narrow</vt:lpstr>
      <vt:lpstr>Calibri</vt:lpstr>
      <vt:lpstr>Calibri Light</vt:lpstr>
      <vt:lpstr>Wingdings</vt:lpstr>
      <vt:lpstr>回顾</vt:lpstr>
      <vt:lpstr>Use cases for ISAC channel modeling</vt:lpstr>
      <vt:lpstr>Moderator's summary on ISAC in RAN#101</vt:lpstr>
      <vt:lpstr>Use case grouping from SA1</vt:lpstr>
      <vt:lpstr>Use case grouping from SA1</vt:lpstr>
      <vt:lpstr>Use case selection for channel modeling</vt:lpstr>
      <vt:lpstr>Frequency range, Sensing mode</vt:lpstr>
      <vt:lpstr>Conclusion</vt:lpstr>
      <vt:lpstr>Annex</vt:lpstr>
      <vt:lpstr>Thank you</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MIMO Enhancement towards Release 19</dc:title>
  <dc:creator>Microsoft</dc:creator>
  <cp:lastModifiedBy>Xiaomi</cp:lastModifiedBy>
  <cp:revision>410</cp:revision>
  <dcterms:created xsi:type="dcterms:W3CDTF">2023-05-11T05:42:45Z</dcterms:created>
  <dcterms:modified xsi:type="dcterms:W3CDTF">2023-12-04T07:04:45Z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WM9fdd6db1e5824280b08621e43afed736">
    <vt:lpwstr>CWMLcWuEU0XVt/pf3FJMif+OWEUABksiTLccV4zf6MexlOAbUrrcF7rkWb9C7oGvpJewtMCXm0IX52J3PiU6FYPXQ==</vt:lpwstr>
  </property>
  <property fmtid="{D5CDD505-2E9C-101B-9397-08002B2CF9AE}" pid="3" name="CWM488d546836a34933b38edd75deb57a0e">
    <vt:lpwstr>CWMc/pL5KoMVwq1HtilI5H+C+Cyw1kHTQqETxuHNcib2Zkvw7KCfOPHmSEj49ODeMP7Fvf9Lmo8vHUJPKSQYfsiQg==</vt:lpwstr>
  </property>
  <property fmtid="{D5CDD505-2E9C-101B-9397-08002B2CF9AE}" pid="4" name="CWM3a1b86367b9d4515a4eff32b53f053b3">
    <vt:lpwstr>CWMTncCfcW4KRb1dwNE95N6J/UTWB1htLbHAJDUk2ebaY1jHA3C+a+BxWrOJvPcRjiaBLpft07oUy7lnWOuHJ1q8Q==</vt:lpwstr>
  </property>
  <property fmtid="{D5CDD505-2E9C-101B-9397-08002B2CF9AE}" pid="5" name="CWM573f3c497a9847b2a252d43a326929ab">
    <vt:lpwstr>CWM119B7PRGlhxLQ/TdovwdWIxK3W+zHVzuOJh1w6xq/DiWdbaBBiNWlPzaKSgcz7CmDs9WJNrQ3KPlb4DtOpJmtA==</vt:lpwstr>
  </property>
  <property fmtid="{D5CDD505-2E9C-101B-9397-08002B2CF9AE}" pid="6" name="ICV">
    <vt:lpwstr>9BCA742BD7E748A4931EF81C66216821</vt:lpwstr>
  </property>
  <property fmtid="{D5CDD505-2E9C-101B-9397-08002B2CF9AE}" pid="7" name="KSOProductBuildVer">
    <vt:lpwstr>2052-0.0.0.0</vt:lpwstr>
  </property>
  <property fmtid="{D5CDD505-2E9C-101B-9397-08002B2CF9AE}" pid="8" name="fileWhereFroms">
    <vt:lpwstr>PpjeLB1gRN0lwrPqMaCTkugV3A+bOblzqqoUWVUhhfbwaAUJtE1yhs15vXkm8AsuCwwOOPlmfpOKukaKpyPL3gN0Pn8HxHFIp4bMKjmFoyONAoZGtmF40jEfW0m/ZEZ8BPjJd4Bltuvj46kIB7CgrcDGdItQtd1v6/3MzD7rO/iRvFVsst4vxFGY5ypCZpEac+tlKsxxbZRYhSd1/xoihUfZmfxtWzb9f7CDO10SvC9ueNfxCCGVlOuiNqluo/8</vt:lpwstr>
  </property>
  <property fmtid="{D5CDD505-2E9C-101B-9397-08002B2CF9AE}" pid="9" name="CWM1fd920605c2611ee80001fad00001fad">
    <vt:lpwstr>CWMqJ5sJw0HqMxPTXUxKC98SdEPyIy9sEZd2bzqikEwrgvf0mJ/7Kt66dYV/XXFjIqLQKcpi9EPL0YSd4fq5bB6qQ==</vt:lpwstr>
  </property>
  <property fmtid="{D5CDD505-2E9C-101B-9397-08002B2CF9AE}" pid="10" name="CWM841e7b706cd811ee80002d5000002c50">
    <vt:lpwstr>CWM0DnvtjYlB+qMNCU5j0xr+E8ajYpHIEV/Hxw87dc4UwTsCd+j9/cXKF7UfNJbTv9wNVaUSs1zWomNCJYxXIMuyw==</vt:lpwstr>
  </property>
</Properties>
</file>