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7" r:id="rId2"/>
    <p:sldId id="275" r:id="rId3"/>
    <p:sldId id="294" r:id="rId4"/>
    <p:sldId id="276" r:id="rId5"/>
    <p:sldId id="277" r:id="rId6"/>
    <p:sldId id="292" r:id="rId7"/>
    <p:sldId id="284"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4">
          <p15:clr>
            <a:srgbClr val="A4A3A4"/>
          </p15:clr>
        </p15:guide>
        <p15:guide id="2" pos="28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59" autoAdjust="0"/>
  </p:normalViewPr>
  <p:slideViewPr>
    <p:cSldViewPr>
      <p:cViewPr varScale="1">
        <p:scale>
          <a:sx n="75" d="100"/>
          <a:sy n="75" d="100"/>
        </p:scale>
        <p:origin x="57" y="63"/>
      </p:cViewPr>
      <p:guideLst>
        <p:guide orient="horz" pos="1634"/>
        <p:guide pos="28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2023/12/4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t>2023/12/4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pic>
        <p:nvPicPr>
          <p:cNvPr id="2097169" name="object 4"/>
          <p:cNvPicPr/>
          <p:nvPr/>
        </p:nvPicPr>
        <p:blipFill rotWithShape="1">
          <a:blip r:embed="rId3" cstate="print"/>
          <a:srcRect t="-289" r="53640" b="-1"/>
          <a:stretch>
            <a:fillRect/>
          </a:stretch>
        </p:blipFill>
        <p:spPr>
          <a:xfrm>
            <a:off x="0" y="1"/>
            <a:ext cx="3086100" cy="4948493"/>
          </a:xfrm>
          <a:prstGeom prst="rect">
            <a:avLst/>
          </a:prstGeom>
        </p:spPr>
      </p:pic>
      <p:sp>
        <p:nvSpPr>
          <p:cNvPr id="1048690" name="TextBox 8"/>
          <p:cNvSpPr txBox="1"/>
          <p:nvPr/>
        </p:nvSpPr>
        <p:spPr>
          <a:xfrm>
            <a:off x="0" y="2499742"/>
            <a:ext cx="9144000" cy="760730"/>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CMCC views on Rel-19 RAN4 RRM topics</a:t>
            </a:r>
          </a:p>
        </p:txBody>
      </p:sp>
      <p:sp>
        <p:nvSpPr>
          <p:cNvPr id="8193" name="Rectangle 1"/>
          <p:cNvSpPr>
            <a:spLocks noChangeArrowheads="1"/>
          </p:cNvSpPr>
          <p:nvPr/>
        </p:nvSpPr>
        <p:spPr bwMode="auto">
          <a:xfrm>
            <a:off x="287524" y="581421"/>
            <a:ext cx="8568952" cy="1892826"/>
          </a:xfrm>
          <a:prstGeom prst="rect">
            <a:avLst/>
          </a:prstGeom>
          <a:noFill/>
          <a:ln w="9525">
            <a:noFill/>
            <a:miter lim="800000"/>
          </a:ln>
          <a:effectLst/>
        </p:spPr>
        <p:txBody>
          <a:bodyPr vert="horz" wrap="square" lIns="91440" tIns="45720" rIns="91440" bIns="45720" numCol="1" anchor="ctr" anchorCtr="0" compatLnSpc="1">
            <a:spAutoFit/>
          </a:bodyPr>
          <a:lstStyle/>
          <a:p>
            <a:pPr fontAlgn="auto" hangingPunct="1">
              <a:spcAft>
                <a:spcPts val="900"/>
              </a:spcAft>
            </a:pPr>
            <a:r>
              <a:rPr lang="en-GB" altLang="zh-CN" sz="1400" b="1" dirty="0">
                <a:effectLst/>
                <a:latin typeface="Arial" panose="020B0604020202020204" pitchFamily="34" charset="0"/>
                <a:ea typeface="Times New Roman" panose="02020603050405020304" pitchFamily="18" charset="0"/>
              </a:rPr>
              <a:t>3GPP TSG RAN Meeting #10</a:t>
            </a:r>
            <a:r>
              <a:rPr lang="en-US" altLang="en-GB" sz="1400" b="1" dirty="0">
                <a:effectLst/>
                <a:latin typeface="Arial" panose="020B0604020202020204" pitchFamily="34" charset="0"/>
                <a:ea typeface="Times New Roman" panose="02020603050405020304" pitchFamily="18" charset="0"/>
              </a:rPr>
              <a:t>2</a:t>
            </a:r>
            <a:r>
              <a:rPr lang="en-GB" altLang="zh-CN" sz="1400" b="1" dirty="0">
                <a:effectLst/>
                <a:latin typeface="Arial" panose="020B0604020202020204" pitchFamily="34" charset="0"/>
                <a:ea typeface="Times New Roman" panose="02020603050405020304" pitchFamily="18" charset="0"/>
              </a:rPr>
              <a:t>			</a:t>
            </a:r>
            <a:r>
              <a:rPr lang="en-GB" altLang="zh-CN" sz="1400" b="1" dirty="0">
                <a:effectLst/>
                <a:latin typeface="Arial" panose="020B0604020202020204" pitchFamily="34" charset="0"/>
                <a:ea typeface="MS Mincho" panose="02020609040205080304" pitchFamily="49" charset="-128"/>
              </a:rPr>
              <a:t>	                                 </a:t>
            </a:r>
            <a:r>
              <a:rPr lang="en-GB" altLang="zh-CN" sz="1400" b="1" dirty="0">
                <a:effectLst/>
                <a:latin typeface="Arial" panose="020B0604020202020204" pitchFamily="34" charset="0"/>
                <a:ea typeface="Times New Roman" panose="02020603050405020304" pitchFamily="18" charset="0"/>
              </a:rPr>
              <a:t>RP-233431</a:t>
            </a:r>
            <a:endParaRPr lang="zh-CN" altLang="zh-CN" sz="1400" dirty="0">
              <a:effectLst/>
              <a:latin typeface="Times New Roman" panose="02020603050405020304" pitchFamily="18" charset="0"/>
              <a:ea typeface="Times New Roman" panose="02020603050405020304" pitchFamily="18" charset="0"/>
            </a:endParaRPr>
          </a:p>
          <a:p>
            <a:pPr hangingPunct="0">
              <a:spcAft>
                <a:spcPts val="900"/>
              </a:spcAft>
            </a:pPr>
            <a:r>
              <a:rPr lang="en-GB" altLang="zh-CN" sz="1400" b="1" dirty="0">
                <a:effectLst/>
                <a:latin typeface="Arial" panose="020B0604020202020204" pitchFamily="34" charset="0"/>
                <a:ea typeface="Times New Roman" panose="02020603050405020304" pitchFamily="18" charset="0"/>
              </a:rPr>
              <a:t>Edinburgh, GB, December 11-15, 2023</a:t>
            </a:r>
            <a:endParaRPr lang="zh-CN" altLang="zh-CN" sz="1400" dirty="0">
              <a:effectLst/>
              <a:latin typeface="Times New Roman" panose="02020603050405020304" pitchFamily="18" charset="0"/>
              <a:ea typeface="Times New Roman" panose="02020603050405020304" pitchFamily="18" charset="0"/>
            </a:endParaRPr>
          </a:p>
          <a:p>
            <a:pPr hangingPunct="0"/>
            <a:r>
              <a:rPr lang="en-US" altLang="zh-CN" sz="1400" b="1" dirty="0">
                <a:latin typeface="Arial" panose="020B0604020202020204" pitchFamily="34" charset="0"/>
                <a:ea typeface="Times New Roman" panose="02020603050405020304" pitchFamily="18" charset="0"/>
                <a:cs typeface="Arial" panose="020B0604020202020204" pitchFamily="34" charset="0"/>
              </a:rPr>
              <a:t>Agenda Item:   9.1.4.3</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Source:            CMCC</a:t>
            </a:r>
            <a:endParaRPr lang="zh-CN" altLang="zh-CN" sz="1400" b="1" dirty="0">
              <a:latin typeface="Arial" panose="020B0604020202020204" pitchFamily="34" charset="0"/>
              <a:ea typeface="Times New Roman" panose="02020603050405020304" pitchFamily="18" charset="0"/>
              <a:cs typeface="Arial" panose="020B0604020202020204" pitchFamily="34" charset="0"/>
            </a:endParaRPr>
          </a:p>
          <a:p>
            <a:pPr hangingPunct="0"/>
            <a:r>
              <a:rPr lang="en-GB" altLang="zh-CN" sz="1400" b="1" dirty="0">
                <a:latin typeface="Arial" panose="020B0604020202020204" pitchFamily="34" charset="0"/>
                <a:ea typeface="Times New Roman" panose="02020603050405020304" pitchFamily="18" charset="0"/>
                <a:cs typeface="Arial" panose="020B0604020202020204" pitchFamily="34" charset="0"/>
              </a:rPr>
              <a:t>Document for: Discussion</a:t>
            </a:r>
          </a:p>
          <a:p>
            <a:pPr hangingPunct="0"/>
            <a:endParaRPr lang="en-GB" altLang="zh-CN" sz="1400" b="1" dirty="0">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GB"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51520" y="195486"/>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j-lt"/>
                <a:ea typeface="+mj-ea"/>
                <a:cs typeface="+mj-cs"/>
              </a:rPr>
              <a:t>General consideration</a:t>
            </a:r>
            <a:endParaRPr kumimoji="0" lang="zh-CN" alt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6" name="内容占位符 2"/>
          <p:cNvSpPr txBox="1"/>
          <p:nvPr/>
        </p:nvSpPr>
        <p:spPr>
          <a:xfrm>
            <a:off x="539750" y="699135"/>
            <a:ext cx="8006715" cy="3394710"/>
          </a:xfrm>
          <a:prstGeom prst="rect">
            <a:avLst/>
          </a:prstGeom>
        </p:spPr>
        <p:txBody>
          <a:bodyPr>
            <a:noAutofit/>
          </a:bodyPr>
          <a:lstStyle/>
          <a:p>
            <a:pPr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19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lang="en-US" altLang="zh-CN" sz="1900" noProof="0" dirty="0"/>
              <a:t>Enhancement WIs for RRM and measurement gap have been conducted for 3 releases, only essential </a:t>
            </a:r>
            <a:r>
              <a:rPr kumimoji="0" lang="en-US" altLang="zh-CN" sz="1900" b="0" i="0" u="none" strike="noStrike" kern="1200" cap="none" spc="0" normalizeH="0" baseline="0" noProof="0" dirty="0">
                <a:ln>
                  <a:noFill/>
                </a:ln>
                <a:solidFill>
                  <a:schemeClr val="tx1"/>
                </a:solidFill>
                <a:effectLst/>
                <a:uLnTx/>
                <a:uFillTx/>
                <a:latin typeface="+mn-lt"/>
                <a:ea typeface="+mn-ea"/>
                <a:cs typeface="+mn-cs"/>
              </a:rPr>
              <a:t>enhancements</a:t>
            </a:r>
            <a:r>
              <a:rPr kumimoji="0" lang="en-US" altLang="zh-CN" sz="1900" b="0" i="0" u="none" strike="noStrike" kern="1200" cap="none" spc="0" normalizeH="0" noProof="0" dirty="0">
                <a:ln>
                  <a:noFill/>
                </a:ln>
                <a:solidFill>
                  <a:schemeClr val="tx1"/>
                </a:solidFill>
                <a:effectLst/>
                <a:uLnTx/>
                <a:uFillTx/>
                <a:latin typeface="+mn-lt"/>
                <a:ea typeface="+mn-ea"/>
                <a:cs typeface="+mn-cs"/>
              </a:rPr>
              <a:t> </a:t>
            </a:r>
            <a:r>
              <a:rPr kumimoji="0" lang="en-US" altLang="zh-CN" sz="1900" b="0" i="0" u="none" strike="noStrike" kern="1200" cap="none" spc="0" normalizeH="0" baseline="0" noProof="0" dirty="0">
                <a:ln>
                  <a:noFill/>
                </a:ln>
                <a:solidFill>
                  <a:schemeClr val="tx1"/>
                </a:solidFill>
                <a:effectLst/>
                <a:uLnTx/>
                <a:uFillTx/>
                <a:latin typeface="+mn-lt"/>
                <a:ea typeface="+mn-ea"/>
                <a:cs typeface="+mn-cs"/>
              </a:rPr>
              <a:t>that has clear benefits and</a:t>
            </a:r>
            <a:r>
              <a:rPr kumimoji="0" lang="en-US" altLang="zh-CN" sz="1900" b="0" i="0" u="none" strike="noStrike" kern="1200" cap="none" spc="0" normalizeH="0" noProof="0" dirty="0">
                <a:ln>
                  <a:noFill/>
                </a:ln>
                <a:solidFill>
                  <a:schemeClr val="tx1"/>
                </a:solidFill>
                <a:effectLst/>
                <a:uLnTx/>
                <a:uFillTx/>
                <a:latin typeface="+mn-lt"/>
                <a:ea typeface="+mn-ea"/>
                <a:cs typeface="+mn-cs"/>
              </a:rPr>
              <a:t> potential </a:t>
            </a:r>
            <a:r>
              <a:rPr kumimoji="0" lang="en-US" altLang="zh-CN" sz="1900" b="0" i="0" u="none" strike="noStrike" kern="1200" cap="none" spc="0" normalizeH="0" baseline="0" noProof="0" dirty="0">
                <a:ln>
                  <a:noFill/>
                </a:ln>
                <a:solidFill>
                  <a:schemeClr val="tx1"/>
                </a:solidFill>
                <a:effectLst/>
                <a:uLnTx/>
                <a:uFillTx/>
                <a:latin typeface="+mn-lt"/>
                <a:ea typeface="+mn-ea"/>
                <a:cs typeface="+mn-cs"/>
              </a:rPr>
              <a:t>deployment demand should be prioritized</a:t>
            </a:r>
            <a:r>
              <a:rPr kumimoji="0" lang="en-US" altLang="zh-CN" sz="1900" b="0" i="0" u="none" strike="noStrike" kern="1200" cap="none" spc="0" normalizeH="0" noProof="0" dirty="0">
                <a:ln>
                  <a:noFill/>
                </a:ln>
                <a:solidFill>
                  <a:schemeClr val="tx1"/>
                </a:solidFill>
                <a:effectLst/>
                <a:uLnTx/>
                <a:uFillTx/>
                <a:latin typeface="+mn-lt"/>
                <a:ea typeface="+mn-ea"/>
                <a:cs typeface="+mn-cs"/>
              </a:rPr>
              <a:t> in Rel-19</a:t>
            </a:r>
            <a:r>
              <a:rPr kumimoji="0" lang="en-US" altLang="zh-CN" sz="1900" b="0" i="0" u="none" strike="noStrike" kern="1200" cap="none" spc="0" normalizeH="0" baseline="0" noProof="0" dirty="0">
                <a:ln>
                  <a:noFill/>
                </a:ln>
                <a:solidFill>
                  <a:schemeClr val="tx1"/>
                </a:solidFill>
                <a:effectLst/>
                <a:uLnTx/>
                <a:uFillTx/>
                <a:latin typeface="+mn-lt"/>
                <a:ea typeface="+mn-ea"/>
                <a:cs typeface="+mn-cs"/>
              </a:rPr>
              <a:t>.</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en-US" altLang="zh-CN" sz="19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altLang="zh-CN" sz="1900" b="0" i="0" u="none" strike="noStrike" kern="1200" cap="none" spc="0" normalizeH="0" baseline="0" noProof="0" dirty="0">
                <a:ln>
                  <a:noFill/>
                </a:ln>
                <a:solidFill>
                  <a:schemeClr val="tx1"/>
                </a:solidFill>
                <a:effectLst/>
                <a:uLnTx/>
                <a:uFillTx/>
                <a:latin typeface="+mn-lt"/>
                <a:ea typeface="+mn-ea"/>
                <a:cs typeface="+mn-cs"/>
              </a:rPr>
              <a:t>Based on above consideration, following topics are proposed for Rel-19 RAN4</a:t>
            </a:r>
            <a:r>
              <a:rPr kumimoji="0" lang="en-US" altLang="zh-CN" sz="1900" b="0" i="0" u="none" strike="noStrike" kern="1200" cap="none" spc="0" normalizeH="0" noProof="0" dirty="0">
                <a:ln>
                  <a:noFill/>
                </a:ln>
                <a:solidFill>
                  <a:schemeClr val="tx1"/>
                </a:solidFill>
                <a:effectLst/>
                <a:uLnTx/>
                <a:uFillTx/>
                <a:latin typeface="+mn-lt"/>
                <a:ea typeface="+mn-ea"/>
                <a:cs typeface="+mn-cs"/>
              </a:rPr>
              <a:t> RRM</a:t>
            </a:r>
            <a:endParaRPr kumimoji="0" lang="en-US" altLang="zh-CN" sz="1900" b="0" i="0" u="none" strike="noStrike" kern="1200" cap="none" spc="0" normalizeH="0" baseline="0" noProof="0" dirty="0">
              <a:ln>
                <a:noFill/>
              </a:ln>
              <a:solidFill>
                <a:schemeClr val="tx1"/>
              </a:solidFill>
              <a:effectLst/>
              <a:uLnTx/>
              <a:uFillTx/>
              <a:latin typeface="+mn-lt"/>
              <a:ea typeface="+mn-ea"/>
              <a:cs typeface="+mn-cs"/>
            </a:endParaRPr>
          </a:p>
          <a:p>
            <a:pPr marL="742950" lvl="1" indent="-285750" algn="just">
              <a:spcBef>
                <a:spcPct val="20000"/>
              </a:spcBef>
              <a:buFont typeface="Arial" panose="020B0604020202020204" pitchFamily="34" charset="0"/>
              <a:buChar char="–"/>
            </a:pPr>
            <a:r>
              <a:rPr lang="en-US" altLang="zh-CN" sz="1900" dirty="0"/>
              <a:t>Enhancement for measurement gap</a:t>
            </a:r>
          </a:p>
          <a:p>
            <a:pPr marL="1200150" lvl="2" indent="-285750" algn="just">
              <a:spcBef>
                <a:spcPct val="20000"/>
              </a:spcBef>
              <a:buFont typeface="Arial" panose="020B0604020202020204" pitchFamily="34" charset="0"/>
              <a:buChar char="–"/>
            </a:pPr>
            <a:r>
              <a:rPr lang="en-US" altLang="zh-CN" sz="1900" dirty="0"/>
              <a:t>Parallel measurement for NCSG</a:t>
            </a:r>
          </a:p>
          <a:p>
            <a:pPr marL="1200150" lvl="2" indent="-285750" algn="just">
              <a:spcBef>
                <a:spcPct val="20000"/>
              </a:spcBef>
              <a:buFont typeface="Arial" panose="020B0604020202020204" pitchFamily="34" charset="0"/>
              <a:buChar char="–"/>
            </a:pPr>
            <a:r>
              <a:rPr lang="en-US" altLang="zh-CN" sz="1900" dirty="0"/>
              <a:t>L1 inter-frequency measurement</a:t>
            </a:r>
          </a:p>
          <a:p>
            <a:pPr marL="742950" lvl="1" indent="-285750" algn="just">
              <a:spcBef>
                <a:spcPct val="20000"/>
              </a:spcBef>
              <a:buFont typeface="Arial" panose="020B0604020202020204" pitchFamily="34" charset="0"/>
              <a:buChar char="–"/>
            </a:pPr>
            <a:r>
              <a:rPr lang="en-US" altLang="zh-CN" sz="1900" dirty="0">
                <a:sym typeface="+mn-ea"/>
              </a:rPr>
              <a:t>Enhancement for RRM</a:t>
            </a:r>
          </a:p>
          <a:p>
            <a:pPr marL="1200150" lvl="2" indent="-285750" algn="just">
              <a:spcBef>
                <a:spcPct val="20000"/>
              </a:spcBef>
              <a:buFont typeface="Arial" panose="020B0604020202020204" pitchFamily="34" charset="0"/>
              <a:buChar char="–"/>
            </a:pPr>
            <a:r>
              <a:rPr lang="en-US" altLang="zh-CN" sz="1900" dirty="0">
                <a:sym typeface="+mn-ea"/>
              </a:rPr>
              <a:t>FR2 measurement delay reduction</a:t>
            </a:r>
          </a:p>
          <a:p>
            <a:pPr marL="742950" lvl="1" indent="-285750" algn="just">
              <a:spcBef>
                <a:spcPct val="20000"/>
              </a:spcBef>
              <a:buFont typeface="Arial" panose="020B0604020202020204" pitchFamily="34" charset="0"/>
              <a:buChar char="–"/>
            </a:pPr>
            <a:endParaRPr lang="en-US" altLang="zh-CN" sz="1900" dirty="0"/>
          </a:p>
          <a:p>
            <a:pPr marL="742950" lvl="1" indent="-285750" algn="just">
              <a:spcBef>
                <a:spcPct val="20000"/>
              </a:spcBef>
              <a:buFont typeface="Arial" panose="020B0604020202020204" pitchFamily="34" charset="0"/>
              <a:buChar char="–"/>
            </a:pPr>
            <a:endParaRPr lang="en-US" altLang="zh-CN" sz="1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79765" y="195486"/>
            <a:ext cx="8229600" cy="85725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j-lt"/>
                <a:ea typeface="+mj-ea"/>
                <a:cs typeface="+mj-cs"/>
              </a:rPr>
              <a:t>Measurement gap - </a:t>
            </a:r>
            <a:r>
              <a:rPr lang="en-US" altLang="zh-CN" sz="2400" dirty="0">
                <a:solidFill>
                  <a:prstClr val="black"/>
                </a:solidFill>
                <a:sym typeface="+mn-ea"/>
              </a:rPr>
              <a:t>parallel measurement for NCSG</a:t>
            </a:r>
            <a:endParaRPr kumimoji="0" lang="zh-CN" alt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96240" y="4225925"/>
            <a:ext cx="8280400" cy="700405"/>
          </a:xfrm>
          <a:prstGeom prst="rect">
            <a:avLst/>
          </a:prstGeom>
          <a:noFill/>
          <a:ln w="12700">
            <a:solidFill>
              <a:schemeClr val="accent1"/>
            </a:solidFill>
          </a:ln>
        </p:spPr>
        <p:txBody>
          <a:bodyPr wrap="square" rtlCol="0">
            <a:spAutoFit/>
          </a:bodyPr>
          <a:lstStyle/>
          <a:p>
            <a:pPr marL="342900" indent="-342900">
              <a:spcBef>
                <a:spcPct val="20000"/>
              </a:spcBef>
              <a:buFont typeface="Arial" panose="020B0604020202020204" pitchFamily="34" charset="0"/>
              <a:buChar char="•"/>
              <a:defRPr/>
            </a:pPr>
            <a:r>
              <a:rPr lang="en-US" altLang="zh-CN">
                <a:solidFill>
                  <a:prstClr val="black"/>
                </a:solidFill>
                <a:sym typeface="+mn-ea"/>
              </a:rPr>
              <a:t>Specify RRM requirements to support parallel measurements upon NCSGs collision</a:t>
            </a:r>
          </a:p>
          <a:p>
            <a:pPr marL="342900" indent="-342900">
              <a:spcBef>
                <a:spcPct val="20000"/>
              </a:spcBef>
              <a:buFont typeface="Arial" panose="020B0604020202020204" pitchFamily="34" charset="0"/>
              <a:buChar char="•"/>
              <a:defRPr/>
            </a:pPr>
            <a:r>
              <a:rPr lang="en-US" altLang="zh-CN" dirty="0">
                <a:solidFill>
                  <a:prstClr val="black"/>
                </a:solidFill>
                <a:sym typeface="+mn-ea"/>
              </a:rPr>
              <a:t>UE capability and/or network indication, if needed</a:t>
            </a:r>
          </a:p>
        </p:txBody>
      </p:sp>
      <p:grpSp>
        <p:nvGrpSpPr>
          <p:cNvPr id="4" name="组合 20"/>
          <p:cNvGrpSpPr/>
          <p:nvPr/>
        </p:nvGrpSpPr>
        <p:grpSpPr>
          <a:xfrm>
            <a:off x="389255" y="3795395"/>
            <a:ext cx="2631440" cy="438150"/>
            <a:chOff x="510577" y="3557138"/>
            <a:chExt cx="2690450"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510577" y="3557138"/>
              <a:ext cx="2690450" cy="326197"/>
            </a:xfrm>
            <a:prstGeom prst="rect">
              <a:avLst/>
            </a:prstGeom>
            <a:noFill/>
            <a:ln w="15875">
              <a:noFill/>
            </a:ln>
          </p:spPr>
          <p:txBody>
            <a:bodyPr wrap="square" lIns="121917" tIns="60958" rIns="121917" bIns="60958"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
        <p:nvSpPr>
          <p:cNvPr id="12" name="矩形 14"/>
          <p:cNvSpPr/>
          <p:nvPr/>
        </p:nvSpPr>
        <p:spPr>
          <a:xfrm>
            <a:off x="395536" y="1275606"/>
            <a:ext cx="8280920" cy="2362200"/>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dirty="0">
                <a:solidFill>
                  <a:prstClr val="black"/>
                </a:solidFill>
                <a:sym typeface="+mn-ea"/>
              </a:rPr>
              <a:t>In Rel-18 MG Enhancements WI, f</a:t>
            </a:r>
            <a:r>
              <a:rPr lang="en-US" altLang="zh-CN" dirty="0">
                <a:solidFill>
                  <a:prstClr val="black"/>
                </a:solidFill>
              </a:rPr>
              <a:t>or case 2: NCSG and concurrent MGs (i.e., the network has provided UE with multiple measurement gap patterns where at least one gap pattern is a NCSG), parallel measurements upon NCSGs collision is not supported due to limited timeline</a:t>
            </a:r>
          </a:p>
          <a:p>
            <a:pPr marL="342900" lvl="0" indent="-342900">
              <a:spcBef>
                <a:spcPct val="20000"/>
              </a:spcBef>
              <a:buFont typeface="Arial" panose="020B0604020202020204" pitchFamily="34" charset="0"/>
              <a:buChar char="•"/>
              <a:defRPr/>
            </a:pPr>
            <a:r>
              <a:rPr lang="en-US" altLang="zh-CN" dirty="0">
                <a:solidFill>
                  <a:prstClr val="black"/>
                </a:solidFill>
              </a:rPr>
              <a:t>From deployment point of view, parallel measurements upon NCSGs collision could help to reduce the impact on throughput while maintaining the benifit of concurrent MGs. It is benificial to consider parallel measurements upon NCSGs collision </a:t>
            </a:r>
          </a:p>
        </p:txBody>
      </p:sp>
      <p:grpSp>
        <p:nvGrpSpPr>
          <p:cNvPr id="5" name="组合 20"/>
          <p:cNvGrpSpPr/>
          <p:nvPr/>
        </p:nvGrpSpPr>
        <p:grpSpPr>
          <a:xfrm>
            <a:off x="335363" y="843556"/>
            <a:ext cx="3853737" cy="438079"/>
            <a:chOff x="463460" y="3557138"/>
            <a:chExt cx="2721424" cy="359546"/>
          </a:xfrm>
        </p:grpSpPr>
        <p:sp>
          <p:nvSpPr>
            <p:cNvPr id="14" name="矩形 21"/>
            <p:cNvSpPr/>
            <p:nvPr/>
          </p:nvSpPr>
          <p:spPr>
            <a:xfrm>
              <a:off x="501576"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63460" y="3557138"/>
              <a:ext cx="2686502" cy="326250"/>
            </a:xfrm>
            <a:prstGeom prst="rect">
              <a:avLst/>
            </a:prstGeom>
            <a:noFill/>
            <a:ln w="15875">
              <a:noFill/>
            </a:ln>
          </p:spPr>
          <p:txBody>
            <a:bodyPr wrap="square" lIns="121917" tIns="60958" rIns="121917" bIns="60958"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Motivations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07315" y="123428"/>
            <a:ext cx="8229600" cy="857250"/>
          </a:xfrm>
          <a:prstGeom prst="rect">
            <a:avLst/>
          </a:prstGeom>
        </p:spPr>
        <p:txBody>
          <a:bodyPr/>
          <a:lstStyle/>
          <a:p>
            <a:pPr>
              <a:spcBef>
                <a:spcPct val="0"/>
              </a:spcBef>
              <a:defRPr/>
            </a:pPr>
            <a:r>
              <a:rPr lang="en-US" altLang="zh-CN" sz="2400" noProof="0" dirty="0">
                <a:ln>
                  <a:noFill/>
                </a:ln>
                <a:effectLst/>
                <a:uLnTx/>
                <a:uFillTx/>
                <a:latin typeface="+mj-lt"/>
                <a:ea typeface="+mj-ea"/>
                <a:cs typeface="+mj-cs"/>
                <a:sym typeface="+mn-ea"/>
              </a:rPr>
              <a:t>Measurement gap - </a:t>
            </a:r>
            <a:r>
              <a:rPr lang="en-US" altLang="zh-CN" sz="2400">
                <a:solidFill>
                  <a:prstClr val="black"/>
                </a:solidFill>
                <a:sym typeface="+mn-ea"/>
              </a:rPr>
              <a:t>L1 inter-frequency measurement</a:t>
            </a:r>
            <a:endParaRPr lang="zh-CN" altLang="en-US" sz="2400" dirty="0"/>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95536"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407035" y="4441190"/>
            <a:ext cx="8269605" cy="645160"/>
          </a:xfrm>
          <a:prstGeom prst="rect">
            <a:avLst/>
          </a:prstGeom>
          <a:noFill/>
          <a:ln w="12700">
            <a:solidFill>
              <a:schemeClr val="accent1"/>
            </a:solidFill>
          </a:ln>
        </p:spPr>
        <p:txBody>
          <a:bodyPr wrap="square" rtlCol="0">
            <a:spAutoFit/>
          </a:bodyPr>
          <a:lstStyle/>
          <a:p>
            <a:pPr marL="342900" lvl="0" indent="-342900" algn="l">
              <a:spcBef>
                <a:spcPct val="20000"/>
              </a:spcBef>
              <a:buClrTx/>
              <a:buSzTx/>
              <a:buFont typeface="Arial" panose="020B0604020202020204" pitchFamily="34" charset="0"/>
              <a:buChar char="•"/>
              <a:defRPr/>
            </a:pPr>
            <a:r>
              <a:rPr lang="en-US" altLang="zh-CN">
                <a:solidFill>
                  <a:prstClr val="black"/>
                </a:solidFill>
                <a:sym typeface="+mn-ea"/>
              </a:rPr>
              <a:t>Specify  RRM requirements to support L1 inter-frequency measurement with NCSG and L1 inter-frequency measurement with NeedforGap</a:t>
            </a:r>
          </a:p>
        </p:txBody>
      </p:sp>
      <p:grpSp>
        <p:nvGrpSpPr>
          <p:cNvPr id="4" name="组合 20"/>
          <p:cNvGrpSpPr/>
          <p:nvPr/>
        </p:nvGrpSpPr>
        <p:grpSpPr>
          <a:xfrm>
            <a:off x="306705" y="4011295"/>
            <a:ext cx="2739390" cy="438150"/>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
            <p:cNvSpPr txBox="1"/>
            <p:nvPr/>
          </p:nvSpPr>
          <p:spPr>
            <a:xfrm>
              <a:off x="431362" y="3557138"/>
              <a:ext cx="2769613" cy="326197"/>
            </a:xfrm>
            <a:prstGeom prst="rect">
              <a:avLst/>
            </a:prstGeom>
            <a:noFill/>
            <a:ln w="15875">
              <a:noFill/>
            </a:ln>
          </p:spPr>
          <p:txBody>
            <a:bodyPr wrap="square" lIns="121917" tIns="60958" rIns="121917" bIns="6095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Potential  Objectives</a:t>
              </a:r>
            </a:p>
          </p:txBody>
        </p:sp>
      </p:grpSp>
      <p:sp>
        <p:nvSpPr>
          <p:cNvPr id="12" name="矩形 14"/>
          <p:cNvSpPr/>
          <p:nvPr/>
        </p:nvSpPr>
        <p:spPr>
          <a:xfrm>
            <a:off x="395536" y="1275606"/>
            <a:ext cx="8280920" cy="2639060"/>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dirty="0">
                <a:solidFill>
                  <a:prstClr val="black"/>
                </a:solidFill>
              </a:rPr>
              <a:t>In Rel-18 further NR mobility enhancements WI, L1 inter-frequency measurement with NCSG and L1 inter-frequency measurement with </a:t>
            </a:r>
            <a:r>
              <a:rPr lang="en-US" altLang="zh-CN" dirty="0" err="1">
                <a:solidFill>
                  <a:prstClr val="black"/>
                </a:solidFill>
              </a:rPr>
              <a:t>NeedforGap</a:t>
            </a:r>
            <a:r>
              <a:rPr lang="en-US" altLang="zh-CN" dirty="0">
                <a:solidFill>
                  <a:prstClr val="black"/>
                </a:solidFill>
              </a:rPr>
              <a:t> are not considered in R18 L1/L2 based inter-cell mobility</a:t>
            </a:r>
          </a:p>
          <a:p>
            <a:pPr marL="342900" lvl="0" indent="-342900">
              <a:spcBef>
                <a:spcPct val="20000"/>
              </a:spcBef>
              <a:buFont typeface="Arial" panose="020B0604020202020204" pitchFamily="34" charset="0"/>
              <a:buChar char="•"/>
              <a:defRPr/>
            </a:pPr>
            <a:r>
              <a:rPr lang="en-US" altLang="zh-CN" dirty="0">
                <a:solidFill>
                  <a:prstClr val="black"/>
                </a:solidFill>
              </a:rPr>
              <a:t>L3 and L1 measurement are coupled. NCSG and </a:t>
            </a:r>
            <a:r>
              <a:rPr lang="en-US" altLang="zh-CN" dirty="0" err="1">
                <a:solidFill>
                  <a:prstClr val="black"/>
                </a:solidFill>
                <a:sym typeface="+mn-ea"/>
              </a:rPr>
              <a:t>NeedforGap</a:t>
            </a:r>
            <a:r>
              <a:rPr lang="en-US" altLang="zh-CN" dirty="0">
                <a:solidFill>
                  <a:prstClr val="black"/>
                </a:solidFill>
                <a:sym typeface="+mn-ea"/>
              </a:rPr>
              <a:t>, which reduce the impact on throughput from measurement gap, are already supported for L3 measurement. Without supporting NCSG and </a:t>
            </a:r>
            <a:r>
              <a:rPr lang="en-US" altLang="zh-CN" dirty="0" err="1">
                <a:solidFill>
                  <a:prstClr val="black"/>
                </a:solidFill>
                <a:sym typeface="+mn-ea"/>
              </a:rPr>
              <a:t>NeedforGap</a:t>
            </a:r>
            <a:r>
              <a:rPr lang="en-US" altLang="zh-CN" dirty="0">
                <a:solidFill>
                  <a:prstClr val="black"/>
                </a:solidFill>
                <a:sym typeface="+mn-ea"/>
              </a:rPr>
              <a:t> for L1 measurement results in different type of MG for L3 and L1 measurement, which is not efficient.</a:t>
            </a:r>
            <a:r>
              <a:rPr lang="en-US" altLang="zh-CN" dirty="0">
                <a:solidFill>
                  <a:prstClr val="black"/>
                </a:solidFill>
              </a:rPr>
              <a:t> It is benificial to support L1 inter-frequency with NCSG and L1 inter-frequency with NeedforGap </a:t>
            </a:r>
          </a:p>
        </p:txBody>
      </p:sp>
      <p:grpSp>
        <p:nvGrpSpPr>
          <p:cNvPr id="5" name="组合 20"/>
          <p:cNvGrpSpPr/>
          <p:nvPr/>
        </p:nvGrpSpPr>
        <p:grpSpPr>
          <a:xfrm>
            <a:off x="289910" y="843558"/>
            <a:ext cx="3201970" cy="438079"/>
            <a:chOff x="431362" y="3557138"/>
            <a:chExt cx="2769665" cy="359546"/>
          </a:xfrm>
        </p:grpSpPr>
        <p:sp>
          <p:nvSpPr>
            <p:cNvPr id="14"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
            <p:cNvSpPr txBox="1"/>
            <p:nvPr/>
          </p:nvSpPr>
          <p:spPr>
            <a:xfrm>
              <a:off x="431362" y="3557138"/>
              <a:ext cx="2769613" cy="326250"/>
            </a:xfrm>
            <a:prstGeom prst="rect">
              <a:avLst/>
            </a:prstGeom>
            <a:noFill/>
            <a:ln w="15875">
              <a:noFill/>
            </a:ln>
          </p:spPr>
          <p:txBody>
            <a:bodyPr wrap="square" lIns="121917" tIns="60958" rIns="121917" bIns="60958"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Motivations</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07122" y="180881"/>
            <a:ext cx="8229600" cy="857250"/>
          </a:xfrm>
          <a:prstGeom prst="rect">
            <a:avLst/>
          </a:prstGeom>
        </p:spPr>
        <p:txBody>
          <a:bodyPr/>
          <a:lstStyle/>
          <a:p>
            <a:pPr>
              <a:spcBef>
                <a:spcPct val="0"/>
              </a:spcBef>
              <a:defRPr/>
            </a:pPr>
            <a:r>
              <a:rPr kumimoji="0" lang="en-US" altLang="zh-CN" sz="2400" b="0" i="0" u="none" strike="noStrike" kern="1200" cap="none" spc="0" normalizeH="0" baseline="0" noProof="0" dirty="0">
                <a:ln>
                  <a:noFill/>
                </a:ln>
                <a:solidFill>
                  <a:schemeClr val="tx1"/>
                </a:solidFill>
                <a:effectLst/>
                <a:uLnTx/>
                <a:uFillTx/>
                <a:latin typeface="+mj-lt"/>
                <a:ea typeface="+mj-ea"/>
                <a:cs typeface="+mj-cs"/>
              </a:rPr>
              <a:t>RRM enhancement-</a:t>
            </a:r>
            <a:r>
              <a:rPr lang="en-US" altLang="zh-CN" sz="2400" noProof="0" dirty="0">
                <a:ln>
                  <a:noFill/>
                </a:ln>
                <a:effectLst/>
                <a:uLnTx/>
                <a:uFillTx/>
                <a:latin typeface="+mj-lt"/>
                <a:ea typeface="+mj-ea"/>
                <a:cs typeface="+mj-cs"/>
                <a:sym typeface="+mn-ea"/>
              </a:rPr>
              <a:t>FR2 measurement delay reduction</a:t>
            </a: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内容占位符 2"/>
          <p:cNvSpPr txBox="1"/>
          <p:nvPr/>
        </p:nvSpPr>
        <p:spPr>
          <a:xfrm>
            <a:off x="370771" y="1131590"/>
            <a:ext cx="8229600" cy="3394472"/>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lang="en-US" altLang="zh-CN" sz="2800" dirty="0"/>
          </a:p>
        </p:txBody>
      </p:sp>
      <p:sp>
        <p:nvSpPr>
          <p:cNvPr id="8" name="文本框 30"/>
          <p:cNvSpPr txBox="1"/>
          <p:nvPr/>
        </p:nvSpPr>
        <p:spPr>
          <a:xfrm>
            <a:off x="370955" y="3003879"/>
            <a:ext cx="8329632" cy="1915160"/>
          </a:xfrm>
          <a:prstGeom prst="rect">
            <a:avLst/>
          </a:prstGeom>
          <a:noFill/>
          <a:ln w="12700">
            <a:solidFill>
              <a:schemeClr val="accent1"/>
            </a:solidFill>
          </a:ln>
        </p:spPr>
        <p:txBody>
          <a:bodyPr wrap="square" rtlCol="0">
            <a:spAutoFit/>
          </a:bodyPr>
          <a:lstStyle/>
          <a:p>
            <a:pPr marL="342900" lvl="0" indent="-342900" algn="l">
              <a:spcBef>
                <a:spcPct val="20000"/>
              </a:spcBef>
              <a:buClrTx/>
              <a:buSzTx/>
              <a:buFont typeface="Arial" panose="020B0604020202020204" pitchFamily="34" charset="0"/>
              <a:buChar char="•"/>
              <a:defRPr/>
            </a:pPr>
            <a:r>
              <a:rPr lang="en-US" altLang="zh-CN" sz="1200">
                <a:solidFill>
                  <a:prstClr val="black"/>
                </a:solidFill>
                <a:sym typeface="+mn-ea"/>
              </a:rPr>
              <a:t> Define reduced delay requirements for FR2</a:t>
            </a:r>
          </a:p>
          <a:p>
            <a:pPr marL="800100" lvl="1" indent="-342900" algn="l">
              <a:spcBef>
                <a:spcPct val="20000"/>
              </a:spcBef>
              <a:buClrTx/>
              <a:buSzTx/>
              <a:buFont typeface="Arial" panose="020B0604020202020204" pitchFamily="34" charset="0"/>
              <a:buChar char="•"/>
              <a:defRPr/>
            </a:pPr>
            <a:r>
              <a:rPr lang="en-US" altLang="zh-CN" sz="1200">
                <a:solidFill>
                  <a:prstClr val="black"/>
                </a:solidFill>
                <a:sym typeface="+mn-ea"/>
              </a:rPr>
              <a:t> Reducing RX beam sweeping factor based on AI/ML based beam prediction, including:</a:t>
            </a:r>
          </a:p>
          <a:p>
            <a:pPr marL="1657350" lvl="3" indent="-285750" defTabSz="914400">
              <a:lnSpc>
                <a:spcPct val="110000"/>
              </a:lnSpc>
              <a:buFont typeface="Arial" panose="020B0604020202020204" pitchFamily="34" charset="0"/>
              <a:buChar char="•"/>
            </a:pPr>
            <a:r>
              <a:rPr lang="en-US" altLang="zh-CN" sz="1200" dirty="0">
                <a:sym typeface="+mn-ea"/>
              </a:rPr>
              <a:t>RRC_IDLE state and RRC_inacticve state</a:t>
            </a:r>
            <a:endParaRPr lang="en-US" altLang="zh-CN" sz="1200" dirty="0"/>
          </a:p>
          <a:p>
            <a:pPr marL="2114550" lvl="4" indent="-285750" defTabSz="914400">
              <a:lnSpc>
                <a:spcPct val="110000"/>
              </a:lnSpc>
              <a:buFont typeface="Arial" panose="020B0604020202020204" pitchFamily="34" charset="0"/>
              <a:buChar char="•"/>
            </a:pPr>
            <a:r>
              <a:rPr lang="en-US" altLang="zh-CN" sz="1200" dirty="0">
                <a:sym typeface="+mn-ea"/>
              </a:rPr>
              <a:t>Cell re-selection requirements</a:t>
            </a:r>
            <a:endParaRPr lang="en-US" altLang="zh-CN" sz="1200" dirty="0"/>
          </a:p>
          <a:p>
            <a:pPr marL="1657350" lvl="3" indent="-285750" defTabSz="914400">
              <a:lnSpc>
                <a:spcPct val="110000"/>
              </a:lnSpc>
              <a:buFont typeface="Arial" panose="020B0604020202020204" pitchFamily="34" charset="0"/>
              <a:buChar char="•"/>
            </a:pPr>
            <a:r>
              <a:rPr lang="en-US" altLang="zh-CN" sz="1200" dirty="0">
                <a:sym typeface="+mn-ea"/>
              </a:rPr>
              <a:t>RRC_Connected state</a:t>
            </a:r>
          </a:p>
          <a:p>
            <a:pPr marL="2114550" lvl="4" indent="-285750" defTabSz="914400">
              <a:lnSpc>
                <a:spcPct val="110000"/>
              </a:lnSpc>
              <a:buFont typeface="Arial" panose="020B0604020202020204" pitchFamily="34" charset="0"/>
              <a:buChar char="•"/>
            </a:pPr>
            <a:r>
              <a:rPr lang="en-US" altLang="zh-CN" sz="1200" dirty="0">
                <a:sym typeface="+mn-ea"/>
              </a:rPr>
              <a:t>handover delay</a:t>
            </a:r>
          </a:p>
          <a:p>
            <a:pPr marL="2114550" lvl="4" indent="-285750" defTabSz="914400">
              <a:lnSpc>
                <a:spcPct val="110000"/>
              </a:lnSpc>
              <a:buFont typeface="Arial" panose="020B0604020202020204" pitchFamily="34" charset="0"/>
              <a:buChar char="•"/>
            </a:pPr>
            <a:r>
              <a:rPr lang="en-US" altLang="zh-CN" sz="1200" dirty="0">
                <a:sym typeface="+mn-ea"/>
              </a:rPr>
              <a:t>Radio link monitoring, BFD, CBD,e.g. evaluation period</a:t>
            </a:r>
          </a:p>
          <a:p>
            <a:pPr marL="2114550" lvl="4" indent="-285750" defTabSz="914400">
              <a:lnSpc>
                <a:spcPct val="110000"/>
              </a:lnSpc>
              <a:buFont typeface="Arial" panose="020B0604020202020204" pitchFamily="34" charset="0"/>
              <a:buChar char="•"/>
            </a:pPr>
            <a:r>
              <a:rPr lang="en-US" altLang="zh-CN" sz="1200" dirty="0">
                <a:sym typeface="+mn-ea"/>
              </a:rPr>
              <a:t>SCell activation delay</a:t>
            </a:r>
            <a:endParaRPr lang="en-US" altLang="zh-CN" sz="1200" dirty="0"/>
          </a:p>
          <a:p>
            <a:pPr marL="2114550" lvl="4" indent="-285750" defTabSz="914400">
              <a:lnSpc>
                <a:spcPct val="110000"/>
              </a:lnSpc>
              <a:buFont typeface="Arial" panose="020B0604020202020204" pitchFamily="34" charset="0"/>
              <a:buChar char="•"/>
            </a:pPr>
            <a:r>
              <a:rPr lang="en-US" altLang="zh-CN" sz="1200" dirty="0">
                <a:sym typeface="+mn-ea"/>
              </a:rPr>
              <a:t>Cell identification requirements for inntra-frequency and inter-frequency measurements</a:t>
            </a:r>
            <a:endParaRPr lang="en-US" altLang="zh-CN" sz="1200">
              <a:solidFill>
                <a:prstClr val="black"/>
              </a:solidFill>
              <a:sym typeface="+mn-ea"/>
            </a:endParaRPr>
          </a:p>
        </p:txBody>
      </p:sp>
      <p:grpSp>
        <p:nvGrpSpPr>
          <p:cNvPr id="4" name="组合 20"/>
          <p:cNvGrpSpPr/>
          <p:nvPr/>
        </p:nvGrpSpPr>
        <p:grpSpPr>
          <a:xfrm>
            <a:off x="275650" y="2574146"/>
            <a:ext cx="2769922" cy="438079"/>
            <a:chOff x="431362" y="3557138"/>
            <a:chExt cx="2769665" cy="359546"/>
          </a:xfrm>
        </p:grpSpPr>
        <p:sp>
          <p:nvSpPr>
            <p:cNvPr id="10"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p>
          </p:txBody>
        </p:sp>
        <p:sp>
          <p:nvSpPr>
            <p:cNvPr id="11" name="文本框 2"/>
            <p:cNvSpPr txBox="1"/>
            <p:nvPr/>
          </p:nvSpPr>
          <p:spPr>
            <a:xfrm>
              <a:off x="431362" y="3557138"/>
              <a:ext cx="2769613" cy="300713"/>
            </a:xfrm>
            <a:prstGeom prst="rect">
              <a:avLst/>
            </a:prstGeom>
            <a:noFill/>
            <a:ln w="15875">
              <a:noFill/>
            </a:ln>
          </p:spPr>
          <p:txBody>
            <a:bodyPr wrap="square" lIns="121917" tIns="60958" rIns="121917" bIns="60958"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Potential  Objectives</a:t>
              </a:r>
            </a:p>
          </p:txBody>
        </p:sp>
      </p:grpSp>
      <p:sp>
        <p:nvSpPr>
          <p:cNvPr id="12" name="矩形 14"/>
          <p:cNvSpPr/>
          <p:nvPr/>
        </p:nvSpPr>
        <p:spPr>
          <a:xfrm>
            <a:off x="395536" y="1275606"/>
            <a:ext cx="8280920" cy="1050925"/>
          </a:xfrm>
          <a:prstGeom prst="rect">
            <a:avLst/>
          </a:prstGeom>
          <a:noFill/>
          <a:ln w="12700">
            <a:solidFill>
              <a:schemeClr val="accent1"/>
            </a:solidFill>
          </a:ln>
        </p:spPr>
        <p:txBody>
          <a:bodyPr wrap="square">
            <a:spAutoFit/>
          </a:bodyPr>
          <a:lstStyle/>
          <a:p>
            <a:pPr marL="342900" lvl="0" indent="-342900">
              <a:spcBef>
                <a:spcPct val="20000"/>
              </a:spcBef>
              <a:buFont typeface="Arial" panose="020B0604020202020204" pitchFamily="34" charset="0"/>
              <a:buChar char="•"/>
              <a:defRPr/>
            </a:pPr>
            <a:r>
              <a:rPr lang="en-US" altLang="zh-CN" sz="1200">
                <a:solidFill>
                  <a:prstClr val="black"/>
                </a:solidFill>
              </a:rPr>
              <a:t>It is observed that some of the FR2 RRM requirements allow excessively long delay with RX beam sweeping factor (e.g. for cell re-selection, the scaling factor (N1) could be up to 8 for FR2-1)</a:t>
            </a:r>
            <a:endParaRPr lang="en-US" altLang="zh-CN" sz="1200" dirty="0">
              <a:solidFill>
                <a:prstClr val="black"/>
              </a:solidFill>
            </a:endParaRPr>
          </a:p>
          <a:p>
            <a:pPr marL="342900" lvl="0" indent="-342900">
              <a:spcBef>
                <a:spcPct val="20000"/>
              </a:spcBef>
              <a:buFont typeface="Arial" panose="020B0604020202020204" pitchFamily="34" charset="0"/>
              <a:buChar char="•"/>
              <a:defRPr/>
            </a:pPr>
            <a:r>
              <a:rPr lang="en-US" altLang="zh-CN" sz="1200" dirty="0">
                <a:solidFill>
                  <a:prstClr val="black"/>
                </a:solidFill>
              </a:rPr>
              <a:t>In Rel-18, for the use case of AI/ML based beam management, UE could predict beams in time/frequency domain. This approach is also helpful for UE to perform RX beam sweeping, the RX beam sweeping factor could be reduced or eliminated with AI/ML, the FR2 RRM long delay requirements could be reduced </a:t>
            </a:r>
          </a:p>
        </p:txBody>
      </p:sp>
      <p:grpSp>
        <p:nvGrpSpPr>
          <p:cNvPr id="6" name="组合 20"/>
          <p:cNvGrpSpPr/>
          <p:nvPr/>
        </p:nvGrpSpPr>
        <p:grpSpPr>
          <a:xfrm>
            <a:off x="318830" y="843136"/>
            <a:ext cx="2769922" cy="438079"/>
            <a:chOff x="431362" y="3557138"/>
            <a:chExt cx="2769665" cy="359546"/>
          </a:xfrm>
        </p:grpSpPr>
        <p:sp>
          <p:nvSpPr>
            <p:cNvPr id="7" name="矩形 21"/>
            <p:cNvSpPr/>
            <p:nvPr/>
          </p:nvSpPr>
          <p:spPr>
            <a:xfrm>
              <a:off x="517719" y="3562990"/>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p>
          </p:txBody>
        </p:sp>
        <p:sp>
          <p:nvSpPr>
            <p:cNvPr id="9" name="文本框 2"/>
            <p:cNvSpPr txBox="1"/>
            <p:nvPr/>
          </p:nvSpPr>
          <p:spPr>
            <a:xfrm>
              <a:off x="431362" y="3557138"/>
              <a:ext cx="2769613" cy="300713"/>
            </a:xfrm>
            <a:prstGeom prst="rect">
              <a:avLst/>
            </a:prstGeom>
            <a:noFill/>
            <a:ln w="15875">
              <a:noFill/>
            </a:ln>
          </p:spPr>
          <p:txBody>
            <a:bodyPr wrap="square" lIns="121917" tIns="60958" rIns="121917" bIns="60958"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Motivation</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79705" y="123190"/>
            <a:ext cx="6590030" cy="857250"/>
          </a:xfrm>
          <a:prstGeom prst="rect">
            <a:avLst/>
          </a:prstGeom>
        </p:spPr>
        <p:txBody>
          <a:bodyPr/>
          <a:lstStyle/>
          <a:p>
            <a:pPr>
              <a:spcBef>
                <a:spcPct val="0"/>
              </a:spcBef>
              <a:defRPr/>
            </a:pPr>
            <a:r>
              <a:rPr kumimoji="0" lang="en-US" altLang="zh-CN" sz="2400" b="0" i="0" u="none" strike="noStrike" kern="1200" cap="none" spc="0" normalizeH="0" baseline="0" noProof="0" dirty="0">
                <a:ln>
                  <a:noFill/>
                </a:ln>
                <a:solidFill>
                  <a:schemeClr val="tx1"/>
                </a:solidFill>
                <a:effectLst/>
                <a:uLnTx/>
                <a:uFillTx/>
                <a:latin typeface="+mj-lt"/>
                <a:ea typeface="+mj-ea"/>
                <a:cs typeface="+mj-cs"/>
              </a:rPr>
              <a:t>Simulation results: RX beam sweeping factor </a:t>
            </a:r>
            <a:r>
              <a:rPr lang="en-US" altLang="zh-CN" sz="2400" noProof="0" dirty="0">
                <a:ln>
                  <a:noFill/>
                </a:ln>
                <a:effectLst/>
                <a:uLnTx/>
                <a:uFillTx/>
                <a:latin typeface="+mj-lt"/>
                <a:ea typeface="+mj-ea"/>
                <a:cs typeface="+mj-cs"/>
                <a:sym typeface="+mn-ea"/>
              </a:rPr>
              <a:t>reduction</a:t>
            </a:r>
            <a:r>
              <a:rPr kumimoji="0" lang="en-US" altLang="zh-CN" sz="2400" b="0" i="0" u="none" strike="noStrike" kern="1200" cap="none" spc="0" normalizeH="0" baseline="0" noProof="0" dirty="0">
                <a:ln>
                  <a:noFill/>
                </a:ln>
                <a:solidFill>
                  <a:schemeClr val="tx1"/>
                </a:solidFill>
                <a:effectLst/>
                <a:uLnTx/>
                <a:uFillTx/>
                <a:latin typeface="+mj-lt"/>
                <a:ea typeface="+mj-ea"/>
                <a:cs typeface="+mj-cs"/>
              </a:rPr>
              <a:t> based on </a:t>
            </a:r>
            <a:r>
              <a:rPr lang="en-US" altLang="zh-CN" sz="2400" noProof="0" dirty="0">
                <a:ln>
                  <a:noFill/>
                </a:ln>
                <a:effectLst/>
                <a:uLnTx/>
                <a:uFillTx/>
                <a:latin typeface="+mj-lt"/>
                <a:ea typeface="+mj-ea"/>
                <a:cs typeface="+mj-cs"/>
                <a:sym typeface="+mn-ea"/>
              </a:rPr>
              <a:t>AI/ML solution</a:t>
            </a:r>
            <a:endParaRPr lang="en-US" altLang="zh-CN" sz="2400" noProof="0" dirty="0">
              <a:ln>
                <a:noFill/>
              </a:ln>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文本框 30"/>
          <p:cNvSpPr txBox="1"/>
          <p:nvPr/>
        </p:nvSpPr>
        <p:spPr>
          <a:xfrm>
            <a:off x="395720" y="3795089"/>
            <a:ext cx="8329632" cy="995680"/>
          </a:xfrm>
          <a:prstGeom prst="rect">
            <a:avLst/>
          </a:prstGeom>
          <a:noFill/>
          <a:ln w="12700">
            <a:solidFill>
              <a:schemeClr val="accent1"/>
            </a:solidFill>
          </a:ln>
        </p:spPr>
        <p:txBody>
          <a:bodyPr wrap="square" rtlCol="0">
            <a:spAutoFit/>
          </a:bodyPr>
          <a:lstStyle/>
          <a:p>
            <a:pPr marL="342900" lvl="0" indent="-342900" algn="l">
              <a:spcBef>
                <a:spcPct val="20000"/>
              </a:spcBef>
              <a:buClrTx/>
              <a:buSzTx/>
              <a:buFont typeface="Arial" panose="020B0604020202020204" pitchFamily="34" charset="0"/>
              <a:buChar char="•"/>
              <a:defRPr/>
            </a:pPr>
            <a:r>
              <a:rPr lang="en-US" altLang="zh-CN" sz="1400">
                <a:solidFill>
                  <a:prstClr val="black"/>
                </a:solidFill>
                <a:sym typeface="+mn-ea"/>
              </a:rPr>
              <a:t>Observation </a:t>
            </a:r>
          </a:p>
          <a:p>
            <a:pPr marL="800100" lvl="1" indent="-342900" algn="l">
              <a:spcBef>
                <a:spcPct val="20000"/>
              </a:spcBef>
              <a:buClrTx/>
              <a:buSzTx/>
              <a:buFont typeface="Arial" panose="020B0604020202020204" pitchFamily="34" charset="0"/>
              <a:buChar char="•"/>
              <a:defRPr/>
            </a:pPr>
            <a:r>
              <a:rPr lang="en-US" altLang="zh-CN" sz="1400">
                <a:solidFill>
                  <a:prstClr val="black"/>
                </a:solidFill>
                <a:sym typeface="+mn-ea"/>
              </a:rPr>
              <a:t>With AI/ML, the Rx beam can be predicted by a subset of beams. For  8Tx/2RX to predict 32Tx/8RX, with top-3/1, the predict accuracy is above 90%. The </a:t>
            </a:r>
            <a:r>
              <a:rPr lang="en-US" altLang="zh-CN" sz="1400" dirty="0">
                <a:solidFill>
                  <a:prstClr val="black"/>
                </a:solidFill>
                <a:sym typeface="+mn-ea"/>
              </a:rPr>
              <a:t>RX beam sweeping factor (i.e. 8) could be reduced.</a:t>
            </a:r>
            <a:endParaRPr lang="en-US" altLang="zh-CN" sz="1400">
              <a:solidFill>
                <a:prstClr val="black"/>
              </a:solidFill>
              <a:sym typeface="+mn-ea"/>
            </a:endParaRPr>
          </a:p>
        </p:txBody>
      </p:sp>
      <p:sp>
        <p:nvSpPr>
          <p:cNvPr id="9" name="文本框 30"/>
          <p:cNvSpPr txBox="1"/>
          <p:nvPr/>
        </p:nvSpPr>
        <p:spPr>
          <a:xfrm>
            <a:off x="323850" y="1275080"/>
            <a:ext cx="2896870" cy="2152650"/>
          </a:xfrm>
          <a:prstGeom prst="rect">
            <a:avLst/>
          </a:prstGeom>
          <a:noFill/>
          <a:ln w="12700">
            <a:noFill/>
          </a:ln>
        </p:spPr>
        <p:txBody>
          <a:bodyPr wrap="square" rtlCol="0">
            <a:noAutofit/>
          </a:bodyPr>
          <a:lstStyle/>
          <a:p>
            <a:pPr marL="342900" lvl="0" indent="-342900" algn="l">
              <a:spcBef>
                <a:spcPct val="20000"/>
              </a:spcBef>
              <a:buClrTx/>
              <a:buSzTx/>
              <a:buFont typeface="Arial" panose="020B0604020202020204" pitchFamily="34" charset="0"/>
              <a:buChar char="•"/>
              <a:defRPr/>
            </a:pPr>
            <a:r>
              <a:rPr lang="en-US" altLang="zh-CN" sz="1400">
                <a:solidFill>
                  <a:prstClr val="black"/>
                </a:solidFill>
                <a:sym typeface="+mn-ea"/>
              </a:rPr>
              <a:t>Set B is a subset of Set A</a:t>
            </a:r>
          </a:p>
          <a:p>
            <a:pPr marL="800100" lvl="1" indent="-342900" algn="l">
              <a:spcBef>
                <a:spcPct val="20000"/>
              </a:spcBef>
              <a:buClrTx/>
              <a:buSzTx/>
              <a:buFont typeface="Arial" panose="020B0604020202020204" pitchFamily="34" charset="0"/>
              <a:buChar char="•"/>
              <a:defRPr/>
            </a:pPr>
            <a:r>
              <a:rPr lang="en-US" altLang="zh-CN" sz="1400">
                <a:solidFill>
                  <a:prstClr val="black"/>
                </a:solidFill>
                <a:sym typeface="+mn-ea"/>
              </a:rPr>
              <a:t>Set A: 32Tx/8RX</a:t>
            </a:r>
          </a:p>
          <a:p>
            <a:pPr marL="800100" lvl="1" indent="-342900" algn="l">
              <a:spcBef>
                <a:spcPct val="20000"/>
              </a:spcBef>
              <a:buClrTx/>
              <a:buSzTx/>
              <a:buFont typeface="Arial" panose="020B0604020202020204" pitchFamily="34" charset="0"/>
              <a:buChar char="•"/>
              <a:defRPr/>
            </a:pPr>
            <a:r>
              <a:rPr lang="en-US" altLang="zh-CN" sz="1400">
                <a:solidFill>
                  <a:prstClr val="black"/>
                </a:solidFill>
                <a:sym typeface="+mn-ea"/>
              </a:rPr>
              <a:t>Set B: </a:t>
            </a:r>
          </a:p>
          <a:p>
            <a:pPr marL="1257300" lvl="2" indent="-342900" algn="l">
              <a:spcBef>
                <a:spcPct val="20000"/>
              </a:spcBef>
              <a:buClrTx/>
              <a:buSzTx/>
              <a:buFont typeface="Arial" panose="020B0604020202020204" pitchFamily="34" charset="0"/>
              <a:buChar char="•"/>
              <a:defRPr/>
            </a:pPr>
            <a:r>
              <a:rPr lang="en-US" altLang="zh-CN" sz="1400">
                <a:solidFill>
                  <a:prstClr val="black"/>
                </a:solidFill>
                <a:sym typeface="+mn-ea"/>
              </a:rPr>
              <a:t>case 1: 8Tx/4RX </a:t>
            </a:r>
          </a:p>
          <a:p>
            <a:pPr marL="1257300" lvl="2" indent="-342900" algn="l">
              <a:spcBef>
                <a:spcPct val="20000"/>
              </a:spcBef>
              <a:buClrTx/>
              <a:buSzTx/>
              <a:buFont typeface="Arial" panose="020B0604020202020204" pitchFamily="34" charset="0"/>
              <a:buChar char="•"/>
              <a:defRPr/>
            </a:pPr>
            <a:r>
              <a:rPr lang="en-US" altLang="zh-CN" sz="1400">
                <a:solidFill>
                  <a:prstClr val="black"/>
                </a:solidFill>
                <a:sym typeface="+mn-ea"/>
              </a:rPr>
              <a:t>case 2: 8Tx/2RX</a:t>
            </a:r>
          </a:p>
          <a:p>
            <a:pPr marL="342900" lvl="0" indent="-342900" algn="l">
              <a:spcBef>
                <a:spcPct val="20000"/>
              </a:spcBef>
              <a:buClrTx/>
              <a:buSzTx/>
              <a:buFont typeface="Arial" panose="020B0604020202020204" pitchFamily="34" charset="0"/>
              <a:buChar char="•"/>
              <a:defRPr/>
            </a:pPr>
            <a:r>
              <a:rPr lang="en-US" altLang="zh-CN" sz="1400">
                <a:solidFill>
                  <a:prstClr val="black"/>
                </a:solidFill>
                <a:sym typeface="+mn-ea"/>
              </a:rPr>
              <a:t>Top-K/1: the percentage of “the Top-1 strongest beam is one of the Top-K predicted beams”</a:t>
            </a:r>
          </a:p>
        </p:txBody>
      </p:sp>
      <p:pic>
        <p:nvPicPr>
          <p:cNvPr id="4" name="图片 3"/>
          <p:cNvPicPr>
            <a:picLocks noChangeAspect="1"/>
          </p:cNvPicPr>
          <p:nvPr/>
        </p:nvPicPr>
        <p:blipFill>
          <a:blip r:embed="rId3"/>
          <a:stretch>
            <a:fillRect/>
          </a:stretch>
        </p:blipFill>
        <p:spPr>
          <a:xfrm>
            <a:off x="3275965" y="1131570"/>
            <a:ext cx="5657850" cy="236855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30997"/>
          </a:xfrm>
          <a:prstGeom prst="rect">
            <a:avLst/>
          </a:prstGeom>
          <a:noFill/>
        </p:spPr>
        <p:txBody>
          <a:bodyPr wrap="square" rtlCol="0">
            <a:spAutoFit/>
          </a:bodyPr>
          <a:lstStyle/>
          <a:p>
            <a:r>
              <a:rPr lang="en-US" altLang="zh-CN" sz="4800" b="1" dirty="0">
                <a:solidFill>
                  <a:srgbClr val="0070C0"/>
                </a:solidFill>
              </a:rPr>
              <a:t>THANK YOU</a:t>
            </a:r>
            <a:r>
              <a:rPr lang="zh-CN" altLang="en-US" sz="4800" b="1" dirty="0">
                <a:solidFill>
                  <a:srgbClr val="0070C0"/>
                </a:solidFill>
              </a:rPr>
              <a:t>！</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653</Words>
  <Application>Microsoft Office PowerPoint</Application>
  <PresentationFormat>全屏显示(16:9)</PresentationFormat>
  <Paragraphs>60</Paragraphs>
  <Slides>7</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170</cp:revision>
  <dcterms:created xsi:type="dcterms:W3CDTF">2023-05-29T11:07:00Z</dcterms:created>
  <dcterms:modified xsi:type="dcterms:W3CDTF">2023-12-04T08:34:27Z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E15E32A50C89438592A6A3C35D81EB1D</vt:lpwstr>
  </property>
  <property fmtid="{D5CDD505-2E9C-101B-9397-08002B2CF9AE}" pid="3" name="KSOProductBuildVer">
    <vt:lpwstr>2052-11.8.2.12085</vt:lpwstr>
  </property>
</Properties>
</file>