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2" r:id="rId2"/>
  </p:sldMasterIdLst>
  <p:notesMasterIdLst>
    <p:notesMasterId r:id="rId17"/>
  </p:notesMasterIdLst>
  <p:sldIdLst>
    <p:sldId id="2251" r:id="rId3"/>
    <p:sldId id="3748" r:id="rId4"/>
    <p:sldId id="7977" r:id="rId5"/>
    <p:sldId id="7978" r:id="rId6"/>
    <p:sldId id="7979" r:id="rId7"/>
    <p:sldId id="7980" r:id="rId8"/>
    <p:sldId id="7981" r:id="rId9"/>
    <p:sldId id="7953" r:id="rId10"/>
    <p:sldId id="7982" r:id="rId11"/>
    <p:sldId id="7983" r:id="rId12"/>
    <p:sldId id="7984" r:id="rId13"/>
    <p:sldId id="7985" r:id="rId14"/>
    <p:sldId id="7986" r:id="rId15"/>
    <p:sldId id="7987"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7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DDE2"/>
    <a:srgbClr val="2583D1"/>
    <a:srgbClr val="FFE699"/>
    <a:srgbClr val="FFE6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740" autoAdjust="0"/>
    <p:restoredTop sz="95971" autoAdjust="0"/>
  </p:normalViewPr>
  <p:slideViewPr>
    <p:cSldViewPr snapToGrid="0" snapToObjects="1" showGuides="1">
      <p:cViewPr varScale="1">
        <p:scale>
          <a:sx n="116" d="100"/>
          <a:sy n="116" d="100"/>
        </p:scale>
        <p:origin x="108" y="92"/>
      </p:cViewPr>
      <p:guideLst>
        <p:guide orient="horz" pos="2137"/>
        <p:guide pos="38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29CAB3-EDDD-48AD-A457-95B207A4A25C}" type="datetimeFigureOut">
              <a:rPr lang="zh-CN" altLang="en-US" smtClean="0"/>
              <a:t>2023/12/4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412C3A-12DB-4A89-BCC1-54016EBAE6CE}"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1" name="幻灯片图像占位符 1"/>
          <p:cNvSpPr>
            <a:spLocks noGrp="1" noRot="1" noChangeAspect="1"/>
          </p:cNvSpPr>
          <p:nvPr>
            <p:ph type="sldImg"/>
          </p:nvPr>
        </p:nvSpPr>
        <p:spPr/>
      </p:sp>
      <p:sp>
        <p:nvSpPr>
          <p:cNvPr id="1048692" name="备注占位符 2"/>
          <p:cNvSpPr>
            <a:spLocks noGrp="1"/>
          </p:cNvSpPr>
          <p:nvPr>
            <p:ph type="body" idx="1"/>
          </p:nvPr>
        </p:nvSpPr>
        <p:spPr>
          <a:xfrm>
            <a:off x="685800" y="4476751"/>
            <a:ext cx="5486400" cy="3600451"/>
          </a:xfrm>
        </p:spPr>
        <p:txBody>
          <a:bodyPr>
            <a:noAutofit/>
          </a:bodyPr>
          <a:lstStyle/>
          <a:p>
            <a:endParaRPr lang="en-US" altLang="zh-CN" sz="1400" dirty="0">
              <a:latin typeface="微软雅黑" panose="020B0503020204020204" charset="-122"/>
              <a:ea typeface="微软雅黑" panose="020B0503020204020204" charset="-122"/>
              <a:cs typeface="微软雅黑" panose="020B0503020204020204" charset="-122"/>
            </a:endParaRPr>
          </a:p>
        </p:txBody>
      </p:sp>
      <p:sp>
        <p:nvSpPr>
          <p:cNvPr id="1048693" name="灯片编号占位符 3"/>
          <p:cNvSpPr>
            <a:spLocks noGrp="1"/>
          </p:cNvSpPr>
          <p:nvPr>
            <p:ph type="sldNum" sz="quarter" idx="10"/>
          </p:nvPr>
        </p:nvSpPr>
        <p:spPr/>
        <p:txBody>
          <a:bodyPr/>
          <a:lstStyle/>
          <a:p>
            <a:fld id="{A6837353-30EB-4A48-80EB-173D804AEFBD}" type="slidenum">
              <a:rPr lang="zh-CN" altLang="en-US" sz="1400" smtClean="0">
                <a:latin typeface="微软雅黑" panose="020B0503020204020204" charset="-122"/>
                <a:ea typeface="微软雅黑" panose="020B0503020204020204" charset="-122"/>
              </a:rPr>
              <a:t>1</a:t>
            </a:fld>
            <a:endParaRPr lang="zh-CN" altLang="en-US" sz="1400">
              <a:latin typeface="微软雅黑" panose="020B0503020204020204" charset="-122"/>
              <a:ea typeface="微软雅黑" panose="020B0503020204020204"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355600" algn="l">
              <a:buClrTx/>
              <a:buSzTx/>
              <a:buFontTx/>
              <a:extLst>
                <a:ext uri="{35155182-B16C-46BC-9424-99874614C6A1}">
                  <wpsdc:indentchars xmlns="" xmlns:wpsdc="http://www.wps.cn/officeDocument/2017/drawingmlCustomData" val="200" checksum="3837665281"/>
                </a:ext>
              </a:extLst>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110247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355600" algn="l">
              <a:buClrTx/>
              <a:buSzTx/>
              <a:buFontTx/>
              <a:extLst>
                <a:ext uri="{35155182-B16C-46BC-9424-99874614C6A1}">
                  <wpsdc:indentchars xmlns="" xmlns:wpsdc="http://www.wps.cn/officeDocument/2017/drawingmlCustomData" val="200" checksum="3837665281"/>
                </a:ext>
              </a:extLst>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392857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355600" algn="l">
              <a:buClrTx/>
              <a:buSzTx/>
              <a:buFontTx/>
              <a:extLst>
                <a:ext uri="{35155182-B16C-46BC-9424-99874614C6A1}">
                  <wpsdc:indentchars xmlns="" xmlns:wpsdc="http://www.wps.cn/officeDocument/2017/drawingmlCustomData" val="200" checksum="3837665281"/>
                </a:ext>
              </a:extLst>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729027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355600" algn="l">
              <a:buClrTx/>
              <a:buSzTx/>
              <a:buFontTx/>
              <a:extLst>
                <a:ext uri="{35155182-B16C-46BC-9424-99874614C6A1}">
                  <wpsdc:indentchars xmlns="" xmlns:wpsdc="http://www.wps.cn/officeDocument/2017/drawingmlCustomData" val="200" checksum="3837665281"/>
                </a:ext>
              </a:extLst>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9519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355600" algn="l">
              <a:buClrTx/>
              <a:buSzTx/>
              <a:buFontTx/>
              <a:extLst>
                <a:ext uri="{35155182-B16C-46BC-9424-99874614C6A1}">
                  <wpsdc:indentchars xmlns="" xmlns:wpsdc="http://www.wps.cn/officeDocument/2017/drawingmlCustomData" val="200" checksum="3837665281"/>
                </a:ext>
              </a:extLst>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708074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355600" algn="l">
              <a:buClrTx/>
              <a:buSzTx/>
              <a:buFontTx/>
              <a:extLst>
                <a:ext uri="{35155182-B16C-46BC-9424-99874614C6A1}">
                  <wpsdc:indentchars xmlns="" xmlns:wpsdc="http://www.wps.cn/officeDocument/2017/drawingmlCustomData" val="200" checksum="3837665281"/>
                </a:ext>
              </a:extLst>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763003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355600" algn="l">
              <a:buClrTx/>
              <a:buSzTx/>
              <a:buFontTx/>
              <a:extLst>
                <a:ext uri="{35155182-B16C-46BC-9424-99874614C6A1}">
                  <wpsdc:indentchars xmlns="" xmlns:wpsdc="http://www.wps.cn/officeDocument/2017/drawingmlCustomData" val="200" checksum="3837665281"/>
                </a:ext>
              </a:extLst>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84296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355600" algn="l">
              <a:buClrTx/>
              <a:buSzTx/>
              <a:buFontTx/>
              <a:extLst>
                <a:ext uri="{35155182-B16C-46BC-9424-99874614C6A1}">
                  <wpsdc:indentchars xmlns="" xmlns:wpsdc="http://www.wps.cn/officeDocument/2017/drawingmlCustomData" val="200" checksum="3837665281"/>
                </a:ext>
              </a:extLst>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14183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355600" algn="l">
              <a:buClrTx/>
              <a:buSzTx/>
              <a:buFontTx/>
              <a:extLst>
                <a:ext uri="{35155182-B16C-46BC-9424-99874614C6A1}">
                  <wpsdc:indentchars xmlns="" xmlns:wpsdc="http://www.wps.cn/officeDocument/2017/drawingmlCustomData" val="200" checksum="3837665281"/>
                </a:ext>
              </a:extLst>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96989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355600" algn="l">
              <a:buClrTx/>
              <a:buSzTx/>
              <a:buFontTx/>
              <a:extLst>
                <a:ext uri="{35155182-B16C-46BC-9424-99874614C6A1}">
                  <wpsdc:indentchars xmlns="" xmlns:wpsdc="http://www.wps.cn/officeDocument/2017/drawingmlCustomData" val="200" checksum="3837665281"/>
                </a:ext>
              </a:extLst>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28675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355600" algn="l">
              <a:buClrTx/>
              <a:buSzTx/>
              <a:buFontTx/>
              <a:extLst>
                <a:ext uri="{35155182-B16C-46BC-9424-99874614C6A1}">
                  <wpsdc:indentchars xmlns="" xmlns:wpsdc="http://www.wps.cn/officeDocument/2017/drawingmlCustomData" val="200" checksum="3837665281"/>
                </a:ext>
              </a:extLst>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90013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355600" algn="l">
              <a:buClrTx/>
              <a:buSzTx/>
              <a:buFontTx/>
              <a:extLst>
                <a:ext uri="{35155182-B16C-46BC-9424-99874614C6A1}">
                  <wpsdc:indentchars xmlns="" xmlns:wpsdc="http://www.wps.cn/officeDocument/2017/drawingmlCustomData" val="200" checksum="3837665281"/>
                </a:ext>
              </a:extLst>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74949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9144" y="0"/>
            <a:ext cx="12173713"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052550"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1052551"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52552" name="Holder 6"/>
          <p:cNvSpPr>
            <a:spLocks noGrp="1"/>
          </p:cNvSpPr>
          <p:nvPr>
            <p:ph type="sldNum" sz="quarter" idx="7"/>
          </p:nvPr>
        </p:nvSpPr>
        <p:spPr/>
        <p:txBody>
          <a:bodyPr lIns="0" tIns="0" rIns="0" bIns="0"/>
          <a:lstStyle>
            <a:lvl1pPr>
              <a:defRPr sz="1200" b="0" i="0">
                <a:solidFill>
                  <a:schemeClr val="tx1"/>
                </a:solidFill>
                <a:latin typeface="微软雅黑" panose="020B0503020204020204" charset="-122"/>
                <a:cs typeface="微软雅黑" panose="020B0503020204020204" charset="-122"/>
              </a:defRPr>
            </a:lvl1pPr>
          </a:lstStyle>
          <a:p>
            <a:pPr marL="95250">
              <a:spcBef>
                <a:spcPts val="125"/>
              </a:spcBef>
            </a:pPr>
            <a:fld id="{81D60167-4931-47E6-BA6A-407CBD079E47}" type="slidenum">
              <a:rPr lang="en-US" altLang="zh-CN" smtClean="0"/>
              <a:t>‹#›</a:t>
            </a:fld>
            <a:endParaRPr lang="en-US" altLang="zh-CN" dirty="0"/>
          </a:p>
        </p:txBody>
      </p:sp>
      <p:pic>
        <p:nvPicPr>
          <p:cNvPr id="2097609" name="object 6"/>
          <p:cNvPicPr/>
          <p:nvPr userDrawn="1"/>
        </p:nvPicPr>
        <p:blipFill>
          <a:blip r:embed="rId2" cstate="print"/>
          <a:stretch>
            <a:fillRect/>
          </a:stretch>
        </p:blipFill>
        <p:spPr>
          <a:xfrm>
            <a:off x="10081612" y="260263"/>
            <a:ext cx="1415731" cy="436461"/>
          </a:xfrm>
          <a:prstGeom prst="rect">
            <a:avLst/>
          </a:prstGeom>
        </p:spPr>
      </p:pic>
      <p:sp>
        <p:nvSpPr>
          <p:cNvPr id="3" name="矩形 2"/>
          <p:cNvSpPr/>
          <p:nvPr userDrawn="1"/>
        </p:nvSpPr>
        <p:spPr>
          <a:xfrm>
            <a:off x="-428455" y="762000"/>
            <a:ext cx="180000" cy="18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428455" y="980100"/>
            <a:ext cx="180000" cy="179705"/>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428455" y="1197905"/>
            <a:ext cx="180000" cy="179705"/>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428455" y="1415710"/>
            <a:ext cx="180000" cy="17970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userDrawn="1"/>
        </p:nvSpPr>
        <p:spPr>
          <a:xfrm>
            <a:off x="-504825" y="1938315"/>
            <a:ext cx="237490" cy="299085"/>
          </a:xfrm>
          <a:prstGeom prst="rect">
            <a:avLst/>
          </a:prstGeom>
          <a:noFill/>
        </p:spPr>
        <p:txBody>
          <a:bodyPr wrap="square" rtlCol="0">
            <a:spAutoFit/>
          </a:bodyPr>
          <a:lstStyle/>
          <a:p>
            <a:r>
              <a:rPr lang="en-US" altLang="zh-CN">
                <a:solidFill>
                  <a:srgbClr val="C00000"/>
                </a:solidFill>
                <a:latin typeface="微软雅黑" panose="020B0503020204020204" charset="-122"/>
                <a:ea typeface="微软雅黑" panose="020B0503020204020204" charset="-122"/>
              </a:rPr>
              <a:t>A</a:t>
            </a:r>
          </a:p>
        </p:txBody>
      </p:sp>
      <p:sp>
        <p:nvSpPr>
          <p:cNvPr id="8" name="文本框 7"/>
          <p:cNvSpPr txBox="1"/>
          <p:nvPr userDrawn="1"/>
        </p:nvSpPr>
        <p:spPr>
          <a:xfrm>
            <a:off x="-504825" y="2199935"/>
            <a:ext cx="237490" cy="299085"/>
          </a:xfrm>
          <a:prstGeom prst="rect">
            <a:avLst/>
          </a:prstGeom>
          <a:noFill/>
        </p:spPr>
        <p:txBody>
          <a:bodyPr wrap="square" rtlCol="0">
            <a:spAutoFit/>
          </a:bodyPr>
          <a:lstStyle/>
          <a:p>
            <a:r>
              <a:rPr lang="en-US" altLang="zh-CN">
                <a:solidFill>
                  <a:srgbClr val="FFFF00"/>
                </a:solidFill>
                <a:latin typeface="微软雅黑" panose="020B0503020204020204" charset="-122"/>
                <a:ea typeface="微软雅黑" panose="020B0503020204020204" charset="-122"/>
              </a:rPr>
              <a:t>A</a:t>
            </a:r>
          </a:p>
        </p:txBody>
      </p:sp>
      <p:sp>
        <p:nvSpPr>
          <p:cNvPr id="9" name="文本框 8"/>
          <p:cNvSpPr txBox="1"/>
          <p:nvPr userDrawn="1"/>
        </p:nvSpPr>
        <p:spPr>
          <a:xfrm>
            <a:off x="-504825" y="2461555"/>
            <a:ext cx="237490" cy="299085"/>
          </a:xfrm>
          <a:prstGeom prst="rect">
            <a:avLst/>
          </a:prstGeom>
          <a:noFill/>
        </p:spPr>
        <p:txBody>
          <a:bodyPr wrap="square" rtlCol="0">
            <a:spAutoFit/>
          </a:bodyPr>
          <a:lstStyle/>
          <a:p>
            <a:r>
              <a:rPr lang="en-US" altLang="zh-CN">
                <a:solidFill>
                  <a:srgbClr val="0070C0"/>
                </a:solidFill>
                <a:latin typeface="微软雅黑" panose="020B0503020204020204" charset="-122"/>
                <a:ea typeface="微软雅黑" panose="020B0503020204020204" charset="-122"/>
              </a:rPr>
              <a:t>A</a:t>
            </a:r>
          </a:p>
        </p:txBody>
      </p:sp>
      <p:sp>
        <p:nvSpPr>
          <p:cNvPr id="10" name="文本框 9"/>
          <p:cNvSpPr txBox="1"/>
          <p:nvPr userDrawn="1"/>
        </p:nvSpPr>
        <p:spPr>
          <a:xfrm>
            <a:off x="-504825" y="1676695"/>
            <a:ext cx="237490" cy="299085"/>
          </a:xfrm>
          <a:prstGeom prst="rect">
            <a:avLst/>
          </a:prstGeom>
          <a:noFill/>
        </p:spPr>
        <p:txBody>
          <a:bodyPr wrap="square" rtlCol="0">
            <a:spAutoFit/>
          </a:bodyPr>
          <a:lstStyle/>
          <a:p>
            <a:r>
              <a:rPr lang="en-US" altLang="zh-CN">
                <a:solidFill>
                  <a:schemeClr val="tx1"/>
                </a:solidFill>
                <a:latin typeface="微软雅黑" panose="020B0503020204020204" charset="-122"/>
                <a:ea typeface="微软雅黑" panose="020B0503020204020204" charset="-122"/>
              </a:rPr>
              <a:t>A</a:t>
            </a:r>
          </a:p>
        </p:txBody>
      </p:sp>
    </p:spTree>
    <p:extLst>
      <p:ext uri="{BB962C8B-B14F-4D97-AF65-F5344CB8AC3E}">
        <p14:creationId xmlns:p14="http://schemas.microsoft.com/office/powerpoint/2010/main" val="36669094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9144" y="0"/>
            <a:ext cx="12173713" cy="6858000"/>
          </a:xfrm>
          <a:prstGeom prst="rect">
            <a:avLst/>
          </a:prstGeom>
        </p:spPr>
      </p:pic>
    </p:spTree>
    <p:extLst>
      <p:ext uri="{BB962C8B-B14F-4D97-AF65-F5344CB8AC3E}">
        <p14:creationId xmlns:p14="http://schemas.microsoft.com/office/powerpoint/2010/main" val="41064742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52560"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1052561"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52562" name="Holder 6"/>
          <p:cNvSpPr>
            <a:spLocks noGrp="1"/>
          </p:cNvSpPr>
          <p:nvPr>
            <p:ph type="sldNum" sz="quarter" idx="7"/>
          </p:nvPr>
        </p:nvSpPr>
        <p:spPr/>
        <p:txBody>
          <a:bodyPr lIns="0" tIns="0" rIns="0" bIns="0"/>
          <a:lstStyle>
            <a:lvl1pPr>
              <a:defRPr sz="1200" b="0" i="0">
                <a:solidFill>
                  <a:schemeClr val="tx1"/>
                </a:solidFill>
                <a:latin typeface="微软雅黑" panose="020B0503020204020204" charset="-122"/>
                <a:cs typeface="微软雅黑" panose="020B0503020204020204" charset="-122"/>
              </a:defRPr>
            </a:lvl1pPr>
          </a:lstStyle>
          <a:p>
            <a:pPr marL="95250">
              <a:spcBef>
                <a:spcPts val="125"/>
              </a:spcBef>
            </a:pPr>
            <a:fld id="{81D60167-4931-47E6-BA6A-407CBD079E47}" type="slidenum">
              <a:rPr lang="en-US" altLang="zh-CN" smtClean="0"/>
              <a:t>‹#›</a:t>
            </a:fld>
            <a:endParaRPr lang="en-US" altLang="zh-CN" dirty="0"/>
          </a:p>
        </p:txBody>
      </p:sp>
    </p:spTree>
    <p:extLst>
      <p:ext uri="{BB962C8B-B14F-4D97-AF65-F5344CB8AC3E}">
        <p14:creationId xmlns:p14="http://schemas.microsoft.com/office/powerpoint/2010/main" val="20530635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solidFill>
          <a:schemeClr val="bg1"/>
        </a:solidFill>
        <a:effectLst/>
      </p:bgPr>
    </p:bg>
    <p:spTree>
      <p:nvGrpSpPr>
        <p:cNvPr id="1" name=""/>
        <p:cNvGrpSpPr/>
        <p:nvPr/>
      </p:nvGrpSpPr>
      <p:grpSpPr>
        <a:xfrm>
          <a:off x="0" y="0"/>
          <a:ext cx="0" cy="0"/>
          <a:chOff x="0" y="0"/>
          <a:chExt cx="0" cy="0"/>
        </a:xfrm>
      </p:grpSpPr>
      <p:pic>
        <p:nvPicPr>
          <p:cNvPr id="2097613" name="图片 6"/>
          <p:cNvPicPr>
            <a:picLocks noChangeAspect="1"/>
          </p:cNvPicPr>
          <p:nvPr userDrawn="1"/>
        </p:nvPicPr>
        <p:blipFill>
          <a:blip r:embed="rId2" cstate="print"/>
          <a:stretch>
            <a:fillRect/>
          </a:stretch>
        </p:blipFill>
        <p:spPr>
          <a:xfrm>
            <a:off x="9144" y="0"/>
            <a:ext cx="12173713" cy="6858000"/>
          </a:xfrm>
          <a:prstGeom prst="rect">
            <a:avLst/>
          </a:prstGeom>
        </p:spPr>
      </p:pic>
      <p:pic>
        <p:nvPicPr>
          <p:cNvPr id="2097614" name="object 7"/>
          <p:cNvPicPr/>
          <p:nvPr userDrawn="1"/>
        </p:nvPicPr>
        <p:blipFill>
          <a:blip r:embed="rId3" cstate="print"/>
          <a:stretch>
            <a:fillRect/>
          </a:stretch>
        </p:blipFill>
        <p:spPr>
          <a:xfrm>
            <a:off x="5105400" y="2819401"/>
            <a:ext cx="813651" cy="806691"/>
          </a:xfrm>
          <a:prstGeom prst="rect">
            <a:avLst/>
          </a:prstGeom>
        </p:spPr>
      </p:pic>
      <p:pic>
        <p:nvPicPr>
          <p:cNvPr id="2097615" name="object 8"/>
          <p:cNvPicPr/>
          <p:nvPr userDrawn="1"/>
        </p:nvPicPr>
        <p:blipFill>
          <a:blip r:embed="rId3" cstate="print"/>
          <a:stretch>
            <a:fillRect/>
          </a:stretch>
        </p:blipFill>
        <p:spPr>
          <a:xfrm>
            <a:off x="5943600" y="2819401"/>
            <a:ext cx="813651" cy="806691"/>
          </a:xfrm>
          <a:prstGeom prst="rect">
            <a:avLst/>
          </a:prstGeom>
        </p:spPr>
      </p:pic>
      <p:pic>
        <p:nvPicPr>
          <p:cNvPr id="2097616" name="object 9"/>
          <p:cNvPicPr/>
          <p:nvPr userDrawn="1"/>
        </p:nvPicPr>
        <p:blipFill>
          <a:blip r:embed="rId4" cstate="print"/>
          <a:stretch>
            <a:fillRect/>
          </a:stretch>
        </p:blipFill>
        <p:spPr>
          <a:xfrm>
            <a:off x="6902947" y="2889391"/>
            <a:ext cx="149809" cy="644613"/>
          </a:xfrm>
          <a:prstGeom prst="rect">
            <a:avLst/>
          </a:prstGeom>
        </p:spPr>
      </p:pic>
    </p:spTree>
    <p:extLst>
      <p:ext uri="{BB962C8B-B14F-4D97-AF65-F5344CB8AC3E}">
        <p14:creationId xmlns:p14="http://schemas.microsoft.com/office/powerpoint/2010/main" val="9551593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048767"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1048768"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48769" name="Holder 4"/>
          <p:cNvSpPr>
            <a:spLocks noGrp="1"/>
          </p:cNvSpPr>
          <p:nvPr>
            <p:ph type="sldNum" sz="quarter" idx="7"/>
          </p:nvPr>
        </p:nvSpPr>
        <p:spPr/>
        <p:txBody>
          <a:bodyPr lIns="0" tIns="0" rIns="0" bIns="0"/>
          <a:lstStyle>
            <a:lvl1pPr>
              <a:defRPr sz="1200" b="0" i="0">
                <a:solidFill>
                  <a:schemeClr val="tx1"/>
                </a:solidFill>
                <a:latin typeface="微软雅黑" panose="020B0503020204020204" charset="-122"/>
                <a:cs typeface="微软雅黑" panose="020B0503020204020204" charset="-122"/>
              </a:defRPr>
            </a:lvl1pPr>
          </a:lstStyle>
          <a:p>
            <a:pPr marL="95250">
              <a:spcBef>
                <a:spcPts val="125"/>
              </a:spcBef>
            </a:pPr>
            <a:fld id="{81D60167-4931-47E6-BA6A-407CBD079E47}" type="slidenum">
              <a:rPr lang="en-US" altLang="zh-CN" smtClean="0"/>
              <a:t>‹#›</a:t>
            </a:fld>
            <a:endParaRPr lang="en-US" altLang="zh-CN" dirty="0"/>
          </a:p>
        </p:txBody>
      </p:sp>
    </p:spTree>
    <p:extLst>
      <p:ext uri="{BB962C8B-B14F-4D97-AF65-F5344CB8AC3E}">
        <p14:creationId xmlns:p14="http://schemas.microsoft.com/office/powerpoint/2010/main" val="17396817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2372344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397762" y="241648"/>
            <a:ext cx="9644761" cy="396000"/>
          </a:xfrm>
          <a:prstGeom prst="rect">
            <a:avLst/>
          </a:prstGeom>
        </p:spPr>
        <p:txBody>
          <a:bodyPr/>
          <a:lstStyle>
            <a:lvl1pPr>
              <a:defRPr sz="2800" b="1">
                <a:solidFill>
                  <a:schemeClr val="tx1"/>
                </a:solidFill>
                <a:latin typeface="微软雅黑" panose="020B0503020204020204" charset="-122"/>
                <a:ea typeface="微软雅黑" panose="020B0503020204020204" charset="-122"/>
              </a:defRPr>
            </a:lvl1pPr>
          </a:lstStyle>
          <a:p>
            <a:r>
              <a:rPr lang="zh-CN" altLang="en-US" dirty="0"/>
              <a:t>单击此处编辑母版标题样式</a:t>
            </a:r>
          </a:p>
        </p:txBody>
      </p:sp>
      <p:pic>
        <p:nvPicPr>
          <p:cNvPr id="6" name="picture 16"/>
          <p:cNvPicPr>
            <a:picLocks noChangeAspect="1"/>
          </p:cNvPicPr>
          <p:nvPr/>
        </p:nvPicPr>
        <p:blipFill>
          <a:blip r:embed="rId2" cstate="print"/>
          <a:stretch>
            <a:fillRect/>
          </a:stretch>
        </p:blipFill>
        <p:spPr>
          <a:xfrm>
            <a:off x="0" y="792000"/>
            <a:ext cx="9144000" cy="15874"/>
          </a:xfrm>
          <a:prstGeom prst="rect">
            <a:avLst/>
          </a:prstGeom>
        </p:spPr>
      </p:pic>
      <p:pic>
        <p:nvPicPr>
          <p:cNvPr id="7" name="picture 31"/>
          <p:cNvPicPr>
            <a:picLocks noChangeAspect="1"/>
          </p:cNvPicPr>
          <p:nvPr userDrawn="1"/>
        </p:nvPicPr>
        <p:blipFill>
          <a:blip r:embed="rId3" cstate="print"/>
          <a:stretch>
            <a:fillRect/>
          </a:stretch>
        </p:blipFill>
        <p:spPr>
          <a:xfrm rot="21600000">
            <a:off x="10472276" y="199212"/>
            <a:ext cx="1415795" cy="437388"/>
          </a:xfrm>
          <a:prstGeom prst="rect">
            <a:avLst/>
          </a:prstGeom>
        </p:spPr>
      </p:pic>
      <p:sp>
        <p:nvSpPr>
          <p:cNvPr id="8" name="rect"/>
          <p:cNvSpPr/>
          <p:nvPr userDrawn="1"/>
        </p:nvSpPr>
        <p:spPr>
          <a:xfrm>
            <a:off x="0" y="156967"/>
            <a:ext cx="222504" cy="563879"/>
          </a:xfrm>
          <a:prstGeom prst="rect">
            <a:avLst/>
          </a:prstGeom>
          <a:solidFill>
            <a:srgbClr val="0F60D7">
              <a:alpha val="100000"/>
            </a:srgbClr>
          </a:solidFill>
          <a:ln cap="flat">
            <a:miter lim="0"/>
          </a:ln>
        </p:spPr>
        <p:txBody>
          <a:bodyPr rtlCol="0"/>
          <a:lstStyle/>
          <a:p>
            <a:pPr algn="ctr"/>
            <a:endParaRPr lang="zh-CN" altLang="en-US"/>
          </a:p>
        </p:txBody>
      </p:sp>
      <p:sp>
        <p:nvSpPr>
          <p:cNvPr id="9" name="rect"/>
          <p:cNvSpPr/>
          <p:nvPr userDrawn="1"/>
        </p:nvSpPr>
        <p:spPr>
          <a:xfrm>
            <a:off x="295846" y="157729"/>
            <a:ext cx="28575" cy="563626"/>
          </a:xfrm>
          <a:prstGeom prst="rect">
            <a:avLst/>
          </a:prstGeom>
          <a:solidFill>
            <a:srgbClr val="0F60D7">
              <a:alpha val="100000"/>
            </a:srgbClr>
          </a:solidFill>
          <a:ln cap="flat">
            <a:miter lim="0"/>
          </a:ln>
        </p:spPr>
        <p:txBody>
          <a:bodyPr rtlCol="0"/>
          <a:lstStyle/>
          <a:p>
            <a:pPr algn="ctr"/>
            <a:endParaRPr lang="zh-CN" altLang="en-US"/>
          </a:p>
        </p:txBody>
      </p:sp>
      <p:sp>
        <p:nvSpPr>
          <p:cNvPr id="15" name="副标题 2"/>
          <p:cNvSpPr>
            <a:spLocks noGrp="1"/>
          </p:cNvSpPr>
          <p:nvPr>
            <p:ph type="subTitle" idx="1" hasCustomPrompt="1"/>
          </p:nvPr>
        </p:nvSpPr>
        <p:spPr>
          <a:xfrm>
            <a:off x="308229" y="951404"/>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charset="-122"/>
                <a:ea typeface="微软雅黑" panose="020B050302020402020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
        <p:nvSpPr>
          <p:cNvPr id="3" name="文本框 2"/>
          <p:cNvSpPr txBox="1"/>
          <p:nvPr userDrawn="1"/>
        </p:nvSpPr>
        <p:spPr>
          <a:xfrm>
            <a:off x="10477500" y="6543675"/>
            <a:ext cx="1705846" cy="276999"/>
          </a:xfrm>
          <a:prstGeom prst="rect">
            <a:avLst/>
          </a:prstGeom>
          <a:noFill/>
        </p:spPr>
        <p:txBody>
          <a:bodyPr wrap="square" rtlCol="0">
            <a:spAutoFit/>
          </a:bodyPr>
          <a:lstStyle/>
          <a:p>
            <a:pPr algn="r"/>
            <a:fld id="{937A7587-B1F7-43EE-9480-2C52ABB5508E}" type="slidenum">
              <a:rPr lang="zh-CN" altLang="en-US" sz="1200" smtClean="0">
                <a:latin typeface="微软雅黑" panose="020B0503020204020204" charset="-122"/>
                <a:ea typeface="微软雅黑" panose="020B0503020204020204" charset="-122"/>
              </a:rPr>
              <a:t>‹#›</a:t>
            </a:fld>
            <a:endParaRPr lang="zh-CN" altLang="en-US" sz="1400" dirty="0">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40934319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F2E113-9BC8-4D0C-AAD8-ADDD9D17168C}" type="slidenum">
              <a:rPr lang="zh-CN" altLang="en-US" smtClean="0"/>
              <a:t>‹#›</a:t>
            </a:fld>
            <a:endParaRPr lang="zh-CN" altLang="en-US"/>
          </a:p>
        </p:txBody>
      </p:sp>
    </p:spTree>
    <p:extLst>
      <p:ext uri="{BB962C8B-B14F-4D97-AF65-F5344CB8AC3E}">
        <p14:creationId xmlns:p14="http://schemas.microsoft.com/office/powerpoint/2010/main" val="17671288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标题_内容">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526096" y="296516"/>
            <a:ext cx="9703754" cy="611184"/>
          </a:xfrm>
          <a:prstGeom prst="rect">
            <a:avLst/>
          </a:prstGeom>
        </p:spPr>
        <p:txBody>
          <a:bodyPr vert="horz" lIns="91440" tIns="45720" rIns="91440" bIns="45720" rtlCol="0" anchor="ctr">
            <a:normAutofit/>
          </a:bodyPr>
          <a:lstStyle>
            <a:lvl1pPr algn="l">
              <a:defRPr sz="2800" b="1">
                <a:solidFill>
                  <a:schemeClr val="accent1"/>
                </a:solidFill>
                <a:latin typeface="微软雅黑" panose="020B0503020204020204" charset="-122"/>
                <a:ea typeface="微软雅黑" panose="020B0503020204020204" charset="-122"/>
              </a:defRPr>
            </a:lvl1pPr>
          </a:lstStyle>
          <a:p>
            <a:r>
              <a:rPr lang="zh-CN" altLang="en-US" dirty="0"/>
              <a:t>单击此处编辑标题</a:t>
            </a:r>
            <a:endParaRPr lang="en-US" dirty="0"/>
          </a:p>
        </p:txBody>
      </p:sp>
      <p:sp>
        <p:nvSpPr>
          <p:cNvPr id="18" name="Text Placeholder 2"/>
          <p:cNvSpPr>
            <a:spLocks noGrp="1"/>
          </p:cNvSpPr>
          <p:nvPr>
            <p:ph type="body" idx="10" hasCustomPrompt="1"/>
          </p:nvPr>
        </p:nvSpPr>
        <p:spPr>
          <a:xfrm>
            <a:off x="914400" y="1334739"/>
            <a:ext cx="10363200" cy="4570994"/>
          </a:xfrm>
          <a:prstGeom prst="rect">
            <a:avLst/>
          </a:prstGeom>
        </p:spPr>
        <p:txBody>
          <a:bodyPr anchor="t">
            <a:normAutofit/>
          </a:bodyPr>
          <a:lstStyle>
            <a:lvl1pPr marL="0" indent="0" algn="l">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单击此处编辑内容</a:t>
            </a:r>
          </a:p>
        </p:txBody>
      </p:sp>
      <p:pic>
        <p:nvPicPr>
          <p:cNvPr id="2" name="图片 1"/>
          <p:cNvPicPr>
            <a:picLocks noChangeAspect="1"/>
          </p:cNvPicPr>
          <p:nvPr userDrawn="1"/>
        </p:nvPicPr>
        <p:blipFill>
          <a:blip r:embed="rId2" cstate="print"/>
          <a:stretch>
            <a:fillRect/>
          </a:stretch>
        </p:blipFill>
        <p:spPr>
          <a:xfrm>
            <a:off x="10073221" y="-79719"/>
            <a:ext cx="1852076" cy="1389056"/>
          </a:xfrm>
          <a:prstGeom prst="rect">
            <a:avLst/>
          </a:prstGeom>
        </p:spPr>
      </p:pic>
      <p:sp>
        <p:nvSpPr>
          <p:cNvPr id="4" name="TextBox 3"/>
          <p:cNvSpPr txBox="1"/>
          <p:nvPr userDrawn="1"/>
        </p:nvSpPr>
        <p:spPr>
          <a:xfrm>
            <a:off x="11604943" y="6499146"/>
            <a:ext cx="447675" cy="246221"/>
          </a:xfrm>
          <a:prstGeom prst="rect">
            <a:avLst/>
          </a:prstGeom>
          <a:noFill/>
        </p:spPr>
        <p:txBody>
          <a:bodyPr wrap="none" rtlCol="0" anchor="ctr" anchorCtr="0">
            <a:noAutofit/>
          </a:bodyPr>
          <a:lstStyle/>
          <a:p>
            <a:pPr algn="ctr">
              <a:lnSpc>
                <a:spcPct val="100000"/>
              </a:lnSpc>
              <a:buClrTx/>
              <a:buSzTx/>
              <a:buFontTx/>
            </a:pPr>
            <a:fld id="{FDA8CB47-5F18-3A4B-AD3A-422A03DFB5D1}" type="slidenum">
              <a:rPr kumimoji="1" lang="zh-CN" altLang="en-US" sz="1200" b="1" smtClean="0">
                <a:solidFill>
                  <a:schemeClr val="accent2"/>
                </a:solidFill>
                <a:latin typeface="微软雅黑" panose="020B0503020204020204" charset="-122"/>
                <a:ea typeface="微软雅黑" panose="020B0503020204020204" charset="-122"/>
                <a:sym typeface="+mn-ea"/>
              </a:rPr>
              <a:t>‹#›</a:t>
            </a:fld>
            <a:endParaRPr kumimoji="1" lang="zh-CN" altLang="en-US" sz="1200" b="1" dirty="0">
              <a:solidFill>
                <a:schemeClr val="accent2"/>
              </a:solidFill>
              <a:latin typeface="微软雅黑" panose="020B0503020204020204" charset="-122"/>
              <a:ea typeface="微软雅黑" panose="020B0503020204020204" charset="-122"/>
              <a:sym typeface="+mn-ea"/>
            </a:endParaRPr>
          </a:p>
        </p:txBody>
      </p:sp>
      <p:cxnSp>
        <p:nvCxnSpPr>
          <p:cNvPr id="6" name="Straight Connector 5"/>
          <p:cNvCxnSpPr/>
          <p:nvPr userDrawn="1"/>
        </p:nvCxnSpPr>
        <p:spPr>
          <a:xfrm>
            <a:off x="0" y="920401"/>
            <a:ext cx="12191999"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12269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itle Placeholder 1"/>
          <p:cNvSpPr>
            <a:spLocks noGrp="1"/>
          </p:cNvSpPr>
          <p:nvPr>
            <p:ph type="title" hasCustomPrompt="1"/>
          </p:nvPr>
        </p:nvSpPr>
        <p:spPr>
          <a:xfrm>
            <a:off x="914400" y="152505"/>
            <a:ext cx="8153400" cy="611184"/>
          </a:xfrm>
          <a:prstGeom prst="rect">
            <a:avLst/>
          </a:prstGeom>
        </p:spPr>
        <p:txBody>
          <a:bodyPr vert="horz" lIns="91440" tIns="45720" rIns="91440" bIns="45720" rtlCol="0" anchor="ctr">
            <a:normAutofit/>
          </a:bodyPr>
          <a:lstStyle>
            <a:lvl1pPr algn="l">
              <a:defRPr sz="2800" b="1">
                <a:solidFill>
                  <a:srgbClr val="0B85CF"/>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11" name="Slide Number Placeholder 5"/>
          <p:cNvSpPr>
            <a:spLocks noGrp="1"/>
          </p:cNvSpPr>
          <p:nvPr>
            <p:ph type="sldNum" sz="quarter" idx="4"/>
          </p:nvPr>
        </p:nvSpPr>
        <p:spPr>
          <a:xfrm>
            <a:off x="9389139" y="6358824"/>
            <a:ext cx="2743200" cy="365125"/>
          </a:xfrm>
          <a:prstGeom prst="rect">
            <a:avLst/>
          </a:prstGeom>
        </p:spPr>
        <p:txBody>
          <a:bodyPr vert="horz" lIns="91440" tIns="45720" rIns="91440" bIns="45720" rtlCol="0" anchor="ctr"/>
          <a:lstStyle>
            <a:lvl1pPr algn="r">
              <a:defRPr sz="1200" b="1">
                <a:solidFill>
                  <a:srgbClr val="92D050"/>
                </a:solidFill>
                <a:latin typeface="微软雅黑" panose="020B0503020204020204" charset="-122"/>
                <a:ea typeface="微软雅黑" panose="020B0503020204020204" charset="-122"/>
              </a:defRPr>
            </a:lvl1pPr>
          </a:lstStyle>
          <a:p>
            <a:fld id="{989A68CE-9FA7-456D-BE34-4C018B9CB8B8}" type="slidenum">
              <a:rPr lang="zh-CN" altLang="en-US" smtClean="0"/>
              <a:t>‹#›</a:t>
            </a:fld>
            <a:endParaRPr lang="zh-CN" altLang="en-US" dirty="0"/>
          </a:p>
        </p:txBody>
      </p:sp>
      <p:pic>
        <p:nvPicPr>
          <p:cNvPr id="15" name="图片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67925" y="-262890"/>
            <a:ext cx="2072640" cy="1388745"/>
          </a:xfrm>
          <a:prstGeom prst="rect">
            <a:avLst/>
          </a:prstGeom>
        </p:spPr>
      </p:pic>
      <p:sp>
        <p:nvSpPr>
          <p:cNvPr id="18" name="Text Placeholder 2"/>
          <p:cNvSpPr>
            <a:spLocks noGrp="1"/>
          </p:cNvSpPr>
          <p:nvPr>
            <p:ph type="body" idx="10" hasCustomPrompt="1"/>
          </p:nvPr>
        </p:nvSpPr>
        <p:spPr>
          <a:xfrm>
            <a:off x="914400" y="1334739"/>
            <a:ext cx="10363200" cy="4570994"/>
          </a:xfrm>
          <a:prstGeom prst="rect">
            <a:avLst/>
          </a:prstGeom>
        </p:spPr>
        <p:txBody>
          <a:bodyPr anchor="t">
            <a:normAutofit/>
          </a:bodyPr>
          <a:lstStyle>
            <a:lvl1pPr marL="0" indent="0" algn="l">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单击此处编辑内容</a:t>
            </a:r>
          </a:p>
        </p:txBody>
      </p:sp>
      <p:cxnSp>
        <p:nvCxnSpPr>
          <p:cNvPr id="8" name="直接连接符 7"/>
          <p:cNvCxnSpPr/>
          <p:nvPr userDrawn="1"/>
        </p:nvCxnSpPr>
        <p:spPr>
          <a:xfrm>
            <a:off x="1" y="698244"/>
            <a:ext cx="6870023" cy="0"/>
          </a:xfrm>
          <a:prstGeom prst="line">
            <a:avLst/>
          </a:prstGeom>
          <a:ln w="2857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userDrawn="1"/>
        </p:nvSpPr>
        <p:spPr>
          <a:xfrm>
            <a:off x="0" y="3951605"/>
            <a:ext cx="7105650" cy="29063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21535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7" name="Title Text"/>
          <p:cNvSpPr txBox="1">
            <a:spLocks noGrp="1"/>
          </p:cNvSpPr>
          <p:nvPr>
            <p:ph type="title" hasCustomPrompt="1"/>
          </p:nvPr>
        </p:nvSpPr>
        <p:spPr>
          <a:prstGeom prst="rect">
            <a:avLst/>
          </a:prstGeom>
        </p:spPr>
        <p:txBody>
          <a:bodyPr/>
          <a:lstStyle/>
          <a:p>
            <a:r>
              <a:t>Title Text</a:t>
            </a:r>
          </a:p>
        </p:txBody>
      </p:sp>
      <p:sp>
        <p:nvSpPr>
          <p:cNvPr id="58" name="Body Level One…"/>
          <p:cNvSpPr txBox="1">
            <a:spLocks noGrp="1"/>
          </p:cNvSpPr>
          <p:nvPr>
            <p:ph type="body" idx="1" hasCustomPrompt="1"/>
          </p:nvPr>
        </p:nvSpPr>
        <p:spPr>
          <a:xfrm>
            <a:off x="736600" y="1949449"/>
            <a:ext cx="10718800" cy="4019551"/>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pic>
        <p:nvPicPr>
          <p:cNvPr id="59" name="Image" descr="Image"/>
          <p:cNvPicPr>
            <a:picLocks noChangeAspect="1"/>
          </p:cNvPicPr>
          <p:nvPr/>
        </p:nvPicPr>
        <p:blipFill>
          <a:blip r:embed="rId3"/>
          <a:stretch>
            <a:fillRect/>
          </a:stretch>
        </p:blipFill>
        <p:spPr>
          <a:xfrm>
            <a:off x="10756655" y="538019"/>
            <a:ext cx="994063" cy="994063"/>
          </a:xfrm>
          <a:prstGeom prst="rect">
            <a:avLst/>
          </a:prstGeom>
          <a:ln w="12700">
            <a:miter lim="400000"/>
            <a:headEnd/>
            <a:tailEnd/>
          </a:ln>
        </p:spPr>
      </p:pic>
      <p:sp>
        <p:nvSpPr>
          <p:cNvPr id="60" name="Slide Number"/>
          <p:cNvSpPr txBox="1">
            <a:spLocks noGrp="1"/>
          </p:cNvSpPr>
          <p:nvPr>
            <p:ph type="sldNum" sz="quarter" idx="2"/>
          </p:nvPr>
        </p:nvSpPr>
        <p:spPr>
          <a:prstGeom prst="rect">
            <a:avLst/>
          </a:prstGeom>
        </p:spPr>
        <p:txBody>
          <a:bodyPr/>
          <a:lstStyle/>
          <a:p>
            <a:pPr>
              <a:defRPr>
                <a:effectLst/>
              </a:defRPr>
            </a:pPr>
            <a:fld id="{86CB4B4D-7CA3-9044-876B-883B54F8677D}" type="slidenum">
              <a:rPr/>
              <a:t>‹#›</a:t>
            </a:fld>
            <a:endParaRPr/>
          </a:p>
        </p:txBody>
      </p:sp>
    </p:spTree>
    <p:extLst>
      <p:ext uri="{BB962C8B-B14F-4D97-AF65-F5344CB8AC3E}">
        <p14:creationId xmlns:p14="http://schemas.microsoft.com/office/powerpoint/2010/main" val="3565586472"/>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endParaRPr kumimoji="1" lang="zh-CN" altLang="en-US"/>
          </a:p>
        </p:txBody>
      </p:sp>
      <p:sp>
        <p:nvSpPr>
          <p:cNvPr id="8" name="Footer Placeholder 7"/>
          <p:cNvSpPr>
            <a:spLocks noGrp="1"/>
          </p:cNvSpPr>
          <p:nvPr>
            <p:ph type="ftr" sz="quarter" idx="11"/>
          </p:nvPr>
        </p:nvSpPr>
        <p:spPr/>
        <p:txBody>
          <a:bodyPr/>
          <a:lstStyle/>
          <a:p>
            <a:endParaRPr kumimoji="1" lang="zh-CN" altLang="en-US"/>
          </a:p>
        </p:txBody>
      </p:sp>
      <p:sp>
        <p:nvSpPr>
          <p:cNvPr id="9" name="Slide Number Placeholder 8"/>
          <p:cNvSpPr>
            <a:spLocks noGrp="1"/>
          </p:cNvSpPr>
          <p:nvPr>
            <p:ph type="sldNum" sz="quarter" idx="12"/>
          </p:nvPr>
        </p:nvSpPr>
        <p:spPr/>
        <p:txBody>
          <a:bodyPr/>
          <a:lstStyle/>
          <a:p>
            <a:fld id="{8A22BD1E-C90F-604E-8768-298FBDC1684D}" type="slidenum">
              <a:rPr kumimoji="1" lang="zh-CN" altLang="en-US" smtClean="0"/>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endParaRPr kumimoji="1" lang="zh-CN" altLang="en-US"/>
          </a:p>
        </p:txBody>
      </p:sp>
      <p:sp>
        <p:nvSpPr>
          <p:cNvPr id="4" name="Footer Placeholder 3"/>
          <p:cNvSpPr>
            <a:spLocks noGrp="1"/>
          </p:cNvSpPr>
          <p:nvPr>
            <p:ph type="ftr" sz="quarter" idx="11"/>
          </p:nvPr>
        </p:nvSpPr>
        <p:spPr/>
        <p:txBody>
          <a:bodyPr/>
          <a:lstStyle/>
          <a:p>
            <a:endParaRPr kumimoji="1" lang="zh-CN" altLang="en-US"/>
          </a:p>
        </p:txBody>
      </p:sp>
      <p:sp>
        <p:nvSpPr>
          <p:cNvPr id="5" name="Slide Number Placeholder 4"/>
          <p:cNvSpPr>
            <a:spLocks noGrp="1"/>
          </p:cNvSpPr>
          <p:nvPr>
            <p:ph type="sldNum" sz="quarter" idx="12"/>
          </p:nvPr>
        </p:nvSpPr>
        <p:spPr/>
        <p:txBody>
          <a:bodyPr/>
          <a:lstStyle/>
          <a:p>
            <a:fld id="{8A22BD1E-C90F-604E-8768-298FBDC1684D}" type="slidenum">
              <a:rPr kumimoji="1" lang="zh-CN" altLang="en-US" smtClean="0"/>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zh-CN" altLang="en-US"/>
          </a:p>
        </p:txBody>
      </p:sp>
      <p:sp>
        <p:nvSpPr>
          <p:cNvPr id="3" name="Footer Placeholder 2"/>
          <p:cNvSpPr>
            <a:spLocks noGrp="1"/>
          </p:cNvSpPr>
          <p:nvPr>
            <p:ph type="ftr" sz="quarter" idx="11"/>
          </p:nvPr>
        </p:nvSpPr>
        <p:spPr/>
        <p:txBody>
          <a:bodyPr/>
          <a:lstStyle/>
          <a:p>
            <a:endParaRPr kumimoji="1" lang="zh-CN" altLang="en-US"/>
          </a:p>
        </p:txBody>
      </p:sp>
      <p:sp>
        <p:nvSpPr>
          <p:cNvPr id="4" name="Slide Number Placeholder 3"/>
          <p:cNvSpPr>
            <a:spLocks noGrp="1"/>
          </p:cNvSpPr>
          <p:nvPr>
            <p:ph type="sldNum" sz="quarter" idx="12"/>
          </p:nvPr>
        </p:nvSpPr>
        <p:spPr/>
        <p:txBody>
          <a:bodyPr/>
          <a:lstStyle/>
          <a:p>
            <a:fld id="{8A22BD1E-C90F-604E-8768-298FBDC1684D}" type="slidenum">
              <a:rPr kumimoji="1" lang="zh-CN" altLang="en-US" smtClean="0"/>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3.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5.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97159" name="bg object 16"/>
          <p:cNvPicPr/>
          <p:nvPr/>
        </p:nvPicPr>
        <p:blipFill>
          <a:blip r:embed="rId13" cstate="print"/>
          <a:stretch>
            <a:fillRect/>
          </a:stretch>
        </p:blipFill>
        <p:spPr>
          <a:xfrm>
            <a:off x="1" y="5080000"/>
            <a:ext cx="5723467" cy="1778000"/>
          </a:xfrm>
          <a:prstGeom prst="rect">
            <a:avLst/>
          </a:prstGeom>
        </p:spPr>
      </p:pic>
      <p:pic>
        <p:nvPicPr>
          <p:cNvPr id="2097160" name="bg object 17"/>
          <p:cNvPicPr/>
          <p:nvPr/>
        </p:nvPicPr>
        <p:blipFill>
          <a:blip r:embed="rId14" cstate="print"/>
          <a:stretch>
            <a:fillRect/>
          </a:stretch>
        </p:blipFill>
        <p:spPr>
          <a:xfrm>
            <a:off x="96597" y="5773479"/>
            <a:ext cx="1196119" cy="889140"/>
          </a:xfrm>
          <a:prstGeom prst="rect">
            <a:avLst/>
          </a:prstGeom>
        </p:spPr>
      </p:pic>
      <p:pic>
        <p:nvPicPr>
          <p:cNvPr id="2097161" name="bg object 18"/>
          <p:cNvPicPr/>
          <p:nvPr/>
        </p:nvPicPr>
        <p:blipFill>
          <a:blip r:embed="rId15" cstate="print"/>
          <a:stretch>
            <a:fillRect/>
          </a:stretch>
        </p:blipFill>
        <p:spPr>
          <a:xfrm>
            <a:off x="10058400" y="336465"/>
            <a:ext cx="1576103" cy="458396"/>
          </a:xfrm>
          <a:prstGeom prst="rect">
            <a:avLst/>
          </a:prstGeom>
        </p:spPr>
      </p:pic>
      <p:sp>
        <p:nvSpPr>
          <p:cNvPr id="1048589" name="Holder 2"/>
          <p:cNvSpPr>
            <a:spLocks noGrp="1"/>
          </p:cNvSpPr>
          <p:nvPr>
            <p:ph type="title"/>
          </p:nvPr>
        </p:nvSpPr>
        <p:spPr>
          <a:xfrm>
            <a:off x="2525421" y="1917168"/>
            <a:ext cx="7141159" cy="410369"/>
          </a:xfrm>
          <a:prstGeom prst="rect">
            <a:avLst/>
          </a:prstGeom>
        </p:spPr>
        <p:txBody>
          <a:bodyPr wrap="square" lIns="0" tIns="0" rIns="0" bIns="0">
            <a:spAutoFit/>
          </a:bodyPr>
          <a:lstStyle>
            <a:lvl1pPr>
              <a:defRPr sz="2665" b="1" i="0">
                <a:solidFill>
                  <a:srgbClr val="A6A6A6"/>
                </a:solidFill>
                <a:latin typeface="微软雅黑" panose="020B0503020204020204" charset="-122"/>
                <a:cs typeface="微软雅黑" panose="020B0503020204020204" charset="-122"/>
              </a:defRPr>
            </a:lvl1pPr>
          </a:lstStyle>
          <a:p>
            <a:endParaRPr/>
          </a:p>
        </p:txBody>
      </p:sp>
      <p:sp>
        <p:nvSpPr>
          <p:cNvPr id="1048590" name="Holder 3"/>
          <p:cNvSpPr>
            <a:spLocks noGrp="1"/>
          </p:cNvSpPr>
          <p:nvPr>
            <p:ph type="body" idx="1"/>
          </p:nvPr>
        </p:nvSpPr>
        <p:spPr>
          <a:xfrm>
            <a:off x="2996641" y="2847455"/>
            <a:ext cx="7008707" cy="410369"/>
          </a:xfrm>
          <a:prstGeom prst="rect">
            <a:avLst/>
          </a:prstGeom>
        </p:spPr>
        <p:txBody>
          <a:bodyPr wrap="square" lIns="0" tIns="0" rIns="0" bIns="0">
            <a:spAutoFit/>
          </a:bodyPr>
          <a:lstStyle>
            <a:lvl1pPr>
              <a:defRPr sz="2665" b="1" i="0">
                <a:solidFill>
                  <a:srgbClr val="A6A6A6"/>
                </a:solidFill>
                <a:latin typeface="微软雅黑" panose="020B0503020204020204" charset="-122"/>
                <a:cs typeface="微软雅黑" panose="020B0503020204020204" charset="-122"/>
              </a:defRPr>
            </a:lvl1pPr>
          </a:lstStyle>
          <a:p>
            <a:endParaRPr/>
          </a:p>
        </p:txBody>
      </p:sp>
      <p:sp>
        <p:nvSpPr>
          <p:cNvPr id="1048591" name="Holder 4"/>
          <p:cNvSpPr>
            <a:spLocks noGrp="1"/>
          </p:cNvSpPr>
          <p:nvPr>
            <p:ph type="ftr" sz="quarter" idx="5"/>
          </p:nvPr>
        </p:nvSpPr>
        <p:spPr>
          <a:xfrm>
            <a:off x="4145280" y="6377941"/>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1048592" name="Holder 5"/>
          <p:cNvSpPr>
            <a:spLocks noGrp="1"/>
          </p:cNvSpPr>
          <p:nvPr>
            <p:ph type="dt" sz="half" idx="6"/>
          </p:nvPr>
        </p:nvSpPr>
        <p:spPr>
          <a:xfrm>
            <a:off x="609600" y="6377941"/>
            <a:ext cx="2804160" cy="276999"/>
          </a:xfrm>
          <a:prstGeom prst="rect">
            <a:avLst/>
          </a:prstGeom>
        </p:spPr>
        <p:txBody>
          <a:bodyPr wrap="square" lIns="0" tIns="0" rIns="0" bIns="0">
            <a:spAutoFit/>
          </a:bodyPr>
          <a:lstStyle>
            <a:lvl1pPr algn="l">
              <a:defRPr>
                <a:solidFill>
                  <a:schemeClr val="tx1">
                    <a:tint val="75000"/>
                  </a:schemeClr>
                </a:solidFill>
              </a:defRPr>
            </a:lvl1pPr>
          </a:lstStyle>
          <a:p>
            <a:endParaRPr lang="en-US"/>
          </a:p>
        </p:txBody>
      </p:sp>
      <p:sp>
        <p:nvSpPr>
          <p:cNvPr id="1048593" name="Holder 6"/>
          <p:cNvSpPr>
            <a:spLocks noGrp="1"/>
          </p:cNvSpPr>
          <p:nvPr>
            <p:ph type="sldNum" sz="quarter" idx="7"/>
          </p:nvPr>
        </p:nvSpPr>
        <p:spPr>
          <a:xfrm>
            <a:off x="11497343" y="6438872"/>
            <a:ext cx="340360" cy="184665"/>
          </a:xfrm>
          <a:prstGeom prst="rect">
            <a:avLst/>
          </a:prstGeom>
        </p:spPr>
        <p:txBody>
          <a:bodyPr wrap="square" lIns="0" tIns="0" rIns="0" bIns="0">
            <a:spAutoFit/>
          </a:bodyPr>
          <a:lstStyle>
            <a:lvl1pPr>
              <a:defRPr sz="1200" b="0" i="0">
                <a:solidFill>
                  <a:schemeClr val="tx1"/>
                </a:solidFill>
                <a:latin typeface="微软雅黑" panose="020B0503020204020204" charset="-122"/>
                <a:cs typeface="微软雅黑" panose="020B0503020204020204" charset="-122"/>
              </a:defRPr>
            </a:lvl1pPr>
          </a:lstStyle>
          <a:p>
            <a:pPr marL="95250">
              <a:spcBef>
                <a:spcPts val="125"/>
              </a:spcBef>
            </a:pPr>
            <a:fld id="{81D60167-4931-47E6-BA6A-407CBD079E47}" type="slidenum">
              <a:rPr lang="en-US" altLang="zh-CN" smtClean="0"/>
              <a:t>‹#›</a:t>
            </a:fld>
            <a:endParaRPr lang="en-US" altLang="zh-CN" dirty="0"/>
          </a:p>
        </p:txBody>
      </p:sp>
    </p:spTree>
    <p:extLst>
      <p:ext uri="{BB962C8B-B14F-4D97-AF65-F5344CB8AC3E}">
        <p14:creationId xmlns:p14="http://schemas.microsoft.com/office/powerpoint/2010/main" val="218928724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24.png"/><Relationship Id="rId5" Type="http://schemas.openxmlformats.org/officeDocument/2006/relationships/image" Target="../media/image23.png"/><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image" Target="../media/image80.png"/><Relationship Id="rId7" Type="http://schemas.openxmlformats.org/officeDocument/2006/relationships/image" Target="../media/image120.png"/><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110.png"/><Relationship Id="rId5" Type="http://schemas.openxmlformats.org/officeDocument/2006/relationships/image" Target="../media/image100.png"/><Relationship Id="rId4" Type="http://schemas.openxmlformats.org/officeDocument/2006/relationships/image" Target="../media/image90.png"/></Relationships>
</file>

<file path=ppt/slides/_rels/slide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18.jpg"/><Relationship Id="rId5" Type="http://schemas.openxmlformats.org/officeDocument/2006/relationships/image" Target="../media/image17.jpe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8" name="object 2"/>
          <p:cNvSpPr txBox="1"/>
          <p:nvPr/>
        </p:nvSpPr>
        <p:spPr>
          <a:xfrm>
            <a:off x="10326168" y="6472895"/>
            <a:ext cx="89535" cy="193040"/>
          </a:xfrm>
          <a:prstGeom prst="rect">
            <a:avLst/>
          </a:prstGeom>
        </p:spPr>
        <p:txBody>
          <a:bodyPr vert="horz" wrap="square" lIns="0" tIns="8890" rIns="0" bIns="0" rtlCol="0">
            <a:spAutoFit/>
          </a:bodyPr>
          <a:lstStyle/>
          <a:p>
            <a:pPr>
              <a:spcBef>
                <a:spcPts val="55"/>
              </a:spcBef>
            </a:pPr>
            <a:r>
              <a:rPr sz="1200" dirty="0">
                <a:solidFill>
                  <a:srgbClr val="7E7E7E"/>
                </a:solidFill>
                <a:latin typeface="微软雅黑" panose="020B0503020204020204" charset="-122"/>
                <a:cs typeface="微软雅黑" panose="020B0503020204020204" charset="-122"/>
              </a:rPr>
              <a:t>0</a:t>
            </a:r>
            <a:endParaRPr sz="1200" dirty="0">
              <a:latin typeface="微软雅黑" panose="020B0503020204020204" charset="-122"/>
              <a:cs typeface="微软雅黑" panose="020B0503020204020204" charset="-122"/>
            </a:endParaRPr>
          </a:p>
        </p:txBody>
      </p:sp>
      <p:pic>
        <p:nvPicPr>
          <p:cNvPr id="2097166" name="object 4"/>
          <p:cNvPicPr/>
          <p:nvPr/>
        </p:nvPicPr>
        <p:blipFill rotWithShape="1">
          <a:blip r:embed="rId3" cstate="print"/>
          <a:srcRect l="55372" t="38171"/>
          <a:stretch>
            <a:fillRect/>
          </a:stretch>
        </p:blipFill>
        <p:spPr>
          <a:xfrm>
            <a:off x="8058316" y="2804839"/>
            <a:ext cx="4114800" cy="4079475"/>
          </a:xfrm>
          <a:prstGeom prst="rect">
            <a:avLst/>
          </a:prstGeom>
        </p:spPr>
      </p:pic>
      <p:pic>
        <p:nvPicPr>
          <p:cNvPr id="2097169" name="object 4"/>
          <p:cNvPicPr/>
          <p:nvPr/>
        </p:nvPicPr>
        <p:blipFill rotWithShape="1">
          <a:blip r:embed="rId3" cstate="print"/>
          <a:srcRect t="-289" r="53640" b="-1"/>
          <a:stretch>
            <a:fillRect/>
          </a:stretch>
        </p:blipFill>
        <p:spPr>
          <a:xfrm>
            <a:off x="-20548" y="-51370"/>
            <a:ext cx="4114800" cy="6597991"/>
          </a:xfrm>
          <a:prstGeom prst="rect">
            <a:avLst/>
          </a:prstGeom>
        </p:spPr>
      </p:pic>
      <p:sp>
        <p:nvSpPr>
          <p:cNvPr id="1048690" name="TextBox 8"/>
          <p:cNvSpPr txBox="1"/>
          <p:nvPr/>
        </p:nvSpPr>
        <p:spPr>
          <a:xfrm>
            <a:off x="-20548" y="2979426"/>
            <a:ext cx="12192000" cy="2932341"/>
          </a:xfrm>
          <a:prstGeom prst="rect">
            <a:avLst/>
          </a:prstGeom>
          <a:noFill/>
        </p:spPr>
        <p:txBody>
          <a:bodyPr wrap="square" rtlCol="0">
            <a:spAutoFit/>
          </a:bodyPr>
          <a:lstStyle/>
          <a:p>
            <a:pPr algn="ctr">
              <a:lnSpc>
                <a:spcPct val="150000"/>
              </a:lnSpc>
            </a:pPr>
            <a:r>
              <a:rPr lang="en-US" altLang="zh-CN" sz="5400" b="1" dirty="0">
                <a:solidFill>
                  <a:schemeClr val="accent1"/>
                </a:solidFill>
                <a:latin typeface="Arial" panose="020B0604020202020204" pitchFamily="34" charset="0"/>
                <a:ea typeface="微软雅黑" panose="020B0503020204020204" charset="-122"/>
                <a:cs typeface="Arial" panose="020B0604020202020204" pitchFamily="34" charset="0"/>
              </a:rPr>
              <a:t>Views on Rel-19 Ambient IoT</a:t>
            </a:r>
          </a:p>
          <a:p>
            <a:pPr algn="ctr">
              <a:lnSpc>
                <a:spcPct val="150000"/>
              </a:lnSpc>
            </a:pPr>
            <a:endParaRPr lang="en-US" altLang="zh-CN" sz="2400" b="1" dirty="0">
              <a:solidFill>
                <a:schemeClr val="accent1"/>
              </a:solidFill>
              <a:latin typeface="Arial" panose="020B0604020202020204" pitchFamily="34" charset="0"/>
              <a:ea typeface="微软雅黑" panose="020B0503020204020204" charset="-122"/>
              <a:cs typeface="Arial" panose="020B0604020202020204" pitchFamily="34" charset="0"/>
            </a:endParaRPr>
          </a:p>
          <a:p>
            <a:pPr algn="ctr">
              <a:lnSpc>
                <a:spcPct val="150000"/>
              </a:lnSpc>
            </a:pPr>
            <a:endParaRPr lang="en-US" altLang="zh-CN" sz="2400" b="1" dirty="0">
              <a:solidFill>
                <a:schemeClr val="accent1"/>
              </a:solidFill>
              <a:latin typeface="Arial" panose="020B0604020202020204" pitchFamily="34" charset="0"/>
              <a:ea typeface="微软雅黑" panose="020B0503020204020204" charset="-122"/>
              <a:cs typeface="Arial" panose="020B0604020202020204" pitchFamily="34" charset="0"/>
            </a:endParaRPr>
          </a:p>
          <a:p>
            <a:pPr algn="ctr">
              <a:lnSpc>
                <a:spcPct val="150000"/>
              </a:lnSpc>
            </a:pPr>
            <a:r>
              <a:rPr lang="en-US" altLang="zh-CN" sz="2400" b="1" dirty="0">
                <a:solidFill>
                  <a:schemeClr val="accent1"/>
                </a:solidFill>
                <a:latin typeface="Arial" panose="020B0604020202020204" pitchFamily="34" charset="0"/>
                <a:ea typeface="微软雅黑" panose="020B0503020204020204" charset="-122"/>
                <a:cs typeface="Arial" panose="020B0604020202020204" pitchFamily="34" charset="0"/>
              </a:rPr>
              <a:t>December 2023</a:t>
            </a:r>
            <a:endParaRPr lang="en-US" altLang="zh-CN" sz="4000" b="1" dirty="0">
              <a:solidFill>
                <a:schemeClr val="accent1"/>
              </a:solidFill>
              <a:latin typeface="Arial" panose="020B0604020202020204" pitchFamily="34" charset="0"/>
              <a:ea typeface="微软雅黑" panose="020B0503020204020204" charset="-122"/>
              <a:cs typeface="Arial" panose="020B0604020202020204" pitchFamily="34" charset="0"/>
            </a:endParaRPr>
          </a:p>
        </p:txBody>
      </p:sp>
      <p:sp>
        <p:nvSpPr>
          <p:cNvPr id="2" name="文本框 1"/>
          <p:cNvSpPr txBox="1"/>
          <p:nvPr/>
        </p:nvSpPr>
        <p:spPr>
          <a:xfrm>
            <a:off x="729097" y="877496"/>
            <a:ext cx="11665296" cy="1908215"/>
          </a:xfrm>
          <a:prstGeom prst="rect">
            <a:avLst/>
          </a:prstGeom>
          <a:noFill/>
        </p:spPr>
        <p:txBody>
          <a:bodyPr wrap="square">
            <a:spAutoFit/>
          </a:bodyPr>
          <a:lstStyle/>
          <a:p>
            <a:r>
              <a:rPr lang="en-US" altLang="zh-CN" sz="1800" b="1" dirty="0">
                <a:solidFill>
                  <a:schemeClr val="accent1"/>
                </a:solidFill>
                <a:effectLst/>
                <a:latin typeface="Arial" panose="020B0604020202020204" pitchFamily="34" charset="0"/>
              </a:rPr>
              <a:t>3GPP TSG RAN #102                                                                                                     RP-233420</a:t>
            </a:r>
            <a:endParaRPr lang="en-US" altLang="zh-CN" b="1" dirty="0">
              <a:solidFill>
                <a:schemeClr val="accent1"/>
              </a:solidFill>
              <a:latin typeface="Arial" panose="020B0604020202020204" pitchFamily="34" charset="0"/>
              <a:ea typeface="MS Mincho" panose="02020609040205080304" pitchFamily="49" charset="-128"/>
              <a:cs typeface="Arial" panose="020B0604020202020204" pitchFamily="34" charset="0"/>
            </a:endParaRPr>
          </a:p>
          <a:p>
            <a:r>
              <a:rPr lang="en-US" altLang="zh-CN" b="1" dirty="0">
                <a:solidFill>
                  <a:schemeClr val="accent1"/>
                </a:solidFill>
                <a:latin typeface="Arial" panose="020B0604020202020204" pitchFamily="34" charset="0"/>
                <a:ea typeface="MS Mincho" panose="02020609040205080304" pitchFamily="49" charset="-128"/>
                <a:cs typeface="Arial" panose="020B0604020202020204" pitchFamily="34" charset="0"/>
              </a:rPr>
              <a:t>Edinburgh, GB, December 11-15, 2023</a:t>
            </a:r>
          </a:p>
          <a:p>
            <a:endParaRPr lang="en-US" altLang="zh-CN" b="1" dirty="0">
              <a:solidFill>
                <a:schemeClr val="accent1"/>
              </a:solidFill>
              <a:latin typeface="Arial" panose="020B0604020202020204" pitchFamily="34" charset="0"/>
              <a:ea typeface="MS Mincho" panose="02020609040205080304" pitchFamily="49" charset="-128"/>
              <a:cs typeface="Arial" panose="020B0604020202020204" pitchFamily="34" charset="0"/>
            </a:endParaRPr>
          </a:p>
          <a:p>
            <a:pPr>
              <a:spcAft>
                <a:spcPts val="600"/>
              </a:spcAft>
            </a:pPr>
            <a:r>
              <a:rPr lang="en-US" altLang="zh-CN" b="1" dirty="0">
                <a:solidFill>
                  <a:schemeClr val="accent1"/>
                </a:solidFill>
                <a:latin typeface="Arial" panose="020B0604020202020204" pitchFamily="34" charset="0"/>
                <a:ea typeface="MS Mincho" panose="02020609040205080304" pitchFamily="49" charset="-128"/>
                <a:cs typeface="Arial" panose="020B0604020202020204" pitchFamily="34" charset="0"/>
              </a:rPr>
              <a:t>Agenda Item:	9.1.1.4</a:t>
            </a:r>
          </a:p>
          <a:p>
            <a:pPr>
              <a:spcAft>
                <a:spcPts val="600"/>
              </a:spcAft>
            </a:pPr>
            <a:r>
              <a:rPr lang="en-US" altLang="zh-CN" b="1" dirty="0">
                <a:solidFill>
                  <a:schemeClr val="accent1"/>
                </a:solidFill>
                <a:latin typeface="Arial" panose="020B0604020202020204" pitchFamily="34" charset="0"/>
                <a:ea typeface="MS Mincho" panose="02020609040205080304" pitchFamily="49" charset="-128"/>
                <a:cs typeface="Arial" panose="020B0604020202020204" pitchFamily="34" charset="0"/>
              </a:rPr>
              <a:t>Source:			CMCC</a:t>
            </a:r>
          </a:p>
          <a:p>
            <a:pPr>
              <a:spcAft>
                <a:spcPts val="600"/>
              </a:spcAft>
            </a:pPr>
            <a:r>
              <a:rPr lang="en-US" altLang="zh-CN" b="1" dirty="0">
                <a:solidFill>
                  <a:schemeClr val="accent1"/>
                </a:solidFill>
                <a:latin typeface="Arial" panose="020B0604020202020204" pitchFamily="34" charset="0"/>
                <a:ea typeface="MS Mincho" panose="02020609040205080304" pitchFamily="49" charset="-128"/>
                <a:cs typeface="Arial" panose="020B0604020202020204" pitchFamily="34" charset="0"/>
              </a:rPr>
              <a:t>Type:			Discussion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7"/>
          </p:nvPr>
        </p:nvSpPr>
        <p:spPr/>
        <p:txBody>
          <a:bodyPr/>
          <a:lstStyle/>
          <a:p>
            <a:pPr marL="95250" marR="0" lvl="0" indent="0" algn="l" defTabSz="685800" rtl="0" eaLnBrk="1" fontAlgn="auto" latinLnBrk="0" hangingPunct="1">
              <a:lnSpc>
                <a:spcPct val="100000"/>
              </a:lnSpc>
              <a:spcBef>
                <a:spcPts val="125"/>
              </a:spcBef>
              <a:spcAft>
                <a:spcPts val="0"/>
              </a:spcAft>
              <a:buClrTx/>
              <a:buSzTx/>
              <a:buFontTx/>
              <a:buNone/>
              <a:tabLst/>
              <a:defRPr/>
            </a:pPr>
            <a:fld id="{81D60167-4931-47E6-BA6A-407CBD079E47}" type="slidenum">
              <a:rPr kumimoji="0" lang="en-US" altLang="zh-CN" sz="1200" b="0" i="0" u="none" strike="noStrike" kern="1200" cap="none" spc="0" normalizeH="0" baseline="0" noProof="0" smtClean="0">
                <a:ln>
                  <a:noFill/>
                </a:ln>
                <a:solidFill>
                  <a:prstClr val="black"/>
                </a:solidFill>
                <a:effectLst/>
                <a:uLnTx/>
                <a:uFillTx/>
                <a:latin typeface="微软雅黑" panose="020B0503020204020204" charset="-122"/>
                <a:ea typeface="宋体" panose="02010600030101010101" pitchFamily="2" charset="-122"/>
              </a:rPr>
              <a:pPr marL="95250" marR="0" lvl="0" indent="0" algn="l" defTabSz="685800" rtl="0" eaLnBrk="1" fontAlgn="auto" latinLnBrk="0" hangingPunct="1">
                <a:lnSpc>
                  <a:spcPct val="100000"/>
                </a:lnSpc>
                <a:spcBef>
                  <a:spcPts val="125"/>
                </a:spcBef>
                <a:spcAft>
                  <a:spcPts val="0"/>
                </a:spcAft>
                <a:buClrTx/>
                <a:buSzTx/>
                <a:buFontTx/>
                <a:buNone/>
                <a:tabLst/>
                <a:defRPr/>
              </a:pPr>
              <a:t>10</a:t>
            </a:fld>
            <a:endParaRPr kumimoji="0" lang="en-US" altLang="zh-CN" sz="1200" b="0" i="0" u="none" strike="noStrike" kern="1200" cap="none" spc="0" normalizeH="0" baseline="0" noProof="0" dirty="0">
              <a:ln>
                <a:noFill/>
              </a:ln>
              <a:solidFill>
                <a:prstClr val="black"/>
              </a:solidFill>
              <a:effectLst/>
              <a:uLnTx/>
              <a:uFillTx/>
              <a:latin typeface="微软雅黑" panose="020B0503020204020204" charset="-122"/>
              <a:ea typeface="宋体" panose="02010600030101010101" pitchFamily="2" charset="-122"/>
            </a:endParaRPr>
          </a:p>
        </p:txBody>
      </p:sp>
      <p:grpSp>
        <p:nvGrpSpPr>
          <p:cNvPr id="45" name="组合 3">
            <a:extLst>
              <a:ext uri="{FF2B5EF4-FFF2-40B4-BE49-F238E27FC236}">
                <a16:creationId xmlns:a16="http://schemas.microsoft.com/office/drawing/2014/main" id="{895F6801-27F3-CD4F-AF0F-60A7A412A074}"/>
              </a:ext>
            </a:extLst>
          </p:cNvPr>
          <p:cNvGrpSpPr/>
          <p:nvPr/>
        </p:nvGrpSpPr>
        <p:grpSpPr>
          <a:xfrm>
            <a:off x="0" y="0"/>
            <a:ext cx="11868150" cy="762000"/>
            <a:chOff x="0" y="0"/>
            <a:chExt cx="18690" cy="1200"/>
          </a:xfrm>
        </p:grpSpPr>
        <p:grpSp>
          <p:nvGrpSpPr>
            <p:cNvPr id="46" name="组合 12">
              <a:extLst>
                <a:ext uri="{FF2B5EF4-FFF2-40B4-BE49-F238E27FC236}">
                  <a16:creationId xmlns:a16="http://schemas.microsoft.com/office/drawing/2014/main" id="{B196D663-69F0-C889-C319-DA375B754847}"/>
                </a:ext>
              </a:extLst>
            </p:cNvPr>
            <p:cNvGrpSpPr/>
            <p:nvPr/>
          </p:nvGrpSpPr>
          <p:grpSpPr>
            <a:xfrm>
              <a:off x="0" y="0"/>
              <a:ext cx="14040" cy="1200"/>
              <a:chOff x="0" y="152400"/>
              <a:chExt cx="8915400" cy="762000"/>
            </a:xfrm>
          </p:grpSpPr>
          <p:sp>
            <p:nvSpPr>
              <p:cNvPr id="48" name="矩形 19">
                <a:extLst>
                  <a:ext uri="{FF2B5EF4-FFF2-40B4-BE49-F238E27FC236}">
                    <a16:creationId xmlns:a16="http://schemas.microsoft.com/office/drawing/2014/main" id="{EA7335F0-3A35-545F-31BC-0C1453696073}"/>
                  </a:ext>
                </a:extLst>
              </p:cNvPr>
              <p:cNvSpPr/>
              <p:nvPr/>
            </p:nvSpPr>
            <p:spPr>
              <a:xfrm>
                <a:off x="0" y="152400"/>
                <a:ext cx="228600" cy="762000"/>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9" name="直接连接符 20">
                <a:extLst>
                  <a:ext uri="{FF2B5EF4-FFF2-40B4-BE49-F238E27FC236}">
                    <a16:creationId xmlns:a16="http://schemas.microsoft.com/office/drawing/2014/main" id="{1DC594CC-FF94-BD3F-FBEB-30A036527604}"/>
                  </a:ext>
                </a:extLst>
              </p:cNvPr>
              <p:cNvCxnSpPr/>
              <p:nvPr/>
            </p:nvCxnSpPr>
            <p:spPr>
              <a:xfrm>
                <a:off x="0" y="914400"/>
                <a:ext cx="8915400" cy="0"/>
              </a:xfrm>
              <a:prstGeom prst="line">
                <a:avLst/>
              </a:prstGeom>
              <a:noFill/>
              <a:ln w="6350" cap="flat" cmpd="sng" algn="ctr">
                <a:solidFill>
                  <a:srgbClr val="4472C4"/>
                </a:solidFill>
                <a:prstDash val="solid"/>
                <a:miter lim="800000"/>
              </a:ln>
              <a:effectLst/>
            </p:spPr>
          </p:cxnSp>
        </p:grpSp>
        <p:sp>
          <p:nvSpPr>
            <p:cNvPr id="47" name="TextBox 4">
              <a:extLst>
                <a:ext uri="{FF2B5EF4-FFF2-40B4-BE49-F238E27FC236}">
                  <a16:creationId xmlns:a16="http://schemas.microsoft.com/office/drawing/2014/main" id="{04632665-8E19-8D62-7966-B3D8DBAB878F}"/>
                </a:ext>
              </a:extLst>
            </p:cNvPr>
            <p:cNvSpPr txBox="1"/>
            <p:nvPr/>
          </p:nvSpPr>
          <p:spPr>
            <a:xfrm>
              <a:off x="360" y="189"/>
              <a:ext cx="18330" cy="822"/>
            </a:xfrm>
            <a:prstGeom prst="rect">
              <a:avLst/>
            </a:prstGeom>
            <a:noFill/>
          </p:spPr>
          <p:txBody>
            <a:bodyPr wrap="square" rtlCol="0">
              <a:spAutoFit/>
            </a:bodyPr>
            <a:lstStyle/>
            <a:p>
              <a:pPr marL="0" marR="0" lvl="0" indent="0" defTabSz="914400" eaLnBrk="1" fontAlgn="auto" latinLnBrk="0" hangingPunct="1">
                <a:lnSpc>
                  <a:spcPct val="100000"/>
                </a:lnSpc>
                <a:spcBef>
                  <a:spcPct val="20000"/>
                </a:spcBef>
                <a:spcAft>
                  <a:spcPts val="0"/>
                </a:spcAft>
                <a:buClrTx/>
                <a:buSzTx/>
                <a:buFontTx/>
                <a:buNone/>
                <a:tabLst/>
                <a:defRPr/>
              </a:pPr>
              <a:r>
                <a:rPr kumimoji="0" lang="en-US" altLang="zh-CN" sz="28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Annex 2: </a:t>
              </a:r>
              <a:r>
                <a:rPr kumimoji="0" lang="en-US" altLang="zh-CN" sz="28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rPr>
                <a:t>Specification impact for topology 2</a:t>
              </a:r>
            </a:p>
          </p:txBody>
        </p:sp>
      </p:grpSp>
      <p:sp>
        <p:nvSpPr>
          <p:cNvPr id="50" name="矩形 14">
            <a:extLst>
              <a:ext uri="{FF2B5EF4-FFF2-40B4-BE49-F238E27FC236}">
                <a16:creationId xmlns:a16="http://schemas.microsoft.com/office/drawing/2014/main" id="{E68DF714-19CA-5809-0FDF-A5CC9706E527}"/>
              </a:ext>
            </a:extLst>
          </p:cNvPr>
          <p:cNvSpPr/>
          <p:nvPr/>
        </p:nvSpPr>
        <p:spPr>
          <a:xfrm>
            <a:off x="276228" y="1269162"/>
            <a:ext cx="11639550" cy="3539430"/>
          </a:xfrm>
          <a:prstGeom prst="rect">
            <a:avLst/>
          </a:prstGeom>
          <a:noFill/>
          <a:ln w="12700">
            <a:solidFill>
              <a:srgbClr val="4472C4"/>
            </a:solidFill>
          </a:ln>
        </p:spPr>
        <p:txBody>
          <a:bodyPr wrap="square">
            <a:spAutoFit/>
          </a:bodyPr>
          <a:lstStyle/>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Motivation for common ambient-link design for topology 1&amp;2</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 main benefit for topology 2 is to compensate the coverage limitation for topology 1. </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Ambient IoT devices are complexity, power and cost sensitive.</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It is device complexity, power and cost friendly if one type of device can be compatible to both topology 1 and 2</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Proposal: Topology 1 and 2 should share common Ambient-link design as much as possible, especially for layer 1 design. Whether the topology 1 and 2 can be totally agnostic to </a:t>
            </a:r>
            <a:r>
              <a:rPr kumimoji="0" lang="en-US" altLang="zh-CN" sz="1600" b="1" i="0" u="none" strike="noStrike" kern="1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AIoT</a:t>
            </a: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devices is FFS. </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In addition, for both topology 1&amp;2, whether to introduce a separate CW node to support FDD transmission for device A can be studied in SI phase</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Topology 2 specific study scope</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Study mechanism(s) to support topology 2 (BS ↔ intermediate node ↔ </a:t>
            </a:r>
            <a:r>
              <a:rPr kumimoji="0" lang="en-US" altLang="zh-CN" sz="1600" b="0" i="0" u="none" strike="noStrike" kern="1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AIoT</a:t>
            </a: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device), focusing on the following aspects for layer-2 relay and layer-3 relay [RAN2]:</a:t>
            </a:r>
          </a:p>
          <a:p>
            <a:pPr marL="1200150" marR="0" lvl="2"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Impact on CP procedure, e.g., connection control, paging, ambient link resource allocation and scheduling</a:t>
            </a:r>
          </a:p>
          <a:p>
            <a:pPr marL="1200150" marR="0" lvl="2"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Impact on UP protocol stack, e.g., relay node protocol stack, packet formats</a:t>
            </a:r>
          </a:p>
          <a:p>
            <a:pPr marL="1200150" marR="0" lvl="2"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 study on authorization and security may have dependency on SA2 and SA3 progress</a:t>
            </a:r>
          </a:p>
        </p:txBody>
      </p:sp>
      <p:grpSp>
        <p:nvGrpSpPr>
          <p:cNvPr id="51" name="组合 50">
            <a:extLst>
              <a:ext uri="{FF2B5EF4-FFF2-40B4-BE49-F238E27FC236}">
                <a16:creationId xmlns:a16="http://schemas.microsoft.com/office/drawing/2014/main" id="{EBB12127-9F32-F7F0-9CE8-9A996E5831A6}"/>
              </a:ext>
            </a:extLst>
          </p:cNvPr>
          <p:cNvGrpSpPr/>
          <p:nvPr/>
        </p:nvGrpSpPr>
        <p:grpSpPr>
          <a:xfrm>
            <a:off x="276220" y="891639"/>
            <a:ext cx="7200734" cy="400105"/>
            <a:chOff x="431364" y="884716"/>
            <a:chExt cx="3975210" cy="400105"/>
          </a:xfrm>
        </p:grpSpPr>
        <p:sp>
          <p:nvSpPr>
            <p:cNvPr id="52" name="矩形 51">
              <a:extLst>
                <a:ext uri="{FF2B5EF4-FFF2-40B4-BE49-F238E27FC236}">
                  <a16:creationId xmlns:a16="http://schemas.microsoft.com/office/drawing/2014/main" id="{C626E4BE-B7D8-F7BF-F209-919AF9BF22DB}"/>
                </a:ext>
              </a:extLst>
            </p:cNvPr>
            <p:cNvSpPr/>
            <p:nvPr/>
          </p:nvSpPr>
          <p:spPr>
            <a:xfrm>
              <a:off x="431365" y="920416"/>
              <a:ext cx="2683308" cy="353694"/>
            </a:xfrm>
            <a:prstGeom prst="rect">
              <a:avLst/>
            </a:prstGeom>
            <a:solidFill>
              <a:srgbClr val="5B9BD5">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53" name="文本框 2">
              <a:extLst>
                <a:ext uri="{FF2B5EF4-FFF2-40B4-BE49-F238E27FC236}">
                  <a16:creationId xmlns:a16="http://schemas.microsoft.com/office/drawing/2014/main" id="{1CF19A2B-9985-2959-5F2D-D6449D59DDA3}"/>
                </a:ext>
              </a:extLst>
            </p:cNvPr>
            <p:cNvSpPr txBox="1"/>
            <p:nvPr/>
          </p:nvSpPr>
          <p:spPr>
            <a:xfrm>
              <a:off x="431364" y="884716"/>
              <a:ext cx="3975210" cy="400105"/>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Device Types and Topologies</a:t>
              </a:r>
            </a:p>
          </p:txBody>
        </p:sp>
      </p:grpSp>
      <p:grpSp>
        <p:nvGrpSpPr>
          <p:cNvPr id="54" name="组合 151">
            <a:extLst>
              <a:ext uri="{FF2B5EF4-FFF2-40B4-BE49-F238E27FC236}">
                <a16:creationId xmlns:a16="http://schemas.microsoft.com/office/drawing/2014/main" id="{22C509B6-0328-F712-3C5F-6580FE5C0E0F}"/>
              </a:ext>
            </a:extLst>
          </p:cNvPr>
          <p:cNvGrpSpPr/>
          <p:nvPr/>
        </p:nvGrpSpPr>
        <p:grpSpPr>
          <a:xfrm>
            <a:off x="3577244" y="4956925"/>
            <a:ext cx="7967055" cy="1659354"/>
            <a:chOff x="2471476" y="1579738"/>
            <a:chExt cx="7967055" cy="1657062"/>
          </a:xfrm>
        </p:grpSpPr>
        <p:grpSp>
          <p:nvGrpSpPr>
            <p:cNvPr id="55" name="组合 145">
              <a:extLst>
                <a:ext uri="{FF2B5EF4-FFF2-40B4-BE49-F238E27FC236}">
                  <a16:creationId xmlns:a16="http://schemas.microsoft.com/office/drawing/2014/main" id="{AA3B857C-1740-2874-FD04-5D0FE7B3CA8F}"/>
                </a:ext>
              </a:extLst>
            </p:cNvPr>
            <p:cNvGrpSpPr/>
            <p:nvPr/>
          </p:nvGrpSpPr>
          <p:grpSpPr>
            <a:xfrm>
              <a:off x="2471476" y="1777401"/>
              <a:ext cx="4700376" cy="1459399"/>
              <a:chOff x="3276476" y="1674705"/>
              <a:chExt cx="4700376" cy="1346858"/>
            </a:xfrm>
          </p:grpSpPr>
          <p:sp>
            <p:nvSpPr>
              <p:cNvPr id="68" name="椭圆 67">
                <a:extLst>
                  <a:ext uri="{FF2B5EF4-FFF2-40B4-BE49-F238E27FC236}">
                    <a16:creationId xmlns:a16="http://schemas.microsoft.com/office/drawing/2014/main" id="{44C8E5B4-63D7-7D05-A291-BA3061535F0C}"/>
                  </a:ext>
                </a:extLst>
              </p:cNvPr>
              <p:cNvSpPr/>
              <p:nvPr/>
            </p:nvSpPr>
            <p:spPr>
              <a:xfrm>
                <a:off x="3413624" y="1994151"/>
                <a:ext cx="3839978" cy="1027412"/>
              </a:xfrm>
              <a:prstGeom prst="ellipse">
                <a:avLst/>
              </a:prstGeom>
              <a:solidFill>
                <a:srgbClr val="A5A5A5">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pic>
            <p:nvPicPr>
              <p:cNvPr id="69" name="Picture 2">
                <a:extLst>
                  <a:ext uri="{FF2B5EF4-FFF2-40B4-BE49-F238E27FC236}">
                    <a16:creationId xmlns:a16="http://schemas.microsoft.com/office/drawing/2014/main" id="{34C904D9-C318-C1F5-950D-3F8B0801B56F}"/>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9797" b="98649" l="9868" r="89474">
                            <a14:foregroundMark x1="50000" y1="88851" x2="50000" y2="98649"/>
                            <a14:backgroundMark x1="21711" y1="30405" x2="21711" y2="30405"/>
                            <a14:backgroundMark x1="24342" y1="28378" x2="18421" y2="48649"/>
                            <a14:backgroundMark x1="80263" y1="23311" x2="87500" y2="44932"/>
                            <a14:backgroundMark x1="28947" y1="96284" x2="17105" y2="96622"/>
                            <a14:backgroundMark x1="66784" y1="96310" x2="78947" y2="96622"/>
                          </a14:backgroundRemoval>
                        </a14:imgEffect>
                      </a14:imgLayer>
                    </a14:imgProps>
                  </a:ext>
                </a:extLst>
              </a:blip>
              <a:srcRect/>
              <a:stretch>
                <a:fillRect/>
              </a:stretch>
            </p:blipFill>
            <p:spPr bwMode="auto">
              <a:xfrm>
                <a:off x="5062754" y="1674705"/>
                <a:ext cx="705111" cy="890199"/>
              </a:xfrm>
              <a:prstGeom prst="rect">
                <a:avLst/>
              </a:prstGeom>
              <a:noFill/>
              <a:ln w="9525">
                <a:noFill/>
                <a:miter lim="800000"/>
                <a:headEnd/>
                <a:tailEnd/>
              </a:ln>
            </p:spPr>
          </p:pic>
          <p:pic>
            <p:nvPicPr>
              <p:cNvPr id="70" name="Picture 5">
                <a:extLst>
                  <a:ext uri="{FF2B5EF4-FFF2-40B4-BE49-F238E27FC236}">
                    <a16:creationId xmlns:a16="http://schemas.microsoft.com/office/drawing/2014/main" id="{C2B88EFE-FB3E-9A6D-8746-E7C0BC9EEABA}"/>
                  </a:ext>
                </a:extLst>
              </p:cNvPr>
              <p:cNvPicPr>
                <a:picLocks noChangeAspect="1" noChangeArrowheads="1"/>
              </p:cNvPicPr>
              <p:nvPr/>
            </p:nvPicPr>
            <p:blipFill>
              <a:blip r:embed="rId5" cstate="print"/>
              <a:srcRect l="14286" t="7891" r="6593" b="11968"/>
              <a:stretch>
                <a:fillRect/>
              </a:stretch>
            </p:blipFill>
            <p:spPr bwMode="auto">
              <a:xfrm>
                <a:off x="4205258" y="2675885"/>
                <a:ext cx="279349" cy="221621"/>
              </a:xfrm>
              <a:prstGeom prst="rect">
                <a:avLst/>
              </a:prstGeom>
              <a:noFill/>
              <a:ln w="9525">
                <a:noFill/>
                <a:miter lim="800000"/>
                <a:headEnd/>
                <a:tailEnd/>
              </a:ln>
            </p:spPr>
          </p:pic>
          <p:pic>
            <p:nvPicPr>
              <p:cNvPr id="71" name="Picture 5">
                <a:extLst>
                  <a:ext uri="{FF2B5EF4-FFF2-40B4-BE49-F238E27FC236}">
                    <a16:creationId xmlns:a16="http://schemas.microsoft.com/office/drawing/2014/main" id="{D0DEABCE-23EB-66F7-D622-3AA2E0453248}"/>
                  </a:ext>
                </a:extLst>
              </p:cNvPr>
              <p:cNvPicPr>
                <a:picLocks noChangeAspect="1" noChangeArrowheads="1"/>
              </p:cNvPicPr>
              <p:nvPr/>
            </p:nvPicPr>
            <p:blipFill>
              <a:blip r:embed="rId5" cstate="print"/>
              <a:srcRect l="14286" t="7891" r="6593" b="11968"/>
              <a:stretch>
                <a:fillRect/>
              </a:stretch>
            </p:blipFill>
            <p:spPr bwMode="auto">
              <a:xfrm>
                <a:off x="3795086" y="2498026"/>
                <a:ext cx="279318" cy="221596"/>
              </a:xfrm>
              <a:prstGeom prst="rect">
                <a:avLst/>
              </a:prstGeom>
              <a:noFill/>
              <a:ln w="9525">
                <a:noFill/>
                <a:miter lim="800000"/>
                <a:headEnd/>
                <a:tailEnd/>
              </a:ln>
            </p:spPr>
          </p:pic>
          <p:cxnSp>
            <p:nvCxnSpPr>
              <p:cNvPr id="72" name="直接箭头连接符 71">
                <a:extLst>
                  <a:ext uri="{FF2B5EF4-FFF2-40B4-BE49-F238E27FC236}">
                    <a16:creationId xmlns:a16="http://schemas.microsoft.com/office/drawing/2014/main" id="{C9F1E359-EC88-38E7-197E-D44F5806857E}"/>
                  </a:ext>
                </a:extLst>
              </p:cNvPr>
              <p:cNvCxnSpPr>
                <a:cxnSpLocks/>
              </p:cNvCxnSpPr>
              <p:nvPr/>
            </p:nvCxnSpPr>
            <p:spPr>
              <a:xfrm flipH="1">
                <a:off x="4130304" y="1939732"/>
                <a:ext cx="1125468" cy="637092"/>
              </a:xfrm>
              <a:prstGeom prst="straightConnector1">
                <a:avLst/>
              </a:prstGeom>
              <a:noFill/>
              <a:ln w="12700" cap="flat" cmpd="sng" algn="ctr">
                <a:solidFill>
                  <a:srgbClr val="4472C4"/>
                </a:solidFill>
                <a:prstDash val="solid"/>
                <a:miter lim="800000"/>
                <a:tailEnd type="arrow"/>
              </a:ln>
              <a:effectLst/>
            </p:spPr>
          </p:cxnSp>
          <p:cxnSp>
            <p:nvCxnSpPr>
              <p:cNvPr id="73" name="直接箭头连接符 72">
                <a:extLst>
                  <a:ext uri="{FF2B5EF4-FFF2-40B4-BE49-F238E27FC236}">
                    <a16:creationId xmlns:a16="http://schemas.microsoft.com/office/drawing/2014/main" id="{A46F417C-C94F-2AC7-7AE6-F790D6C3C6E3}"/>
                  </a:ext>
                </a:extLst>
              </p:cNvPr>
              <p:cNvCxnSpPr>
                <a:cxnSpLocks/>
              </p:cNvCxnSpPr>
              <p:nvPr/>
            </p:nvCxnSpPr>
            <p:spPr>
              <a:xfrm flipH="1">
                <a:off x="4018565" y="1805958"/>
                <a:ext cx="1173712" cy="652669"/>
              </a:xfrm>
              <a:prstGeom prst="straightConnector1">
                <a:avLst/>
              </a:prstGeom>
              <a:noFill/>
              <a:ln w="12700" cap="flat" cmpd="sng" algn="ctr">
                <a:solidFill>
                  <a:srgbClr val="C00000"/>
                </a:solidFill>
                <a:prstDash val="solid"/>
                <a:miter lim="800000"/>
                <a:tailEnd type="arrow"/>
              </a:ln>
              <a:effectLst/>
            </p:spPr>
          </p:cxnSp>
          <p:cxnSp>
            <p:nvCxnSpPr>
              <p:cNvPr id="74" name="直接箭头连接符 73">
                <a:extLst>
                  <a:ext uri="{FF2B5EF4-FFF2-40B4-BE49-F238E27FC236}">
                    <a16:creationId xmlns:a16="http://schemas.microsoft.com/office/drawing/2014/main" id="{AACB9969-5C86-DC62-3842-62DE93E52D36}"/>
                  </a:ext>
                </a:extLst>
              </p:cNvPr>
              <p:cNvCxnSpPr>
                <a:cxnSpLocks/>
              </p:cNvCxnSpPr>
              <p:nvPr/>
            </p:nvCxnSpPr>
            <p:spPr>
              <a:xfrm flipV="1">
                <a:off x="4130304" y="1877577"/>
                <a:ext cx="1110182" cy="620447"/>
              </a:xfrm>
              <a:prstGeom prst="straightConnector1">
                <a:avLst/>
              </a:prstGeom>
              <a:noFill/>
              <a:ln w="12700" cap="flat" cmpd="sng" algn="ctr">
                <a:solidFill>
                  <a:srgbClr val="0070C0"/>
                </a:solidFill>
                <a:prstDash val="dash"/>
                <a:miter lim="800000"/>
                <a:tailEnd type="arrow"/>
              </a:ln>
              <a:effectLst/>
            </p:spPr>
          </p:cxnSp>
          <p:sp>
            <p:nvSpPr>
              <p:cNvPr id="75" name="矩形 74">
                <a:extLst>
                  <a:ext uri="{FF2B5EF4-FFF2-40B4-BE49-F238E27FC236}">
                    <a16:creationId xmlns:a16="http://schemas.microsoft.com/office/drawing/2014/main" id="{87A7828F-3DD4-C44B-A507-ABF90748E917}"/>
                  </a:ext>
                </a:extLst>
              </p:cNvPr>
              <p:cNvSpPr/>
              <p:nvPr/>
            </p:nvSpPr>
            <p:spPr>
              <a:xfrm>
                <a:off x="3276476" y="1859454"/>
                <a:ext cx="990977" cy="241103"/>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5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Topology 1</a:t>
                </a:r>
                <a:endParaRPr kumimoji="0" lang="zh-CN" altLang="en-US" sz="105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pic>
            <p:nvPicPr>
              <p:cNvPr id="76" name="图片 23">
                <a:extLst>
                  <a:ext uri="{FF2B5EF4-FFF2-40B4-BE49-F238E27FC236}">
                    <a16:creationId xmlns:a16="http://schemas.microsoft.com/office/drawing/2014/main" id="{3670F035-5FAA-778A-B51B-93BBEF44301F}"/>
                  </a:ext>
                </a:extLst>
              </p:cNvPr>
              <p:cNvPicPr>
                <a:picLocks noChangeAspect="1"/>
              </p:cNvPicPr>
              <p:nvPr/>
            </p:nvPicPr>
            <p:blipFill>
              <a:blip r:embed="rId6" cstate="print">
                <a:biLevel thresh="50000"/>
                <a:grayscl/>
                <a:lum bright="-100000"/>
              </a:blip>
              <a:srcRect/>
              <a:stretch>
                <a:fillRect/>
              </a:stretch>
            </p:blipFill>
            <p:spPr bwMode="auto">
              <a:xfrm>
                <a:off x="6588575" y="2399529"/>
                <a:ext cx="434334" cy="386333"/>
              </a:xfrm>
              <a:prstGeom prst="rect">
                <a:avLst/>
              </a:prstGeom>
              <a:noFill/>
              <a:ln w="9525">
                <a:noFill/>
                <a:miter lim="800000"/>
                <a:headEnd/>
                <a:tailEnd/>
              </a:ln>
            </p:spPr>
          </p:pic>
          <p:pic>
            <p:nvPicPr>
              <p:cNvPr id="77" name="Picture 5">
                <a:extLst>
                  <a:ext uri="{FF2B5EF4-FFF2-40B4-BE49-F238E27FC236}">
                    <a16:creationId xmlns:a16="http://schemas.microsoft.com/office/drawing/2014/main" id="{C1A4F0FA-8B51-4F97-5CE5-9903C01FA14F}"/>
                  </a:ext>
                </a:extLst>
              </p:cNvPr>
              <p:cNvPicPr>
                <a:picLocks noChangeAspect="1" noChangeArrowheads="1"/>
              </p:cNvPicPr>
              <p:nvPr/>
            </p:nvPicPr>
            <p:blipFill>
              <a:blip r:embed="rId5" cstate="print"/>
              <a:srcRect l="14286" t="7891" r="6593" b="11968"/>
              <a:stretch>
                <a:fillRect/>
              </a:stretch>
            </p:blipFill>
            <p:spPr bwMode="auto">
              <a:xfrm>
                <a:off x="7697503" y="2532501"/>
                <a:ext cx="279349" cy="221621"/>
              </a:xfrm>
              <a:prstGeom prst="rect">
                <a:avLst/>
              </a:prstGeom>
              <a:noFill/>
              <a:ln w="9525">
                <a:noFill/>
                <a:miter lim="800000"/>
                <a:headEnd/>
                <a:tailEnd/>
              </a:ln>
            </p:spPr>
          </p:pic>
          <p:cxnSp>
            <p:nvCxnSpPr>
              <p:cNvPr id="78" name="直接箭头连接符 77">
                <a:extLst>
                  <a:ext uri="{FF2B5EF4-FFF2-40B4-BE49-F238E27FC236}">
                    <a16:creationId xmlns:a16="http://schemas.microsoft.com/office/drawing/2014/main" id="{1646CF62-9E7E-CBA8-3388-293C0C75E164}"/>
                  </a:ext>
                </a:extLst>
              </p:cNvPr>
              <p:cNvCxnSpPr>
                <a:cxnSpLocks/>
              </p:cNvCxnSpPr>
              <p:nvPr/>
            </p:nvCxnSpPr>
            <p:spPr>
              <a:xfrm>
                <a:off x="6979663" y="2532501"/>
                <a:ext cx="717840" cy="0"/>
              </a:xfrm>
              <a:prstGeom prst="straightConnector1">
                <a:avLst/>
              </a:prstGeom>
              <a:noFill/>
              <a:ln w="12700" cap="flat" cmpd="sng" algn="ctr">
                <a:solidFill>
                  <a:srgbClr val="C00000"/>
                </a:solidFill>
                <a:prstDash val="solid"/>
                <a:miter lim="800000"/>
                <a:tailEnd type="arrow"/>
              </a:ln>
              <a:effectLst/>
            </p:spPr>
          </p:cxnSp>
          <p:cxnSp>
            <p:nvCxnSpPr>
              <p:cNvPr id="79" name="直接箭头连接符 78">
                <a:extLst>
                  <a:ext uri="{FF2B5EF4-FFF2-40B4-BE49-F238E27FC236}">
                    <a16:creationId xmlns:a16="http://schemas.microsoft.com/office/drawing/2014/main" id="{E744B78D-3FB8-97AC-9D47-8B81DA1CA33A}"/>
                  </a:ext>
                </a:extLst>
              </p:cNvPr>
              <p:cNvCxnSpPr>
                <a:cxnSpLocks/>
              </p:cNvCxnSpPr>
              <p:nvPr/>
            </p:nvCxnSpPr>
            <p:spPr>
              <a:xfrm>
                <a:off x="6979663" y="2665474"/>
                <a:ext cx="662513" cy="0"/>
              </a:xfrm>
              <a:prstGeom prst="straightConnector1">
                <a:avLst/>
              </a:prstGeom>
              <a:noFill/>
              <a:ln w="12700" cap="flat" cmpd="sng" algn="ctr">
                <a:solidFill>
                  <a:srgbClr val="4472C4"/>
                </a:solidFill>
                <a:prstDash val="solid"/>
                <a:miter lim="800000"/>
                <a:tailEnd type="arrow"/>
              </a:ln>
              <a:effectLst/>
            </p:spPr>
          </p:cxnSp>
          <p:cxnSp>
            <p:nvCxnSpPr>
              <p:cNvPr id="80" name="直接箭头连接符 79">
                <a:extLst>
                  <a:ext uri="{FF2B5EF4-FFF2-40B4-BE49-F238E27FC236}">
                    <a16:creationId xmlns:a16="http://schemas.microsoft.com/office/drawing/2014/main" id="{0ABFD5A3-9A9A-F29A-1A7D-A600A30B717E}"/>
                  </a:ext>
                </a:extLst>
              </p:cNvPr>
              <p:cNvCxnSpPr>
                <a:cxnSpLocks/>
              </p:cNvCxnSpPr>
              <p:nvPr/>
            </p:nvCxnSpPr>
            <p:spPr>
              <a:xfrm flipH="1">
                <a:off x="6979663" y="2749106"/>
                <a:ext cx="662513" cy="0"/>
              </a:xfrm>
              <a:prstGeom prst="straightConnector1">
                <a:avLst/>
              </a:prstGeom>
              <a:noFill/>
              <a:ln w="12700" cap="flat" cmpd="sng" algn="ctr">
                <a:solidFill>
                  <a:srgbClr val="0070C0"/>
                </a:solidFill>
                <a:prstDash val="dash"/>
                <a:miter lim="800000"/>
                <a:tailEnd type="arrow"/>
              </a:ln>
              <a:effectLst/>
            </p:spPr>
          </p:cxnSp>
          <p:cxnSp>
            <p:nvCxnSpPr>
              <p:cNvPr id="81" name="直接箭头连接符 80">
                <a:extLst>
                  <a:ext uri="{FF2B5EF4-FFF2-40B4-BE49-F238E27FC236}">
                    <a16:creationId xmlns:a16="http://schemas.microsoft.com/office/drawing/2014/main" id="{4A006683-8951-8D1C-4021-C51DF0C7D772}"/>
                  </a:ext>
                </a:extLst>
              </p:cNvPr>
              <p:cNvCxnSpPr/>
              <p:nvPr/>
            </p:nvCxnSpPr>
            <p:spPr>
              <a:xfrm>
                <a:off x="5527049" y="1833252"/>
                <a:ext cx="1005656" cy="743571"/>
              </a:xfrm>
              <a:prstGeom prst="straightConnector1">
                <a:avLst/>
              </a:prstGeom>
              <a:noFill/>
              <a:ln w="12700" cap="flat" cmpd="sng" algn="ctr">
                <a:solidFill>
                  <a:srgbClr val="00B050"/>
                </a:solidFill>
                <a:prstDash val="solid"/>
                <a:miter lim="800000"/>
                <a:tailEnd type="arrow"/>
              </a:ln>
              <a:effectLst/>
            </p:spPr>
          </p:cxnSp>
          <p:cxnSp>
            <p:nvCxnSpPr>
              <p:cNvPr id="82" name="直接箭头连接符 81">
                <a:extLst>
                  <a:ext uri="{FF2B5EF4-FFF2-40B4-BE49-F238E27FC236}">
                    <a16:creationId xmlns:a16="http://schemas.microsoft.com/office/drawing/2014/main" id="{62DF12AC-0870-52E4-8850-94525AD23DE8}"/>
                  </a:ext>
                </a:extLst>
              </p:cNvPr>
              <p:cNvCxnSpPr/>
              <p:nvPr/>
            </p:nvCxnSpPr>
            <p:spPr>
              <a:xfrm flipH="1" flipV="1">
                <a:off x="5471179" y="1877577"/>
                <a:ext cx="1005656" cy="778045"/>
              </a:xfrm>
              <a:prstGeom prst="straightConnector1">
                <a:avLst/>
              </a:prstGeom>
              <a:noFill/>
              <a:ln w="12700" cap="flat" cmpd="sng" algn="ctr">
                <a:solidFill>
                  <a:srgbClr val="00B050"/>
                </a:solidFill>
                <a:prstDash val="solid"/>
                <a:miter lim="800000"/>
                <a:tailEnd type="arrow"/>
              </a:ln>
              <a:effectLst/>
            </p:spPr>
          </p:cxnSp>
          <p:sp>
            <p:nvSpPr>
              <p:cNvPr id="83" name="TextBox 133">
                <a:extLst>
                  <a:ext uri="{FF2B5EF4-FFF2-40B4-BE49-F238E27FC236}">
                    <a16:creationId xmlns:a16="http://schemas.microsoft.com/office/drawing/2014/main" id="{641548A8-5CA6-1074-FFAF-08DBFAAD7768}"/>
                  </a:ext>
                </a:extLst>
              </p:cNvPr>
              <p:cNvSpPr txBox="1"/>
              <p:nvPr/>
            </p:nvSpPr>
            <p:spPr>
              <a:xfrm>
                <a:off x="6356882" y="2017680"/>
                <a:ext cx="1183283" cy="24110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5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Topology 2</a:t>
                </a:r>
                <a:endParaRPr kumimoji="0" lang="zh-CN" altLang="en-US" sz="105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4" name="TextBox 134">
                <a:extLst>
                  <a:ext uri="{FF2B5EF4-FFF2-40B4-BE49-F238E27FC236}">
                    <a16:creationId xmlns:a16="http://schemas.microsoft.com/office/drawing/2014/main" id="{566F6A70-8104-A62C-D0CB-43F60234A017}"/>
                  </a:ext>
                </a:extLst>
              </p:cNvPr>
              <p:cNvSpPr txBox="1"/>
              <p:nvPr/>
            </p:nvSpPr>
            <p:spPr>
              <a:xfrm>
                <a:off x="5590825" y="2736324"/>
                <a:ext cx="1707537" cy="23401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5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Intermediate node</a:t>
                </a:r>
                <a:endParaRPr kumimoji="0" lang="zh-CN" altLang="en-US" sz="105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56" name="组合 60">
              <a:extLst>
                <a:ext uri="{FF2B5EF4-FFF2-40B4-BE49-F238E27FC236}">
                  <a16:creationId xmlns:a16="http://schemas.microsoft.com/office/drawing/2014/main" id="{89443349-9BB3-1A23-099E-CC44238CA703}"/>
                </a:ext>
              </a:extLst>
            </p:cNvPr>
            <p:cNvGrpSpPr/>
            <p:nvPr/>
          </p:nvGrpSpPr>
          <p:grpSpPr>
            <a:xfrm>
              <a:off x="7831663" y="1919622"/>
              <a:ext cx="1312337" cy="253565"/>
              <a:chOff x="604447" y="6069700"/>
              <a:chExt cx="1691412" cy="463429"/>
            </a:xfrm>
          </p:grpSpPr>
          <p:cxnSp>
            <p:nvCxnSpPr>
              <p:cNvPr id="66" name="直接箭头连接符 65">
                <a:extLst>
                  <a:ext uri="{FF2B5EF4-FFF2-40B4-BE49-F238E27FC236}">
                    <a16:creationId xmlns:a16="http://schemas.microsoft.com/office/drawing/2014/main" id="{7748B3C3-218A-2740-D161-F19BCDCF6D67}"/>
                  </a:ext>
                </a:extLst>
              </p:cNvPr>
              <p:cNvCxnSpPr/>
              <p:nvPr/>
            </p:nvCxnSpPr>
            <p:spPr>
              <a:xfrm>
                <a:off x="1043608" y="6525344"/>
                <a:ext cx="1008112" cy="0"/>
              </a:xfrm>
              <a:prstGeom prst="straightConnector1">
                <a:avLst/>
              </a:prstGeom>
              <a:noFill/>
              <a:ln w="12700" cap="flat" cmpd="sng" algn="ctr">
                <a:solidFill>
                  <a:srgbClr val="4472C4"/>
                </a:solidFill>
                <a:prstDash val="solid"/>
                <a:miter lim="800000"/>
                <a:tailEnd type="arrow"/>
              </a:ln>
              <a:effectLst/>
            </p:spPr>
          </p:cxnSp>
          <p:sp>
            <p:nvSpPr>
              <p:cNvPr id="67" name="TextBox 144">
                <a:extLst>
                  <a:ext uri="{FF2B5EF4-FFF2-40B4-BE49-F238E27FC236}">
                    <a16:creationId xmlns:a16="http://schemas.microsoft.com/office/drawing/2014/main" id="{1C24131A-EEE2-0278-FF47-DAEEC76E7DE6}"/>
                  </a:ext>
                </a:extLst>
              </p:cNvPr>
              <p:cNvSpPr txBox="1"/>
              <p:nvPr/>
            </p:nvSpPr>
            <p:spPr>
              <a:xfrm>
                <a:off x="604447" y="6069700"/>
                <a:ext cx="1691412" cy="4634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50" b="1" i="0" u="none" strike="noStrike" kern="0" cap="none" spc="0" normalizeH="0" baseline="0" noProof="0" dirty="0" err="1">
                    <a:ln>
                      <a:noFill/>
                    </a:ln>
                    <a:solidFill>
                      <a:srgbClr val="4476C8"/>
                    </a:solidFill>
                    <a:effectLst/>
                    <a:uLnTx/>
                    <a:uFillTx/>
                    <a:latin typeface="微软雅黑" panose="020B0503020204020204" pitchFamily="34" charset="-122"/>
                    <a:ea typeface="微软雅黑" panose="020B0503020204020204" pitchFamily="34" charset="-122"/>
                  </a:rPr>
                  <a:t>AIoT</a:t>
                </a:r>
                <a:r>
                  <a:rPr kumimoji="0" lang="en-US" altLang="zh-CN" sz="1050" b="1" i="0" u="none" strike="noStrike" kern="0" cap="none" spc="0" normalizeH="0" baseline="0" noProof="0" dirty="0">
                    <a:ln>
                      <a:noFill/>
                    </a:ln>
                    <a:solidFill>
                      <a:srgbClr val="4476C8"/>
                    </a:solidFill>
                    <a:effectLst/>
                    <a:uLnTx/>
                    <a:uFillTx/>
                    <a:latin typeface="微软雅黑" panose="020B0503020204020204" pitchFamily="34" charset="-122"/>
                    <a:ea typeface="微软雅黑" panose="020B0503020204020204" pitchFamily="34" charset="-122"/>
                  </a:rPr>
                  <a:t> R2T</a:t>
                </a:r>
                <a:endParaRPr kumimoji="0" lang="zh-CN" altLang="en-US" sz="1050" b="1" i="0" u="none" strike="noStrike" kern="0" cap="none" spc="0" normalizeH="0" baseline="0" noProof="0" dirty="0">
                  <a:ln>
                    <a:noFill/>
                  </a:ln>
                  <a:solidFill>
                    <a:srgbClr val="4476C8"/>
                  </a:solidFill>
                  <a:effectLst/>
                  <a:uLnTx/>
                  <a:uFillTx/>
                  <a:latin typeface="微软雅黑" panose="020B0503020204020204" pitchFamily="34" charset="-122"/>
                  <a:ea typeface="微软雅黑" panose="020B0503020204020204" pitchFamily="34" charset="-122"/>
                </a:endParaRPr>
              </a:p>
            </p:txBody>
          </p:sp>
        </p:grpSp>
        <p:grpSp>
          <p:nvGrpSpPr>
            <p:cNvPr id="57" name="组合 59">
              <a:extLst>
                <a:ext uri="{FF2B5EF4-FFF2-40B4-BE49-F238E27FC236}">
                  <a16:creationId xmlns:a16="http://schemas.microsoft.com/office/drawing/2014/main" id="{54BE47A6-D743-16AB-A767-0FE589CD6FB7}"/>
                </a:ext>
              </a:extLst>
            </p:cNvPr>
            <p:cNvGrpSpPr/>
            <p:nvPr/>
          </p:nvGrpSpPr>
          <p:grpSpPr>
            <a:xfrm>
              <a:off x="7884979" y="1579738"/>
              <a:ext cx="1229135" cy="253565"/>
              <a:chOff x="2545372" y="6106564"/>
              <a:chExt cx="1584176" cy="463431"/>
            </a:xfrm>
          </p:grpSpPr>
          <p:cxnSp>
            <p:nvCxnSpPr>
              <p:cNvPr id="64" name="直接箭头连接符 63">
                <a:extLst>
                  <a:ext uri="{FF2B5EF4-FFF2-40B4-BE49-F238E27FC236}">
                    <a16:creationId xmlns:a16="http://schemas.microsoft.com/office/drawing/2014/main" id="{BA1CB786-B94A-F4C2-356B-FC3DF52CA876}"/>
                  </a:ext>
                </a:extLst>
              </p:cNvPr>
              <p:cNvCxnSpPr/>
              <p:nvPr/>
            </p:nvCxnSpPr>
            <p:spPr>
              <a:xfrm>
                <a:off x="2915816" y="6525344"/>
                <a:ext cx="936104" cy="0"/>
              </a:xfrm>
              <a:prstGeom prst="straightConnector1">
                <a:avLst/>
              </a:prstGeom>
              <a:noFill/>
              <a:ln w="12700" cap="flat" cmpd="sng" algn="ctr">
                <a:solidFill>
                  <a:srgbClr val="C00000"/>
                </a:solidFill>
                <a:prstDash val="solid"/>
                <a:miter lim="800000"/>
                <a:tailEnd type="arrow"/>
              </a:ln>
              <a:effectLst/>
            </p:spPr>
          </p:cxnSp>
          <p:sp>
            <p:nvSpPr>
              <p:cNvPr id="65" name="TextBox 142">
                <a:extLst>
                  <a:ext uri="{FF2B5EF4-FFF2-40B4-BE49-F238E27FC236}">
                    <a16:creationId xmlns:a16="http://schemas.microsoft.com/office/drawing/2014/main" id="{364923CF-1C75-387B-A3A0-C6C0D8D64402}"/>
                  </a:ext>
                </a:extLst>
              </p:cNvPr>
              <p:cNvSpPr txBox="1"/>
              <p:nvPr/>
            </p:nvSpPr>
            <p:spPr>
              <a:xfrm>
                <a:off x="2545372" y="6106564"/>
                <a:ext cx="1584176" cy="4634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50" b="1"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rPr>
                  <a:t>CW</a:t>
                </a:r>
                <a:endParaRPr kumimoji="0" lang="zh-CN" altLang="en-US" sz="1050" b="1"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grpSp>
        <p:grpSp>
          <p:nvGrpSpPr>
            <p:cNvPr id="58" name="组合 63">
              <a:extLst>
                <a:ext uri="{FF2B5EF4-FFF2-40B4-BE49-F238E27FC236}">
                  <a16:creationId xmlns:a16="http://schemas.microsoft.com/office/drawing/2014/main" id="{BCB1238B-0851-B07A-EDBD-67C6BF0F702F}"/>
                </a:ext>
              </a:extLst>
            </p:cNvPr>
            <p:cNvGrpSpPr/>
            <p:nvPr/>
          </p:nvGrpSpPr>
          <p:grpSpPr>
            <a:xfrm>
              <a:off x="7134306" y="2279662"/>
              <a:ext cx="3304225" cy="253565"/>
              <a:chOff x="3954130" y="6069700"/>
              <a:chExt cx="4258666" cy="463429"/>
            </a:xfrm>
          </p:grpSpPr>
          <p:cxnSp>
            <p:nvCxnSpPr>
              <p:cNvPr id="62" name="直接箭头连接符 61">
                <a:extLst>
                  <a:ext uri="{FF2B5EF4-FFF2-40B4-BE49-F238E27FC236}">
                    <a16:creationId xmlns:a16="http://schemas.microsoft.com/office/drawing/2014/main" id="{BC1216D3-4BB9-4AE6-AF35-C87787FFCE4C}"/>
                  </a:ext>
                </a:extLst>
              </p:cNvPr>
              <p:cNvCxnSpPr/>
              <p:nvPr/>
            </p:nvCxnSpPr>
            <p:spPr>
              <a:xfrm>
                <a:off x="5292080" y="6525344"/>
                <a:ext cx="1008112" cy="0"/>
              </a:xfrm>
              <a:prstGeom prst="straightConnector1">
                <a:avLst/>
              </a:prstGeom>
              <a:noFill/>
              <a:ln w="12700" cap="flat" cmpd="sng" algn="ctr">
                <a:solidFill>
                  <a:srgbClr val="4472C4"/>
                </a:solidFill>
                <a:prstDash val="dash"/>
                <a:miter lim="800000"/>
                <a:tailEnd type="arrow"/>
              </a:ln>
              <a:effectLst/>
            </p:spPr>
          </p:cxnSp>
          <p:sp>
            <p:nvSpPr>
              <p:cNvPr id="63" name="TextBox 140">
                <a:extLst>
                  <a:ext uri="{FF2B5EF4-FFF2-40B4-BE49-F238E27FC236}">
                    <a16:creationId xmlns:a16="http://schemas.microsoft.com/office/drawing/2014/main" id="{0843124F-9D16-641F-BBEB-8A2D6F6ADFBF}"/>
                  </a:ext>
                </a:extLst>
              </p:cNvPr>
              <p:cNvSpPr txBox="1"/>
              <p:nvPr/>
            </p:nvSpPr>
            <p:spPr>
              <a:xfrm>
                <a:off x="3954130" y="6069700"/>
                <a:ext cx="4258666" cy="4634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50" b="1" i="0" u="none" strike="noStrike" kern="0" cap="none" spc="0" normalizeH="0" baseline="0" noProof="0" dirty="0">
                    <a:ln>
                      <a:noFill/>
                    </a:ln>
                    <a:solidFill>
                      <a:srgbClr val="4476C8"/>
                    </a:solidFill>
                    <a:effectLst/>
                    <a:uLnTx/>
                    <a:uFillTx/>
                    <a:latin typeface="微软雅黑" panose="020B0503020204020204" pitchFamily="34" charset="-122"/>
                    <a:ea typeface="微软雅黑" panose="020B0503020204020204" pitchFamily="34" charset="-122"/>
                  </a:rPr>
                  <a:t>Backscatter or active signal for T2R</a:t>
                </a:r>
                <a:endParaRPr kumimoji="0" lang="zh-CN" altLang="en-US" sz="1050" b="1" i="0" u="none" strike="noStrike" kern="0" cap="none" spc="0" normalizeH="0" baseline="0" noProof="0" dirty="0">
                  <a:ln>
                    <a:noFill/>
                  </a:ln>
                  <a:solidFill>
                    <a:srgbClr val="4476C8"/>
                  </a:solidFill>
                  <a:effectLst/>
                  <a:uLnTx/>
                  <a:uFillTx/>
                  <a:latin typeface="微软雅黑" panose="020B0503020204020204" pitchFamily="34" charset="-122"/>
                  <a:ea typeface="微软雅黑" panose="020B0503020204020204" pitchFamily="34" charset="-122"/>
                </a:endParaRPr>
              </a:p>
            </p:txBody>
          </p:sp>
        </p:grpSp>
        <p:grpSp>
          <p:nvGrpSpPr>
            <p:cNvPr id="59" name="组合 62">
              <a:extLst>
                <a:ext uri="{FF2B5EF4-FFF2-40B4-BE49-F238E27FC236}">
                  <a16:creationId xmlns:a16="http://schemas.microsoft.com/office/drawing/2014/main" id="{43575547-D4C4-CA39-7876-A8FF68260EA5}"/>
                </a:ext>
              </a:extLst>
            </p:cNvPr>
            <p:cNvGrpSpPr/>
            <p:nvPr/>
          </p:nvGrpSpPr>
          <p:grpSpPr>
            <a:xfrm>
              <a:off x="7956376" y="2650733"/>
              <a:ext cx="1187624" cy="261249"/>
              <a:chOff x="4572000" y="6069702"/>
              <a:chExt cx="1530674" cy="477473"/>
            </a:xfrm>
          </p:grpSpPr>
          <p:cxnSp>
            <p:nvCxnSpPr>
              <p:cNvPr id="60" name="直接箭头连接符 59">
                <a:extLst>
                  <a:ext uri="{FF2B5EF4-FFF2-40B4-BE49-F238E27FC236}">
                    <a16:creationId xmlns:a16="http://schemas.microsoft.com/office/drawing/2014/main" id="{6F525E8F-004B-5B73-6725-580B9DAB67EE}"/>
                  </a:ext>
                </a:extLst>
              </p:cNvPr>
              <p:cNvCxnSpPr/>
              <p:nvPr/>
            </p:nvCxnSpPr>
            <p:spPr>
              <a:xfrm>
                <a:off x="4788024" y="6525344"/>
                <a:ext cx="1008112" cy="0"/>
              </a:xfrm>
              <a:prstGeom prst="straightConnector1">
                <a:avLst/>
              </a:prstGeom>
              <a:noFill/>
              <a:ln w="12700" cap="flat" cmpd="sng" algn="ctr">
                <a:solidFill>
                  <a:srgbClr val="00B050"/>
                </a:solidFill>
                <a:prstDash val="solid"/>
                <a:miter lim="800000"/>
                <a:tailEnd type="arrow"/>
              </a:ln>
              <a:effectLst/>
            </p:spPr>
          </p:cxnSp>
          <p:sp>
            <p:nvSpPr>
              <p:cNvPr id="61" name="TextBox 138">
                <a:extLst>
                  <a:ext uri="{FF2B5EF4-FFF2-40B4-BE49-F238E27FC236}">
                    <a16:creationId xmlns:a16="http://schemas.microsoft.com/office/drawing/2014/main" id="{F49947EE-A2CE-773B-6D4B-01F74241ECE7}"/>
                  </a:ext>
                </a:extLst>
              </p:cNvPr>
              <p:cNvSpPr txBox="1"/>
              <p:nvPr/>
            </p:nvSpPr>
            <p:spPr>
              <a:xfrm>
                <a:off x="4572000" y="6069702"/>
                <a:ext cx="1530674" cy="47747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50" b="1" i="0" u="none" strike="noStrike" kern="0" cap="none" spc="0" normalizeH="0" baseline="0" noProof="0" dirty="0" err="1">
                    <a:ln>
                      <a:noFill/>
                    </a:ln>
                    <a:solidFill>
                      <a:srgbClr val="00B050"/>
                    </a:solidFill>
                    <a:effectLst/>
                    <a:uLnTx/>
                    <a:uFillTx/>
                    <a:latin typeface="微软雅黑" panose="020B0503020204020204" pitchFamily="34" charset="-122"/>
                    <a:ea typeface="微软雅黑" panose="020B0503020204020204" pitchFamily="34" charset="-122"/>
                  </a:rPr>
                  <a:t>Uu</a:t>
                </a:r>
                <a:r>
                  <a:rPr kumimoji="0" lang="en-US" altLang="zh-CN" sz="1050" b="1" i="0" u="none" strike="noStrike" kern="0" cap="none" spc="0" normalizeH="0" baseline="0" noProof="0" dirty="0">
                    <a:ln>
                      <a:noFill/>
                    </a:ln>
                    <a:solidFill>
                      <a:srgbClr val="00B050"/>
                    </a:solidFill>
                    <a:effectLst/>
                    <a:uLnTx/>
                    <a:uFillTx/>
                    <a:latin typeface="微软雅黑" panose="020B0503020204020204" pitchFamily="34" charset="-122"/>
                    <a:ea typeface="微软雅黑" panose="020B0503020204020204" pitchFamily="34" charset="-122"/>
                  </a:rPr>
                  <a:t> interface</a:t>
                </a:r>
                <a:endParaRPr kumimoji="0" lang="zh-CN" altLang="en-US" sz="1050" b="1" i="0" u="none" strike="noStrike" kern="0" cap="none" spc="0" normalizeH="0" baseline="0" noProof="0" dirty="0">
                  <a:ln>
                    <a:noFill/>
                  </a:ln>
                  <a:solidFill>
                    <a:srgbClr val="00B050"/>
                  </a:solidFill>
                  <a:effectLst/>
                  <a:uLnTx/>
                  <a:uFillTx/>
                  <a:latin typeface="微软雅黑" panose="020B0503020204020204" pitchFamily="34" charset="-122"/>
                  <a:ea typeface="微软雅黑" panose="020B0503020204020204" pitchFamily="34" charset="-122"/>
                </a:endParaRPr>
              </a:p>
            </p:txBody>
          </p:sp>
        </p:grpSp>
      </p:grpSp>
      <p:sp>
        <p:nvSpPr>
          <p:cNvPr id="85" name="TextBox 134">
            <a:extLst>
              <a:ext uri="{FF2B5EF4-FFF2-40B4-BE49-F238E27FC236}">
                <a16:creationId xmlns:a16="http://schemas.microsoft.com/office/drawing/2014/main" id="{C92C4E8B-079A-C6CC-5265-B2409B16F0EF}"/>
              </a:ext>
            </a:extLst>
          </p:cNvPr>
          <p:cNvSpPr txBox="1"/>
          <p:nvPr/>
        </p:nvSpPr>
        <p:spPr>
          <a:xfrm>
            <a:off x="7476954" y="6334790"/>
            <a:ext cx="1315888" cy="261610"/>
          </a:xfrm>
          <a:prstGeom prst="rect">
            <a:avLst/>
          </a:prstGeom>
          <a:noFill/>
        </p:spPr>
        <p:txBody>
          <a:bodyPr wrap="square" rtlCol="0">
            <a:spAutoFit/>
          </a:bodyPr>
          <a:lstStyle/>
          <a:p>
            <a:pPr algn="ctr"/>
            <a:r>
              <a:rPr lang="en-US" altLang="zh-CN" sz="1050" b="1" dirty="0" err="1">
                <a:solidFill>
                  <a:prstClr val="black"/>
                </a:solidFill>
                <a:latin typeface="微软雅黑" panose="020B0503020204020204" pitchFamily="34" charset="-122"/>
                <a:ea typeface="微软雅黑" panose="020B0503020204020204" pitchFamily="34" charset="-122"/>
              </a:rPr>
              <a:t>AIoT</a:t>
            </a:r>
            <a:r>
              <a:rPr lang="en-US" altLang="zh-CN" sz="1050" b="1" dirty="0">
                <a:solidFill>
                  <a:prstClr val="black"/>
                </a:solidFill>
                <a:latin typeface="微软雅黑" panose="020B0503020204020204" pitchFamily="34" charset="-122"/>
                <a:ea typeface="微软雅黑" panose="020B0503020204020204" pitchFamily="34" charset="-122"/>
              </a:rPr>
              <a:t> devices</a:t>
            </a:r>
            <a:endParaRPr lang="zh-CN" altLang="en-US" sz="1050" b="1" dirty="0">
              <a:solidFill>
                <a:prstClr val="black"/>
              </a:solidFill>
              <a:latin typeface="微软雅黑" panose="020B0503020204020204" pitchFamily="34" charset="-122"/>
              <a:ea typeface="微软雅黑" panose="020B0503020204020204" pitchFamily="34" charset="-122"/>
            </a:endParaRPr>
          </a:p>
        </p:txBody>
      </p:sp>
      <p:sp>
        <p:nvSpPr>
          <p:cNvPr id="86" name="TextBox 134">
            <a:extLst>
              <a:ext uri="{FF2B5EF4-FFF2-40B4-BE49-F238E27FC236}">
                <a16:creationId xmlns:a16="http://schemas.microsoft.com/office/drawing/2014/main" id="{B939F79C-7443-2F53-7101-7D203F62AE6D}"/>
              </a:ext>
            </a:extLst>
          </p:cNvPr>
          <p:cNvSpPr txBox="1"/>
          <p:nvPr/>
        </p:nvSpPr>
        <p:spPr>
          <a:xfrm>
            <a:off x="3369684" y="6394481"/>
            <a:ext cx="1315888" cy="261610"/>
          </a:xfrm>
          <a:prstGeom prst="rect">
            <a:avLst/>
          </a:prstGeom>
          <a:noFill/>
        </p:spPr>
        <p:txBody>
          <a:bodyPr wrap="square" rtlCol="0">
            <a:spAutoFit/>
          </a:bodyPr>
          <a:lstStyle/>
          <a:p>
            <a:pPr algn="ctr"/>
            <a:r>
              <a:rPr lang="en-US" altLang="zh-CN" sz="1050" b="1" dirty="0" err="1">
                <a:solidFill>
                  <a:prstClr val="black"/>
                </a:solidFill>
                <a:latin typeface="微软雅黑" panose="020B0503020204020204" pitchFamily="34" charset="-122"/>
                <a:ea typeface="微软雅黑" panose="020B0503020204020204" pitchFamily="34" charset="-122"/>
              </a:rPr>
              <a:t>AIoT</a:t>
            </a:r>
            <a:r>
              <a:rPr lang="en-US" altLang="zh-CN" sz="1050" b="1" dirty="0">
                <a:solidFill>
                  <a:prstClr val="black"/>
                </a:solidFill>
                <a:latin typeface="微软雅黑" panose="020B0503020204020204" pitchFamily="34" charset="-122"/>
                <a:ea typeface="微软雅黑" panose="020B0503020204020204" pitchFamily="34" charset="-122"/>
              </a:rPr>
              <a:t> devices</a:t>
            </a:r>
            <a:endParaRPr lang="zh-CN" altLang="en-US" sz="1050" b="1"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518743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7"/>
          </p:nvPr>
        </p:nvSpPr>
        <p:spPr/>
        <p:txBody>
          <a:bodyPr/>
          <a:lstStyle/>
          <a:p>
            <a:pPr marL="95250" marR="0" lvl="0" indent="0" algn="l" defTabSz="685800" rtl="0" eaLnBrk="1" fontAlgn="auto" latinLnBrk="0" hangingPunct="1">
              <a:lnSpc>
                <a:spcPct val="100000"/>
              </a:lnSpc>
              <a:spcBef>
                <a:spcPts val="125"/>
              </a:spcBef>
              <a:spcAft>
                <a:spcPts val="0"/>
              </a:spcAft>
              <a:buClrTx/>
              <a:buSzTx/>
              <a:buFontTx/>
              <a:buNone/>
              <a:tabLst/>
              <a:defRPr/>
            </a:pPr>
            <a:fld id="{81D60167-4931-47E6-BA6A-407CBD079E47}" type="slidenum">
              <a:rPr kumimoji="0" lang="en-US" altLang="zh-CN" sz="1200" b="0" i="0" u="none" strike="noStrike" kern="1200" cap="none" spc="0" normalizeH="0" baseline="0" noProof="0" smtClean="0">
                <a:ln>
                  <a:noFill/>
                </a:ln>
                <a:solidFill>
                  <a:prstClr val="black"/>
                </a:solidFill>
                <a:effectLst/>
                <a:uLnTx/>
                <a:uFillTx/>
                <a:latin typeface="微软雅黑" panose="020B0503020204020204" charset="-122"/>
                <a:ea typeface="宋体" panose="02010600030101010101" pitchFamily="2" charset="-122"/>
              </a:rPr>
              <a:pPr marL="95250" marR="0" lvl="0" indent="0" algn="l" defTabSz="685800" rtl="0" eaLnBrk="1" fontAlgn="auto" latinLnBrk="0" hangingPunct="1">
                <a:lnSpc>
                  <a:spcPct val="100000"/>
                </a:lnSpc>
                <a:spcBef>
                  <a:spcPts val="125"/>
                </a:spcBef>
                <a:spcAft>
                  <a:spcPts val="0"/>
                </a:spcAft>
                <a:buClrTx/>
                <a:buSzTx/>
                <a:buFontTx/>
                <a:buNone/>
                <a:tabLst/>
                <a:defRPr/>
              </a:pPr>
              <a:t>11</a:t>
            </a:fld>
            <a:endParaRPr kumimoji="0" lang="en-US" altLang="zh-CN" sz="1200" b="0" i="0" u="none" strike="noStrike" kern="1200" cap="none" spc="0" normalizeH="0" baseline="0" noProof="0" dirty="0">
              <a:ln>
                <a:noFill/>
              </a:ln>
              <a:solidFill>
                <a:prstClr val="black"/>
              </a:solidFill>
              <a:effectLst/>
              <a:uLnTx/>
              <a:uFillTx/>
              <a:latin typeface="微软雅黑" panose="020B0503020204020204" charset="-122"/>
              <a:ea typeface="宋体" panose="02010600030101010101" pitchFamily="2" charset="-122"/>
            </a:endParaRPr>
          </a:p>
        </p:txBody>
      </p:sp>
      <p:grpSp>
        <p:nvGrpSpPr>
          <p:cNvPr id="17" name="组合 3">
            <a:extLst>
              <a:ext uri="{FF2B5EF4-FFF2-40B4-BE49-F238E27FC236}">
                <a16:creationId xmlns:a16="http://schemas.microsoft.com/office/drawing/2014/main" id="{904091DF-1783-BF7F-EAB5-FB331767AB82}"/>
              </a:ext>
            </a:extLst>
          </p:cNvPr>
          <p:cNvGrpSpPr/>
          <p:nvPr/>
        </p:nvGrpSpPr>
        <p:grpSpPr>
          <a:xfrm>
            <a:off x="0" y="0"/>
            <a:ext cx="11868150" cy="762000"/>
            <a:chOff x="0" y="0"/>
            <a:chExt cx="18690" cy="1200"/>
          </a:xfrm>
        </p:grpSpPr>
        <p:grpSp>
          <p:nvGrpSpPr>
            <p:cNvPr id="18" name="组合 12">
              <a:extLst>
                <a:ext uri="{FF2B5EF4-FFF2-40B4-BE49-F238E27FC236}">
                  <a16:creationId xmlns:a16="http://schemas.microsoft.com/office/drawing/2014/main" id="{7F5F3DD8-36BE-5252-FA04-259EC9BA104A}"/>
                </a:ext>
              </a:extLst>
            </p:cNvPr>
            <p:cNvGrpSpPr/>
            <p:nvPr/>
          </p:nvGrpSpPr>
          <p:grpSpPr>
            <a:xfrm>
              <a:off x="0" y="0"/>
              <a:ext cx="14040" cy="1200"/>
              <a:chOff x="0" y="152400"/>
              <a:chExt cx="8915400" cy="762000"/>
            </a:xfrm>
          </p:grpSpPr>
          <p:sp>
            <p:nvSpPr>
              <p:cNvPr id="20" name="矩形 19">
                <a:extLst>
                  <a:ext uri="{FF2B5EF4-FFF2-40B4-BE49-F238E27FC236}">
                    <a16:creationId xmlns:a16="http://schemas.microsoft.com/office/drawing/2014/main" id="{CC26DFB4-B7C8-F9A0-8FDF-F668EEB38BF8}"/>
                  </a:ext>
                </a:extLst>
              </p:cNvPr>
              <p:cNvSpPr/>
              <p:nvPr/>
            </p:nvSpPr>
            <p:spPr>
              <a:xfrm>
                <a:off x="0" y="152400"/>
                <a:ext cx="228600" cy="762000"/>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21" name="直接连接符 20">
                <a:extLst>
                  <a:ext uri="{FF2B5EF4-FFF2-40B4-BE49-F238E27FC236}">
                    <a16:creationId xmlns:a16="http://schemas.microsoft.com/office/drawing/2014/main" id="{A362DA57-7179-968A-6265-7EEF8B4F41C6}"/>
                  </a:ext>
                </a:extLst>
              </p:cNvPr>
              <p:cNvCxnSpPr/>
              <p:nvPr/>
            </p:nvCxnSpPr>
            <p:spPr>
              <a:xfrm>
                <a:off x="0" y="914400"/>
                <a:ext cx="8915400" cy="0"/>
              </a:xfrm>
              <a:prstGeom prst="line">
                <a:avLst/>
              </a:prstGeom>
              <a:noFill/>
              <a:ln w="6350" cap="flat" cmpd="sng" algn="ctr">
                <a:solidFill>
                  <a:srgbClr val="4472C4"/>
                </a:solidFill>
                <a:prstDash val="solid"/>
                <a:miter lim="800000"/>
              </a:ln>
              <a:effectLst/>
            </p:spPr>
          </p:cxnSp>
        </p:grpSp>
        <p:sp>
          <p:nvSpPr>
            <p:cNvPr id="19" name="TextBox 4">
              <a:extLst>
                <a:ext uri="{FF2B5EF4-FFF2-40B4-BE49-F238E27FC236}">
                  <a16:creationId xmlns:a16="http://schemas.microsoft.com/office/drawing/2014/main" id="{BF627521-996B-A62B-AC64-514BBEED39F6}"/>
                </a:ext>
              </a:extLst>
            </p:cNvPr>
            <p:cNvSpPr txBox="1"/>
            <p:nvPr/>
          </p:nvSpPr>
          <p:spPr>
            <a:xfrm>
              <a:off x="360" y="189"/>
              <a:ext cx="18330" cy="824"/>
            </a:xfrm>
            <a:prstGeom prst="rect">
              <a:avLst/>
            </a:prstGeom>
            <a:noFill/>
          </p:spPr>
          <p:txBody>
            <a:bodyPr wrap="square" rtlCol="0">
              <a:spAutoFit/>
            </a:bodyPr>
            <a:lstStyle/>
            <a:p>
              <a:pPr marL="0" marR="0" lvl="0" indent="0" defTabSz="914400" eaLnBrk="1" fontAlgn="auto" latinLnBrk="0" hangingPunct="1">
                <a:lnSpc>
                  <a:spcPct val="100000"/>
                </a:lnSpc>
                <a:spcBef>
                  <a:spcPct val="20000"/>
                </a:spcBef>
                <a:spcAft>
                  <a:spcPts val="0"/>
                </a:spcAft>
                <a:buClrTx/>
                <a:buSzTx/>
                <a:buFontTx/>
                <a:buNone/>
                <a:tabLst/>
                <a:defRPr/>
              </a:pPr>
              <a:r>
                <a:rPr kumimoji="0" lang="en-US" altLang="zh-CN" sz="28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Annex 3: </a:t>
              </a:r>
              <a:r>
                <a:rPr kumimoji="0" lang="en-US" altLang="zh-CN" sz="20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rPr>
                <a:t>Proximity assisted A-IoT communication to</a:t>
              </a:r>
              <a:r>
                <a:rPr kumimoji="0" lang="zh-CN" altLang="en-US" sz="20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rPr>
                <a:t> </a:t>
              </a:r>
              <a:r>
                <a:rPr kumimoji="0" lang="en-US" altLang="zh-CN" sz="20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rPr>
                <a:t>extend</a:t>
              </a:r>
              <a:r>
                <a:rPr kumimoji="0" lang="zh-CN" altLang="en-US" sz="20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rPr>
                <a:t> </a:t>
              </a:r>
              <a:r>
                <a:rPr kumimoji="0" lang="en-US" altLang="zh-CN" sz="20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rPr>
                <a:t>coverage </a:t>
              </a:r>
              <a:endParaRPr kumimoji="0" lang="en-US" altLang="zh-CN" sz="24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endParaRPr>
            </a:p>
          </p:txBody>
        </p:sp>
      </p:grpSp>
      <p:sp>
        <p:nvSpPr>
          <p:cNvPr id="22" name="灯片编号占位符 2">
            <a:extLst>
              <a:ext uri="{FF2B5EF4-FFF2-40B4-BE49-F238E27FC236}">
                <a16:creationId xmlns:a16="http://schemas.microsoft.com/office/drawing/2014/main" id="{3991DADC-0186-B5A5-0AB7-124651055E11}"/>
              </a:ext>
            </a:extLst>
          </p:cNvPr>
          <p:cNvSpPr txBox="1">
            <a:spLocks/>
          </p:cNvSpPr>
          <p:nvPr/>
        </p:nvSpPr>
        <p:spPr>
          <a:xfrm>
            <a:off x="11497343" y="6438872"/>
            <a:ext cx="340360" cy="184665"/>
          </a:xfrm>
          <a:prstGeom prst="rect">
            <a:avLst/>
          </a:prstGeom>
        </p:spPr>
        <p:txBody>
          <a:bodyPr wrap="square" lIns="0" tIns="0" rIns="0" bIns="0">
            <a:spAutoFit/>
          </a:bodyPr>
          <a:lstStyle>
            <a:defPPr>
              <a:defRPr lang="zh-CN"/>
            </a:defPPr>
            <a:lvl1pPr marL="0" algn="l" defTabSz="685800" rtl="0" eaLnBrk="1" latinLnBrk="0" hangingPunct="1">
              <a:defRPr sz="1200" b="0" i="0" kern="1200">
                <a:solidFill>
                  <a:schemeClr val="tx1"/>
                </a:solidFill>
                <a:latin typeface="微软雅黑" panose="020B0503020204020204" charset="-122"/>
                <a:ea typeface="+mn-ea"/>
                <a:cs typeface="微软雅黑" panose="020B0503020204020204" charset="-122"/>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95250">
              <a:spcBef>
                <a:spcPts val="125"/>
              </a:spcBef>
            </a:pPr>
            <a:fld id="{81D60167-4931-47E6-BA6A-407CBD079E47}" type="slidenum">
              <a:rPr lang="en-US" altLang="zh-CN" smtClean="0">
                <a:solidFill>
                  <a:prstClr val="black"/>
                </a:solidFill>
                <a:ea typeface="等线" panose="02010600030101010101" pitchFamily="2" charset="-122"/>
              </a:rPr>
              <a:pPr marL="95250">
                <a:spcBef>
                  <a:spcPts val="125"/>
                </a:spcBef>
              </a:pPr>
              <a:t>11</a:t>
            </a:fld>
            <a:endParaRPr lang="en-US" altLang="zh-CN" dirty="0">
              <a:solidFill>
                <a:prstClr val="black"/>
              </a:solidFill>
              <a:ea typeface="等线" panose="02010600030101010101" pitchFamily="2" charset="-122"/>
            </a:endParaRPr>
          </a:p>
        </p:txBody>
      </p:sp>
      <p:sp>
        <p:nvSpPr>
          <p:cNvPr id="23" name="矩形 14">
            <a:extLst>
              <a:ext uri="{FF2B5EF4-FFF2-40B4-BE49-F238E27FC236}">
                <a16:creationId xmlns:a16="http://schemas.microsoft.com/office/drawing/2014/main" id="{B2DDC2B2-6A1A-C99A-FB36-DCD6BA6389B6}"/>
              </a:ext>
            </a:extLst>
          </p:cNvPr>
          <p:cNvSpPr/>
          <p:nvPr/>
        </p:nvSpPr>
        <p:spPr>
          <a:xfrm>
            <a:off x="335362" y="1314974"/>
            <a:ext cx="11639550" cy="1077218"/>
          </a:xfrm>
          <a:prstGeom prst="rect">
            <a:avLst/>
          </a:prstGeom>
          <a:noFill/>
          <a:ln w="12700">
            <a:solidFill>
              <a:srgbClr val="4472C4"/>
            </a:solidFill>
          </a:ln>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UE / Relay involvement (i.e., topology 3) is of interests for the following considerations, </a:t>
            </a:r>
          </a:p>
          <a:p>
            <a:pPr marL="285750" marR="0" lvl="0" indent="-285750" algn="just" defTabSz="914400" eaLnBrk="1" fontAlgn="auto" latinLnBrk="0" hangingPunct="1">
              <a:lnSpc>
                <a:spcPct val="100000"/>
              </a:lnSpc>
              <a:spcBef>
                <a:spcPts val="0"/>
              </a:spcBef>
              <a:spcAft>
                <a:spcPts val="0"/>
              </a:spcAft>
              <a:buClrTx/>
              <a:buSzTx/>
              <a:buFontTx/>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Wide area asset tracking for the ambient IoT devices by</a:t>
            </a:r>
            <a:r>
              <a:rPr kumimoji="0" lang="zh-CN" altLang="en-US"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proximity</a:t>
            </a:r>
            <a:r>
              <a:rPr kumimoji="0" lang="zh-CN" altLang="en-US"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intermediate node (e.g., UEs/Relays)</a:t>
            </a:r>
          </a:p>
          <a:p>
            <a:pPr marL="285750" marR="0" lvl="0" indent="-285750" algn="just" defTabSz="914400" eaLnBrk="1" fontAlgn="auto" latinLnBrk="0" hangingPunct="1">
              <a:lnSpc>
                <a:spcPct val="100000"/>
              </a:lnSpc>
              <a:spcBef>
                <a:spcPts val="0"/>
              </a:spcBef>
              <a:spcAft>
                <a:spcPts val="0"/>
              </a:spcAft>
              <a:buClrTx/>
              <a:buSzTx/>
              <a:buFontTx/>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Requires less complexity/UE power consumptions of the ambient IoT devices, such as the energy harvesting from proximity UEs/Relays.</a:t>
            </a:r>
            <a:endPar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24" name="组合 23">
            <a:extLst>
              <a:ext uri="{FF2B5EF4-FFF2-40B4-BE49-F238E27FC236}">
                <a16:creationId xmlns:a16="http://schemas.microsoft.com/office/drawing/2014/main" id="{35D1341C-DE26-B23E-F76A-FCD2FF91AFCC}"/>
              </a:ext>
            </a:extLst>
          </p:cNvPr>
          <p:cNvGrpSpPr/>
          <p:nvPr/>
        </p:nvGrpSpPr>
        <p:grpSpPr>
          <a:xfrm>
            <a:off x="335361" y="917578"/>
            <a:ext cx="4652741" cy="400105"/>
            <a:chOff x="431365" y="884716"/>
            <a:chExt cx="2888884" cy="400105"/>
          </a:xfrm>
        </p:grpSpPr>
        <p:sp>
          <p:nvSpPr>
            <p:cNvPr id="25" name="矩形 24">
              <a:extLst>
                <a:ext uri="{FF2B5EF4-FFF2-40B4-BE49-F238E27FC236}">
                  <a16:creationId xmlns:a16="http://schemas.microsoft.com/office/drawing/2014/main" id="{1C1FC159-E869-975D-E29F-F72BEE32EACB}"/>
                </a:ext>
              </a:extLst>
            </p:cNvPr>
            <p:cNvSpPr/>
            <p:nvPr/>
          </p:nvSpPr>
          <p:spPr>
            <a:xfrm>
              <a:off x="431365" y="920416"/>
              <a:ext cx="2683308" cy="353694"/>
            </a:xfrm>
            <a:prstGeom prst="rect">
              <a:avLst/>
            </a:prstGeom>
            <a:solidFill>
              <a:srgbClr val="5B9BD5">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26" name="文本框 2">
              <a:extLst>
                <a:ext uri="{FF2B5EF4-FFF2-40B4-BE49-F238E27FC236}">
                  <a16:creationId xmlns:a16="http://schemas.microsoft.com/office/drawing/2014/main" id="{E6DE0795-7612-AD66-E03B-83A056D2A179}"/>
                </a:ext>
              </a:extLst>
            </p:cNvPr>
            <p:cNvSpPr txBox="1"/>
            <p:nvPr/>
          </p:nvSpPr>
          <p:spPr>
            <a:xfrm>
              <a:off x="431365" y="884716"/>
              <a:ext cx="2888884" cy="400105"/>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err="1">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Topologie</a:t>
              </a:r>
              <a:r>
                <a:rPr kumimoji="0" lang="en-US" altLang="zh-CN" sz="18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 3 and scenarios</a:t>
              </a:r>
            </a:p>
          </p:txBody>
        </p:sp>
      </p:grpSp>
      <p:graphicFrame>
        <p:nvGraphicFramePr>
          <p:cNvPr id="27" name="表格 10">
            <a:extLst>
              <a:ext uri="{FF2B5EF4-FFF2-40B4-BE49-F238E27FC236}">
                <a16:creationId xmlns:a16="http://schemas.microsoft.com/office/drawing/2014/main" id="{446C3BC5-ED50-C80C-59DB-8FD6D9A7B245}"/>
              </a:ext>
            </a:extLst>
          </p:cNvPr>
          <p:cNvGraphicFramePr>
            <a:graphicFrameLocks noGrp="1"/>
          </p:cNvGraphicFramePr>
          <p:nvPr>
            <p:extLst>
              <p:ext uri="{D42A27DB-BD31-4B8C-83A1-F6EECF244321}">
                <p14:modId xmlns:p14="http://schemas.microsoft.com/office/powerpoint/2010/main" val="594851896"/>
              </p:ext>
            </p:extLst>
          </p:nvPr>
        </p:nvGraphicFramePr>
        <p:xfrm>
          <a:off x="389651" y="2511056"/>
          <a:ext cx="11530173" cy="1463040"/>
        </p:xfrm>
        <a:graphic>
          <a:graphicData uri="http://schemas.openxmlformats.org/drawingml/2006/table">
            <a:tbl>
              <a:tblPr firstRow="1" bandRow="1"/>
              <a:tblGrid>
                <a:gridCol w="1643067">
                  <a:extLst>
                    <a:ext uri="{9D8B030D-6E8A-4147-A177-3AD203B41FA5}">
                      <a16:colId xmlns:a16="http://schemas.microsoft.com/office/drawing/2014/main" val="1518276563"/>
                    </a:ext>
                  </a:extLst>
                </a:gridCol>
                <a:gridCol w="2309916">
                  <a:extLst>
                    <a:ext uri="{9D8B030D-6E8A-4147-A177-3AD203B41FA5}">
                      <a16:colId xmlns:a16="http://schemas.microsoft.com/office/drawing/2014/main" val="129636543"/>
                    </a:ext>
                  </a:extLst>
                </a:gridCol>
                <a:gridCol w="3005191">
                  <a:extLst>
                    <a:ext uri="{9D8B030D-6E8A-4147-A177-3AD203B41FA5}">
                      <a16:colId xmlns:a16="http://schemas.microsoft.com/office/drawing/2014/main" val="941711736"/>
                    </a:ext>
                  </a:extLst>
                </a:gridCol>
                <a:gridCol w="2275726">
                  <a:extLst>
                    <a:ext uri="{9D8B030D-6E8A-4147-A177-3AD203B41FA5}">
                      <a16:colId xmlns:a16="http://schemas.microsoft.com/office/drawing/2014/main" val="1776702321"/>
                    </a:ext>
                  </a:extLst>
                </a:gridCol>
                <a:gridCol w="2296273">
                  <a:extLst>
                    <a:ext uri="{9D8B030D-6E8A-4147-A177-3AD203B41FA5}">
                      <a16:colId xmlns:a16="http://schemas.microsoft.com/office/drawing/2014/main" val="1349570602"/>
                    </a:ext>
                  </a:extLst>
                </a:gridCol>
              </a:tblGrid>
              <a:tr h="199924">
                <a:tc rowSpan="2">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endParaRPr lang="zh-CN" altLang="en-US" sz="1200"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rowSpan="2">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r>
                        <a:rPr lang="en-US" altLang="zh-CN" sz="1200" dirty="0"/>
                        <a:t>Energy harvesting</a:t>
                      </a:r>
                      <a:endParaRPr lang="zh-CN" altLang="en-US" sz="1200"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rowSpan="2">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r>
                        <a:rPr lang="en-US" altLang="zh-CN" sz="1200" dirty="0"/>
                        <a:t>Downlink data</a:t>
                      </a:r>
                      <a:endParaRPr lang="zh-CN" altLang="en-US" sz="1200"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gridSpan="2">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r>
                        <a:rPr lang="en-US" altLang="zh-CN" sz="1200" dirty="0"/>
                        <a:t>Uplink data</a:t>
                      </a:r>
                      <a:endParaRPr lang="zh-CN" altLang="en-US" sz="1200"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hMerge="1">
                  <a:txBody>
                    <a:bodyPr/>
                    <a:lstStyle/>
                    <a:p>
                      <a:endParaRPr lang="zh-CN" altLang="en-US"/>
                    </a:p>
                  </a:txBody>
                  <a:tcPr/>
                </a:tc>
                <a:extLst>
                  <a:ext uri="{0D108BD9-81ED-4DB2-BD59-A6C34878D82A}">
                    <a16:rowId xmlns:a16="http://schemas.microsoft.com/office/drawing/2014/main" val="1231663081"/>
                  </a:ext>
                </a:extLst>
              </a:tr>
              <a:tr h="199924">
                <a:tc vMerge="1">
                  <a:txBody>
                    <a:bodyPr/>
                    <a:lstStyle/>
                    <a:p>
                      <a:endParaRPr lang="zh-CN" altLang="en-US" dirty="0"/>
                    </a:p>
                  </a:txBody>
                  <a:tcPr/>
                </a:tc>
                <a:tc vMerge="1">
                  <a:txBody>
                    <a:bodyPr/>
                    <a:lstStyle/>
                    <a:p>
                      <a:endParaRPr lang="zh-CN" altLang="en-US" dirty="0"/>
                    </a:p>
                  </a:txBody>
                  <a:tcPr/>
                </a:tc>
                <a:tc vMerge="1">
                  <a:txBody>
                    <a:bodyPr/>
                    <a:lstStyle/>
                    <a:p>
                      <a:endParaRPr lang="zh-CN" altLang="en-US" dirty="0"/>
                    </a:p>
                  </a:txBody>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r>
                        <a:rPr lang="en-US" altLang="zh-CN" sz="1200" dirty="0"/>
                        <a:t>Incident signal</a:t>
                      </a:r>
                      <a:endParaRPr lang="zh-CN" altLang="en-US" sz="1200"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r>
                        <a:rPr lang="en-US" altLang="zh-CN" sz="1200" dirty="0"/>
                        <a:t>Backscatter signal</a:t>
                      </a:r>
                      <a:endParaRPr lang="zh-CN" altLang="en-US" sz="1200"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857860794"/>
                  </a:ext>
                </a:extLst>
              </a:tr>
              <a:tr h="395972">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r>
                        <a:rPr lang="en-US" altLang="zh-CN" sz="1200" dirty="0"/>
                        <a:t>Topology 3a</a:t>
                      </a:r>
                      <a:endParaRPr lang="zh-CN" altLang="en-US" sz="1200"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rowSpan="2">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r>
                        <a:rPr lang="en-US" altLang="zh-CN" sz="1200" dirty="0"/>
                        <a:t>Proximity UEs/Relays send CW1 in UL spectrum for ambient IoT device energy harvesting purpose</a:t>
                      </a:r>
                      <a:endParaRPr lang="zh-CN" altLang="en-US" sz="1200"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IM-&gt;</a:t>
                      </a:r>
                      <a:r>
                        <a:rPr lang="en-US" altLang="zh-CN" sz="1200" dirty="0" err="1"/>
                        <a:t>AIoT@UL</a:t>
                      </a:r>
                      <a:r>
                        <a:rPr lang="en-US" altLang="zh-CN" sz="1200" dirty="0"/>
                        <a:t>, need </a:t>
                      </a:r>
                      <a:r>
                        <a:rPr lang="en-US" altLang="zh-CN" sz="1200" dirty="0" err="1"/>
                        <a:t>gNB</a:t>
                      </a:r>
                      <a:r>
                        <a:rPr lang="en-US" altLang="zh-CN" sz="1200" dirty="0"/>
                        <a:t>-&gt;IM@DL for controlling/triggering</a:t>
                      </a:r>
                      <a:endParaRPr lang="zh-CN" altLang="en-US" sz="1200"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r>
                        <a:rPr lang="en-US" altLang="zh-CN" sz="1200" dirty="0"/>
                        <a:t>IM-&gt;</a:t>
                      </a:r>
                      <a:r>
                        <a:rPr lang="en-US" altLang="zh-CN" sz="1200" dirty="0" err="1"/>
                        <a:t>AIoT@UL</a:t>
                      </a:r>
                      <a:endParaRPr lang="zh-CN" altLang="en-US" sz="1200"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r>
                        <a:rPr lang="en-US" altLang="zh-CN" sz="1200" dirty="0"/>
                        <a:t>A-IoT-&gt;</a:t>
                      </a:r>
                      <a:r>
                        <a:rPr lang="en-US" altLang="zh-CN" sz="1200" dirty="0" err="1"/>
                        <a:t>gNB@UL</a:t>
                      </a:r>
                      <a:endParaRPr lang="zh-CN" altLang="en-US" sz="1200"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331813497"/>
                  </a:ext>
                </a:extLst>
              </a:tr>
              <a:tr h="371192">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r>
                        <a:rPr lang="en-US" altLang="zh-CN" sz="1200" dirty="0"/>
                        <a:t>Topology 3b</a:t>
                      </a:r>
                      <a:endParaRPr lang="zh-CN" altLang="en-US"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vMerge="1">
                  <a:txBody>
                    <a:bodyPr/>
                    <a:lstStyle/>
                    <a:p>
                      <a:endParaRPr lang="zh-CN" altLang="en-US"/>
                    </a:p>
                  </a:txBody>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a:t>gNB-&gt;AIoT@DL</a:t>
                      </a:r>
                      <a:endParaRPr lang="zh-CN" altLang="en-US" sz="1200"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r>
                        <a:rPr lang="en-US" altLang="zh-CN" sz="1200"/>
                        <a:t>gNB-&gt;AIoT@DL</a:t>
                      </a:r>
                      <a:endParaRPr lang="zh-CN" altLang="en-US" sz="1200"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r>
                        <a:rPr lang="en-US" altLang="zh-CN" sz="1200" dirty="0" err="1"/>
                        <a:t>AIoT</a:t>
                      </a:r>
                      <a:r>
                        <a:rPr lang="en-US" altLang="zh-CN" sz="1200" dirty="0"/>
                        <a:t>-&gt;IM@DL,</a:t>
                      </a:r>
                    </a:p>
                    <a:p>
                      <a:r>
                        <a:rPr lang="en-US" altLang="zh-CN" sz="1200" dirty="0"/>
                        <a:t>Need IM-&gt;</a:t>
                      </a:r>
                      <a:r>
                        <a:rPr lang="en-US" altLang="zh-CN" sz="1200" dirty="0" err="1"/>
                        <a:t>gNB@UL</a:t>
                      </a:r>
                      <a:r>
                        <a:rPr lang="en-US" altLang="zh-CN" sz="1200" dirty="0"/>
                        <a:t> for reporting</a:t>
                      </a:r>
                      <a:endParaRPr lang="zh-CN" altLang="en-US" sz="1200"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425862709"/>
                  </a:ext>
                </a:extLst>
              </a:tr>
            </a:tbl>
          </a:graphicData>
        </a:graphic>
      </p:graphicFrame>
      <p:pic>
        <p:nvPicPr>
          <p:cNvPr id="28" name="图片 27">
            <a:extLst>
              <a:ext uri="{FF2B5EF4-FFF2-40B4-BE49-F238E27FC236}">
                <a16:creationId xmlns:a16="http://schemas.microsoft.com/office/drawing/2014/main" id="{6AC41DAF-A2D8-DE30-78D9-3F31C2B21BD0}"/>
              </a:ext>
            </a:extLst>
          </p:cNvPr>
          <p:cNvPicPr>
            <a:picLocks noChangeAspect="1"/>
          </p:cNvPicPr>
          <p:nvPr/>
        </p:nvPicPr>
        <p:blipFill>
          <a:blip r:embed="rId3"/>
          <a:stretch>
            <a:fillRect/>
          </a:stretch>
        </p:blipFill>
        <p:spPr>
          <a:xfrm>
            <a:off x="828448" y="4118988"/>
            <a:ext cx="4509443" cy="2444513"/>
          </a:xfrm>
          <a:prstGeom prst="rect">
            <a:avLst/>
          </a:prstGeom>
        </p:spPr>
      </p:pic>
      <p:pic>
        <p:nvPicPr>
          <p:cNvPr id="29" name="图片 28">
            <a:extLst>
              <a:ext uri="{FF2B5EF4-FFF2-40B4-BE49-F238E27FC236}">
                <a16:creationId xmlns:a16="http://schemas.microsoft.com/office/drawing/2014/main" id="{F28BDDB2-786A-F27A-4858-869963A026AB}"/>
              </a:ext>
            </a:extLst>
          </p:cNvPr>
          <p:cNvPicPr>
            <a:picLocks noChangeAspect="1"/>
          </p:cNvPicPr>
          <p:nvPr/>
        </p:nvPicPr>
        <p:blipFill>
          <a:blip r:embed="rId4"/>
          <a:stretch>
            <a:fillRect/>
          </a:stretch>
        </p:blipFill>
        <p:spPr>
          <a:xfrm>
            <a:off x="7110998" y="4186761"/>
            <a:ext cx="4386345" cy="2444513"/>
          </a:xfrm>
          <a:prstGeom prst="rect">
            <a:avLst/>
          </a:prstGeom>
        </p:spPr>
      </p:pic>
      <p:sp>
        <p:nvSpPr>
          <p:cNvPr id="30" name="文本框 29">
            <a:extLst>
              <a:ext uri="{FF2B5EF4-FFF2-40B4-BE49-F238E27FC236}">
                <a16:creationId xmlns:a16="http://schemas.microsoft.com/office/drawing/2014/main" id="{FC83401C-5694-07D3-46E1-DD31995A4577}"/>
              </a:ext>
            </a:extLst>
          </p:cNvPr>
          <p:cNvSpPr txBox="1"/>
          <p:nvPr/>
        </p:nvSpPr>
        <p:spPr>
          <a:xfrm>
            <a:off x="355917" y="3974096"/>
            <a:ext cx="6154339" cy="276999"/>
          </a:xfrm>
          <a:prstGeom prst="rect">
            <a:avLst/>
          </a:prstGeom>
          <a:noFill/>
        </p:spPr>
        <p:txBody>
          <a:bodyPr wrap="square" rtlCol="0">
            <a:spAutoFit/>
          </a:bodyPr>
          <a:lstStyle/>
          <a:p>
            <a:r>
              <a:rPr lang="en-US" altLang="zh-CN" sz="1200" dirty="0">
                <a:solidFill>
                  <a:prstClr val="black"/>
                </a:solidFill>
                <a:ea typeface="等线" panose="02010600030101010101" pitchFamily="2" charset="-122"/>
              </a:rPr>
              <a:t>Note: IM: intermediate node, </a:t>
            </a:r>
            <a:r>
              <a:rPr lang="en-US" altLang="zh-CN" sz="1200" dirty="0" err="1">
                <a:solidFill>
                  <a:prstClr val="black"/>
                </a:solidFill>
                <a:ea typeface="等线" panose="02010600030101010101" pitchFamily="2" charset="-122"/>
              </a:rPr>
              <a:t>AIoT</a:t>
            </a:r>
            <a:r>
              <a:rPr lang="en-US" altLang="zh-CN" sz="1200" dirty="0">
                <a:solidFill>
                  <a:prstClr val="black"/>
                </a:solidFill>
                <a:ea typeface="等线" panose="02010600030101010101" pitchFamily="2" charset="-122"/>
              </a:rPr>
              <a:t>: Ambient IoT device</a:t>
            </a:r>
            <a:endParaRPr lang="zh-CN" altLang="en-US" sz="1200" dirty="0">
              <a:solidFill>
                <a:prstClr val="black"/>
              </a:solidFill>
              <a:ea typeface="等线" panose="02010600030101010101" pitchFamily="2" charset="-122"/>
            </a:endParaRPr>
          </a:p>
        </p:txBody>
      </p:sp>
    </p:spTree>
    <p:extLst>
      <p:ext uri="{BB962C8B-B14F-4D97-AF65-F5344CB8AC3E}">
        <p14:creationId xmlns:p14="http://schemas.microsoft.com/office/powerpoint/2010/main" val="9449819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3">
            <a:extLst>
              <a:ext uri="{FF2B5EF4-FFF2-40B4-BE49-F238E27FC236}">
                <a16:creationId xmlns:a16="http://schemas.microsoft.com/office/drawing/2014/main" id="{426B7448-473D-E0BC-2ACF-976EF2036498}"/>
              </a:ext>
            </a:extLst>
          </p:cNvPr>
          <p:cNvGrpSpPr/>
          <p:nvPr/>
        </p:nvGrpSpPr>
        <p:grpSpPr>
          <a:xfrm>
            <a:off x="0" y="0"/>
            <a:ext cx="11868150" cy="762000"/>
            <a:chOff x="0" y="0"/>
            <a:chExt cx="18690" cy="1200"/>
          </a:xfrm>
        </p:grpSpPr>
        <p:grpSp>
          <p:nvGrpSpPr>
            <p:cNvPr id="67" name="组合 12">
              <a:extLst>
                <a:ext uri="{FF2B5EF4-FFF2-40B4-BE49-F238E27FC236}">
                  <a16:creationId xmlns:a16="http://schemas.microsoft.com/office/drawing/2014/main" id="{FF02AD71-21FB-2D1D-424B-AF903AE8AF1D}"/>
                </a:ext>
              </a:extLst>
            </p:cNvPr>
            <p:cNvGrpSpPr/>
            <p:nvPr/>
          </p:nvGrpSpPr>
          <p:grpSpPr>
            <a:xfrm>
              <a:off x="0" y="0"/>
              <a:ext cx="14040" cy="1200"/>
              <a:chOff x="0" y="152400"/>
              <a:chExt cx="8915400" cy="762000"/>
            </a:xfrm>
          </p:grpSpPr>
          <p:sp>
            <p:nvSpPr>
              <p:cNvPr id="69" name="矩形 19">
                <a:extLst>
                  <a:ext uri="{FF2B5EF4-FFF2-40B4-BE49-F238E27FC236}">
                    <a16:creationId xmlns:a16="http://schemas.microsoft.com/office/drawing/2014/main" id="{A3295633-8E55-DEC5-8356-86247C60C397}"/>
                  </a:ext>
                </a:extLst>
              </p:cNvPr>
              <p:cNvSpPr/>
              <p:nvPr/>
            </p:nvSpPr>
            <p:spPr>
              <a:xfrm>
                <a:off x="0" y="152400"/>
                <a:ext cx="228600" cy="762000"/>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70" name="直接连接符 20">
                <a:extLst>
                  <a:ext uri="{FF2B5EF4-FFF2-40B4-BE49-F238E27FC236}">
                    <a16:creationId xmlns:a16="http://schemas.microsoft.com/office/drawing/2014/main" id="{9A227566-98E3-75E6-00B2-DBFAD475F88B}"/>
                  </a:ext>
                </a:extLst>
              </p:cNvPr>
              <p:cNvCxnSpPr/>
              <p:nvPr/>
            </p:nvCxnSpPr>
            <p:spPr>
              <a:xfrm>
                <a:off x="0" y="914400"/>
                <a:ext cx="8915400" cy="0"/>
              </a:xfrm>
              <a:prstGeom prst="line">
                <a:avLst/>
              </a:prstGeom>
              <a:noFill/>
              <a:ln w="6350" cap="flat" cmpd="sng" algn="ctr">
                <a:solidFill>
                  <a:srgbClr val="4472C4"/>
                </a:solidFill>
                <a:prstDash val="solid"/>
                <a:miter lim="800000"/>
              </a:ln>
              <a:effectLst/>
            </p:spPr>
          </p:cxnSp>
        </p:grpSp>
        <p:sp>
          <p:nvSpPr>
            <p:cNvPr id="68" name="TextBox 4">
              <a:extLst>
                <a:ext uri="{FF2B5EF4-FFF2-40B4-BE49-F238E27FC236}">
                  <a16:creationId xmlns:a16="http://schemas.microsoft.com/office/drawing/2014/main" id="{B191C033-B86F-48FD-92CD-458BC0A8B7B3}"/>
                </a:ext>
              </a:extLst>
            </p:cNvPr>
            <p:cNvSpPr txBox="1"/>
            <p:nvPr/>
          </p:nvSpPr>
          <p:spPr>
            <a:xfrm>
              <a:off x="360" y="189"/>
              <a:ext cx="18330" cy="822"/>
            </a:xfrm>
            <a:prstGeom prst="rect">
              <a:avLst/>
            </a:prstGeom>
            <a:noFill/>
          </p:spPr>
          <p:txBody>
            <a:bodyPr wrap="square" rtlCol="0">
              <a:spAutoFit/>
            </a:bodyPr>
            <a:lstStyle/>
            <a:p>
              <a:pPr marL="0" marR="0" lvl="0" indent="0" defTabSz="914400" eaLnBrk="1" fontAlgn="auto" latinLnBrk="0" hangingPunct="1">
                <a:lnSpc>
                  <a:spcPct val="100000"/>
                </a:lnSpc>
                <a:spcBef>
                  <a:spcPct val="20000"/>
                </a:spcBef>
                <a:spcAft>
                  <a:spcPts val="0"/>
                </a:spcAft>
                <a:buClrTx/>
                <a:buSzTx/>
                <a:buFontTx/>
                <a:buNone/>
                <a:tabLst/>
                <a:defRPr/>
              </a:pPr>
              <a:r>
                <a:rPr kumimoji="0" lang="en-US" altLang="zh-CN" sz="28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rPr>
                <a:t>Annex 4: New features for A-IoT in mobile network</a:t>
              </a:r>
            </a:p>
          </p:txBody>
        </p:sp>
      </p:grpSp>
      <p:sp>
        <p:nvSpPr>
          <p:cNvPr id="71" name="灯片编号占位符 2">
            <a:extLst>
              <a:ext uri="{FF2B5EF4-FFF2-40B4-BE49-F238E27FC236}">
                <a16:creationId xmlns:a16="http://schemas.microsoft.com/office/drawing/2014/main" id="{5121EA1A-2CF2-8033-AC9F-1C700CDA1F3F}"/>
              </a:ext>
            </a:extLst>
          </p:cNvPr>
          <p:cNvSpPr txBox="1">
            <a:spLocks/>
          </p:cNvSpPr>
          <p:nvPr/>
        </p:nvSpPr>
        <p:spPr>
          <a:xfrm>
            <a:off x="11497343" y="6488976"/>
            <a:ext cx="340360" cy="184665"/>
          </a:xfrm>
          <a:prstGeom prst="rect">
            <a:avLst/>
          </a:prstGeom>
        </p:spPr>
        <p:txBody>
          <a:bodyPr wrap="square" lIns="0" tIns="0" rIns="0" bIns="0">
            <a:spAutoFit/>
          </a:bodyPr>
          <a:lstStyle>
            <a:defPPr>
              <a:defRPr lang="zh-CN"/>
            </a:defPPr>
            <a:lvl1pPr marL="0" algn="l" defTabSz="685800" rtl="0" eaLnBrk="1" latinLnBrk="0" hangingPunct="1">
              <a:defRPr sz="1200" b="0" i="0" kern="1200">
                <a:solidFill>
                  <a:schemeClr val="tx1"/>
                </a:solidFill>
                <a:latin typeface="微软雅黑" panose="020B0503020204020204" charset="-122"/>
                <a:ea typeface="+mn-ea"/>
                <a:cs typeface="微软雅黑" panose="020B0503020204020204" charset="-122"/>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95250">
              <a:spcBef>
                <a:spcPts val="125"/>
              </a:spcBef>
            </a:pPr>
            <a:fld id="{81D60167-4931-47E6-BA6A-407CBD079E47}" type="slidenum">
              <a:rPr lang="en-US" altLang="zh-CN" smtClean="0">
                <a:solidFill>
                  <a:prstClr val="black"/>
                </a:solidFill>
                <a:ea typeface="等线" panose="02010600030101010101" pitchFamily="2" charset="-122"/>
              </a:rPr>
              <a:pPr marL="95250">
                <a:spcBef>
                  <a:spcPts val="125"/>
                </a:spcBef>
              </a:pPr>
              <a:t>12</a:t>
            </a:fld>
            <a:endParaRPr lang="en-US" altLang="zh-CN" dirty="0">
              <a:solidFill>
                <a:prstClr val="black"/>
              </a:solidFill>
              <a:ea typeface="等线" panose="02010600030101010101" pitchFamily="2" charset="-122"/>
            </a:endParaRPr>
          </a:p>
        </p:txBody>
      </p:sp>
      <p:grpSp>
        <p:nvGrpSpPr>
          <p:cNvPr id="72" name="组合 71">
            <a:extLst>
              <a:ext uri="{FF2B5EF4-FFF2-40B4-BE49-F238E27FC236}">
                <a16:creationId xmlns:a16="http://schemas.microsoft.com/office/drawing/2014/main" id="{120ABED3-A4A0-F411-05DA-ED7E6AB56FC5}"/>
              </a:ext>
            </a:extLst>
          </p:cNvPr>
          <p:cNvGrpSpPr/>
          <p:nvPr/>
        </p:nvGrpSpPr>
        <p:grpSpPr>
          <a:xfrm>
            <a:off x="276217" y="821277"/>
            <a:ext cx="9761631" cy="400105"/>
            <a:chOff x="431365" y="884716"/>
            <a:chExt cx="3896870" cy="400105"/>
          </a:xfrm>
        </p:grpSpPr>
        <p:sp>
          <p:nvSpPr>
            <p:cNvPr id="73" name="矩形 72">
              <a:extLst>
                <a:ext uri="{FF2B5EF4-FFF2-40B4-BE49-F238E27FC236}">
                  <a16:creationId xmlns:a16="http://schemas.microsoft.com/office/drawing/2014/main" id="{AFD91A62-EFD7-2F41-0A0E-48579C902B0D}"/>
                </a:ext>
              </a:extLst>
            </p:cNvPr>
            <p:cNvSpPr/>
            <p:nvPr/>
          </p:nvSpPr>
          <p:spPr>
            <a:xfrm>
              <a:off x="431365" y="920416"/>
              <a:ext cx="2683308" cy="353694"/>
            </a:xfrm>
            <a:prstGeom prst="rect">
              <a:avLst/>
            </a:prstGeom>
            <a:solidFill>
              <a:srgbClr val="5B9BD5">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74" name="文本框 2">
              <a:extLst>
                <a:ext uri="{FF2B5EF4-FFF2-40B4-BE49-F238E27FC236}">
                  <a16:creationId xmlns:a16="http://schemas.microsoft.com/office/drawing/2014/main" id="{2D593282-F0D4-65B5-CC5D-D502AA1C401A}"/>
                </a:ext>
              </a:extLst>
            </p:cNvPr>
            <p:cNvSpPr txBox="1"/>
            <p:nvPr/>
          </p:nvSpPr>
          <p:spPr>
            <a:xfrm>
              <a:off x="431366" y="884716"/>
              <a:ext cx="3896869" cy="400105"/>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Coverage improvement - Power pooling and multiple site</a:t>
              </a:r>
            </a:p>
          </p:txBody>
        </p:sp>
      </p:grpSp>
      <p:sp>
        <p:nvSpPr>
          <p:cNvPr id="75" name="矩形 14">
            <a:extLst>
              <a:ext uri="{FF2B5EF4-FFF2-40B4-BE49-F238E27FC236}">
                <a16:creationId xmlns:a16="http://schemas.microsoft.com/office/drawing/2014/main" id="{AF1E08F5-F54F-4ED9-B0AF-A65D9BB30AA8}"/>
              </a:ext>
            </a:extLst>
          </p:cNvPr>
          <p:cNvSpPr/>
          <p:nvPr/>
        </p:nvSpPr>
        <p:spPr>
          <a:xfrm>
            <a:off x="276221" y="1210671"/>
            <a:ext cx="11639550" cy="984885"/>
          </a:xfrm>
          <a:prstGeom prst="rect">
            <a:avLst/>
          </a:prstGeom>
          <a:noFill/>
          <a:ln w="12700">
            <a:solidFill>
              <a:srgbClr val="4472C4"/>
            </a:solidFill>
          </a:ln>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 following coverage target can be considered</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Device B/C, target for comparable coverage to the current NR bottleneck. Tradeoff between coverage and complexity/power consumption is necessary.</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Device A, strive for good coverage for topology 1 as much as possible and good proximity coverage for topology 2 (30~50 meter)</a:t>
            </a:r>
          </a:p>
        </p:txBody>
      </p:sp>
      <p:sp>
        <p:nvSpPr>
          <p:cNvPr id="76" name="矩形 14">
            <a:extLst>
              <a:ext uri="{FF2B5EF4-FFF2-40B4-BE49-F238E27FC236}">
                <a16:creationId xmlns:a16="http://schemas.microsoft.com/office/drawing/2014/main" id="{5C4BE9F6-6420-AA37-EB73-78AD6B906785}"/>
              </a:ext>
            </a:extLst>
          </p:cNvPr>
          <p:cNvSpPr/>
          <p:nvPr/>
        </p:nvSpPr>
        <p:spPr>
          <a:xfrm>
            <a:off x="276217" y="2259491"/>
            <a:ext cx="5382207" cy="1200329"/>
          </a:xfrm>
          <a:prstGeom prst="rect">
            <a:avLst/>
          </a:prstGeom>
          <a:noFill/>
          <a:ln w="12700">
            <a:solidFill>
              <a:srgbClr val="4472C4"/>
            </a:solidFill>
          </a:ln>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Multiple site (</a:t>
            </a:r>
            <a:r>
              <a:rPr kumimoji="0" lang="en-US" altLang="zh-CN" sz="1600" b="1" i="0" u="none" strike="noStrike" kern="1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gNB</a:t>
            </a: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/TRP)</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Mainly used for RF energy harvesting coverage improvement purpose when there is not lots of site coordination/backhauling</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Can be used for data coverage boosting if sufficient site coordination exists.</a:t>
            </a:r>
          </a:p>
        </p:txBody>
      </p:sp>
      <p:sp>
        <p:nvSpPr>
          <p:cNvPr id="77" name="矩形 14">
            <a:extLst>
              <a:ext uri="{FF2B5EF4-FFF2-40B4-BE49-F238E27FC236}">
                <a16:creationId xmlns:a16="http://schemas.microsoft.com/office/drawing/2014/main" id="{F8F407B0-8A30-E516-04B3-E4BE3AFCCEE8}"/>
              </a:ext>
            </a:extLst>
          </p:cNvPr>
          <p:cNvSpPr/>
          <p:nvPr/>
        </p:nvSpPr>
        <p:spPr>
          <a:xfrm>
            <a:off x="5755768" y="2250301"/>
            <a:ext cx="6159999" cy="1200329"/>
          </a:xfrm>
          <a:prstGeom prst="rect">
            <a:avLst/>
          </a:prstGeom>
          <a:noFill/>
          <a:ln w="12700">
            <a:solidFill>
              <a:srgbClr val="4472C4"/>
            </a:solidFill>
          </a:ln>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Power pooling</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Study the </a:t>
            </a:r>
            <a:r>
              <a:rPr kumimoji="0" lang="en-US" altLang="zh-CN" sz="1400" b="0" i="0" u="none" strike="noStrike" kern="1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gNB</a:t>
            </a: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power pooling techniques to boost the coverage of the both RF energy harvesting and data receiving coverage</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Note: the data rate and latency may be degraded due to longer time to harvesting energy and Tx/Rx data.</a:t>
            </a:r>
          </a:p>
        </p:txBody>
      </p:sp>
      <p:grpSp>
        <p:nvGrpSpPr>
          <p:cNvPr id="78" name="组合 77">
            <a:extLst>
              <a:ext uri="{FF2B5EF4-FFF2-40B4-BE49-F238E27FC236}">
                <a16:creationId xmlns:a16="http://schemas.microsoft.com/office/drawing/2014/main" id="{A00F820A-CB38-0ECE-5216-0FD593D2E8D3}"/>
              </a:ext>
            </a:extLst>
          </p:cNvPr>
          <p:cNvGrpSpPr/>
          <p:nvPr/>
        </p:nvGrpSpPr>
        <p:grpSpPr>
          <a:xfrm>
            <a:off x="276217" y="3499857"/>
            <a:ext cx="5382207" cy="400105"/>
            <a:chOff x="431365" y="884716"/>
            <a:chExt cx="3896870" cy="400105"/>
          </a:xfrm>
        </p:grpSpPr>
        <p:sp>
          <p:nvSpPr>
            <p:cNvPr id="79" name="矩形 78">
              <a:extLst>
                <a:ext uri="{FF2B5EF4-FFF2-40B4-BE49-F238E27FC236}">
                  <a16:creationId xmlns:a16="http://schemas.microsoft.com/office/drawing/2014/main" id="{64CBA99E-8A85-BAD1-23F0-76260912BD5A}"/>
                </a:ext>
              </a:extLst>
            </p:cNvPr>
            <p:cNvSpPr/>
            <p:nvPr/>
          </p:nvSpPr>
          <p:spPr>
            <a:xfrm>
              <a:off x="431365" y="920416"/>
              <a:ext cx="2683308" cy="353694"/>
            </a:xfrm>
            <a:prstGeom prst="rect">
              <a:avLst/>
            </a:prstGeom>
            <a:solidFill>
              <a:srgbClr val="5B9BD5">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80" name="文本框 2">
              <a:extLst>
                <a:ext uri="{FF2B5EF4-FFF2-40B4-BE49-F238E27FC236}">
                  <a16:creationId xmlns:a16="http://schemas.microsoft.com/office/drawing/2014/main" id="{BAF7BE34-F0D3-67C8-70C7-B37D1E3D932A}"/>
                </a:ext>
              </a:extLst>
            </p:cNvPr>
            <p:cNvSpPr txBox="1"/>
            <p:nvPr/>
          </p:nvSpPr>
          <p:spPr>
            <a:xfrm>
              <a:off x="431366" y="884716"/>
              <a:ext cx="3896869" cy="400105"/>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Energy harvesting</a:t>
              </a:r>
            </a:p>
          </p:txBody>
        </p:sp>
      </p:grpSp>
      <p:sp>
        <p:nvSpPr>
          <p:cNvPr id="81" name="矩形 14">
            <a:extLst>
              <a:ext uri="{FF2B5EF4-FFF2-40B4-BE49-F238E27FC236}">
                <a16:creationId xmlns:a16="http://schemas.microsoft.com/office/drawing/2014/main" id="{CCC413BE-9DC8-6008-CF59-1D25B517B052}"/>
              </a:ext>
            </a:extLst>
          </p:cNvPr>
          <p:cNvSpPr/>
          <p:nvPr/>
        </p:nvSpPr>
        <p:spPr>
          <a:xfrm>
            <a:off x="276221" y="3891418"/>
            <a:ext cx="5382203" cy="1169551"/>
          </a:xfrm>
          <a:prstGeom prst="rect">
            <a:avLst/>
          </a:prstGeom>
          <a:noFill/>
          <a:ln w="12700">
            <a:solidFill>
              <a:srgbClr val="4472C4"/>
            </a:solidFill>
          </a:ln>
        </p:spPr>
        <p:txBody>
          <a:bodyPr wrap="square">
            <a:spAutoFit/>
          </a:body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Optimize energy harvesting procedure to enable communication protocol matching with A-IoT device energy storage/discharge</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mn-ea"/>
              </a:rPr>
              <a:t>Assistant information of tag status reporting, e.g., state of charge,…</a:t>
            </a:r>
            <a:endPar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82" name="组合 81">
            <a:extLst>
              <a:ext uri="{FF2B5EF4-FFF2-40B4-BE49-F238E27FC236}">
                <a16:creationId xmlns:a16="http://schemas.microsoft.com/office/drawing/2014/main" id="{485BC01E-5EA9-7963-4436-0D415414620F}"/>
              </a:ext>
            </a:extLst>
          </p:cNvPr>
          <p:cNvGrpSpPr/>
          <p:nvPr/>
        </p:nvGrpSpPr>
        <p:grpSpPr>
          <a:xfrm>
            <a:off x="5755768" y="3512351"/>
            <a:ext cx="5382207" cy="400105"/>
            <a:chOff x="431365" y="884716"/>
            <a:chExt cx="3896870" cy="400105"/>
          </a:xfrm>
        </p:grpSpPr>
        <p:sp>
          <p:nvSpPr>
            <p:cNvPr id="83" name="矩形 82">
              <a:extLst>
                <a:ext uri="{FF2B5EF4-FFF2-40B4-BE49-F238E27FC236}">
                  <a16:creationId xmlns:a16="http://schemas.microsoft.com/office/drawing/2014/main" id="{482C655A-D309-3398-8B20-649501A35FE4}"/>
                </a:ext>
              </a:extLst>
            </p:cNvPr>
            <p:cNvSpPr/>
            <p:nvPr/>
          </p:nvSpPr>
          <p:spPr>
            <a:xfrm>
              <a:off x="431365" y="920416"/>
              <a:ext cx="2683308" cy="353694"/>
            </a:xfrm>
            <a:prstGeom prst="rect">
              <a:avLst/>
            </a:prstGeom>
            <a:solidFill>
              <a:srgbClr val="5B9BD5">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84" name="文本框 2">
              <a:extLst>
                <a:ext uri="{FF2B5EF4-FFF2-40B4-BE49-F238E27FC236}">
                  <a16:creationId xmlns:a16="http://schemas.microsoft.com/office/drawing/2014/main" id="{F3ADFF2E-A773-4422-011A-DAE9A8512F0C}"/>
                </a:ext>
              </a:extLst>
            </p:cNvPr>
            <p:cNvSpPr txBox="1"/>
            <p:nvPr/>
          </p:nvSpPr>
          <p:spPr>
            <a:xfrm>
              <a:off x="431366" y="884716"/>
              <a:ext cx="3896869" cy="400105"/>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Mobility</a:t>
              </a:r>
            </a:p>
          </p:txBody>
        </p:sp>
      </p:grpSp>
      <p:sp>
        <p:nvSpPr>
          <p:cNvPr id="85" name="矩形 14">
            <a:extLst>
              <a:ext uri="{FF2B5EF4-FFF2-40B4-BE49-F238E27FC236}">
                <a16:creationId xmlns:a16="http://schemas.microsoft.com/office/drawing/2014/main" id="{4869BD29-ECAA-74A9-0BB1-F4610EC153A6}"/>
              </a:ext>
            </a:extLst>
          </p:cNvPr>
          <p:cNvSpPr/>
          <p:nvPr/>
        </p:nvSpPr>
        <p:spPr>
          <a:xfrm>
            <a:off x="5755772" y="3889251"/>
            <a:ext cx="6112374" cy="1138773"/>
          </a:xfrm>
          <a:prstGeom prst="rect">
            <a:avLst/>
          </a:prstGeom>
          <a:noFill/>
          <a:ln w="12700">
            <a:solidFill>
              <a:srgbClr val="4472C4"/>
            </a:solidFill>
          </a:ln>
        </p:spPr>
        <p:txBody>
          <a:bodyPr wrap="square">
            <a:spAutoFit/>
          </a:bodyPr>
          <a:lstStyle/>
          <a:p>
            <a:pPr marL="285750" marR="0" lvl="0"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Necessary enhancement to support A-IoT device measurement based on LP-SS, at least for serving-cell</a:t>
            </a:r>
          </a:p>
          <a:p>
            <a:pPr marL="742950" marR="0" lvl="1"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Evaluate LP-RSRP/RSRQ accuracy</a:t>
            </a:r>
          </a:p>
          <a:p>
            <a:pPr marL="742950" marR="0" lvl="1"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Necessary procedures to support measurement</a:t>
            </a:r>
            <a:endPar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171450" marR="0" lvl="0" indent="-171450" defTabSz="914400" eaLnBrk="1" fontAlgn="ctr" latinLnBrk="0" hangingPunct="1">
              <a:lnSpc>
                <a:spcPct val="100000"/>
              </a:lnSpc>
              <a:spcBef>
                <a:spcPts val="0"/>
              </a:spcBef>
              <a:spcAft>
                <a:spcPts val="0"/>
              </a:spcAft>
              <a:buClrTx/>
              <a:buSzTx/>
              <a:buFont typeface="Arial" panose="020B0604020202020204" pitchFamily="34" charset="0"/>
              <a:buChar char="•"/>
              <a:tabLst/>
              <a:defRPr/>
            </a:pPr>
            <a:endParaRPr kumimoji="0" lang="en-US" altLang="zh-CN" sz="12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86" name="文本框 85">
            <a:extLst>
              <a:ext uri="{FF2B5EF4-FFF2-40B4-BE49-F238E27FC236}">
                <a16:creationId xmlns:a16="http://schemas.microsoft.com/office/drawing/2014/main" id="{EB93F109-4ED9-DCE9-F5BC-F46D437F2C7E}"/>
              </a:ext>
            </a:extLst>
          </p:cNvPr>
          <p:cNvSpPr txBox="1"/>
          <p:nvPr/>
        </p:nvSpPr>
        <p:spPr>
          <a:xfrm>
            <a:off x="390467" y="5077956"/>
            <a:ext cx="11411057" cy="1600438"/>
          </a:xfrm>
          <a:prstGeom prst="rect">
            <a:avLst/>
          </a:prstGeom>
          <a:noFill/>
        </p:spPr>
        <p:txBody>
          <a:bodyPr wrap="square">
            <a:spAutoFit/>
          </a:bodyPr>
          <a:lstStyle/>
          <a:p>
            <a:pPr algn="just"/>
            <a:r>
              <a:rPr lang="en-US" altLang="zh-CN" sz="1400" b="1" kern="100" dirty="0">
                <a:solidFill>
                  <a:prstClr val="black"/>
                </a:solidFill>
                <a:latin typeface="Arial" panose="020B0604020202020204" pitchFamily="34" charset="0"/>
                <a:ea typeface="等线" panose="02010600030101010101" pitchFamily="2" charset="-122"/>
                <a:cs typeface="Arial" panose="020B0604020202020204" pitchFamily="34" charset="0"/>
              </a:rPr>
              <a:t>Proposal: Study and</a:t>
            </a:r>
            <a:r>
              <a:rPr lang="zh-CN" altLang="en-US" sz="1400" b="1" kern="100" dirty="0">
                <a:solidFill>
                  <a:prstClr val="black"/>
                </a:solidFill>
                <a:latin typeface="Arial" panose="020B0604020202020204" pitchFamily="34" charset="0"/>
                <a:ea typeface="等线" panose="02010600030101010101" pitchFamily="2" charset="-122"/>
                <a:cs typeface="Arial" panose="020B0604020202020204" pitchFamily="34" charset="0"/>
              </a:rPr>
              <a:t> </a:t>
            </a:r>
            <a:r>
              <a:rPr lang="en-US" altLang="zh-CN" sz="1400" b="1" kern="100" dirty="0">
                <a:solidFill>
                  <a:prstClr val="black"/>
                </a:solidFill>
                <a:latin typeface="Arial" panose="020B0604020202020204" pitchFamily="34" charset="0"/>
                <a:ea typeface="等线" panose="02010600030101010101" pitchFamily="2" charset="-122"/>
                <a:cs typeface="Arial" panose="020B0604020202020204" pitchFamily="34" charset="0"/>
              </a:rPr>
              <a:t>specify</a:t>
            </a:r>
            <a:r>
              <a:rPr lang="zh-CN" altLang="en-US" sz="1400" b="1" kern="100" dirty="0">
                <a:solidFill>
                  <a:prstClr val="black"/>
                </a:solidFill>
                <a:latin typeface="Arial" panose="020B0604020202020204" pitchFamily="34" charset="0"/>
                <a:ea typeface="等线" panose="02010600030101010101" pitchFamily="2" charset="-122"/>
                <a:cs typeface="Arial" panose="020B0604020202020204" pitchFamily="34" charset="0"/>
              </a:rPr>
              <a:t> </a:t>
            </a:r>
            <a:r>
              <a:rPr lang="en-US" altLang="zh-CN" sz="1400" b="1" kern="100" dirty="0">
                <a:solidFill>
                  <a:prstClr val="black"/>
                </a:solidFill>
                <a:latin typeface="Arial" panose="020B0604020202020204" pitchFamily="34" charset="0"/>
                <a:ea typeface="等线" panose="02010600030101010101" pitchFamily="2" charset="-122"/>
                <a:cs typeface="Arial" panose="020B0604020202020204" pitchFamily="34" charset="0"/>
              </a:rPr>
              <a:t>the</a:t>
            </a:r>
            <a:r>
              <a:rPr lang="zh-CN" altLang="en-US" sz="1400" b="1" kern="100" dirty="0">
                <a:solidFill>
                  <a:prstClr val="black"/>
                </a:solidFill>
                <a:latin typeface="Arial" panose="020B0604020202020204" pitchFamily="34" charset="0"/>
                <a:ea typeface="等线" panose="02010600030101010101" pitchFamily="2" charset="-122"/>
                <a:cs typeface="Arial" panose="020B0604020202020204" pitchFamily="34" charset="0"/>
              </a:rPr>
              <a:t> </a:t>
            </a:r>
            <a:r>
              <a:rPr lang="en-US" altLang="zh-CN" sz="1400" b="1" kern="100" dirty="0">
                <a:solidFill>
                  <a:prstClr val="black"/>
                </a:solidFill>
                <a:latin typeface="Arial" panose="020B0604020202020204" pitchFamily="34" charset="0"/>
                <a:ea typeface="等线" panose="02010600030101010101" pitchFamily="2" charset="-122"/>
                <a:cs typeface="Arial" panose="020B0604020202020204" pitchFamily="34" charset="0"/>
              </a:rPr>
              <a:t>following aspects for A-IoT at least for device A/B</a:t>
            </a:r>
          </a:p>
          <a:p>
            <a:pPr marL="685800" lvl="1" indent="-342900" algn="just">
              <a:buFont typeface="Arial" panose="020B0604020202020204" pitchFamily="34" charset="0"/>
              <a:buChar char="•"/>
            </a:pPr>
            <a:r>
              <a:rPr lang="en-US" altLang="zh-CN" sz="1400" b="1" kern="100" dirty="0">
                <a:solidFill>
                  <a:prstClr val="black"/>
                </a:solidFill>
                <a:latin typeface="Arial" panose="020B0604020202020204" pitchFamily="34" charset="0"/>
                <a:ea typeface="等线" panose="02010600030101010101" pitchFamily="2" charset="-122"/>
                <a:cs typeface="Arial" panose="020B0604020202020204" pitchFamily="34" charset="0"/>
              </a:rPr>
              <a:t>Study the </a:t>
            </a:r>
            <a:r>
              <a:rPr lang="en-US" altLang="zh-CN" sz="1400" b="1" kern="100" dirty="0" err="1">
                <a:solidFill>
                  <a:prstClr val="black"/>
                </a:solidFill>
                <a:latin typeface="Arial" panose="020B0604020202020204" pitchFamily="34" charset="0"/>
                <a:ea typeface="等线" panose="02010600030101010101" pitchFamily="2" charset="-122"/>
                <a:cs typeface="Arial" panose="020B0604020202020204" pitchFamily="34" charset="0"/>
              </a:rPr>
              <a:t>gNB</a:t>
            </a:r>
            <a:r>
              <a:rPr lang="en-US" altLang="zh-CN" sz="1400" b="1" kern="100" dirty="0">
                <a:solidFill>
                  <a:prstClr val="black"/>
                </a:solidFill>
                <a:latin typeface="Arial" panose="020B0604020202020204" pitchFamily="34" charset="0"/>
                <a:ea typeface="等线" panose="02010600030101010101" pitchFamily="2" charset="-122"/>
                <a:cs typeface="Arial" panose="020B0604020202020204" pitchFamily="34" charset="0"/>
              </a:rPr>
              <a:t> power pooling techniques to boost the coverage of the both RF energy harvesting and data receiving coverage</a:t>
            </a:r>
          </a:p>
          <a:p>
            <a:pPr marL="685800" lvl="1" indent="-342900" algn="just">
              <a:buFont typeface="Arial" panose="020B0604020202020204" pitchFamily="34" charset="0"/>
              <a:buChar char="•"/>
            </a:pPr>
            <a:r>
              <a:rPr lang="en-US" altLang="zh-CN" sz="1400" b="1" kern="100" dirty="0">
                <a:solidFill>
                  <a:prstClr val="black"/>
                </a:solidFill>
                <a:latin typeface="Arial" panose="020B0604020202020204" pitchFamily="34" charset="0"/>
                <a:ea typeface="等线" panose="02010600030101010101" pitchFamily="2" charset="-122"/>
                <a:cs typeface="Arial" panose="020B0604020202020204" pitchFamily="34" charset="0"/>
              </a:rPr>
              <a:t>Energy harvesting procedure to enable communication protocol matching with A-IoT device energy storage/discharge and related assistant information.</a:t>
            </a:r>
          </a:p>
          <a:p>
            <a:pPr marL="685800" lvl="1" indent="-342900" algn="just">
              <a:buFont typeface="Arial" panose="020B0604020202020204" pitchFamily="34" charset="0"/>
              <a:buChar char="•"/>
            </a:pPr>
            <a:r>
              <a:rPr lang="en-US" altLang="zh-CN" sz="1400" b="1" kern="100" dirty="0">
                <a:solidFill>
                  <a:prstClr val="black"/>
                </a:solidFill>
                <a:latin typeface="Arial" panose="020B0604020202020204" pitchFamily="34" charset="0"/>
                <a:ea typeface="等线" panose="02010600030101010101" pitchFamily="2" charset="-122"/>
                <a:cs typeface="Arial" panose="020B0604020202020204" pitchFamily="34" charset="0"/>
              </a:rPr>
              <a:t>Necessary enhancement to support A-IoT device measurement based on LP-SS at least for serving-cell</a:t>
            </a:r>
          </a:p>
          <a:p>
            <a:pPr marL="685800" lvl="1" indent="-342900" algn="just">
              <a:buFont typeface="Arial" panose="020B0604020202020204" pitchFamily="34" charset="0"/>
              <a:buChar char="•"/>
            </a:pPr>
            <a:r>
              <a:rPr lang="en-US" altLang="zh-CN" sz="1400" b="1" kern="100" dirty="0">
                <a:solidFill>
                  <a:prstClr val="black"/>
                </a:solidFill>
                <a:latin typeface="Arial" panose="020B0604020202020204" pitchFamily="34" charset="0"/>
                <a:ea typeface="等线" panose="02010600030101010101" pitchFamily="2" charset="-122"/>
                <a:cs typeface="Arial" panose="020B0604020202020204" pitchFamily="34" charset="0"/>
              </a:rPr>
              <a:t>Single site operation is baseline, and multiple site (</a:t>
            </a:r>
            <a:r>
              <a:rPr lang="en-US" altLang="zh-CN" sz="1400" b="1" kern="100" dirty="0" err="1">
                <a:solidFill>
                  <a:prstClr val="black"/>
                </a:solidFill>
                <a:latin typeface="Arial" panose="020B0604020202020204" pitchFamily="34" charset="0"/>
                <a:ea typeface="等线" panose="02010600030101010101" pitchFamily="2" charset="-122"/>
                <a:cs typeface="Arial" panose="020B0604020202020204" pitchFamily="34" charset="0"/>
              </a:rPr>
              <a:t>gNB</a:t>
            </a:r>
            <a:r>
              <a:rPr lang="en-US" altLang="zh-CN" sz="1400" b="1" kern="100" dirty="0">
                <a:solidFill>
                  <a:prstClr val="black"/>
                </a:solidFill>
                <a:latin typeface="Arial" panose="020B0604020202020204" pitchFamily="34" charset="0"/>
                <a:ea typeface="等线" panose="02010600030101010101" pitchFamily="2" charset="-122"/>
                <a:cs typeface="Arial" panose="020B0604020202020204" pitchFamily="34" charset="0"/>
              </a:rPr>
              <a:t>/TRP) operation can be considered.</a:t>
            </a:r>
          </a:p>
        </p:txBody>
      </p:sp>
    </p:spTree>
    <p:extLst>
      <p:ext uri="{BB962C8B-B14F-4D97-AF65-F5344CB8AC3E}">
        <p14:creationId xmlns:p14="http://schemas.microsoft.com/office/powerpoint/2010/main" val="11370605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7"/>
          </p:nvPr>
        </p:nvSpPr>
        <p:spPr/>
        <p:txBody>
          <a:bodyPr/>
          <a:lstStyle/>
          <a:p>
            <a:pPr marL="95250" marR="0" lvl="0" indent="0" algn="l" defTabSz="685800" rtl="0" eaLnBrk="1" fontAlgn="auto" latinLnBrk="0" hangingPunct="1">
              <a:lnSpc>
                <a:spcPct val="100000"/>
              </a:lnSpc>
              <a:spcBef>
                <a:spcPts val="125"/>
              </a:spcBef>
              <a:spcAft>
                <a:spcPts val="0"/>
              </a:spcAft>
              <a:buClrTx/>
              <a:buSzTx/>
              <a:buFontTx/>
              <a:buNone/>
              <a:tabLst/>
              <a:defRPr/>
            </a:pPr>
            <a:fld id="{81D60167-4931-47E6-BA6A-407CBD079E47}" type="slidenum">
              <a:rPr kumimoji="0" lang="en-US" altLang="zh-CN" sz="1200" b="0" i="0" u="none" strike="noStrike" kern="1200" cap="none" spc="0" normalizeH="0" baseline="0" noProof="0" smtClean="0">
                <a:ln>
                  <a:noFill/>
                </a:ln>
                <a:solidFill>
                  <a:prstClr val="black"/>
                </a:solidFill>
                <a:effectLst/>
                <a:uLnTx/>
                <a:uFillTx/>
                <a:latin typeface="微软雅黑" panose="020B0503020204020204" charset="-122"/>
                <a:ea typeface="宋体" panose="02010600030101010101" pitchFamily="2" charset="-122"/>
              </a:rPr>
              <a:pPr marL="95250" marR="0" lvl="0" indent="0" algn="l" defTabSz="685800" rtl="0" eaLnBrk="1" fontAlgn="auto" latinLnBrk="0" hangingPunct="1">
                <a:lnSpc>
                  <a:spcPct val="100000"/>
                </a:lnSpc>
                <a:spcBef>
                  <a:spcPts val="125"/>
                </a:spcBef>
                <a:spcAft>
                  <a:spcPts val="0"/>
                </a:spcAft>
                <a:buClrTx/>
                <a:buSzTx/>
                <a:buFontTx/>
                <a:buNone/>
                <a:tabLst/>
                <a:defRPr/>
              </a:pPr>
              <a:t>13</a:t>
            </a:fld>
            <a:endParaRPr kumimoji="0" lang="en-US" altLang="zh-CN" sz="1200" b="0" i="0" u="none" strike="noStrike" kern="1200" cap="none" spc="0" normalizeH="0" baseline="0" noProof="0" dirty="0">
              <a:ln>
                <a:noFill/>
              </a:ln>
              <a:solidFill>
                <a:prstClr val="black"/>
              </a:solidFill>
              <a:effectLst/>
              <a:uLnTx/>
              <a:uFillTx/>
              <a:latin typeface="微软雅黑" panose="020B0503020204020204" charset="-122"/>
              <a:ea typeface="宋体" panose="02010600030101010101" pitchFamily="2" charset="-122"/>
            </a:endParaRPr>
          </a:p>
        </p:txBody>
      </p:sp>
      <p:grpSp>
        <p:nvGrpSpPr>
          <p:cNvPr id="9" name="组合 3">
            <a:extLst>
              <a:ext uri="{FF2B5EF4-FFF2-40B4-BE49-F238E27FC236}">
                <a16:creationId xmlns:a16="http://schemas.microsoft.com/office/drawing/2014/main" id="{F18BF9FB-2202-565C-032A-FCA05CBE4221}"/>
              </a:ext>
            </a:extLst>
          </p:cNvPr>
          <p:cNvGrpSpPr/>
          <p:nvPr/>
        </p:nvGrpSpPr>
        <p:grpSpPr>
          <a:xfrm>
            <a:off x="0" y="0"/>
            <a:ext cx="11868150" cy="762000"/>
            <a:chOff x="0" y="0"/>
            <a:chExt cx="18690" cy="1200"/>
          </a:xfrm>
        </p:grpSpPr>
        <p:grpSp>
          <p:nvGrpSpPr>
            <p:cNvPr id="10" name="组合 12">
              <a:extLst>
                <a:ext uri="{FF2B5EF4-FFF2-40B4-BE49-F238E27FC236}">
                  <a16:creationId xmlns:a16="http://schemas.microsoft.com/office/drawing/2014/main" id="{A11CA3C0-BC4D-0519-B471-0CE774A4E914}"/>
                </a:ext>
              </a:extLst>
            </p:cNvPr>
            <p:cNvGrpSpPr/>
            <p:nvPr/>
          </p:nvGrpSpPr>
          <p:grpSpPr>
            <a:xfrm>
              <a:off x="0" y="0"/>
              <a:ext cx="14040" cy="1200"/>
              <a:chOff x="0" y="152400"/>
              <a:chExt cx="8915400" cy="762000"/>
            </a:xfrm>
          </p:grpSpPr>
          <p:sp>
            <p:nvSpPr>
              <p:cNvPr id="12" name="矩形 19">
                <a:extLst>
                  <a:ext uri="{FF2B5EF4-FFF2-40B4-BE49-F238E27FC236}">
                    <a16:creationId xmlns:a16="http://schemas.microsoft.com/office/drawing/2014/main" id="{D19B6E53-8A25-3423-4522-794478A2C631}"/>
                  </a:ext>
                </a:extLst>
              </p:cNvPr>
              <p:cNvSpPr/>
              <p:nvPr/>
            </p:nvSpPr>
            <p:spPr>
              <a:xfrm>
                <a:off x="0" y="152400"/>
                <a:ext cx="228600" cy="762000"/>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13" name="直接连接符 20">
                <a:extLst>
                  <a:ext uri="{FF2B5EF4-FFF2-40B4-BE49-F238E27FC236}">
                    <a16:creationId xmlns:a16="http://schemas.microsoft.com/office/drawing/2014/main" id="{3E821D63-2454-D352-F177-C4D0B01A8EFA}"/>
                  </a:ext>
                </a:extLst>
              </p:cNvPr>
              <p:cNvCxnSpPr/>
              <p:nvPr/>
            </p:nvCxnSpPr>
            <p:spPr>
              <a:xfrm>
                <a:off x="0" y="914400"/>
                <a:ext cx="8915400" cy="0"/>
              </a:xfrm>
              <a:prstGeom prst="line">
                <a:avLst/>
              </a:prstGeom>
              <a:noFill/>
              <a:ln w="6350" cap="flat" cmpd="sng" algn="ctr">
                <a:solidFill>
                  <a:srgbClr val="4472C4"/>
                </a:solidFill>
                <a:prstDash val="solid"/>
                <a:miter lim="800000"/>
              </a:ln>
              <a:effectLst/>
            </p:spPr>
          </p:cxnSp>
        </p:grpSp>
        <p:sp>
          <p:nvSpPr>
            <p:cNvPr id="11" name="TextBox 4">
              <a:extLst>
                <a:ext uri="{FF2B5EF4-FFF2-40B4-BE49-F238E27FC236}">
                  <a16:creationId xmlns:a16="http://schemas.microsoft.com/office/drawing/2014/main" id="{9655772B-E377-C885-1F8A-BABC742CD22E}"/>
                </a:ext>
              </a:extLst>
            </p:cNvPr>
            <p:cNvSpPr txBox="1"/>
            <p:nvPr/>
          </p:nvSpPr>
          <p:spPr>
            <a:xfrm>
              <a:off x="360" y="189"/>
              <a:ext cx="18330" cy="82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Annex 5: Link Budget estimation</a:t>
              </a:r>
            </a:p>
          </p:txBody>
        </p:sp>
      </p:grpSp>
      <p:graphicFrame>
        <p:nvGraphicFramePr>
          <p:cNvPr id="14" name="表格 13">
            <a:extLst>
              <a:ext uri="{FF2B5EF4-FFF2-40B4-BE49-F238E27FC236}">
                <a16:creationId xmlns:a16="http://schemas.microsoft.com/office/drawing/2014/main" id="{EEC34882-9421-51B7-D38E-99827A2FD0DA}"/>
              </a:ext>
            </a:extLst>
          </p:cNvPr>
          <p:cNvGraphicFramePr>
            <a:graphicFrameLocks noGrp="1"/>
          </p:cNvGraphicFramePr>
          <p:nvPr>
            <p:extLst>
              <p:ext uri="{D42A27DB-BD31-4B8C-83A1-F6EECF244321}">
                <p14:modId xmlns:p14="http://schemas.microsoft.com/office/powerpoint/2010/main" val="1750849402"/>
              </p:ext>
            </p:extLst>
          </p:nvPr>
        </p:nvGraphicFramePr>
        <p:xfrm>
          <a:off x="478971" y="965143"/>
          <a:ext cx="11119758" cy="5424770"/>
        </p:xfrm>
        <a:graphic>
          <a:graphicData uri="http://schemas.openxmlformats.org/drawingml/2006/table">
            <a:tbl>
              <a:tblPr/>
              <a:tblGrid>
                <a:gridCol w="385613">
                  <a:extLst>
                    <a:ext uri="{9D8B030D-6E8A-4147-A177-3AD203B41FA5}">
                      <a16:colId xmlns:a16="http://schemas.microsoft.com/office/drawing/2014/main" val="544866698"/>
                    </a:ext>
                  </a:extLst>
                </a:gridCol>
                <a:gridCol w="2459991">
                  <a:extLst>
                    <a:ext uri="{9D8B030D-6E8A-4147-A177-3AD203B41FA5}">
                      <a16:colId xmlns:a16="http://schemas.microsoft.com/office/drawing/2014/main" val="3619167430"/>
                    </a:ext>
                  </a:extLst>
                </a:gridCol>
                <a:gridCol w="1211355">
                  <a:extLst>
                    <a:ext uri="{9D8B030D-6E8A-4147-A177-3AD203B41FA5}">
                      <a16:colId xmlns:a16="http://schemas.microsoft.com/office/drawing/2014/main" val="2885269685"/>
                    </a:ext>
                  </a:extLst>
                </a:gridCol>
                <a:gridCol w="2120346">
                  <a:extLst>
                    <a:ext uri="{9D8B030D-6E8A-4147-A177-3AD203B41FA5}">
                      <a16:colId xmlns:a16="http://schemas.microsoft.com/office/drawing/2014/main" val="20557014"/>
                    </a:ext>
                  </a:extLst>
                </a:gridCol>
                <a:gridCol w="1908061">
                  <a:extLst>
                    <a:ext uri="{9D8B030D-6E8A-4147-A177-3AD203B41FA5}">
                      <a16:colId xmlns:a16="http://schemas.microsoft.com/office/drawing/2014/main" val="1557985347"/>
                    </a:ext>
                  </a:extLst>
                </a:gridCol>
                <a:gridCol w="1929632">
                  <a:extLst>
                    <a:ext uri="{9D8B030D-6E8A-4147-A177-3AD203B41FA5}">
                      <a16:colId xmlns:a16="http://schemas.microsoft.com/office/drawing/2014/main" val="1059363362"/>
                    </a:ext>
                  </a:extLst>
                </a:gridCol>
                <a:gridCol w="1104760">
                  <a:extLst>
                    <a:ext uri="{9D8B030D-6E8A-4147-A177-3AD203B41FA5}">
                      <a16:colId xmlns:a16="http://schemas.microsoft.com/office/drawing/2014/main" val="1628125281"/>
                    </a:ext>
                  </a:extLst>
                </a:gridCol>
              </a:tblGrid>
              <a:tr h="144297">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endParaRPr lang="zh-CN" altLang="en-US" sz="900" b="0" i="0" u="none" strike="noStrike" dirty="0">
                        <a:solidFill>
                          <a:schemeClr val="tx1"/>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chemeClr val="tx1"/>
                          </a:solidFill>
                          <a:effectLst/>
                          <a:latin typeface="微软雅黑" panose="020B0503020204020204" pitchFamily="34" charset="-122"/>
                          <a:ea typeface="微软雅黑" panose="020B0503020204020204" pitchFamily="34" charset="-122"/>
                        </a:rPr>
                        <a:t>RFID</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chemeClr val="tx1"/>
                          </a:solidFill>
                          <a:effectLst/>
                          <a:latin typeface="微软雅黑" panose="020B0503020204020204" pitchFamily="34" charset="-122"/>
                          <a:ea typeface="微软雅黑" panose="020B0503020204020204" pitchFamily="34" charset="-122"/>
                        </a:rPr>
                        <a:t>Device A</a:t>
                      </a:r>
                      <a:endParaRPr lang="zh-CN" altLang="en-US" sz="900" b="0" i="0" u="none" strike="noStrike" dirty="0">
                        <a:solidFill>
                          <a:schemeClr val="tx1"/>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5B9BD5">
                        <a:lumMod val="20000"/>
                        <a:lumOff val="80000"/>
                      </a:srgbClr>
                    </a:solidFill>
                  </a:tcPr>
                </a:tc>
                <a:tc gridSpan="2">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chemeClr val="tx1"/>
                          </a:solidFill>
                          <a:effectLst/>
                          <a:latin typeface="微软雅黑" panose="020B0503020204020204" pitchFamily="34" charset="-122"/>
                          <a:ea typeface="微软雅黑" panose="020B0503020204020204" pitchFamily="34" charset="-122"/>
                        </a:rPr>
                        <a:t>Device B</a:t>
                      </a:r>
                      <a:endParaRPr lang="zh-CN" altLang="en-US" sz="900" b="0" i="0" u="none" strike="noStrike" dirty="0">
                        <a:solidFill>
                          <a:schemeClr val="tx1"/>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hMerge="1">
                  <a:txBody>
                    <a:bodyPr/>
                    <a:lstStyle/>
                    <a:p>
                      <a:pPr algn="ctr" fontAlgn="ctr"/>
                      <a:r>
                        <a:rPr lang="en-US" altLang="zh-CN" sz="1100" b="0" i="0" u="none" strike="noStrike" dirty="0">
                          <a:solidFill>
                            <a:schemeClr val="tx1"/>
                          </a:solidFill>
                          <a:effectLst/>
                          <a:latin typeface="微软雅黑" panose="020B0503020204020204" pitchFamily="34" charset="-122"/>
                          <a:ea typeface="微软雅黑" panose="020B0503020204020204" pitchFamily="34" charset="-122"/>
                        </a:rPr>
                        <a:t>B</a:t>
                      </a:r>
                      <a:r>
                        <a:rPr lang="zh-CN" altLang="en-US" sz="1100" b="0" i="0" u="none" strike="noStrike" dirty="0">
                          <a:solidFill>
                            <a:schemeClr val="tx1"/>
                          </a:solidFill>
                          <a:effectLst/>
                          <a:latin typeface="微软雅黑" panose="020B0503020204020204" pitchFamily="34" charset="-122"/>
                          <a:ea typeface="微软雅黑" panose="020B0503020204020204" pitchFamily="34" charset="-122"/>
                        </a:rPr>
                        <a:t>类 半无源标签</a:t>
                      </a:r>
                    </a:p>
                  </a:txBody>
                  <a:tcPr marL="4905" marR="4905" marT="49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chemeClr val="tx1"/>
                          </a:solidFill>
                          <a:effectLst/>
                          <a:latin typeface="微软雅黑" panose="020B0503020204020204" pitchFamily="34" charset="-122"/>
                          <a:ea typeface="微软雅黑" panose="020B0503020204020204" pitchFamily="34" charset="-122"/>
                        </a:rPr>
                        <a:t>Device C</a:t>
                      </a:r>
                      <a:endParaRPr lang="zh-CN" altLang="en-US" sz="900" b="0" i="0" u="none" strike="noStrike" dirty="0">
                        <a:solidFill>
                          <a:schemeClr val="tx1"/>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extLst>
                  <a:ext uri="{0D108BD9-81ED-4DB2-BD59-A6C34878D82A}">
                    <a16:rowId xmlns:a16="http://schemas.microsoft.com/office/drawing/2014/main" val="1227623535"/>
                  </a:ext>
                </a:extLst>
              </a:tr>
              <a:tr h="328888">
                <a:tc rowSpan="6">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Energy</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storage</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rgbClr val="000000"/>
                          </a:solidFill>
                          <a:effectLst/>
                          <a:latin typeface="微软雅黑" panose="020B0503020204020204" pitchFamily="34" charset="-122"/>
                          <a:ea typeface="微软雅黑" panose="020B0503020204020204" pitchFamily="34" charset="-122"/>
                        </a:rPr>
                        <a:t>~nF</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capacity</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rgbClr val="000000"/>
                          </a:solidFill>
                          <a:effectLst/>
                          <a:latin typeface="微软雅黑" panose="020B0503020204020204" pitchFamily="34" charset="-122"/>
                          <a:ea typeface="微软雅黑" panose="020B0503020204020204" pitchFamily="34" charset="-122"/>
                        </a:rPr>
                        <a:t>~nF capacity</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5B9BD5">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rgbClr val="000000"/>
                          </a:solidFill>
                          <a:effectLst/>
                          <a:latin typeface="微软雅黑" panose="020B0503020204020204" pitchFamily="34" charset="-122"/>
                          <a:ea typeface="微软雅黑" panose="020B0503020204020204" pitchFamily="34" charset="-122"/>
                        </a:rPr>
                        <a:t>~uF</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 capacity</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100</a:t>
                      </a:r>
                      <a:r>
                        <a:rPr lang="de-DE" sz="900" b="0" i="0" u="none" strike="noStrike" dirty="0">
                          <a:solidFill>
                            <a:srgbClr val="000000"/>
                          </a:solidFill>
                          <a:effectLst/>
                          <a:latin typeface="微软雅黑" panose="020B0503020204020204" pitchFamily="34" charset="-122"/>
                          <a:ea typeface="微软雅黑" panose="020B0503020204020204" pitchFamily="34" charset="-122"/>
                        </a:rPr>
                        <a:t>uF~mF capacity</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Capacity</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extLst>
                  <a:ext uri="{0D108BD9-81ED-4DB2-BD59-A6C34878D82A}">
                    <a16:rowId xmlns:a16="http://schemas.microsoft.com/office/drawing/2014/main" val="4215980044"/>
                  </a:ext>
                </a:extLst>
              </a:tr>
              <a:tr h="422927">
                <a:tc v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Energy source and RF capability</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RF</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powered+ backscatter</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RF</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r>
                        <a:rPr lang="en-US" altLang="zh-CN" sz="900" b="0" i="0" u="none" strike="noStrike" dirty="0" err="1">
                          <a:solidFill>
                            <a:srgbClr val="000000"/>
                          </a:solidFill>
                          <a:effectLst/>
                          <a:latin typeface="微软雅黑" panose="020B0503020204020204" pitchFamily="34" charset="-122"/>
                          <a:ea typeface="微软雅黑" panose="020B0503020204020204" pitchFamily="34" charset="-122"/>
                        </a:rPr>
                        <a:t>powered+backscatter</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5B9BD5">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RF</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r>
                        <a:rPr lang="en-US" altLang="zh-CN" sz="900" b="0" i="0" u="none" strike="noStrike" dirty="0" err="1">
                          <a:solidFill>
                            <a:srgbClr val="000000"/>
                          </a:solidFill>
                          <a:effectLst/>
                          <a:latin typeface="微软雅黑" panose="020B0503020204020204" pitchFamily="34" charset="-122"/>
                          <a:ea typeface="微软雅黑" panose="020B0503020204020204" pitchFamily="34" charset="-122"/>
                        </a:rPr>
                        <a:t>powered+backscatter</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Ambient </a:t>
                      </a:r>
                      <a:r>
                        <a:rPr lang="en-US" altLang="zh-CN" sz="900" b="0" i="0" u="none" strike="noStrike" dirty="0" err="1">
                          <a:solidFill>
                            <a:srgbClr val="000000"/>
                          </a:solidFill>
                          <a:effectLst/>
                          <a:latin typeface="微软雅黑" panose="020B0503020204020204" pitchFamily="34" charset="-122"/>
                          <a:ea typeface="微软雅黑" panose="020B0503020204020204" pitchFamily="34" charset="-122"/>
                        </a:rPr>
                        <a:t>powered+backscatter+sensor</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active RF+ sensor</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extLst>
                  <a:ext uri="{0D108BD9-81ED-4DB2-BD59-A6C34878D82A}">
                    <a16:rowId xmlns:a16="http://schemas.microsoft.com/office/drawing/2014/main" val="1266633947"/>
                  </a:ext>
                </a:extLst>
              </a:tr>
              <a:tr h="232191">
                <a:tc v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Cost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buClrTx/>
                        <a:buSzTx/>
                        <a:buFontTx/>
                        <a:buNone/>
                      </a:pPr>
                      <a:r>
                        <a:rPr lang="en-US" altLang="zh-CN" sz="900" b="0" kern="1200" dirty="0">
                          <a:solidFill>
                            <a:sysClr val="windowText" lastClr="000000"/>
                          </a:solidFill>
                          <a:latin typeface="微软雅黑" panose="020B0503020204020204" pitchFamily="34" charset="-122"/>
                          <a:ea typeface="微软雅黑" panose="020B0503020204020204" pitchFamily="34" charset="-122"/>
                          <a:cs typeface="+mn-cs"/>
                        </a:rPr>
                        <a:t>0.03~0.06$</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buClrTx/>
                        <a:buSzTx/>
                        <a:buFontTx/>
                        <a:buNone/>
                      </a:pPr>
                      <a:r>
                        <a:rPr lang="en-US" altLang="zh-CN" sz="900" b="0" kern="1200" dirty="0">
                          <a:solidFill>
                            <a:sysClr val="windowText" lastClr="000000"/>
                          </a:solidFill>
                          <a:latin typeface="微软雅黑" panose="020B0503020204020204" pitchFamily="34" charset="-122"/>
                          <a:ea typeface="微软雅黑" panose="020B0503020204020204" pitchFamily="34" charset="-122"/>
                          <a:cs typeface="+mn-cs"/>
                        </a:rPr>
                        <a:t>0.03~0.06$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5B9BD5">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buClrTx/>
                        <a:buSzTx/>
                        <a:buFontTx/>
                        <a:buNone/>
                      </a:pPr>
                      <a:r>
                        <a:rPr lang="en-US" altLang="zh-CN" sz="900" b="0" kern="1200" dirty="0">
                          <a:solidFill>
                            <a:sysClr val="windowText" lastClr="000000"/>
                          </a:solidFill>
                          <a:latin typeface="微软雅黑" panose="020B0503020204020204" pitchFamily="34" charset="-122"/>
                          <a:ea typeface="微软雅黑" panose="020B0503020204020204" pitchFamily="34" charset="-122"/>
                          <a:cs typeface="+mn-cs"/>
                        </a:rPr>
                        <a:t>0.06$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buClrTx/>
                        <a:buSzTx/>
                        <a:buFontTx/>
                        <a:buNone/>
                      </a:pPr>
                      <a:r>
                        <a:rPr lang="en-US" altLang="zh-CN" sz="900" b="0" kern="1200" dirty="0">
                          <a:solidFill>
                            <a:sysClr val="windowText" lastClr="000000"/>
                          </a:solidFill>
                          <a:latin typeface="微软雅黑" panose="020B0503020204020204" pitchFamily="34" charset="-122"/>
                          <a:ea typeface="微软雅黑" panose="020B0503020204020204" pitchFamily="34" charset="-122"/>
                          <a:cs typeface="+mn-cs"/>
                          <a:sym typeface="+mn-ea"/>
                        </a:rPr>
                        <a:t>0.3~0.5$</a:t>
                      </a:r>
                      <a:endParaRPr lang="en-US" altLang="zh-CN" sz="900" b="0" kern="1200" dirty="0">
                        <a:solidFill>
                          <a:sysClr val="windowText" lastClr="000000"/>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buClrTx/>
                        <a:buSzTx/>
                        <a:buFontTx/>
                        <a:buNone/>
                      </a:pPr>
                      <a:r>
                        <a:rPr lang="en-US" altLang="zh-CN" sz="900" b="0" kern="1200" dirty="0">
                          <a:solidFill>
                            <a:sysClr val="windowText" lastClr="000000"/>
                          </a:solidFill>
                          <a:latin typeface="微软雅黑" panose="020B0503020204020204" pitchFamily="34" charset="-122"/>
                          <a:ea typeface="微软雅黑" panose="020B0503020204020204" pitchFamily="34" charset="-122"/>
                          <a:cs typeface="+mn-cs"/>
                        </a:rPr>
                        <a:t>1~4$</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extLst>
                  <a:ext uri="{0D108BD9-81ED-4DB2-BD59-A6C34878D82A}">
                    <a16:rowId xmlns:a16="http://schemas.microsoft.com/office/drawing/2014/main" val="2613649134"/>
                  </a:ext>
                </a:extLst>
              </a:tr>
              <a:tr h="283612">
                <a:tc v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Power consumption</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rgbClr val="000000"/>
                          </a:solidFill>
                          <a:effectLst/>
                          <a:latin typeface="微软雅黑" panose="020B0503020204020204" pitchFamily="34" charset="-122"/>
                          <a:ea typeface="微软雅黑" panose="020B0503020204020204" pitchFamily="34" charset="-122"/>
                        </a:rPr>
                        <a:t>1uW</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marR="0" lvl="0" indent="0" algn="ctr" defTabSz="1219200" rtl="0" eaLnBrk="1" fontAlgn="ctr" latinLnBrk="0" hangingPunct="1">
                        <a:lnSpc>
                          <a:spcPct val="100000"/>
                        </a:lnSpc>
                        <a:spcBef>
                          <a:spcPts val="0"/>
                        </a:spcBef>
                        <a:spcAft>
                          <a:spcPts val="0"/>
                        </a:spcAft>
                        <a:buClrTx/>
                        <a:buSzTx/>
                        <a:buFontTx/>
                        <a:buNone/>
                        <a:defRPr/>
                      </a:pPr>
                      <a:r>
                        <a:rPr lang="el-GR" sz="900" b="0" i="0" u="none" strike="noStrike" dirty="0">
                          <a:solidFill>
                            <a:schemeClr val="tx1"/>
                          </a:solidFill>
                          <a:effectLst/>
                          <a:latin typeface="微软雅黑" panose="020B0503020204020204" pitchFamily="34" charset="-122"/>
                          <a:ea typeface="微软雅黑" panose="020B0503020204020204" pitchFamily="34" charset="-122"/>
                        </a:rPr>
                        <a:t>[≤ 1 μ</a:t>
                      </a:r>
                      <a:r>
                        <a:rPr lang="de-DE" sz="900" b="0" i="0" u="none" strike="noStrike" dirty="0">
                          <a:solidFill>
                            <a:schemeClr val="tx1"/>
                          </a:solidFill>
                          <a:effectLst/>
                          <a:latin typeface="微软雅黑" panose="020B0503020204020204" pitchFamily="34" charset="-122"/>
                          <a:ea typeface="微软雅黑" panose="020B0503020204020204" pitchFamily="34" charset="-122"/>
                        </a:rPr>
                        <a:t>W]</a:t>
                      </a:r>
                      <a:r>
                        <a:rPr lang="zh-CN" altLang="en-US" sz="900" b="0" i="0" u="none" strike="noStrike" dirty="0">
                          <a:solidFill>
                            <a:schemeClr val="tx1"/>
                          </a:solidFill>
                          <a:effectLst/>
                          <a:latin typeface="微软雅黑" panose="020B0503020204020204" pitchFamily="34" charset="-122"/>
                          <a:ea typeface="微软雅黑" panose="020B0503020204020204" pitchFamily="34" charset="-122"/>
                        </a:rPr>
                        <a:t> </a:t>
                      </a:r>
                      <a:r>
                        <a:rPr lang="en-US" altLang="zh-CN" sz="900" b="0" i="0" u="none" strike="noStrike" dirty="0">
                          <a:solidFill>
                            <a:schemeClr val="tx1"/>
                          </a:solidFill>
                          <a:effectLst/>
                          <a:latin typeface="微软雅黑" panose="020B0503020204020204" pitchFamily="34" charset="-122"/>
                          <a:ea typeface="微软雅黑" panose="020B0503020204020204" pitchFamily="34" charset="-122"/>
                        </a:rPr>
                        <a:t>or</a:t>
                      </a:r>
                      <a:r>
                        <a:rPr lang="zh-CN" altLang="en-US" sz="900" b="0" i="0" u="none" strike="noStrike" dirty="0">
                          <a:solidFill>
                            <a:schemeClr val="tx1"/>
                          </a:solidFill>
                          <a:effectLst/>
                          <a:latin typeface="微软雅黑" panose="020B0503020204020204" pitchFamily="34" charset="-122"/>
                          <a:ea typeface="微软雅黑" panose="020B0503020204020204" pitchFamily="34" charset="-122"/>
                        </a:rPr>
                        <a:t> </a:t>
                      </a:r>
                      <a:r>
                        <a:rPr lang="el-GR" altLang="zh-CN" sz="900" b="0" i="0" u="none" strike="noStrike" dirty="0">
                          <a:solidFill>
                            <a:schemeClr val="tx1"/>
                          </a:solidFill>
                          <a:effectLst/>
                          <a:latin typeface="微软雅黑" panose="020B0503020204020204" pitchFamily="34" charset="-122"/>
                          <a:ea typeface="微软雅黑" panose="020B0503020204020204" pitchFamily="34" charset="-122"/>
                        </a:rPr>
                        <a:t>[≤ 10 μ</a:t>
                      </a:r>
                      <a:r>
                        <a:rPr lang="de-DE" altLang="zh-CN" sz="900" b="0" i="0" u="none" strike="noStrike" dirty="0">
                          <a:solidFill>
                            <a:schemeClr val="tx1"/>
                          </a:solidFill>
                          <a:effectLst/>
                          <a:latin typeface="微软雅黑" panose="020B0503020204020204" pitchFamily="34" charset="-122"/>
                          <a:ea typeface="微软雅黑" panose="020B0503020204020204" pitchFamily="34" charset="-122"/>
                        </a:rPr>
                        <a:t>W]</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5B9BD5">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marR="0" lvl="0" indent="0" algn="ctr" defTabSz="1219200" rtl="0" eaLnBrk="1" fontAlgn="ctr" latinLnBrk="0" hangingPunct="1">
                        <a:lnSpc>
                          <a:spcPct val="100000"/>
                        </a:lnSpc>
                        <a:spcBef>
                          <a:spcPts val="0"/>
                        </a:spcBef>
                        <a:spcAft>
                          <a:spcPts val="0"/>
                        </a:spcAft>
                        <a:buClrTx/>
                        <a:buSzTx/>
                        <a:buFontTx/>
                        <a:buNone/>
                        <a:defRPr/>
                      </a:pPr>
                      <a:r>
                        <a:rPr lang="de-DE" sz="900" b="0" i="0" u="none" strike="noStrike" dirty="0">
                          <a:solidFill>
                            <a:schemeClr val="tx1"/>
                          </a:solidFill>
                          <a:effectLst/>
                          <a:latin typeface="微软雅黑" panose="020B0503020204020204" pitchFamily="34" charset="-122"/>
                          <a:ea typeface="微软雅黑" panose="020B0503020204020204" pitchFamily="34" charset="-122"/>
                        </a:rPr>
                        <a:t>1~100</a:t>
                      </a:r>
                      <a:r>
                        <a:rPr lang="en-US" altLang="zh-CN" sz="900" b="0" i="0" u="none" strike="noStrike" dirty="0" err="1">
                          <a:solidFill>
                            <a:schemeClr val="tx1"/>
                          </a:solidFill>
                          <a:effectLst/>
                          <a:latin typeface="微软雅黑" panose="020B0503020204020204" pitchFamily="34" charset="-122"/>
                          <a:ea typeface="微软雅黑" panose="020B0503020204020204" pitchFamily="34" charset="-122"/>
                        </a:rPr>
                        <a:t>uW</a:t>
                      </a:r>
                      <a:endParaRPr lang="de-DE" altLang="zh-CN" sz="900" b="0" i="0" u="none" strike="noStrike" dirty="0">
                        <a:solidFill>
                          <a:schemeClr val="tx1"/>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marR="0" lvl="0" indent="0" algn="ctr" defTabSz="1219200" rtl="0" eaLnBrk="1" fontAlgn="ctr" latinLnBrk="0" hangingPunct="1">
                        <a:lnSpc>
                          <a:spcPct val="100000"/>
                        </a:lnSpc>
                        <a:spcBef>
                          <a:spcPts val="0"/>
                        </a:spcBef>
                        <a:spcAft>
                          <a:spcPts val="0"/>
                        </a:spcAft>
                        <a:buClrTx/>
                        <a:buSzTx/>
                        <a:buFontTx/>
                        <a:buNone/>
                        <a:defRPr/>
                      </a:pPr>
                      <a:r>
                        <a:rPr lang="de-DE" sz="900" b="0" i="0" u="none" strike="noStrike" dirty="0">
                          <a:solidFill>
                            <a:schemeClr val="tx1"/>
                          </a:solidFill>
                          <a:effectLst/>
                          <a:latin typeface="微软雅黑" panose="020B0503020204020204" pitchFamily="34" charset="-122"/>
                          <a:ea typeface="微软雅黑" panose="020B0503020204020204" pitchFamily="34" charset="-122"/>
                        </a:rPr>
                        <a:t>100~200uW</a:t>
                      </a:r>
                      <a:endParaRPr lang="de-DE" altLang="zh-CN" sz="900" b="0" i="0" u="none" strike="noStrike" dirty="0">
                        <a:solidFill>
                          <a:schemeClr val="tx1"/>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chemeClr val="tx1"/>
                          </a:solidFill>
                          <a:effectLst/>
                          <a:latin typeface="微软雅黑" panose="020B0503020204020204" pitchFamily="34" charset="-122"/>
                          <a:ea typeface="微软雅黑" panose="020B0503020204020204" pitchFamily="34" charset="-122"/>
                        </a:rPr>
                        <a:t>≤ 1 mW to ≤ 10 mW</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extLst>
                  <a:ext uri="{0D108BD9-81ED-4DB2-BD59-A6C34878D82A}">
                    <a16:rowId xmlns:a16="http://schemas.microsoft.com/office/drawing/2014/main" val="373432204"/>
                  </a:ext>
                </a:extLst>
              </a:tr>
              <a:tr h="284793">
                <a:tc v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Data rate</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gridSpan="4">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chemeClr val="tx1"/>
                          </a:solidFill>
                          <a:effectLst/>
                          <a:latin typeface="微软雅黑" panose="020B0503020204020204" pitchFamily="34" charset="-122"/>
                          <a:ea typeface="微软雅黑" panose="020B0503020204020204" pitchFamily="34" charset="-122"/>
                        </a:rPr>
                        <a:t>0.1kbps &lt; </a:t>
                      </a:r>
                      <a:r>
                        <a:rPr lang="en-US" altLang="zh-CN" sz="900" b="0" i="0" u="none" strike="noStrike" dirty="0" err="1">
                          <a:solidFill>
                            <a:schemeClr val="tx1"/>
                          </a:solidFill>
                          <a:effectLst/>
                          <a:latin typeface="微软雅黑" panose="020B0503020204020204" pitchFamily="34" charset="-122"/>
                          <a:ea typeface="微软雅黑" panose="020B0503020204020204" pitchFamily="34" charset="-122"/>
                        </a:rPr>
                        <a:t>AIoT</a:t>
                      </a:r>
                      <a:r>
                        <a:rPr lang="zh-CN" altLang="en-US" sz="900" b="0" i="0" u="none" strike="noStrike" dirty="0">
                          <a:solidFill>
                            <a:schemeClr val="tx1"/>
                          </a:solidFill>
                          <a:effectLst/>
                          <a:latin typeface="微软雅黑" panose="020B0503020204020204" pitchFamily="34" charset="-122"/>
                          <a:ea typeface="微软雅黑" panose="020B0503020204020204" pitchFamily="34" charset="-122"/>
                        </a:rPr>
                        <a:t> </a:t>
                      </a:r>
                      <a:r>
                        <a:rPr lang="en-US" altLang="zh-CN" sz="900" b="0" i="0" u="none" strike="noStrike" dirty="0">
                          <a:solidFill>
                            <a:schemeClr val="tx1"/>
                          </a:solidFill>
                          <a:effectLst/>
                          <a:latin typeface="微软雅黑" panose="020B0503020204020204" pitchFamily="34" charset="-122"/>
                          <a:ea typeface="微软雅黑" panose="020B0503020204020204" pitchFamily="34" charset="-122"/>
                        </a:rPr>
                        <a:t>lowest data rate</a:t>
                      </a:r>
                      <a:r>
                        <a:rPr lang="zh-CN" altLang="en-US" sz="900" b="0" i="0" u="none" strike="noStrike" dirty="0">
                          <a:solidFill>
                            <a:schemeClr val="tx1"/>
                          </a:solidFill>
                          <a:effectLst/>
                          <a:latin typeface="微软雅黑" panose="020B0503020204020204" pitchFamily="34" charset="-122"/>
                          <a:ea typeface="微软雅黑" panose="020B0503020204020204" pitchFamily="34" charset="-122"/>
                        </a:rPr>
                        <a:t> </a:t>
                      </a:r>
                      <a:r>
                        <a:rPr lang="en-US" altLang="zh-CN" sz="900" b="0" i="0" u="none" strike="noStrike" dirty="0">
                          <a:solidFill>
                            <a:schemeClr val="tx1"/>
                          </a:solidFill>
                          <a:effectLst/>
                          <a:latin typeface="微软雅黑" panose="020B0503020204020204" pitchFamily="34" charset="-122"/>
                          <a:ea typeface="微软雅黑" panose="020B0503020204020204" pitchFamily="34" charset="-122"/>
                        </a:rPr>
                        <a:t>&lt;&lt; 5kbps &lt; </a:t>
                      </a:r>
                      <a:r>
                        <a:rPr lang="en-US" altLang="zh-CN" sz="900" b="0" i="0" u="none" strike="noStrike" dirty="0" err="1">
                          <a:solidFill>
                            <a:schemeClr val="tx1"/>
                          </a:solidFill>
                          <a:effectLst/>
                          <a:latin typeface="微软雅黑" panose="020B0503020204020204" pitchFamily="34" charset="-122"/>
                          <a:ea typeface="微软雅黑" panose="020B0503020204020204" pitchFamily="34" charset="-122"/>
                        </a:rPr>
                        <a:t>eIoT</a:t>
                      </a:r>
                      <a:r>
                        <a:rPr lang="en-US" altLang="zh-CN" sz="900" b="0" i="0" u="none" strike="noStrike" dirty="0">
                          <a:solidFill>
                            <a:schemeClr val="tx1"/>
                          </a:solidFill>
                          <a:effectLst/>
                          <a:latin typeface="微软雅黑" panose="020B0503020204020204" pitchFamily="34" charset="-122"/>
                          <a:ea typeface="微软雅黑" panose="020B0503020204020204" pitchFamily="34" charset="-122"/>
                        </a:rPr>
                        <a:t> highest data rate</a:t>
                      </a:r>
                      <a:endParaRPr lang="zh-CN" altLang="en-US" sz="900" b="0" i="0" u="none" strike="noStrike" dirty="0">
                        <a:solidFill>
                          <a:schemeClr val="tx1"/>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endParaRPr lang="zh-CN"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lang="zh-CN" altLang="en-US"/>
                    </a:p>
                  </a:txBody>
                  <a:tcPr/>
                </a:tc>
                <a:tc hMerge="1">
                  <a:txBody>
                    <a:bodyPr/>
                    <a:lstStyle/>
                    <a:p>
                      <a:endParaRPr lang="zh-CN"/>
                    </a:p>
                  </a:txBody>
                  <a:tcPr marL="4905" marR="4905" marT="490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8189089"/>
                  </a:ext>
                </a:extLst>
              </a:tr>
              <a:tr h="328888">
                <a:tc v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Scenario</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Indoor</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Indoor</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5B9BD5">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Indoor factory</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Indoor factory / outdoor</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Indoor/outdoor</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extLst>
                  <a:ext uri="{0D108BD9-81ED-4DB2-BD59-A6C34878D82A}">
                    <a16:rowId xmlns:a16="http://schemas.microsoft.com/office/drawing/2014/main" val="2347077367"/>
                  </a:ext>
                </a:extLst>
              </a:tr>
              <a:tr h="283612">
                <a:tc rowSpan="6">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DL</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BS TX power</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rgbClr val="000000"/>
                          </a:solidFill>
                          <a:effectLst/>
                          <a:latin typeface="微软雅黑" panose="020B0503020204020204" pitchFamily="34" charset="-122"/>
                          <a:ea typeface="微软雅黑" panose="020B0503020204020204" pitchFamily="34" charset="-122"/>
                        </a:rPr>
                        <a:t>33dBm</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rgbClr val="000000"/>
                          </a:solidFill>
                          <a:effectLst/>
                          <a:latin typeface="微软雅黑" panose="020B0503020204020204" pitchFamily="34" charset="-122"/>
                          <a:ea typeface="微软雅黑" panose="020B0503020204020204" pitchFamily="34" charset="-122"/>
                        </a:rPr>
                        <a:t>33dBm</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5B9BD5">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rgbClr val="000000"/>
                          </a:solidFill>
                          <a:effectLst/>
                          <a:latin typeface="微软雅黑" panose="020B0503020204020204" pitchFamily="34" charset="-122"/>
                          <a:ea typeface="微软雅黑" panose="020B0503020204020204" pitchFamily="34" charset="-122"/>
                        </a:rPr>
                        <a:t>33dBm</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33dBm</a:t>
                      </a:r>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 indoor /</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 43dBm</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 </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outdoor</a:t>
                      </a:r>
                      <a:endParaRPr lang="de-DE"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rgbClr val="000000"/>
                          </a:solidFill>
                          <a:effectLst/>
                          <a:latin typeface="微软雅黑" panose="020B0503020204020204" pitchFamily="34" charset="-122"/>
                          <a:ea typeface="微软雅黑" panose="020B0503020204020204" pitchFamily="34" charset="-122"/>
                        </a:rPr>
                        <a:t>43dBm (BS 2T)</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extLst>
                  <a:ext uri="{0D108BD9-81ED-4DB2-BD59-A6C34878D82A}">
                    <a16:rowId xmlns:a16="http://schemas.microsoft.com/office/drawing/2014/main" val="3437121544"/>
                  </a:ext>
                </a:extLst>
              </a:tr>
              <a:tr h="166815">
                <a:tc vMerge="1">
                  <a:txBody>
                    <a:bodyPr/>
                    <a:lstStyle/>
                    <a:p>
                      <a:endParaRPr lang="zh-CN"/>
                    </a:p>
                  </a:txBody>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BS antenna gain</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gridSpan="3">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endParaRPr lang="zh-CN"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pPr algn="ctr"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p>
                  </a:txBody>
                  <a:tcPr marL="4905" marR="4905" marT="49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rgbClr val="000000"/>
                          </a:solidFill>
                          <a:effectLst/>
                          <a:latin typeface="微软雅黑" panose="020B0503020204020204" pitchFamily="34" charset="-122"/>
                          <a:ea typeface="微软雅黑" panose="020B0503020204020204" pitchFamily="34" charset="-122"/>
                        </a:rPr>
                        <a:t>16dB</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extLst>
                  <a:ext uri="{0D108BD9-81ED-4DB2-BD59-A6C34878D82A}">
                    <a16:rowId xmlns:a16="http://schemas.microsoft.com/office/drawing/2014/main" val="183356404"/>
                  </a:ext>
                </a:extLst>
              </a:tr>
              <a:tr h="283612">
                <a:tc vMerge="1">
                  <a:txBody>
                    <a:bodyPr/>
                    <a:lstStyle/>
                    <a:p>
                      <a:endParaRPr lang="zh-CN"/>
                    </a:p>
                  </a:txBody>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Multi-BS joint transmission gain</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6</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6</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5B9BD5">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3</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3</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extLst>
                  <a:ext uri="{0D108BD9-81ED-4DB2-BD59-A6C34878D82A}">
                    <a16:rowId xmlns:a16="http://schemas.microsoft.com/office/drawing/2014/main" val="1612564731"/>
                  </a:ext>
                </a:extLst>
              </a:tr>
              <a:tr h="166815">
                <a:tc vMerge="1">
                  <a:txBody>
                    <a:bodyPr/>
                    <a:lstStyle/>
                    <a:p>
                      <a:endParaRPr lang="zh-CN"/>
                    </a:p>
                  </a:txBody>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sz="900" b="0" i="0" u="none" strike="noStrike" dirty="0">
                          <a:solidFill>
                            <a:srgbClr val="000000"/>
                          </a:solidFill>
                          <a:effectLst/>
                          <a:latin typeface="微软雅黑" panose="020B0503020204020204" pitchFamily="34" charset="-122"/>
                          <a:ea typeface="微软雅黑" panose="020B0503020204020204" pitchFamily="34" charset="-122"/>
                        </a:rPr>
                        <a:t>BS</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r>
                        <a:rPr lang="de-DE" sz="900" b="0" i="0" u="none" strike="noStrike" dirty="0">
                          <a:solidFill>
                            <a:srgbClr val="000000"/>
                          </a:solidFill>
                          <a:effectLst/>
                          <a:latin typeface="微软雅黑" panose="020B0503020204020204" pitchFamily="34" charset="-122"/>
                          <a:ea typeface="微软雅黑" panose="020B0503020204020204" pitchFamily="34" charset="-122"/>
                        </a:rPr>
                        <a:t>EIRP</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39</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44</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5B9BD5">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38</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38</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extLst>
                  <a:ext uri="{0D108BD9-81ED-4DB2-BD59-A6C34878D82A}">
                    <a16:rowId xmlns:a16="http://schemas.microsoft.com/office/drawing/2014/main" val="124847992"/>
                  </a:ext>
                </a:extLst>
              </a:tr>
              <a:tr h="328888">
                <a:tc vMerge="1">
                  <a:txBody>
                    <a:bodyPr/>
                    <a:lstStyle/>
                    <a:p>
                      <a:endParaRPr lang="zh-CN"/>
                    </a:p>
                  </a:txBody>
                  <a:tcPr>
                    <a:lnT w="6350" cap="flat" cmpd="sng" algn="ctr">
                      <a:solidFill>
                        <a:srgbClr val="000000"/>
                      </a:solidFill>
                      <a:prstDash val="solid"/>
                      <a:round/>
                      <a:headEnd type="none" w="med" len="med"/>
                      <a:tailEnd type="none" w="med" len="med"/>
                    </a:lnT>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Device activation or detection threshold</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-24</a:t>
                      </a:r>
                      <a:r>
                        <a:rPr lang="de-DE" altLang="zh-CN" sz="900" b="0" i="0" u="none" strike="noStrike" dirty="0">
                          <a:solidFill>
                            <a:srgbClr val="000000"/>
                          </a:solidFill>
                          <a:effectLst/>
                          <a:latin typeface="微软雅黑" panose="020B0503020204020204" pitchFamily="34" charset="-122"/>
                          <a:ea typeface="微软雅黑" panose="020B0503020204020204" pitchFamily="34" charset="-122"/>
                        </a:rPr>
                        <a:t>dBm</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-24</a:t>
                      </a:r>
                      <a:r>
                        <a:rPr lang="de-DE" altLang="zh-CN" sz="900" b="0" i="0" u="none" strike="noStrike" dirty="0">
                          <a:solidFill>
                            <a:srgbClr val="000000"/>
                          </a:solidFill>
                          <a:effectLst/>
                          <a:latin typeface="微软雅黑" panose="020B0503020204020204" pitchFamily="34" charset="-122"/>
                          <a:ea typeface="微软雅黑" panose="020B0503020204020204" pitchFamily="34" charset="-122"/>
                        </a:rPr>
                        <a:t>dBm</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5B9BD5">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-30</a:t>
                      </a:r>
                      <a:r>
                        <a:rPr lang="de-DE" altLang="zh-CN" sz="900" b="0" i="0" u="none" strike="noStrike" dirty="0">
                          <a:solidFill>
                            <a:srgbClr val="000000"/>
                          </a:solidFill>
                          <a:effectLst/>
                          <a:latin typeface="微软雅黑" panose="020B0503020204020204" pitchFamily="34" charset="-122"/>
                          <a:ea typeface="微软雅黑" panose="020B0503020204020204" pitchFamily="34" charset="-122"/>
                        </a:rPr>
                        <a:t>dBm</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rgbClr val="000000"/>
                          </a:solidFill>
                          <a:effectLst/>
                          <a:latin typeface="微软雅黑" panose="020B0503020204020204" pitchFamily="34" charset="-122"/>
                          <a:ea typeface="微软雅黑" panose="020B0503020204020204" pitchFamily="34" charset="-122"/>
                        </a:rPr>
                        <a:t>-45dBm</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rgbClr val="000000"/>
                          </a:solidFill>
                          <a:effectLst/>
                          <a:latin typeface="微软雅黑" panose="020B0503020204020204" pitchFamily="34" charset="-122"/>
                          <a:ea typeface="微软雅黑" panose="020B0503020204020204" pitchFamily="34" charset="-122"/>
                        </a:rPr>
                        <a:t>-80dBm</a:t>
                      </a:r>
                    </a:p>
                    <a:p>
                      <a:pPr algn="ctr" fontAlgn="ctr"/>
                      <a:r>
                        <a:rPr lang="de-DE" sz="900" b="0" i="0" u="none" strike="noStrike" dirty="0">
                          <a:solidFill>
                            <a:srgbClr val="000000"/>
                          </a:solidFill>
                          <a:effectLst/>
                          <a:latin typeface="微软雅黑" panose="020B0503020204020204" pitchFamily="34" charset="-122"/>
                          <a:ea typeface="微软雅黑" panose="020B0503020204020204" pitchFamily="34" charset="-122"/>
                        </a:rPr>
                        <a:t>(SNR=20dB)</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extLst>
                  <a:ext uri="{0D108BD9-81ED-4DB2-BD59-A6C34878D82A}">
                    <a16:rowId xmlns:a16="http://schemas.microsoft.com/office/drawing/2014/main" val="3941150231"/>
                  </a:ext>
                </a:extLst>
              </a:tr>
              <a:tr h="283612">
                <a:tc vMerge="1">
                  <a:txBody>
                    <a:bodyPr/>
                    <a:lstStyle/>
                    <a:p>
                      <a:endParaRPr lang="zh-CN"/>
                    </a:p>
                  </a:txBody>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DL link budget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rgbClr val="000000"/>
                          </a:solidFill>
                          <a:effectLst/>
                          <a:latin typeface="微软雅黑" panose="020B0503020204020204" pitchFamily="34" charset="-122"/>
                          <a:ea typeface="微软雅黑" panose="020B0503020204020204" pitchFamily="34" charset="-122"/>
                        </a:rPr>
                        <a:t>63dB</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1" i="0" u="none" strike="noStrike" dirty="0">
                          <a:solidFill>
                            <a:srgbClr val="000000"/>
                          </a:solidFill>
                          <a:effectLst/>
                          <a:latin typeface="微软雅黑" panose="020B0503020204020204" pitchFamily="34" charset="-122"/>
                          <a:ea typeface="微软雅黑" panose="020B0503020204020204" pitchFamily="34" charset="-122"/>
                        </a:rPr>
                        <a:t>65dB</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5B9BD5">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1" i="0" u="none" strike="noStrike" dirty="0">
                          <a:solidFill>
                            <a:srgbClr val="000000"/>
                          </a:solidFill>
                          <a:effectLst/>
                          <a:latin typeface="微软雅黑" panose="020B0503020204020204" pitchFamily="34" charset="-122"/>
                          <a:ea typeface="微软雅黑" panose="020B0503020204020204" pitchFamily="34" charset="-122"/>
                        </a:rPr>
                        <a:t>71dB</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sz="900" b="0" i="0" u="none" strike="noStrike" dirty="0">
                          <a:solidFill>
                            <a:srgbClr val="000000"/>
                          </a:solidFill>
                          <a:effectLst/>
                          <a:latin typeface="微软雅黑" panose="020B0503020204020204" pitchFamily="34" charset="-122"/>
                          <a:ea typeface="微软雅黑" panose="020B0503020204020204" pitchFamily="34" charset="-122"/>
                        </a:rPr>
                        <a:t>Indoor</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r>
                        <a:rPr lang="de-DE" sz="900" b="0" i="0" u="none" strike="noStrike" dirty="0">
                          <a:solidFill>
                            <a:srgbClr val="000000"/>
                          </a:solidFill>
                          <a:effectLst/>
                          <a:latin typeface="微软雅黑" panose="020B0503020204020204" pitchFamily="34" charset="-122"/>
                          <a:ea typeface="微软雅黑" panose="020B0503020204020204" pitchFamily="34" charset="-122"/>
                        </a:rPr>
                        <a:t>89dB </a:t>
                      </a:r>
                      <a:r>
                        <a:rPr lang="de-DE" altLang="zh-CN" sz="900" b="0" i="0" u="none" strike="noStrike" dirty="0">
                          <a:solidFill>
                            <a:srgbClr val="000000"/>
                          </a:solidFill>
                          <a:effectLst/>
                          <a:latin typeface="微软雅黑" panose="020B0503020204020204" pitchFamily="34" charset="-122"/>
                          <a:ea typeface="微软雅黑" panose="020B0503020204020204" pitchFamily="34" charset="-122"/>
                        </a:rPr>
                        <a:t>/ outdoor</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104dB</a:t>
                      </a:r>
                      <a:endParaRPr lang="de-DE"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rgbClr val="000000"/>
                          </a:solidFill>
                          <a:effectLst/>
                          <a:latin typeface="微软雅黑" panose="020B0503020204020204" pitchFamily="34" charset="-122"/>
                          <a:ea typeface="微软雅黑" panose="020B0503020204020204" pitchFamily="34" charset="-122"/>
                        </a:rPr>
                        <a:t>139dB</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extLst>
                  <a:ext uri="{0D108BD9-81ED-4DB2-BD59-A6C34878D82A}">
                    <a16:rowId xmlns:a16="http://schemas.microsoft.com/office/drawing/2014/main" val="1201975497"/>
                  </a:ext>
                </a:extLst>
              </a:tr>
              <a:tr h="422927">
                <a:tc rowSpan="5">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UL</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Reflected power for A/B</a:t>
                      </a:r>
                    </a:p>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UL TX power for C</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-22</a:t>
                      </a:r>
                      <a:r>
                        <a:rPr lang="de-DE" altLang="zh-CN" sz="900" b="0" i="0" u="none" strike="noStrike" dirty="0">
                          <a:solidFill>
                            <a:srgbClr val="000000"/>
                          </a:solidFill>
                          <a:effectLst/>
                          <a:latin typeface="微软雅黑" panose="020B0503020204020204" pitchFamily="34" charset="-122"/>
                          <a:ea typeface="微软雅黑" panose="020B0503020204020204" pitchFamily="34" charset="-122"/>
                        </a:rPr>
                        <a:t>dBm</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-30</a:t>
                      </a:r>
                      <a:r>
                        <a:rPr lang="de-DE" altLang="zh-CN" sz="900" b="0" i="0" u="none" strike="noStrike" dirty="0">
                          <a:solidFill>
                            <a:srgbClr val="000000"/>
                          </a:solidFill>
                          <a:effectLst/>
                          <a:latin typeface="微软雅黑" panose="020B0503020204020204" pitchFamily="34" charset="-122"/>
                          <a:ea typeface="微软雅黑" panose="020B0503020204020204" pitchFamily="34" charset="-122"/>
                        </a:rPr>
                        <a:t>dBm</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5B9BD5">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-36</a:t>
                      </a:r>
                      <a:r>
                        <a:rPr lang="de-DE" altLang="zh-CN" sz="900" b="0" i="0" u="none" strike="noStrike" dirty="0">
                          <a:solidFill>
                            <a:srgbClr val="000000"/>
                          </a:solidFill>
                          <a:effectLst/>
                          <a:latin typeface="微软雅黑" panose="020B0503020204020204" pitchFamily="34" charset="-122"/>
                          <a:ea typeface="微软雅黑" panose="020B0503020204020204" pitchFamily="34" charset="-122"/>
                        </a:rPr>
                        <a:t>dBm</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rgbClr val="000000"/>
                          </a:solidFill>
                          <a:effectLst/>
                          <a:latin typeface="微软雅黑" panose="020B0503020204020204" pitchFamily="34" charset="-122"/>
                          <a:ea typeface="微软雅黑" panose="020B0503020204020204" pitchFamily="34" charset="-122"/>
                        </a:rPr>
                        <a:t>-45</a:t>
                      </a:r>
                      <a:r>
                        <a:rPr lang="de-DE" altLang="zh-CN" sz="900" b="0" i="0" u="none" strike="noStrike" dirty="0">
                          <a:solidFill>
                            <a:srgbClr val="000000"/>
                          </a:solidFill>
                          <a:effectLst/>
                          <a:latin typeface="微软雅黑" panose="020B0503020204020204" pitchFamily="34" charset="-122"/>
                          <a:ea typeface="微软雅黑" panose="020B0503020204020204" pitchFamily="34" charset="-122"/>
                        </a:rPr>
                        <a:t>dBm</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rgbClr val="000000"/>
                          </a:solidFill>
                          <a:effectLst/>
                          <a:latin typeface="微软雅黑" panose="020B0503020204020204" pitchFamily="34" charset="-122"/>
                          <a:ea typeface="微软雅黑" panose="020B0503020204020204" pitchFamily="34" charset="-122"/>
                        </a:rPr>
                        <a:t>-10</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dBm@15kHz</a:t>
                      </a:r>
                      <a:endParaRPr lang="de-DE"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extLst>
                  <a:ext uri="{0D108BD9-81ED-4DB2-BD59-A6C34878D82A}">
                    <a16:rowId xmlns:a16="http://schemas.microsoft.com/office/drawing/2014/main" val="633997399"/>
                  </a:ext>
                </a:extLst>
              </a:tr>
              <a:tr h="166815">
                <a:tc vMerge="1">
                  <a:txBody>
                    <a:bodyPr/>
                    <a:lstStyle/>
                    <a:p>
                      <a:endParaRPr lang="zh-CN"/>
                    </a:p>
                  </a:txBody>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Device</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reflection</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loss</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-8dB</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gridSpan="2">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-8dB</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endParaRPr lang="zh-CN"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defTabSz="914400" rtl="0" eaLnBrk="1" fontAlgn="ctr" latinLnBrk="0" hangingPunct="1"/>
                      <a:r>
                        <a:rPr lang="de-DE"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10dB (amplified</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extLst>
                  <a:ext uri="{0D108BD9-81ED-4DB2-BD59-A6C34878D82A}">
                    <a16:rowId xmlns:a16="http://schemas.microsoft.com/office/drawing/2014/main" val="1467291057"/>
                  </a:ext>
                </a:extLst>
              </a:tr>
              <a:tr h="269986">
                <a:tc vMerge="1">
                  <a:txBody>
                    <a:bodyPr/>
                    <a:lstStyle/>
                    <a:p>
                      <a:endParaRPr lang="zh-CN"/>
                    </a:p>
                  </a:txBody>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BS receiver sensitivity (2R)</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-92dBm</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gridSpan="3">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rgbClr val="000000"/>
                          </a:solidFill>
                          <a:effectLst/>
                          <a:latin typeface="微软雅黑" panose="020B0503020204020204" pitchFamily="34" charset="-122"/>
                          <a:ea typeface="微软雅黑" panose="020B0503020204020204" pitchFamily="34" charset="-122"/>
                        </a:rPr>
                        <a:t>-116dBm</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marL="0" algn="ctr" defTabSz="914400" rtl="0" eaLnBrk="1" fontAlgn="ctr" latinLnBrk="0" hangingPunct="1"/>
                      <a:r>
                        <a:rPr lang="en-US" altLang="zh-CN" sz="1100" b="0" i="0" u="none" strike="noStrike" kern="1200" dirty="0">
                          <a:solidFill>
                            <a:srgbClr val="000000"/>
                          </a:solidFill>
                          <a:effectLst/>
                          <a:latin typeface="微软雅黑" panose="020B0503020204020204" pitchFamily="34" charset="-122"/>
                          <a:ea typeface="微软雅黑" panose="020B0503020204020204" pitchFamily="34" charset="-122"/>
                          <a:cs typeface="+mn-cs"/>
                        </a:rPr>
                        <a:t>-116</a:t>
                      </a:r>
                    </a:p>
                  </a:txBody>
                  <a:tcPr marL="4905" marR="4905" marT="49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chemeClr val="accent6">
                        <a:lumMod val="20000"/>
                        <a:lumOff val="80000"/>
                      </a:schemeClr>
                    </a:solidFill>
                  </a:tcPr>
                </a:tc>
                <a:tc hMerge="1">
                  <a:txBody>
                    <a:bodyPr/>
                    <a:lstStyle/>
                    <a:p>
                      <a:pPr algn="ctr" fontAlgn="ctr"/>
                      <a:r>
                        <a:rPr lang="de-DE" sz="1100" b="0" i="0" u="none" strike="noStrike" dirty="0">
                          <a:solidFill>
                            <a:srgbClr val="000000"/>
                          </a:solidFill>
                          <a:effectLst/>
                          <a:latin typeface="微软雅黑" panose="020B0503020204020204" pitchFamily="34" charset="-122"/>
                          <a:ea typeface="微软雅黑" panose="020B0503020204020204" pitchFamily="34" charset="-122"/>
                        </a:rPr>
                        <a:t>-116dBm</a:t>
                      </a:r>
                      <a:endParaRPr lang="en-US" altLang="zh-CN"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rgbClr val="000000"/>
                          </a:solidFill>
                          <a:effectLst/>
                          <a:latin typeface="微软雅黑" panose="020B0503020204020204" pitchFamily="34" charset="-122"/>
                          <a:ea typeface="微软雅黑" panose="020B0503020204020204" pitchFamily="34" charset="-122"/>
                        </a:rPr>
                        <a:t>-133dBm</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extLst>
                  <a:ext uri="{0D108BD9-81ED-4DB2-BD59-A6C34878D82A}">
                    <a16:rowId xmlns:a16="http://schemas.microsoft.com/office/drawing/2014/main" val="4180822772"/>
                  </a:ext>
                </a:extLst>
              </a:tr>
              <a:tr h="175256">
                <a:tc vMerge="1">
                  <a:txBody>
                    <a:bodyPr/>
                    <a:lstStyle/>
                    <a:p>
                      <a:endParaRPr lang="zh-CN"/>
                    </a:p>
                  </a:txBody>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BS antenna gain</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gridSpan="3">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endParaRPr lang="zh-CN"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pPr algn="ctr"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p>
                  </a:txBody>
                  <a:tcPr marL="4905" marR="4905" marT="49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16</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extLst>
                  <a:ext uri="{0D108BD9-81ED-4DB2-BD59-A6C34878D82A}">
                    <a16:rowId xmlns:a16="http://schemas.microsoft.com/office/drawing/2014/main" val="1517225151"/>
                  </a:ext>
                </a:extLst>
              </a:tr>
              <a:tr h="283612">
                <a:tc vMerge="1">
                  <a:txBody>
                    <a:bodyPr/>
                    <a:lstStyle/>
                    <a:p>
                      <a:endParaRPr lang="zh-CN"/>
                    </a:p>
                  </a:txBody>
                  <a:tcPr>
                    <a:lnT w="12700" cap="flat" cmpd="sng" algn="ctr">
                      <a:solidFill>
                        <a:srgbClr val="000000"/>
                      </a:solidFill>
                      <a:prstDash val="solid"/>
                      <a:round/>
                      <a:headEnd type="none" w="med" len="med"/>
                      <a:tailEnd type="none" w="med" len="med"/>
                    </a:lnT>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UL link budget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1" i="0" u="none" strike="noStrike" dirty="0">
                          <a:solidFill>
                            <a:srgbClr val="000000"/>
                          </a:solidFill>
                          <a:effectLst/>
                          <a:latin typeface="微软雅黑" panose="020B0503020204020204" pitchFamily="34" charset="-122"/>
                          <a:ea typeface="微软雅黑" panose="020B0503020204020204" pitchFamily="34" charset="-122"/>
                        </a:rPr>
                        <a:t>62dB</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rgbClr val="000000"/>
                          </a:solidFill>
                          <a:effectLst/>
                          <a:latin typeface="微软雅黑" panose="020B0503020204020204" pitchFamily="34" charset="-122"/>
                          <a:ea typeface="微软雅黑" panose="020B0503020204020204" pitchFamily="34" charset="-122"/>
                        </a:rPr>
                        <a:t>80dB</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5B9BD5">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rgbClr val="000000"/>
                          </a:solidFill>
                          <a:effectLst/>
                          <a:latin typeface="微软雅黑" panose="020B0503020204020204" pitchFamily="34" charset="-122"/>
                          <a:ea typeface="微软雅黑" panose="020B0503020204020204" pitchFamily="34" charset="-122"/>
                        </a:rPr>
                        <a:t>74dB</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1" i="0" u="none" strike="noStrike" dirty="0" err="1">
                          <a:solidFill>
                            <a:srgbClr val="000000"/>
                          </a:solidFill>
                          <a:effectLst/>
                          <a:latin typeface="微软雅黑" panose="020B0503020204020204" pitchFamily="34" charset="-122"/>
                          <a:ea typeface="微软雅黑" panose="020B0503020204020204" pitchFamily="34" charset="-122"/>
                        </a:rPr>
                        <a:t>InF</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rPr>
                        <a:t> </a:t>
                      </a:r>
                      <a:r>
                        <a:rPr lang="de-DE" sz="900" b="1" i="0" u="none" strike="noStrike" dirty="0">
                          <a:solidFill>
                            <a:srgbClr val="000000"/>
                          </a:solidFill>
                          <a:effectLst/>
                          <a:latin typeface="微软雅黑" panose="020B0503020204020204" pitchFamily="34" charset="-122"/>
                          <a:ea typeface="微软雅黑" panose="020B0503020204020204" pitchFamily="34" charset="-122"/>
                        </a:rPr>
                        <a:t>89dB / outdoor </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rPr>
                        <a:t>97dB</a:t>
                      </a:r>
                      <a:endParaRPr lang="de-DE"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1" i="0" u="none" strike="noStrike" dirty="0">
                          <a:solidFill>
                            <a:srgbClr val="000000"/>
                          </a:solidFill>
                          <a:effectLst/>
                          <a:latin typeface="微软雅黑" panose="020B0503020204020204" pitchFamily="34" charset="-122"/>
                          <a:ea typeface="微软雅黑" panose="020B0503020204020204" pitchFamily="34" charset="-122"/>
                        </a:rPr>
                        <a:t>139dB</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extLst>
                  <a:ext uri="{0D108BD9-81ED-4DB2-BD59-A6C34878D82A}">
                    <a16:rowId xmlns:a16="http://schemas.microsoft.com/office/drawing/2014/main" val="65286354"/>
                  </a:ext>
                </a:extLst>
              </a:tr>
              <a:tr h="283612">
                <a:tc rowSpan="2">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endParaRPr lang="zh-CN" altLang="en-US" sz="900" dirty="0">
                        <a:solidFill>
                          <a:srgbClr val="FF0000"/>
                        </a:solidFill>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chemeClr val="tx1"/>
                          </a:solidFill>
                          <a:effectLst/>
                          <a:latin typeface="微软雅黑" panose="020B0503020204020204" pitchFamily="34" charset="-122"/>
                          <a:ea typeface="微软雅黑" panose="020B0503020204020204" pitchFamily="34" charset="-122"/>
                        </a:rPr>
                        <a:t>LOS coverage</a:t>
                      </a:r>
                      <a:endParaRPr lang="zh-CN" altLang="en-US" sz="900" b="0" i="0" u="none" strike="noStrike" dirty="0">
                        <a:solidFill>
                          <a:schemeClr val="tx1"/>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chemeClr val="tx1"/>
                          </a:solidFill>
                          <a:effectLst/>
                          <a:latin typeface="微软雅黑" panose="020B0503020204020204" pitchFamily="34" charset="-122"/>
                          <a:ea typeface="微软雅黑" panose="020B0503020204020204" pitchFamily="34" charset="-122"/>
                        </a:rPr>
                        <a:t>17m</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chemeClr val="tx1"/>
                          </a:solidFill>
                          <a:effectLst/>
                          <a:latin typeface="微软雅黑" panose="020B0503020204020204" pitchFamily="34" charset="-122"/>
                          <a:ea typeface="微软雅黑" panose="020B0503020204020204" pitchFamily="34" charset="-122"/>
                        </a:rPr>
                        <a:t>24m</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5B9BD5">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chemeClr val="tx1"/>
                          </a:solidFill>
                          <a:effectLst/>
                          <a:latin typeface="微软雅黑" panose="020B0503020204020204" pitchFamily="34" charset="-122"/>
                          <a:ea typeface="微软雅黑" panose="020B0503020204020204" pitchFamily="34" charset="-122"/>
                        </a:rPr>
                        <a:t>46</a:t>
                      </a:r>
                      <a:r>
                        <a:rPr lang="en-US" sz="900" b="0" i="0" u="none" strike="noStrike" dirty="0">
                          <a:solidFill>
                            <a:schemeClr val="tx1"/>
                          </a:solidFill>
                          <a:effectLst/>
                          <a:latin typeface="微软雅黑" panose="020B0503020204020204" pitchFamily="34" charset="-122"/>
                          <a:ea typeface="微软雅黑" panose="020B0503020204020204" pitchFamily="34" charset="-122"/>
                        </a:rPr>
                        <a:t>m</a:t>
                      </a:r>
                      <a:endParaRPr lang="de-DE" sz="900" b="0" i="0" u="none" strike="noStrike" dirty="0">
                        <a:solidFill>
                          <a:schemeClr val="tx1"/>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err="1">
                          <a:solidFill>
                            <a:schemeClr val="tx1"/>
                          </a:solidFill>
                          <a:effectLst/>
                          <a:latin typeface="微软雅黑" panose="020B0503020204020204" pitchFamily="34" charset="-122"/>
                          <a:ea typeface="微软雅黑" panose="020B0503020204020204" pitchFamily="34" charset="-122"/>
                        </a:rPr>
                        <a:t>InF</a:t>
                      </a:r>
                      <a:r>
                        <a:rPr lang="en-US" altLang="zh-CN" sz="900" b="0" i="0" u="none" strike="noStrike" dirty="0">
                          <a:solidFill>
                            <a:schemeClr val="tx1"/>
                          </a:solidFill>
                          <a:effectLst/>
                          <a:latin typeface="微软雅黑" panose="020B0503020204020204" pitchFamily="34" charset="-122"/>
                          <a:ea typeface="微软雅黑" panose="020B0503020204020204" pitchFamily="34" charset="-122"/>
                        </a:rPr>
                        <a:t> </a:t>
                      </a:r>
                      <a:r>
                        <a:rPr lang="de-DE" altLang="zh-CN" sz="900" b="0" i="0" u="none" strike="noStrike" dirty="0">
                          <a:solidFill>
                            <a:schemeClr val="tx1"/>
                          </a:solidFill>
                          <a:effectLst/>
                          <a:latin typeface="微软雅黑" panose="020B0503020204020204" pitchFamily="34" charset="-122"/>
                          <a:ea typeface="微软雅黑" panose="020B0503020204020204" pitchFamily="34" charset="-122"/>
                        </a:rPr>
                        <a:t>315</a:t>
                      </a:r>
                      <a:r>
                        <a:rPr lang="en-US" altLang="zh-CN" sz="900" b="0" i="0" u="none" strike="noStrike" dirty="0">
                          <a:solidFill>
                            <a:schemeClr val="tx1"/>
                          </a:solidFill>
                          <a:effectLst/>
                          <a:latin typeface="微软雅黑" panose="020B0503020204020204" pitchFamily="34" charset="-122"/>
                          <a:ea typeface="微软雅黑" panose="020B0503020204020204" pitchFamily="34" charset="-122"/>
                        </a:rPr>
                        <a:t>m /</a:t>
                      </a:r>
                      <a:r>
                        <a:rPr lang="zh-CN" altLang="en-US" sz="900" b="0" i="0" u="none" strike="noStrike" dirty="0">
                          <a:solidFill>
                            <a:schemeClr val="tx1"/>
                          </a:solidFill>
                          <a:effectLst/>
                          <a:latin typeface="微软雅黑" panose="020B0503020204020204" pitchFamily="34" charset="-122"/>
                          <a:ea typeface="微软雅黑" panose="020B0503020204020204" pitchFamily="34" charset="-122"/>
                        </a:rPr>
                        <a:t> </a:t>
                      </a:r>
                      <a:r>
                        <a:rPr lang="en-US" altLang="zh-CN" sz="900" b="0" i="0" u="none" strike="noStrike" dirty="0">
                          <a:solidFill>
                            <a:schemeClr val="tx1"/>
                          </a:solidFill>
                          <a:effectLst/>
                          <a:latin typeface="微软雅黑" panose="020B0503020204020204" pitchFamily="34" charset="-122"/>
                          <a:ea typeface="微软雅黑" panose="020B0503020204020204" pitchFamily="34" charset="-122"/>
                        </a:rPr>
                        <a:t>outdoor 418m</a:t>
                      </a:r>
                      <a:endParaRPr lang="de-DE" sz="900" b="0" i="0" u="none" strike="noStrike" dirty="0">
                        <a:solidFill>
                          <a:schemeClr val="tx1"/>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chemeClr val="tx1"/>
                          </a:solidFill>
                          <a:effectLst/>
                          <a:latin typeface="微软雅黑" panose="020B0503020204020204" pitchFamily="34" charset="-122"/>
                          <a:ea typeface="微软雅黑" panose="020B0503020204020204" pitchFamily="34" charset="-122"/>
                        </a:rPr>
                        <a:t>-</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extLst>
                  <a:ext uri="{0D108BD9-81ED-4DB2-BD59-A6C34878D82A}">
                    <a16:rowId xmlns:a16="http://schemas.microsoft.com/office/drawing/2014/main" val="1241793646"/>
                  </a:ext>
                </a:extLst>
              </a:tr>
              <a:tr h="283612">
                <a:tc vMerge="1">
                  <a:txBody>
                    <a:bodyPr/>
                    <a:lstStyle/>
                    <a:p>
                      <a:endParaRPr lang="zh-CN"/>
                    </a:p>
                  </a:txBody>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chemeClr val="tx1"/>
                          </a:solidFill>
                          <a:effectLst/>
                          <a:latin typeface="微软雅黑" panose="020B0503020204020204" pitchFamily="34" charset="-122"/>
                          <a:ea typeface="微软雅黑" panose="020B0503020204020204" pitchFamily="34" charset="-122"/>
                        </a:rPr>
                        <a:t>NLOS</a:t>
                      </a:r>
                      <a:r>
                        <a:rPr lang="zh-CN" altLang="en-US" sz="900" b="0" i="0" u="none" strike="noStrike" dirty="0">
                          <a:solidFill>
                            <a:schemeClr val="tx1"/>
                          </a:solidFill>
                          <a:effectLst/>
                          <a:latin typeface="微软雅黑" panose="020B0503020204020204" pitchFamily="34" charset="-122"/>
                          <a:ea typeface="微软雅黑" panose="020B0503020204020204" pitchFamily="34" charset="-122"/>
                        </a:rPr>
                        <a:t> </a:t>
                      </a:r>
                      <a:r>
                        <a:rPr lang="en-US" altLang="zh-CN" sz="900" b="0" i="0" u="none" strike="noStrike" dirty="0">
                          <a:solidFill>
                            <a:schemeClr val="tx1"/>
                          </a:solidFill>
                          <a:effectLst/>
                          <a:latin typeface="微软雅黑" panose="020B0503020204020204" pitchFamily="34" charset="-122"/>
                          <a:ea typeface="微软雅黑" panose="020B0503020204020204" pitchFamily="34" charset="-122"/>
                        </a:rPr>
                        <a:t>coverage</a:t>
                      </a:r>
                      <a:endParaRPr lang="zh-CN" altLang="en-US" sz="900" b="0" i="0" u="none" strike="noStrike" dirty="0">
                        <a:solidFill>
                          <a:schemeClr val="tx1"/>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chemeClr val="tx1"/>
                          </a:solidFill>
                          <a:effectLst/>
                          <a:latin typeface="微软雅黑" panose="020B0503020204020204" pitchFamily="34" charset="-122"/>
                          <a:ea typeface="微软雅黑" panose="020B0503020204020204" pitchFamily="34" charset="-122"/>
                        </a:rPr>
                        <a:t>14m</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sz="900" b="0" i="0" u="none" strike="noStrike" dirty="0">
                          <a:solidFill>
                            <a:schemeClr val="tx1"/>
                          </a:solidFill>
                          <a:effectLst/>
                          <a:latin typeface="微软雅黑" panose="020B0503020204020204" pitchFamily="34" charset="-122"/>
                          <a:ea typeface="微软雅黑" panose="020B0503020204020204" pitchFamily="34" charset="-122"/>
                        </a:rPr>
                        <a:t>20m</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5B9BD5">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de-DE" altLang="zh-CN" sz="900" b="0" i="0" u="none" strike="noStrike" dirty="0">
                          <a:solidFill>
                            <a:schemeClr val="tx1"/>
                          </a:solidFill>
                          <a:effectLst/>
                          <a:latin typeface="微软雅黑" panose="020B0503020204020204" pitchFamily="34" charset="-122"/>
                          <a:ea typeface="微软雅黑" panose="020B0503020204020204" pitchFamily="34" charset="-122"/>
                        </a:rPr>
                        <a:t>37m</a:t>
                      </a:r>
                      <a:endParaRPr lang="de-DE" sz="900" b="0" i="0" u="none" strike="noStrike" dirty="0">
                        <a:solidFill>
                          <a:schemeClr val="tx1"/>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sz="900" b="0" i="0" u="none" strike="noStrike" dirty="0" err="1">
                          <a:solidFill>
                            <a:schemeClr val="tx1"/>
                          </a:solidFill>
                          <a:effectLst/>
                          <a:latin typeface="微软雅黑" panose="020B0503020204020204" pitchFamily="34" charset="-122"/>
                          <a:ea typeface="微软雅黑" panose="020B0503020204020204" pitchFamily="34" charset="-122"/>
                        </a:rPr>
                        <a:t>InF</a:t>
                      </a:r>
                      <a:r>
                        <a:rPr lang="en-US" sz="900" b="0" i="0" u="none" strike="noStrike" dirty="0">
                          <a:solidFill>
                            <a:schemeClr val="tx1"/>
                          </a:solidFill>
                          <a:effectLst/>
                          <a:latin typeface="微软雅黑" panose="020B0503020204020204" pitchFamily="34" charset="-122"/>
                          <a:ea typeface="微软雅黑" panose="020B0503020204020204" pitchFamily="34" charset="-122"/>
                        </a:rPr>
                        <a:t> </a:t>
                      </a:r>
                      <a:r>
                        <a:rPr lang="de-DE" sz="900" b="0" i="0" u="none" strike="noStrike" dirty="0">
                          <a:solidFill>
                            <a:schemeClr val="tx1"/>
                          </a:solidFill>
                          <a:effectLst/>
                          <a:latin typeface="微软雅黑" panose="020B0503020204020204" pitchFamily="34" charset="-122"/>
                          <a:ea typeface="微软雅黑" panose="020B0503020204020204" pitchFamily="34" charset="-122"/>
                        </a:rPr>
                        <a:t>244m / </a:t>
                      </a:r>
                      <a:r>
                        <a:rPr lang="en-US" altLang="zh-CN" sz="900" b="0" i="0" u="none" strike="noStrike" dirty="0">
                          <a:solidFill>
                            <a:schemeClr val="tx1"/>
                          </a:solidFill>
                          <a:effectLst/>
                          <a:latin typeface="微软雅黑" panose="020B0503020204020204" pitchFamily="34" charset="-122"/>
                          <a:ea typeface="微软雅黑" panose="020B0503020204020204" pitchFamily="34" charset="-122"/>
                        </a:rPr>
                        <a:t>outdoor</a:t>
                      </a:r>
                      <a:r>
                        <a:rPr lang="zh-CN" altLang="en-US" sz="900" b="0" i="0" u="none" strike="noStrike" dirty="0">
                          <a:solidFill>
                            <a:schemeClr val="tx1"/>
                          </a:solidFill>
                          <a:effectLst/>
                          <a:latin typeface="微软雅黑" panose="020B0503020204020204" pitchFamily="34" charset="-122"/>
                          <a:ea typeface="微软雅黑" panose="020B0503020204020204" pitchFamily="34" charset="-122"/>
                        </a:rPr>
                        <a:t> </a:t>
                      </a:r>
                      <a:r>
                        <a:rPr lang="en-US" altLang="zh-CN" sz="900" b="0" i="0" u="none" strike="noStrike" dirty="0">
                          <a:solidFill>
                            <a:schemeClr val="tx1"/>
                          </a:solidFill>
                          <a:effectLst/>
                          <a:latin typeface="微软雅黑" panose="020B0503020204020204" pitchFamily="34" charset="-122"/>
                          <a:ea typeface="微软雅黑" panose="020B0503020204020204" pitchFamily="34" charset="-122"/>
                        </a:rPr>
                        <a:t>101m</a:t>
                      </a:r>
                      <a:endParaRPr lang="de-DE" sz="900" b="0" i="0" u="none" strike="noStrike" dirty="0">
                        <a:solidFill>
                          <a:schemeClr val="tx1"/>
                        </a:solidFill>
                        <a:effectLst/>
                        <a:latin typeface="微软雅黑" panose="020B0503020204020204" pitchFamily="34" charset="-122"/>
                        <a:ea typeface="微软雅黑" panose="020B0503020204020204" pitchFamily="34" charset="-122"/>
                      </a:endParaRP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fontAlgn="ctr"/>
                      <a:r>
                        <a:rPr lang="en-US" altLang="zh-CN" sz="900" b="0" i="0" u="none" strike="noStrike" dirty="0">
                          <a:solidFill>
                            <a:schemeClr val="tx1"/>
                          </a:solidFill>
                          <a:effectLst/>
                          <a:latin typeface="微软雅黑" panose="020B0503020204020204" pitchFamily="34" charset="-122"/>
                          <a:ea typeface="微软雅黑" panose="020B0503020204020204" pitchFamily="34" charset="-122"/>
                        </a:rPr>
                        <a:t>Outdoor </a:t>
                      </a:r>
                      <a:r>
                        <a:rPr lang="de-DE" altLang="zh-CN" sz="900" b="0" i="0" u="none" strike="noStrike" dirty="0">
                          <a:solidFill>
                            <a:schemeClr val="tx1"/>
                          </a:solidFill>
                          <a:effectLst/>
                          <a:latin typeface="微软雅黑" panose="020B0503020204020204" pitchFamily="34" charset="-122"/>
                          <a:ea typeface="微软雅黑" panose="020B0503020204020204" pitchFamily="34" charset="-122"/>
                        </a:rPr>
                        <a:t>5</a:t>
                      </a:r>
                      <a:r>
                        <a:rPr lang="de-DE" sz="900" b="0" i="0" u="none" strike="noStrike" dirty="0">
                          <a:solidFill>
                            <a:schemeClr val="tx1"/>
                          </a:solidFill>
                          <a:effectLst/>
                          <a:latin typeface="微软雅黑" panose="020B0503020204020204" pitchFamily="34" charset="-122"/>
                          <a:ea typeface="微软雅黑" panose="020B0503020204020204" pitchFamily="34" charset="-122"/>
                        </a:rPr>
                        <a:t>00m+</a:t>
                      </a:r>
                    </a:p>
                  </a:txBody>
                  <a:tcPr marL="4905" marR="4905" marT="490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extLst>
                  <a:ext uri="{0D108BD9-81ED-4DB2-BD59-A6C34878D82A}">
                    <a16:rowId xmlns:a16="http://schemas.microsoft.com/office/drawing/2014/main" val="2612107724"/>
                  </a:ext>
                </a:extLst>
              </a:tr>
            </a:tbl>
          </a:graphicData>
        </a:graphic>
      </p:graphicFrame>
    </p:spTree>
    <p:extLst>
      <p:ext uri="{BB962C8B-B14F-4D97-AF65-F5344CB8AC3E}">
        <p14:creationId xmlns:p14="http://schemas.microsoft.com/office/powerpoint/2010/main" val="19158940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7"/>
          </p:nvPr>
        </p:nvSpPr>
        <p:spPr/>
        <p:txBody>
          <a:bodyPr/>
          <a:lstStyle/>
          <a:p>
            <a:pPr marL="95250" marR="0" lvl="0" indent="0" algn="l" defTabSz="685800" rtl="0" eaLnBrk="1" fontAlgn="auto" latinLnBrk="0" hangingPunct="1">
              <a:lnSpc>
                <a:spcPct val="100000"/>
              </a:lnSpc>
              <a:spcBef>
                <a:spcPts val="125"/>
              </a:spcBef>
              <a:spcAft>
                <a:spcPts val="0"/>
              </a:spcAft>
              <a:buClrTx/>
              <a:buSzTx/>
              <a:buFontTx/>
              <a:buNone/>
              <a:tabLst/>
              <a:defRPr/>
            </a:pPr>
            <a:fld id="{81D60167-4931-47E6-BA6A-407CBD079E47}" type="slidenum">
              <a:rPr kumimoji="0" lang="en-US" altLang="zh-CN" sz="1200" b="0" i="0" u="none" strike="noStrike" kern="1200" cap="none" spc="0" normalizeH="0" baseline="0" noProof="0" smtClean="0">
                <a:ln>
                  <a:noFill/>
                </a:ln>
                <a:solidFill>
                  <a:prstClr val="black"/>
                </a:solidFill>
                <a:effectLst/>
                <a:uLnTx/>
                <a:uFillTx/>
                <a:latin typeface="微软雅黑" panose="020B0503020204020204" charset="-122"/>
                <a:ea typeface="宋体" panose="02010600030101010101" pitchFamily="2" charset="-122"/>
              </a:rPr>
              <a:pPr marL="95250" marR="0" lvl="0" indent="0" algn="l" defTabSz="685800" rtl="0" eaLnBrk="1" fontAlgn="auto" latinLnBrk="0" hangingPunct="1">
                <a:lnSpc>
                  <a:spcPct val="100000"/>
                </a:lnSpc>
                <a:spcBef>
                  <a:spcPts val="125"/>
                </a:spcBef>
                <a:spcAft>
                  <a:spcPts val="0"/>
                </a:spcAft>
                <a:buClrTx/>
                <a:buSzTx/>
                <a:buFontTx/>
                <a:buNone/>
                <a:tabLst/>
                <a:defRPr/>
              </a:pPr>
              <a:t>14</a:t>
            </a:fld>
            <a:endParaRPr kumimoji="0" lang="en-US" altLang="zh-CN" sz="1200" b="0" i="0" u="none" strike="noStrike" kern="1200" cap="none" spc="0" normalizeH="0" baseline="0" noProof="0" dirty="0">
              <a:ln>
                <a:noFill/>
              </a:ln>
              <a:solidFill>
                <a:prstClr val="black"/>
              </a:solidFill>
              <a:effectLst/>
              <a:uLnTx/>
              <a:uFillTx/>
              <a:latin typeface="微软雅黑" panose="020B0503020204020204" charset="-122"/>
              <a:ea typeface="宋体" panose="02010600030101010101" pitchFamily="2" charset="-122"/>
            </a:endParaRPr>
          </a:p>
        </p:txBody>
      </p:sp>
      <p:grpSp>
        <p:nvGrpSpPr>
          <p:cNvPr id="52" name="组合 3">
            <a:extLst>
              <a:ext uri="{FF2B5EF4-FFF2-40B4-BE49-F238E27FC236}">
                <a16:creationId xmlns:a16="http://schemas.microsoft.com/office/drawing/2014/main" id="{A45649F5-549B-0F61-AB2F-CCF5F2FBFFB3}"/>
              </a:ext>
            </a:extLst>
          </p:cNvPr>
          <p:cNvGrpSpPr/>
          <p:nvPr/>
        </p:nvGrpSpPr>
        <p:grpSpPr>
          <a:xfrm>
            <a:off x="0" y="0"/>
            <a:ext cx="11868150" cy="762000"/>
            <a:chOff x="0" y="0"/>
            <a:chExt cx="18690" cy="1200"/>
          </a:xfrm>
        </p:grpSpPr>
        <p:grpSp>
          <p:nvGrpSpPr>
            <p:cNvPr id="53" name="组合 12">
              <a:extLst>
                <a:ext uri="{FF2B5EF4-FFF2-40B4-BE49-F238E27FC236}">
                  <a16:creationId xmlns:a16="http://schemas.microsoft.com/office/drawing/2014/main" id="{7A9D520E-0962-D49E-2307-24B550CEAA40}"/>
                </a:ext>
              </a:extLst>
            </p:cNvPr>
            <p:cNvGrpSpPr/>
            <p:nvPr/>
          </p:nvGrpSpPr>
          <p:grpSpPr>
            <a:xfrm>
              <a:off x="0" y="0"/>
              <a:ext cx="14040" cy="1200"/>
              <a:chOff x="0" y="152400"/>
              <a:chExt cx="8915400" cy="762000"/>
            </a:xfrm>
          </p:grpSpPr>
          <p:sp>
            <p:nvSpPr>
              <p:cNvPr id="55" name="矩形 19">
                <a:extLst>
                  <a:ext uri="{FF2B5EF4-FFF2-40B4-BE49-F238E27FC236}">
                    <a16:creationId xmlns:a16="http://schemas.microsoft.com/office/drawing/2014/main" id="{FF51DD60-4CBE-7A38-246D-4990618006AB}"/>
                  </a:ext>
                </a:extLst>
              </p:cNvPr>
              <p:cNvSpPr/>
              <p:nvPr/>
            </p:nvSpPr>
            <p:spPr>
              <a:xfrm>
                <a:off x="0" y="152400"/>
                <a:ext cx="228600" cy="762000"/>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56" name="直接连接符 20">
                <a:extLst>
                  <a:ext uri="{FF2B5EF4-FFF2-40B4-BE49-F238E27FC236}">
                    <a16:creationId xmlns:a16="http://schemas.microsoft.com/office/drawing/2014/main" id="{BB9F6623-55F3-F9DE-BA10-FD3CEE1845DE}"/>
                  </a:ext>
                </a:extLst>
              </p:cNvPr>
              <p:cNvCxnSpPr/>
              <p:nvPr/>
            </p:nvCxnSpPr>
            <p:spPr>
              <a:xfrm>
                <a:off x="0" y="914400"/>
                <a:ext cx="8915400" cy="0"/>
              </a:xfrm>
              <a:prstGeom prst="line">
                <a:avLst/>
              </a:prstGeom>
              <a:noFill/>
              <a:ln w="6350" cap="flat" cmpd="sng" algn="ctr">
                <a:solidFill>
                  <a:srgbClr val="4472C4"/>
                </a:solidFill>
                <a:prstDash val="solid"/>
                <a:miter lim="800000"/>
              </a:ln>
              <a:effectLst/>
            </p:spPr>
          </p:cxnSp>
        </p:grpSp>
        <p:sp>
          <p:nvSpPr>
            <p:cNvPr id="54" name="TextBox 4">
              <a:extLst>
                <a:ext uri="{FF2B5EF4-FFF2-40B4-BE49-F238E27FC236}">
                  <a16:creationId xmlns:a16="http://schemas.microsoft.com/office/drawing/2014/main" id="{17D17506-08C1-68DC-1A32-D90054D74BBE}"/>
                </a:ext>
              </a:extLst>
            </p:cNvPr>
            <p:cNvSpPr txBox="1"/>
            <p:nvPr/>
          </p:nvSpPr>
          <p:spPr>
            <a:xfrm>
              <a:off x="360" y="189"/>
              <a:ext cx="18330" cy="82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Annex 6: Device AB coexists with legacy NR  </a:t>
              </a:r>
            </a:p>
          </p:txBody>
        </p:sp>
      </p:grpSp>
      <p:grpSp>
        <p:nvGrpSpPr>
          <p:cNvPr id="57" name="组合 56">
            <a:extLst>
              <a:ext uri="{FF2B5EF4-FFF2-40B4-BE49-F238E27FC236}">
                <a16:creationId xmlns:a16="http://schemas.microsoft.com/office/drawing/2014/main" id="{2558C14C-7759-C703-4DBA-72D374CA1E63}"/>
              </a:ext>
            </a:extLst>
          </p:cNvPr>
          <p:cNvGrpSpPr/>
          <p:nvPr/>
        </p:nvGrpSpPr>
        <p:grpSpPr>
          <a:xfrm>
            <a:off x="335359" y="734805"/>
            <a:ext cx="6060304" cy="400105"/>
            <a:chOff x="431365" y="884716"/>
            <a:chExt cx="4396835" cy="400105"/>
          </a:xfrm>
        </p:grpSpPr>
        <p:sp>
          <p:nvSpPr>
            <p:cNvPr id="58" name="矩形 57">
              <a:extLst>
                <a:ext uri="{FF2B5EF4-FFF2-40B4-BE49-F238E27FC236}">
                  <a16:creationId xmlns:a16="http://schemas.microsoft.com/office/drawing/2014/main" id="{49C6F515-04AD-15EA-0A19-DD92D5718326}"/>
                </a:ext>
              </a:extLst>
            </p:cNvPr>
            <p:cNvSpPr/>
            <p:nvPr/>
          </p:nvSpPr>
          <p:spPr>
            <a:xfrm>
              <a:off x="431365" y="920416"/>
              <a:ext cx="2683308" cy="353694"/>
            </a:xfrm>
            <a:prstGeom prst="rect">
              <a:avLst/>
            </a:prstGeom>
            <a:solidFill>
              <a:srgbClr val="5B9BD5">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59" name="文本框 2">
              <a:extLst>
                <a:ext uri="{FF2B5EF4-FFF2-40B4-BE49-F238E27FC236}">
                  <a16:creationId xmlns:a16="http://schemas.microsoft.com/office/drawing/2014/main" id="{C2784463-9E0E-4690-B473-86E3FA522C0E}"/>
                </a:ext>
              </a:extLst>
            </p:cNvPr>
            <p:cNvSpPr txBox="1"/>
            <p:nvPr/>
          </p:nvSpPr>
          <p:spPr>
            <a:xfrm>
              <a:off x="431366" y="884716"/>
              <a:ext cx="4396834" cy="400105"/>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Background</a:t>
              </a:r>
            </a:p>
          </p:txBody>
        </p:sp>
      </p:grpSp>
      <p:sp>
        <p:nvSpPr>
          <p:cNvPr id="60" name="矩形 14">
            <a:extLst>
              <a:ext uri="{FF2B5EF4-FFF2-40B4-BE49-F238E27FC236}">
                <a16:creationId xmlns:a16="http://schemas.microsoft.com/office/drawing/2014/main" id="{A0783843-FB0A-7304-D400-1537F3F5ECCE}"/>
              </a:ext>
            </a:extLst>
          </p:cNvPr>
          <p:cNvSpPr/>
          <p:nvPr/>
        </p:nvSpPr>
        <p:spPr>
          <a:xfrm>
            <a:off x="335362" y="1124199"/>
            <a:ext cx="11613280" cy="1846659"/>
          </a:xfrm>
          <a:prstGeom prst="rect">
            <a:avLst/>
          </a:prstGeom>
          <a:noFill/>
          <a:ln w="12700">
            <a:solidFill>
              <a:srgbClr val="4472C4"/>
            </a:solidFill>
          </a:ln>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Device AB has lower power consumption and complexity requirements according to TR38.848</a:t>
            </a:r>
          </a:p>
          <a:p>
            <a:pPr marL="285750" marR="0" lvl="0"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For Device A, the power consumption target during transmitting/receiving is ≤ 1 </a:t>
            </a:r>
            <a:r>
              <a:rPr kumimoji="0" lang="en-US" altLang="zh-CN" sz="1400" b="0" i="0" u="none" strike="noStrike" kern="1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μW</a:t>
            </a: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or ≤ 10 </a:t>
            </a:r>
            <a:r>
              <a:rPr kumimoji="0" lang="en-US" altLang="zh-CN" sz="1400" b="0" i="0" u="none" strike="noStrike" kern="1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μW</a:t>
            </a: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p>
          <a:p>
            <a:pPr marL="285750" marR="0" lvl="0"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For Device B, the target during transmitting/receiving is such that:</a:t>
            </a:r>
          </a:p>
          <a:p>
            <a:pPr marL="742950" marR="0" lvl="1"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Device A power consumption ≪ Device B power consumption &lt; Device C power consumption; or </a:t>
            </a:r>
          </a:p>
          <a:p>
            <a:pPr marL="742950" marR="0" lvl="1"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Device A power consumption ≤ Device B power consumption &lt; Device C power consumption.</a:t>
            </a:r>
          </a:p>
          <a:p>
            <a:pPr marL="285750" marR="0" lvl="0"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 device power consumption during transmitting/receiving for Device C is ≤ 1 </a:t>
            </a:r>
            <a:r>
              <a:rPr kumimoji="0" lang="en-US" altLang="zh-CN" sz="1400" b="0" i="0" u="none" strike="noStrike" kern="1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mW</a:t>
            </a: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to ≤ 10 </a:t>
            </a:r>
            <a:r>
              <a:rPr kumimoji="0" lang="en-US" altLang="zh-CN" sz="1400" b="0" i="0" u="none" strike="noStrike" kern="1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mW</a:t>
            </a: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p>
          <a:p>
            <a:pPr marL="0" marR="0" lvl="0" indent="0" defTabSz="914400" eaLnBrk="1" fontAlgn="ctr" latinLnBrk="0" hangingPunct="1">
              <a:lnSpc>
                <a:spcPct val="100000"/>
              </a:lnSpc>
              <a:spcBef>
                <a:spcPts val="0"/>
              </a:spcBef>
              <a:spcAft>
                <a:spcPts val="0"/>
              </a:spcAft>
              <a:buClrTx/>
              <a:buSzTx/>
              <a:buFontTx/>
              <a:buNone/>
              <a:tabLst/>
              <a:defRPr/>
            </a:pPr>
            <a:r>
              <a:rPr kumimoji="0" lang="en-US" altLang="zh-CN" sz="14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Thus, RF ED (envelope detector) receiver would be more practical for device A &amp; B. </a:t>
            </a:r>
          </a:p>
          <a:p>
            <a:pPr marL="0" marR="0" lvl="0" indent="0" defTabSz="914400" eaLnBrk="1" fontAlgn="ctr" latinLnBrk="0" hangingPunct="1">
              <a:lnSpc>
                <a:spcPct val="100000"/>
              </a:lnSpc>
              <a:spcBef>
                <a:spcPts val="0"/>
              </a:spcBef>
              <a:spcAft>
                <a:spcPts val="0"/>
              </a:spcAft>
              <a:buClrTx/>
              <a:buSzTx/>
              <a:buFontTx/>
              <a:buNone/>
              <a:tabLst/>
              <a:defRPr/>
            </a:pPr>
            <a:r>
              <a:rPr kumimoji="0" lang="en-US" altLang="zh-CN" sz="14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Typically, RF domain filter (Matching Network) is larger than 10MHz or</a:t>
            </a:r>
            <a:r>
              <a:rPr kumimoji="0" lang="zh-CN" altLang="en-US" sz="14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4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more</a:t>
            </a:r>
            <a:r>
              <a:rPr kumimoji="0" lang="zh-CN" altLang="en-US" sz="14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4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for RF ED depending on carrier frequency</a:t>
            </a:r>
          </a:p>
        </p:txBody>
      </p:sp>
      <p:grpSp>
        <p:nvGrpSpPr>
          <p:cNvPr id="61" name="组合 60">
            <a:extLst>
              <a:ext uri="{FF2B5EF4-FFF2-40B4-BE49-F238E27FC236}">
                <a16:creationId xmlns:a16="http://schemas.microsoft.com/office/drawing/2014/main" id="{086823F5-4ACC-8FE4-B90B-36C339505C9E}"/>
              </a:ext>
            </a:extLst>
          </p:cNvPr>
          <p:cNvGrpSpPr/>
          <p:nvPr/>
        </p:nvGrpSpPr>
        <p:grpSpPr>
          <a:xfrm>
            <a:off x="228600" y="4363235"/>
            <a:ext cx="6435777" cy="1339855"/>
            <a:chOff x="263308" y="3066555"/>
            <a:chExt cx="6435777" cy="1339855"/>
          </a:xfrm>
        </p:grpSpPr>
        <p:cxnSp>
          <p:nvCxnSpPr>
            <p:cNvPr id="62" name="直接箭头连接符 61">
              <a:extLst>
                <a:ext uri="{FF2B5EF4-FFF2-40B4-BE49-F238E27FC236}">
                  <a16:creationId xmlns:a16="http://schemas.microsoft.com/office/drawing/2014/main" id="{06581358-E6CC-D66F-DCEB-904B7C622A4C}"/>
                </a:ext>
              </a:extLst>
            </p:cNvPr>
            <p:cNvCxnSpPr/>
            <p:nvPr/>
          </p:nvCxnSpPr>
          <p:spPr>
            <a:xfrm>
              <a:off x="842835" y="3361027"/>
              <a:ext cx="0" cy="714026"/>
            </a:xfrm>
            <a:prstGeom prst="straightConnector1">
              <a:avLst/>
            </a:prstGeom>
            <a:noFill/>
            <a:ln w="6350" cap="flat" cmpd="sng" algn="ctr">
              <a:solidFill>
                <a:sysClr val="windowText" lastClr="000000"/>
              </a:solidFill>
              <a:prstDash val="solid"/>
              <a:miter lim="800000"/>
              <a:headEnd type="triangle"/>
              <a:tailEnd type="triangle"/>
            </a:ln>
            <a:effectLst/>
          </p:spPr>
        </p:cxnSp>
        <p:cxnSp>
          <p:nvCxnSpPr>
            <p:cNvPr id="63" name="直接箭头连接符 62">
              <a:extLst>
                <a:ext uri="{FF2B5EF4-FFF2-40B4-BE49-F238E27FC236}">
                  <a16:creationId xmlns:a16="http://schemas.microsoft.com/office/drawing/2014/main" id="{655F0139-9775-8553-5E9A-AF78F1D30A13}"/>
                </a:ext>
              </a:extLst>
            </p:cNvPr>
            <p:cNvCxnSpPr/>
            <p:nvPr/>
          </p:nvCxnSpPr>
          <p:spPr>
            <a:xfrm>
              <a:off x="1215696" y="4259319"/>
              <a:ext cx="4967634" cy="0"/>
            </a:xfrm>
            <a:prstGeom prst="straightConnector1">
              <a:avLst/>
            </a:prstGeom>
            <a:noFill/>
            <a:ln w="6350" cap="flat" cmpd="sng" algn="ctr">
              <a:solidFill>
                <a:srgbClr val="4472C4"/>
              </a:solidFill>
              <a:prstDash val="solid"/>
              <a:miter lim="800000"/>
              <a:tailEnd type="triangle"/>
            </a:ln>
            <a:effectLst/>
          </p:spPr>
        </p:cxnSp>
        <p:sp>
          <p:nvSpPr>
            <p:cNvPr id="64" name="矩形 63">
              <a:extLst>
                <a:ext uri="{FF2B5EF4-FFF2-40B4-BE49-F238E27FC236}">
                  <a16:creationId xmlns:a16="http://schemas.microsoft.com/office/drawing/2014/main" id="{3E9DF2CE-1638-2AE0-ECB0-91EE945304F4}"/>
                </a:ext>
              </a:extLst>
            </p:cNvPr>
            <p:cNvSpPr/>
            <p:nvPr/>
          </p:nvSpPr>
          <p:spPr>
            <a:xfrm>
              <a:off x="1524301" y="3230507"/>
              <a:ext cx="4066459" cy="1028813"/>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cxnSp>
          <p:nvCxnSpPr>
            <p:cNvPr id="65" name="直接箭头连接符 64">
              <a:extLst>
                <a:ext uri="{FF2B5EF4-FFF2-40B4-BE49-F238E27FC236}">
                  <a16:creationId xmlns:a16="http://schemas.microsoft.com/office/drawing/2014/main" id="{8E346CB9-18D3-2A02-7337-60E51348BC06}"/>
                </a:ext>
              </a:extLst>
            </p:cNvPr>
            <p:cNvCxnSpPr>
              <a:cxnSpLocks/>
            </p:cNvCxnSpPr>
            <p:nvPr/>
          </p:nvCxnSpPr>
          <p:spPr>
            <a:xfrm flipV="1">
              <a:off x="1319964" y="3066555"/>
              <a:ext cx="0" cy="1300253"/>
            </a:xfrm>
            <a:prstGeom prst="straightConnector1">
              <a:avLst/>
            </a:prstGeom>
            <a:noFill/>
            <a:ln w="6350" cap="flat" cmpd="sng" algn="ctr">
              <a:solidFill>
                <a:srgbClr val="4472C4"/>
              </a:solidFill>
              <a:prstDash val="solid"/>
              <a:miter lim="800000"/>
              <a:tailEnd type="triangle"/>
            </a:ln>
            <a:effectLst/>
          </p:spPr>
        </p:cxnSp>
        <p:cxnSp>
          <p:nvCxnSpPr>
            <p:cNvPr id="66" name="直接连接符 65">
              <a:extLst>
                <a:ext uri="{FF2B5EF4-FFF2-40B4-BE49-F238E27FC236}">
                  <a16:creationId xmlns:a16="http://schemas.microsoft.com/office/drawing/2014/main" id="{C55396F9-AF40-7E18-3A46-4E8ED0C76720}"/>
                </a:ext>
              </a:extLst>
            </p:cNvPr>
            <p:cNvCxnSpPr/>
            <p:nvPr/>
          </p:nvCxnSpPr>
          <p:spPr>
            <a:xfrm>
              <a:off x="1169101" y="3230506"/>
              <a:ext cx="4946725" cy="0"/>
            </a:xfrm>
            <a:prstGeom prst="line">
              <a:avLst/>
            </a:prstGeom>
            <a:noFill/>
            <a:ln w="6350" cap="flat" cmpd="sng" algn="ctr">
              <a:solidFill>
                <a:srgbClr val="4472C4"/>
              </a:solidFill>
              <a:prstDash val="dash"/>
              <a:miter lim="800000"/>
            </a:ln>
            <a:effectLst/>
          </p:spPr>
        </p:cxnSp>
        <mc:AlternateContent xmlns:mc="http://schemas.openxmlformats.org/markup-compatibility/2006" xmlns:a14="http://schemas.microsoft.com/office/drawing/2010/main">
          <mc:Choice Requires="a14">
            <p:sp>
              <p:nvSpPr>
                <p:cNvPr id="67" name="文本框 66">
                  <a:extLst>
                    <a:ext uri="{FF2B5EF4-FFF2-40B4-BE49-F238E27FC236}">
                      <a16:creationId xmlns:a16="http://schemas.microsoft.com/office/drawing/2014/main" id="{E1BF3F84-29D1-B03A-EE8A-9925FA0DDE3E}"/>
                    </a:ext>
                  </a:extLst>
                </p:cNvPr>
                <p:cNvSpPr txBox="1"/>
                <p:nvPr/>
              </p:nvSpPr>
              <p:spPr>
                <a:xfrm>
                  <a:off x="263308" y="3141962"/>
                  <a:ext cx="1056657" cy="25391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Sup>
                          <m:sSubSupPr>
                            <m:ctrlP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ctrlPr>
                          </m:sSubSupPr>
                          <m:e>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𝑓</m:t>
                            </m:r>
                          </m:e>
                          <m:sub>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𝑐</m:t>
                            </m:r>
                          </m:sub>
                          <m:sup>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𝐷𝐿</m:t>
                            </m:r>
                          </m:sup>
                        </m:sSubSup>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+10</m:t>
                        </m:r>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𝑀𝐻𝑧</m:t>
                        </m:r>
                      </m:oMath>
                    </m:oMathPara>
                  </a14:m>
                  <a:endParaRPr kumimoji="0" lang="zh-CN" altLang="en-US" sz="1050" b="0" i="0" u="none" strike="noStrike" kern="0" cap="none" spc="0" normalizeH="0" baseline="0" noProof="0" dirty="0">
                    <a:ln>
                      <a:noFill/>
                    </a:ln>
                    <a:solidFill>
                      <a:prstClr val="black"/>
                    </a:solidFill>
                    <a:effectLst/>
                    <a:uLnTx/>
                    <a:uFillTx/>
                    <a:ea typeface="等线" panose="02010600030101010101" pitchFamily="2" charset="-122"/>
                  </a:endParaRPr>
                </a:p>
              </p:txBody>
            </p:sp>
          </mc:Choice>
          <mc:Fallback xmlns="">
            <p:sp>
              <p:nvSpPr>
                <p:cNvPr id="15" name="文本框 14">
                  <a:extLst>
                    <a:ext uri="{FF2B5EF4-FFF2-40B4-BE49-F238E27FC236}">
                      <a16:creationId xmlns:a16="http://schemas.microsoft.com/office/drawing/2014/main" id="{85D6AF4D-1C99-4350-A675-D5116FBF0A32}"/>
                    </a:ext>
                  </a:extLst>
                </p:cNvPr>
                <p:cNvSpPr txBox="1">
                  <a:spLocks noRot="1" noChangeAspect="1" noMove="1" noResize="1" noEditPoints="1" noAdjustHandles="1" noChangeArrowheads="1" noChangeShapeType="1" noTextEdit="1"/>
                </p:cNvSpPr>
                <p:nvPr/>
              </p:nvSpPr>
              <p:spPr>
                <a:xfrm>
                  <a:off x="263308" y="3141962"/>
                  <a:ext cx="1056657" cy="253916"/>
                </a:xfrm>
                <a:prstGeom prst="rect">
                  <a:avLst/>
                </a:prstGeom>
                <a:blipFill>
                  <a:blip r:embed="rId3"/>
                  <a:stretch>
                    <a:fillRect b="-714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8" name="文本框 67">
                  <a:extLst>
                    <a:ext uri="{FF2B5EF4-FFF2-40B4-BE49-F238E27FC236}">
                      <a16:creationId xmlns:a16="http://schemas.microsoft.com/office/drawing/2014/main" id="{72790F47-E222-08BC-E893-42791FD51088}"/>
                    </a:ext>
                  </a:extLst>
                </p:cNvPr>
                <p:cNvSpPr txBox="1"/>
                <p:nvPr/>
              </p:nvSpPr>
              <p:spPr>
                <a:xfrm>
                  <a:off x="638497" y="3647228"/>
                  <a:ext cx="431494" cy="261610"/>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Sup>
                          <m:sSubSupPr>
                            <m:ctrlP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ctrlPr>
                          </m:sSubSupPr>
                          <m:e>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𝑓</m:t>
                            </m:r>
                          </m:e>
                          <m:sub>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𝑐</m:t>
                            </m:r>
                          </m:sub>
                          <m:sup>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𝐷𝐿</m:t>
                            </m:r>
                          </m:sup>
                        </m:sSubSup>
                      </m:oMath>
                    </m:oMathPara>
                  </a14:m>
                  <a:endParaRPr kumimoji="0" lang="zh-CN" altLang="en-US" sz="1050" b="0" i="0" u="none" strike="noStrike" kern="0" cap="none" spc="0" normalizeH="0" baseline="0" noProof="0" dirty="0">
                    <a:ln>
                      <a:noFill/>
                    </a:ln>
                    <a:solidFill>
                      <a:prstClr val="black"/>
                    </a:solidFill>
                    <a:effectLst/>
                    <a:uLnTx/>
                    <a:uFillTx/>
                    <a:ea typeface="等线" panose="02010600030101010101" pitchFamily="2" charset="-122"/>
                  </a:endParaRPr>
                </a:p>
              </p:txBody>
            </p:sp>
          </mc:Choice>
          <mc:Fallback xmlns="">
            <p:sp>
              <p:nvSpPr>
                <p:cNvPr id="19" name="文本框 18">
                  <a:extLst>
                    <a:ext uri="{FF2B5EF4-FFF2-40B4-BE49-F238E27FC236}">
                      <a16:creationId xmlns:a16="http://schemas.microsoft.com/office/drawing/2014/main" id="{11681C6F-E7D2-48B7-BD0E-6E998E8A18FE}"/>
                    </a:ext>
                  </a:extLst>
                </p:cNvPr>
                <p:cNvSpPr txBox="1">
                  <a:spLocks noRot="1" noChangeAspect="1" noMove="1" noResize="1" noEditPoints="1" noAdjustHandles="1" noChangeArrowheads="1" noChangeShapeType="1" noTextEdit="1"/>
                </p:cNvSpPr>
                <p:nvPr/>
              </p:nvSpPr>
              <p:spPr>
                <a:xfrm>
                  <a:off x="638497" y="3647228"/>
                  <a:ext cx="431494" cy="261610"/>
                </a:xfrm>
                <a:prstGeom prst="rect">
                  <a:avLst/>
                </a:prstGeom>
                <a:blipFill>
                  <a:blip r:embed="rId4"/>
                  <a:stretch>
                    <a:fillRect b="-4651"/>
                  </a:stretch>
                </a:blipFill>
              </p:spPr>
              <p:txBody>
                <a:bodyPr/>
                <a:lstStyle/>
                <a:p>
                  <a:r>
                    <a:rPr lang="zh-CN" altLang="en-US">
                      <a:noFill/>
                    </a:rPr>
                    <a:t> </a:t>
                  </a:r>
                </a:p>
              </p:txBody>
            </p:sp>
          </mc:Fallback>
        </mc:AlternateContent>
        <p:cxnSp>
          <p:nvCxnSpPr>
            <p:cNvPr id="69" name="直接连接符 68">
              <a:extLst>
                <a:ext uri="{FF2B5EF4-FFF2-40B4-BE49-F238E27FC236}">
                  <a16:creationId xmlns:a16="http://schemas.microsoft.com/office/drawing/2014/main" id="{CF7761F3-0B19-B191-B695-043D7579A7BF}"/>
                </a:ext>
              </a:extLst>
            </p:cNvPr>
            <p:cNvCxnSpPr/>
            <p:nvPr/>
          </p:nvCxnSpPr>
          <p:spPr>
            <a:xfrm>
              <a:off x="1102072" y="3744914"/>
              <a:ext cx="4946725" cy="0"/>
            </a:xfrm>
            <a:prstGeom prst="line">
              <a:avLst/>
            </a:prstGeom>
            <a:noFill/>
            <a:ln w="6350" cap="flat" cmpd="sng" algn="ctr">
              <a:solidFill>
                <a:srgbClr val="4472C4"/>
              </a:solidFill>
              <a:prstDash val="dash"/>
              <a:miter lim="800000"/>
            </a:ln>
            <a:effectLst/>
          </p:spPr>
        </p:cxnSp>
        <mc:AlternateContent xmlns:mc="http://schemas.openxmlformats.org/markup-compatibility/2006" xmlns:a14="http://schemas.microsoft.com/office/drawing/2010/main">
          <mc:Choice Requires="a14">
            <p:sp>
              <p:nvSpPr>
                <p:cNvPr id="70" name="文本框 69">
                  <a:extLst>
                    <a:ext uri="{FF2B5EF4-FFF2-40B4-BE49-F238E27FC236}">
                      <a16:creationId xmlns:a16="http://schemas.microsoft.com/office/drawing/2014/main" id="{FA8B80CA-2E70-BBE5-D44B-603F298C24FE}"/>
                    </a:ext>
                  </a:extLst>
                </p:cNvPr>
                <p:cNvSpPr txBox="1"/>
                <p:nvPr/>
              </p:nvSpPr>
              <p:spPr>
                <a:xfrm>
                  <a:off x="263308" y="4152494"/>
                  <a:ext cx="1004523" cy="25391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Sup>
                          <m:sSubSupPr>
                            <m:ctrlP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ctrlPr>
                          </m:sSubSupPr>
                          <m:e>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𝑓</m:t>
                            </m:r>
                          </m:e>
                          <m:sub>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𝑐</m:t>
                            </m:r>
                          </m:sub>
                          <m:sup>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𝐷𝐿</m:t>
                            </m:r>
                          </m:sup>
                        </m:sSubSup>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−10</m:t>
                        </m:r>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𝑀𝐻𝑧</m:t>
                        </m:r>
                      </m:oMath>
                    </m:oMathPara>
                  </a14:m>
                  <a:endParaRPr kumimoji="0" lang="zh-CN" altLang="en-US" sz="1050" b="0" i="0" u="none" strike="noStrike" kern="0" cap="none" spc="0" normalizeH="0" baseline="0" noProof="0" dirty="0">
                    <a:ln>
                      <a:noFill/>
                    </a:ln>
                    <a:solidFill>
                      <a:prstClr val="black"/>
                    </a:solidFill>
                    <a:effectLst/>
                    <a:uLnTx/>
                    <a:uFillTx/>
                    <a:ea typeface="等线" panose="02010600030101010101" pitchFamily="2" charset="-122"/>
                  </a:endParaRPr>
                </a:p>
              </p:txBody>
            </p:sp>
          </mc:Choice>
          <mc:Fallback xmlns="">
            <p:sp>
              <p:nvSpPr>
                <p:cNvPr id="22" name="文本框 21">
                  <a:extLst>
                    <a:ext uri="{FF2B5EF4-FFF2-40B4-BE49-F238E27FC236}">
                      <a16:creationId xmlns:a16="http://schemas.microsoft.com/office/drawing/2014/main" id="{1C0E979E-04A7-4C64-9113-65F0C7CF8D36}"/>
                    </a:ext>
                  </a:extLst>
                </p:cNvPr>
                <p:cNvSpPr txBox="1">
                  <a:spLocks noRot="1" noChangeAspect="1" noMove="1" noResize="1" noEditPoints="1" noAdjustHandles="1" noChangeArrowheads="1" noChangeShapeType="1" noTextEdit="1"/>
                </p:cNvSpPr>
                <p:nvPr/>
              </p:nvSpPr>
              <p:spPr>
                <a:xfrm>
                  <a:off x="263308" y="4152494"/>
                  <a:ext cx="1004523" cy="253916"/>
                </a:xfrm>
                <a:prstGeom prst="rect">
                  <a:avLst/>
                </a:prstGeom>
                <a:blipFill>
                  <a:blip r:embed="rId5"/>
                  <a:stretch>
                    <a:fillRect b="-4762"/>
                  </a:stretch>
                </a:blipFill>
              </p:spPr>
              <p:txBody>
                <a:bodyPr/>
                <a:lstStyle/>
                <a:p>
                  <a:r>
                    <a:rPr lang="zh-CN" altLang="en-US">
                      <a:noFill/>
                    </a:rPr>
                    <a:t> </a:t>
                  </a:r>
                </a:p>
              </p:txBody>
            </p:sp>
          </mc:Fallback>
        </mc:AlternateContent>
        <p:sp>
          <p:nvSpPr>
            <p:cNvPr id="71" name="文本框 70">
              <a:extLst>
                <a:ext uri="{FF2B5EF4-FFF2-40B4-BE49-F238E27FC236}">
                  <a16:creationId xmlns:a16="http://schemas.microsoft.com/office/drawing/2014/main" id="{7E692968-03E8-AA17-F96D-84E2E45DBFEE}"/>
                </a:ext>
              </a:extLst>
            </p:cNvPr>
            <p:cNvSpPr txBox="1"/>
            <p:nvPr/>
          </p:nvSpPr>
          <p:spPr>
            <a:xfrm>
              <a:off x="6174021" y="4087210"/>
              <a:ext cx="525064"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1" u="none" strike="noStrike" kern="0" cap="none" spc="0" normalizeH="0" baseline="0" noProof="0" dirty="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time</a:t>
              </a:r>
              <a:endParaRPr kumimoji="0" lang="zh-CN" altLang="en-US" sz="1400" b="0" i="1" u="none" strike="noStrike" kern="0" cap="none" spc="0" normalizeH="0" baseline="0" noProof="0" dirty="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72" name="矩形 71">
              <a:extLst>
                <a:ext uri="{FF2B5EF4-FFF2-40B4-BE49-F238E27FC236}">
                  <a16:creationId xmlns:a16="http://schemas.microsoft.com/office/drawing/2014/main" id="{B985A26A-4D70-9CA7-D108-5A45A9C01182}"/>
                </a:ext>
              </a:extLst>
            </p:cNvPr>
            <p:cNvSpPr/>
            <p:nvPr/>
          </p:nvSpPr>
          <p:spPr>
            <a:xfrm>
              <a:off x="1882403" y="3426759"/>
              <a:ext cx="263170" cy="17925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73" name="矩形 72">
              <a:extLst>
                <a:ext uri="{FF2B5EF4-FFF2-40B4-BE49-F238E27FC236}">
                  <a16:creationId xmlns:a16="http://schemas.microsoft.com/office/drawing/2014/main" id="{0438650C-0EDC-D4D6-C7D8-E023AB3C8539}"/>
                </a:ext>
              </a:extLst>
            </p:cNvPr>
            <p:cNvSpPr/>
            <p:nvPr/>
          </p:nvSpPr>
          <p:spPr>
            <a:xfrm>
              <a:off x="1875586" y="3480640"/>
              <a:ext cx="269987" cy="77831"/>
            </a:xfrm>
            <a:prstGeom prst="rect">
              <a:avLst/>
            </a:prstGeom>
            <a:solidFill>
              <a:srgbClr val="FF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74" name="标注: 线形 73">
              <a:extLst>
                <a:ext uri="{FF2B5EF4-FFF2-40B4-BE49-F238E27FC236}">
                  <a16:creationId xmlns:a16="http://schemas.microsoft.com/office/drawing/2014/main" id="{5C2F1F58-FF53-4DEC-A566-69C31C8577ED}"/>
                </a:ext>
              </a:extLst>
            </p:cNvPr>
            <p:cNvSpPr/>
            <p:nvPr/>
          </p:nvSpPr>
          <p:spPr>
            <a:xfrm>
              <a:off x="5652335" y="3264343"/>
              <a:ext cx="1046750" cy="211434"/>
            </a:xfrm>
            <a:prstGeom prst="borderCallout1">
              <a:avLst/>
            </a:prstGeom>
            <a:noFill/>
            <a:ln w="12700" cap="flat" cmpd="sng" algn="ctr">
              <a:solidFill>
                <a:srgbClr val="4472C4">
                  <a:shade val="50000"/>
                </a:srgbClr>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prstClr val="black"/>
                  </a:solidFill>
                  <a:effectLst/>
                  <a:uLnTx/>
                  <a:uFillTx/>
                  <a:latin typeface="Calibri"/>
                  <a:ea typeface="等线" panose="02010600030101010101" pitchFamily="2" charset="-122"/>
                  <a:cs typeface="+mn-cs"/>
                </a:rPr>
                <a:t>Legacy NR DL</a:t>
              </a:r>
              <a:endParaRPr kumimoji="0" lang="zh-CN" altLang="en-US" sz="1100" b="0" i="0" u="none" strike="noStrike" kern="0" cap="none" spc="0" normalizeH="0" baseline="0" noProof="0" dirty="0">
                <a:ln>
                  <a:noFill/>
                </a:ln>
                <a:solidFill>
                  <a:prstClr val="black"/>
                </a:solidFill>
                <a:effectLst/>
                <a:uLnTx/>
                <a:uFillTx/>
                <a:latin typeface="Calibri"/>
                <a:ea typeface="等线" panose="02010600030101010101" pitchFamily="2" charset="-122"/>
                <a:cs typeface="+mn-cs"/>
              </a:endParaRPr>
            </a:p>
          </p:txBody>
        </p:sp>
        <p:sp>
          <p:nvSpPr>
            <p:cNvPr id="75" name="标注: 线形 74">
              <a:extLst>
                <a:ext uri="{FF2B5EF4-FFF2-40B4-BE49-F238E27FC236}">
                  <a16:creationId xmlns:a16="http://schemas.microsoft.com/office/drawing/2014/main" id="{4052316B-10B6-C8B0-926E-C3928C134BF8}"/>
                </a:ext>
              </a:extLst>
            </p:cNvPr>
            <p:cNvSpPr/>
            <p:nvPr/>
          </p:nvSpPr>
          <p:spPr>
            <a:xfrm>
              <a:off x="2376621" y="3285659"/>
              <a:ext cx="843602" cy="179259"/>
            </a:xfrm>
            <a:prstGeom prst="borderCallout1">
              <a:avLst/>
            </a:prstGeom>
            <a:noFill/>
            <a:ln w="12700" cap="flat" cmpd="sng" algn="ctr">
              <a:solidFill>
                <a:srgbClr val="4472C4">
                  <a:shade val="50000"/>
                </a:srgbClr>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prstClr val="black"/>
                  </a:solidFill>
                  <a:effectLst/>
                  <a:uLnTx/>
                  <a:uFillTx/>
                  <a:latin typeface="Calibri"/>
                  <a:ea typeface="等线" panose="02010600030101010101" pitchFamily="2" charset="-122"/>
                  <a:cs typeface="+mn-cs"/>
                </a:rPr>
                <a:t>A-IoT DL</a:t>
              </a:r>
              <a:endParaRPr kumimoji="0" lang="zh-CN" altLang="en-US" sz="1100" b="0" i="0" u="none" strike="noStrike" kern="0" cap="none" spc="0" normalizeH="0" baseline="0" noProof="0" dirty="0">
                <a:ln>
                  <a:noFill/>
                </a:ln>
                <a:solidFill>
                  <a:prstClr val="black"/>
                </a:solidFill>
                <a:effectLst/>
                <a:uLnTx/>
                <a:uFillTx/>
                <a:latin typeface="Calibri"/>
                <a:ea typeface="等线" panose="02010600030101010101" pitchFamily="2" charset="-122"/>
                <a:cs typeface="+mn-cs"/>
              </a:endParaRPr>
            </a:p>
          </p:txBody>
        </p:sp>
      </p:grpSp>
      <p:grpSp>
        <p:nvGrpSpPr>
          <p:cNvPr id="76" name="组合 75">
            <a:extLst>
              <a:ext uri="{FF2B5EF4-FFF2-40B4-BE49-F238E27FC236}">
                <a16:creationId xmlns:a16="http://schemas.microsoft.com/office/drawing/2014/main" id="{CBC4D728-3E2C-418B-FDE9-03D37B636B7C}"/>
              </a:ext>
            </a:extLst>
          </p:cNvPr>
          <p:cNvGrpSpPr/>
          <p:nvPr/>
        </p:nvGrpSpPr>
        <p:grpSpPr>
          <a:xfrm>
            <a:off x="228600" y="2992393"/>
            <a:ext cx="6451145" cy="1347540"/>
            <a:chOff x="254000" y="4483343"/>
            <a:chExt cx="6451145" cy="1347540"/>
          </a:xfrm>
        </p:grpSpPr>
        <p:cxnSp>
          <p:nvCxnSpPr>
            <p:cNvPr id="77" name="直接箭头连接符 76">
              <a:extLst>
                <a:ext uri="{FF2B5EF4-FFF2-40B4-BE49-F238E27FC236}">
                  <a16:creationId xmlns:a16="http://schemas.microsoft.com/office/drawing/2014/main" id="{9BA58C8C-B189-D9B7-798C-BAF2EE875E76}"/>
                </a:ext>
              </a:extLst>
            </p:cNvPr>
            <p:cNvCxnSpPr>
              <a:cxnSpLocks/>
            </p:cNvCxnSpPr>
            <p:nvPr/>
          </p:nvCxnSpPr>
          <p:spPr>
            <a:xfrm flipV="1">
              <a:off x="1310655" y="4483343"/>
              <a:ext cx="0" cy="1300253"/>
            </a:xfrm>
            <a:prstGeom prst="straightConnector1">
              <a:avLst/>
            </a:prstGeom>
            <a:noFill/>
            <a:ln w="6350" cap="flat" cmpd="sng" algn="ctr">
              <a:solidFill>
                <a:srgbClr val="4472C4"/>
              </a:solidFill>
              <a:prstDash val="solid"/>
              <a:miter lim="800000"/>
              <a:tailEnd type="triangle"/>
            </a:ln>
            <a:effectLst/>
          </p:spPr>
        </p:cxnSp>
        <p:cxnSp>
          <p:nvCxnSpPr>
            <p:cNvPr id="78" name="直接箭头连接符 77">
              <a:extLst>
                <a:ext uri="{FF2B5EF4-FFF2-40B4-BE49-F238E27FC236}">
                  <a16:creationId xmlns:a16="http://schemas.microsoft.com/office/drawing/2014/main" id="{06083C48-36BE-5334-9EE0-3CC5780CA2A7}"/>
                </a:ext>
              </a:extLst>
            </p:cNvPr>
            <p:cNvCxnSpPr/>
            <p:nvPr/>
          </p:nvCxnSpPr>
          <p:spPr>
            <a:xfrm>
              <a:off x="1206387" y="5676108"/>
              <a:ext cx="4967634" cy="0"/>
            </a:xfrm>
            <a:prstGeom prst="straightConnector1">
              <a:avLst/>
            </a:prstGeom>
            <a:noFill/>
            <a:ln w="6350" cap="flat" cmpd="sng" algn="ctr">
              <a:solidFill>
                <a:srgbClr val="4472C4"/>
              </a:solidFill>
              <a:prstDash val="solid"/>
              <a:miter lim="800000"/>
              <a:tailEnd type="triangle"/>
            </a:ln>
            <a:effectLst/>
          </p:spPr>
        </p:cxnSp>
        <p:sp>
          <p:nvSpPr>
            <p:cNvPr id="79" name="矩形 78">
              <a:extLst>
                <a:ext uri="{FF2B5EF4-FFF2-40B4-BE49-F238E27FC236}">
                  <a16:creationId xmlns:a16="http://schemas.microsoft.com/office/drawing/2014/main" id="{D9F61BF8-3AB7-0BB2-667C-E0AB8D722D50}"/>
                </a:ext>
              </a:extLst>
            </p:cNvPr>
            <p:cNvSpPr/>
            <p:nvPr/>
          </p:nvSpPr>
          <p:spPr>
            <a:xfrm>
              <a:off x="1537810" y="4647295"/>
              <a:ext cx="4052948" cy="1028813"/>
            </a:xfrm>
            <a:prstGeom prst="rect">
              <a:avLst/>
            </a:prstGeom>
            <a:solidFill>
              <a:srgbClr val="70AD47">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cxnSp>
          <p:nvCxnSpPr>
            <p:cNvPr id="80" name="直接连接符 79">
              <a:extLst>
                <a:ext uri="{FF2B5EF4-FFF2-40B4-BE49-F238E27FC236}">
                  <a16:creationId xmlns:a16="http://schemas.microsoft.com/office/drawing/2014/main" id="{6DE07352-39A0-12F6-15FE-6E40AB7C62DD}"/>
                </a:ext>
              </a:extLst>
            </p:cNvPr>
            <p:cNvCxnSpPr/>
            <p:nvPr/>
          </p:nvCxnSpPr>
          <p:spPr>
            <a:xfrm>
              <a:off x="1159792" y="4647295"/>
              <a:ext cx="4946725" cy="0"/>
            </a:xfrm>
            <a:prstGeom prst="line">
              <a:avLst/>
            </a:prstGeom>
            <a:noFill/>
            <a:ln w="6350" cap="flat" cmpd="sng" algn="ctr">
              <a:solidFill>
                <a:srgbClr val="4472C4"/>
              </a:solidFill>
              <a:prstDash val="dash"/>
              <a:miter lim="800000"/>
            </a:ln>
            <a:effectLst/>
          </p:spPr>
        </p:cxnSp>
        <mc:AlternateContent xmlns:mc="http://schemas.openxmlformats.org/markup-compatibility/2006" xmlns:a14="http://schemas.microsoft.com/office/drawing/2010/main">
          <mc:Choice Requires="a14">
            <p:sp>
              <p:nvSpPr>
                <p:cNvPr id="81" name="文本框 80">
                  <a:extLst>
                    <a:ext uri="{FF2B5EF4-FFF2-40B4-BE49-F238E27FC236}">
                      <a16:creationId xmlns:a16="http://schemas.microsoft.com/office/drawing/2014/main" id="{12EB0B6B-AD69-D125-F3BB-B6EB65D17366}"/>
                    </a:ext>
                  </a:extLst>
                </p:cNvPr>
                <p:cNvSpPr txBox="1"/>
                <p:nvPr/>
              </p:nvSpPr>
              <p:spPr>
                <a:xfrm>
                  <a:off x="254000" y="4558750"/>
                  <a:ext cx="1056656" cy="25391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Sup>
                          <m:sSubSupPr>
                            <m:ctrlP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ctrlPr>
                          </m:sSubSupPr>
                          <m:e>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𝑓</m:t>
                            </m:r>
                          </m:e>
                          <m:sub>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𝑐</m:t>
                            </m:r>
                          </m:sub>
                          <m:sup>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𝑈𝐿</m:t>
                            </m:r>
                          </m:sup>
                        </m:sSubSup>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+10</m:t>
                        </m:r>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𝑀𝐻𝑧</m:t>
                        </m:r>
                      </m:oMath>
                    </m:oMathPara>
                  </a14:m>
                  <a:endParaRPr kumimoji="0" lang="zh-CN" altLang="en-US" sz="1050" b="0" i="0" u="none" strike="noStrike" kern="0" cap="none" spc="0" normalizeH="0" baseline="0" noProof="0" dirty="0">
                    <a:ln>
                      <a:noFill/>
                    </a:ln>
                    <a:solidFill>
                      <a:prstClr val="black"/>
                    </a:solidFill>
                    <a:effectLst/>
                    <a:uLnTx/>
                    <a:uFillTx/>
                    <a:ea typeface="等线" panose="02010600030101010101" pitchFamily="2" charset="-122"/>
                  </a:endParaRPr>
                </a:p>
              </p:txBody>
            </p:sp>
          </mc:Choice>
          <mc:Fallback xmlns="">
            <p:sp>
              <p:nvSpPr>
                <p:cNvPr id="28" name="文本框 27">
                  <a:extLst>
                    <a:ext uri="{FF2B5EF4-FFF2-40B4-BE49-F238E27FC236}">
                      <a16:creationId xmlns:a16="http://schemas.microsoft.com/office/drawing/2014/main" id="{9CF2096B-BB78-41E5-8E9A-532D365F9A6D}"/>
                    </a:ext>
                  </a:extLst>
                </p:cNvPr>
                <p:cNvSpPr txBox="1">
                  <a:spLocks noRot="1" noChangeAspect="1" noMove="1" noResize="1" noEditPoints="1" noAdjustHandles="1" noChangeArrowheads="1" noChangeShapeType="1" noTextEdit="1"/>
                </p:cNvSpPr>
                <p:nvPr/>
              </p:nvSpPr>
              <p:spPr>
                <a:xfrm>
                  <a:off x="254000" y="4558750"/>
                  <a:ext cx="1056656" cy="253916"/>
                </a:xfrm>
                <a:prstGeom prst="rect">
                  <a:avLst/>
                </a:prstGeom>
                <a:blipFill>
                  <a:blip r:embed="rId6"/>
                  <a:stretch>
                    <a:fillRect b="-7143"/>
                  </a:stretch>
                </a:blipFill>
              </p:spPr>
              <p:txBody>
                <a:bodyPr/>
                <a:lstStyle/>
                <a:p>
                  <a:r>
                    <a:rPr lang="zh-CN" altLang="en-US">
                      <a:noFill/>
                    </a:rPr>
                    <a:t> </a:t>
                  </a:r>
                </a:p>
              </p:txBody>
            </p:sp>
          </mc:Fallback>
        </mc:AlternateContent>
        <p:cxnSp>
          <p:nvCxnSpPr>
            <p:cNvPr id="82" name="直接连接符 81">
              <a:extLst>
                <a:ext uri="{FF2B5EF4-FFF2-40B4-BE49-F238E27FC236}">
                  <a16:creationId xmlns:a16="http://schemas.microsoft.com/office/drawing/2014/main" id="{1F96B07A-0177-A525-C9C6-7BCD6BD1A36B}"/>
                </a:ext>
              </a:extLst>
            </p:cNvPr>
            <p:cNvCxnSpPr/>
            <p:nvPr/>
          </p:nvCxnSpPr>
          <p:spPr>
            <a:xfrm>
              <a:off x="1092762" y="5161702"/>
              <a:ext cx="4946725" cy="0"/>
            </a:xfrm>
            <a:prstGeom prst="line">
              <a:avLst/>
            </a:prstGeom>
            <a:noFill/>
            <a:ln w="6350" cap="flat" cmpd="sng" algn="ctr">
              <a:solidFill>
                <a:srgbClr val="4472C4"/>
              </a:solidFill>
              <a:prstDash val="dash"/>
              <a:miter lim="800000"/>
            </a:ln>
            <a:effectLst/>
          </p:spPr>
        </p:cxnSp>
        <mc:AlternateContent xmlns:mc="http://schemas.openxmlformats.org/markup-compatibility/2006" xmlns:a14="http://schemas.microsoft.com/office/drawing/2010/main">
          <mc:Choice Requires="a14">
            <p:sp>
              <p:nvSpPr>
                <p:cNvPr id="83" name="文本框 82">
                  <a:extLst>
                    <a:ext uri="{FF2B5EF4-FFF2-40B4-BE49-F238E27FC236}">
                      <a16:creationId xmlns:a16="http://schemas.microsoft.com/office/drawing/2014/main" id="{2F3E5733-FA3E-B081-5455-EE92C71CE7A5}"/>
                    </a:ext>
                  </a:extLst>
                </p:cNvPr>
                <p:cNvSpPr txBox="1"/>
                <p:nvPr/>
              </p:nvSpPr>
              <p:spPr>
                <a:xfrm>
                  <a:off x="263308" y="5569284"/>
                  <a:ext cx="995213" cy="25391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Sup>
                          <m:sSubSupPr>
                            <m:ctrlP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ctrlPr>
                          </m:sSubSupPr>
                          <m:e>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𝑓</m:t>
                            </m:r>
                          </m:e>
                          <m:sub>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𝑐</m:t>
                            </m:r>
                          </m:sub>
                          <m:sup>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𝑈𝐿</m:t>
                            </m:r>
                          </m:sup>
                        </m:sSubSup>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−10</m:t>
                        </m:r>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𝑀𝐻𝑧</m:t>
                        </m:r>
                      </m:oMath>
                    </m:oMathPara>
                  </a14:m>
                  <a:endParaRPr kumimoji="0" lang="zh-CN" altLang="en-US" sz="1050" b="0" i="0" u="none" strike="noStrike" kern="0" cap="none" spc="0" normalizeH="0" baseline="0" noProof="0" dirty="0">
                    <a:ln>
                      <a:noFill/>
                    </a:ln>
                    <a:solidFill>
                      <a:prstClr val="black"/>
                    </a:solidFill>
                    <a:effectLst/>
                    <a:uLnTx/>
                    <a:uFillTx/>
                    <a:ea typeface="等线" panose="02010600030101010101" pitchFamily="2" charset="-122"/>
                  </a:endParaRPr>
                </a:p>
              </p:txBody>
            </p:sp>
          </mc:Choice>
          <mc:Fallback xmlns="">
            <p:sp>
              <p:nvSpPr>
                <p:cNvPr id="31" name="文本框 30">
                  <a:extLst>
                    <a:ext uri="{FF2B5EF4-FFF2-40B4-BE49-F238E27FC236}">
                      <a16:creationId xmlns:a16="http://schemas.microsoft.com/office/drawing/2014/main" id="{EB8ADA92-56E3-4246-A9B7-B84068B22EDE}"/>
                    </a:ext>
                  </a:extLst>
                </p:cNvPr>
                <p:cNvSpPr txBox="1">
                  <a:spLocks noRot="1" noChangeAspect="1" noMove="1" noResize="1" noEditPoints="1" noAdjustHandles="1" noChangeArrowheads="1" noChangeShapeType="1" noTextEdit="1"/>
                </p:cNvSpPr>
                <p:nvPr/>
              </p:nvSpPr>
              <p:spPr>
                <a:xfrm>
                  <a:off x="263308" y="5569284"/>
                  <a:ext cx="995213" cy="253916"/>
                </a:xfrm>
                <a:prstGeom prst="rect">
                  <a:avLst/>
                </a:prstGeom>
                <a:blipFill>
                  <a:blip r:embed="rId7"/>
                  <a:stretch>
                    <a:fillRect b="-7143"/>
                  </a:stretch>
                </a:blipFill>
              </p:spPr>
              <p:txBody>
                <a:bodyPr/>
                <a:lstStyle/>
                <a:p>
                  <a:r>
                    <a:rPr lang="zh-CN" altLang="en-US">
                      <a:noFill/>
                    </a:rPr>
                    <a:t> </a:t>
                  </a:r>
                </a:p>
              </p:txBody>
            </p:sp>
          </mc:Fallback>
        </mc:AlternateContent>
        <p:cxnSp>
          <p:nvCxnSpPr>
            <p:cNvPr id="84" name="直接箭头连接符 83">
              <a:extLst>
                <a:ext uri="{FF2B5EF4-FFF2-40B4-BE49-F238E27FC236}">
                  <a16:creationId xmlns:a16="http://schemas.microsoft.com/office/drawing/2014/main" id="{A44AFA69-94EF-99B5-2364-00B597193E92}"/>
                </a:ext>
              </a:extLst>
            </p:cNvPr>
            <p:cNvCxnSpPr/>
            <p:nvPr/>
          </p:nvCxnSpPr>
          <p:spPr>
            <a:xfrm>
              <a:off x="831425" y="4767346"/>
              <a:ext cx="0" cy="714026"/>
            </a:xfrm>
            <a:prstGeom prst="straightConnector1">
              <a:avLst/>
            </a:prstGeom>
            <a:noFill/>
            <a:ln w="6350" cap="flat" cmpd="sng" algn="ctr">
              <a:solidFill>
                <a:sysClr val="windowText" lastClr="000000"/>
              </a:solidFill>
              <a:prstDash val="solid"/>
              <a:miter lim="800000"/>
              <a:headEnd type="triangle"/>
              <a:tailEnd type="triangle"/>
            </a:ln>
            <a:effectLst/>
          </p:spPr>
        </p:cxnSp>
        <mc:AlternateContent xmlns:mc="http://schemas.openxmlformats.org/markup-compatibility/2006" xmlns:a14="http://schemas.microsoft.com/office/drawing/2010/main">
          <mc:Choice Requires="a14">
            <p:sp>
              <p:nvSpPr>
                <p:cNvPr id="85" name="文本框 84">
                  <a:extLst>
                    <a:ext uri="{FF2B5EF4-FFF2-40B4-BE49-F238E27FC236}">
                      <a16:creationId xmlns:a16="http://schemas.microsoft.com/office/drawing/2014/main" id="{748B5FC6-392F-2D67-1E1D-E4894CFD8D61}"/>
                    </a:ext>
                  </a:extLst>
                </p:cNvPr>
                <p:cNvSpPr txBox="1"/>
                <p:nvPr/>
              </p:nvSpPr>
              <p:spPr>
                <a:xfrm>
                  <a:off x="627088" y="5053547"/>
                  <a:ext cx="431494" cy="261610"/>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Sup>
                          <m:sSubSupPr>
                            <m:ctrlP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ctrlPr>
                          </m:sSubSupPr>
                          <m:e>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𝑓</m:t>
                            </m:r>
                          </m:e>
                          <m:sub>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𝑐</m:t>
                            </m:r>
                          </m:sub>
                          <m:sup>
                            <m:r>
                              <a:rPr kumimoji="0" lang="en-US" altLang="zh-CN" sz="1050" b="0" i="1" u="none" strike="noStrike" kern="0" cap="none" spc="0" normalizeH="0" baseline="0" noProof="0" smtClean="0">
                                <a:ln>
                                  <a:noFill/>
                                </a:ln>
                                <a:solidFill>
                                  <a:prstClr val="black"/>
                                </a:solidFill>
                                <a:effectLst/>
                                <a:uLnTx/>
                                <a:uFillTx/>
                                <a:latin typeface="Cambria Math" panose="02040503050406030204" pitchFamily="18" charset="0"/>
                              </a:rPr>
                              <m:t>𝑈𝐿</m:t>
                            </m:r>
                          </m:sup>
                        </m:sSubSup>
                      </m:oMath>
                    </m:oMathPara>
                  </a14:m>
                  <a:endParaRPr kumimoji="0" lang="zh-CN" altLang="en-US" sz="1050" b="0" i="0" u="none" strike="noStrike" kern="0" cap="none" spc="0" normalizeH="0" baseline="0" noProof="0" dirty="0">
                    <a:ln>
                      <a:noFill/>
                    </a:ln>
                    <a:solidFill>
                      <a:prstClr val="black"/>
                    </a:solidFill>
                    <a:effectLst/>
                    <a:uLnTx/>
                    <a:uFillTx/>
                    <a:ea typeface="等线" panose="02010600030101010101" pitchFamily="2" charset="-122"/>
                  </a:endParaRPr>
                </a:p>
              </p:txBody>
            </p:sp>
          </mc:Choice>
          <mc:Fallback xmlns="">
            <p:sp>
              <p:nvSpPr>
                <p:cNvPr id="35" name="文本框 34">
                  <a:extLst>
                    <a:ext uri="{FF2B5EF4-FFF2-40B4-BE49-F238E27FC236}">
                      <a16:creationId xmlns:a16="http://schemas.microsoft.com/office/drawing/2014/main" id="{FD2CB721-7A13-4B0F-AAB8-06A6C8DB4E37}"/>
                    </a:ext>
                  </a:extLst>
                </p:cNvPr>
                <p:cNvSpPr txBox="1">
                  <a:spLocks noRot="1" noChangeAspect="1" noMove="1" noResize="1" noEditPoints="1" noAdjustHandles="1" noChangeArrowheads="1" noChangeShapeType="1" noTextEdit="1"/>
                </p:cNvSpPr>
                <p:nvPr/>
              </p:nvSpPr>
              <p:spPr>
                <a:xfrm>
                  <a:off x="627088" y="5053547"/>
                  <a:ext cx="431494" cy="261610"/>
                </a:xfrm>
                <a:prstGeom prst="rect">
                  <a:avLst/>
                </a:prstGeom>
                <a:blipFill>
                  <a:blip r:embed="rId8"/>
                  <a:stretch>
                    <a:fillRect b="-4651"/>
                  </a:stretch>
                </a:blipFill>
              </p:spPr>
              <p:txBody>
                <a:bodyPr/>
                <a:lstStyle/>
                <a:p>
                  <a:r>
                    <a:rPr lang="zh-CN" altLang="en-US">
                      <a:noFill/>
                    </a:rPr>
                    <a:t> </a:t>
                  </a:r>
                </a:p>
              </p:txBody>
            </p:sp>
          </mc:Fallback>
        </mc:AlternateContent>
        <p:sp>
          <p:nvSpPr>
            <p:cNvPr id="86" name="文本框 85">
              <a:extLst>
                <a:ext uri="{FF2B5EF4-FFF2-40B4-BE49-F238E27FC236}">
                  <a16:creationId xmlns:a16="http://schemas.microsoft.com/office/drawing/2014/main" id="{887B4DAE-A033-1AC1-84E6-DCFB336DF7B7}"/>
                </a:ext>
              </a:extLst>
            </p:cNvPr>
            <p:cNvSpPr txBox="1"/>
            <p:nvPr/>
          </p:nvSpPr>
          <p:spPr>
            <a:xfrm>
              <a:off x="6180081" y="5523106"/>
              <a:ext cx="525064"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1" u="none" strike="noStrike" kern="0" cap="none" spc="0" normalizeH="0" baseline="0" noProof="0" dirty="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time</a:t>
              </a:r>
              <a:endParaRPr kumimoji="0" lang="zh-CN" altLang="en-US" sz="1400" b="0" i="1" u="none" strike="noStrike" kern="0" cap="none" spc="0" normalizeH="0" baseline="0" noProof="0" dirty="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87" name="矩形 86">
              <a:extLst>
                <a:ext uri="{FF2B5EF4-FFF2-40B4-BE49-F238E27FC236}">
                  <a16:creationId xmlns:a16="http://schemas.microsoft.com/office/drawing/2014/main" id="{D6CFE894-1223-5B66-4090-99ADDA3849CF}"/>
                </a:ext>
              </a:extLst>
            </p:cNvPr>
            <p:cNvSpPr/>
            <p:nvPr/>
          </p:nvSpPr>
          <p:spPr>
            <a:xfrm>
              <a:off x="2136265" y="4870088"/>
              <a:ext cx="253862" cy="18346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88" name="矩形 87">
              <a:extLst>
                <a:ext uri="{FF2B5EF4-FFF2-40B4-BE49-F238E27FC236}">
                  <a16:creationId xmlns:a16="http://schemas.microsoft.com/office/drawing/2014/main" id="{AF7D5A7B-C4E2-A2D3-69AF-C2FBD2352121}"/>
                </a:ext>
              </a:extLst>
            </p:cNvPr>
            <p:cNvSpPr/>
            <p:nvPr/>
          </p:nvSpPr>
          <p:spPr>
            <a:xfrm>
              <a:off x="2136265" y="4927783"/>
              <a:ext cx="253862" cy="55104"/>
            </a:xfrm>
            <a:prstGeom prst="rect">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89" name="矩形 88">
              <a:extLst>
                <a:ext uri="{FF2B5EF4-FFF2-40B4-BE49-F238E27FC236}">
                  <a16:creationId xmlns:a16="http://schemas.microsoft.com/office/drawing/2014/main" id="{E413D2CD-72F8-D21C-6B4A-47A5E236E14A}"/>
                </a:ext>
              </a:extLst>
            </p:cNvPr>
            <p:cNvSpPr/>
            <p:nvPr/>
          </p:nvSpPr>
          <p:spPr>
            <a:xfrm>
              <a:off x="2882317" y="5282822"/>
              <a:ext cx="253862" cy="18346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90" name="矩形 89">
              <a:extLst>
                <a:ext uri="{FF2B5EF4-FFF2-40B4-BE49-F238E27FC236}">
                  <a16:creationId xmlns:a16="http://schemas.microsoft.com/office/drawing/2014/main" id="{8FDFA441-5EEC-8F9E-EE89-A24159E1A698}"/>
                </a:ext>
              </a:extLst>
            </p:cNvPr>
            <p:cNvSpPr/>
            <p:nvPr/>
          </p:nvSpPr>
          <p:spPr>
            <a:xfrm>
              <a:off x="2882317" y="5340518"/>
              <a:ext cx="253862" cy="55104"/>
            </a:xfrm>
            <a:prstGeom prst="rect">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91" name="矩形 90">
              <a:extLst>
                <a:ext uri="{FF2B5EF4-FFF2-40B4-BE49-F238E27FC236}">
                  <a16:creationId xmlns:a16="http://schemas.microsoft.com/office/drawing/2014/main" id="{0D924235-9EEE-309A-E2C3-8B1BFD5BF710}"/>
                </a:ext>
              </a:extLst>
            </p:cNvPr>
            <p:cNvSpPr/>
            <p:nvPr/>
          </p:nvSpPr>
          <p:spPr>
            <a:xfrm>
              <a:off x="3823509" y="4709651"/>
              <a:ext cx="253862" cy="18346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92" name="矩形 91">
              <a:extLst>
                <a:ext uri="{FF2B5EF4-FFF2-40B4-BE49-F238E27FC236}">
                  <a16:creationId xmlns:a16="http://schemas.microsoft.com/office/drawing/2014/main" id="{BE54091A-19DE-DEE8-D2AE-6A54F2044C84}"/>
                </a:ext>
              </a:extLst>
            </p:cNvPr>
            <p:cNvSpPr/>
            <p:nvPr/>
          </p:nvSpPr>
          <p:spPr>
            <a:xfrm>
              <a:off x="3823509" y="4767346"/>
              <a:ext cx="253862" cy="55104"/>
            </a:xfrm>
            <a:prstGeom prst="rect">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93" name="矩形 92">
              <a:extLst>
                <a:ext uri="{FF2B5EF4-FFF2-40B4-BE49-F238E27FC236}">
                  <a16:creationId xmlns:a16="http://schemas.microsoft.com/office/drawing/2014/main" id="{99A0C0DA-8FF0-7769-B718-9727AD853DE1}"/>
                </a:ext>
              </a:extLst>
            </p:cNvPr>
            <p:cNvSpPr/>
            <p:nvPr/>
          </p:nvSpPr>
          <p:spPr>
            <a:xfrm>
              <a:off x="4651735" y="5373140"/>
              <a:ext cx="253862" cy="18346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94" name="矩形 93">
              <a:extLst>
                <a:ext uri="{FF2B5EF4-FFF2-40B4-BE49-F238E27FC236}">
                  <a16:creationId xmlns:a16="http://schemas.microsoft.com/office/drawing/2014/main" id="{1864AEED-F840-6D48-7B4E-A053F952217C}"/>
                </a:ext>
              </a:extLst>
            </p:cNvPr>
            <p:cNvSpPr/>
            <p:nvPr/>
          </p:nvSpPr>
          <p:spPr>
            <a:xfrm>
              <a:off x="4651735" y="5430835"/>
              <a:ext cx="253862" cy="55104"/>
            </a:xfrm>
            <a:prstGeom prst="rect">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95" name="标注: 线形 94">
              <a:extLst>
                <a:ext uri="{FF2B5EF4-FFF2-40B4-BE49-F238E27FC236}">
                  <a16:creationId xmlns:a16="http://schemas.microsoft.com/office/drawing/2014/main" id="{692FABBF-CF30-91AD-8CD6-7161552DBEDA}"/>
                </a:ext>
              </a:extLst>
            </p:cNvPr>
            <p:cNvSpPr/>
            <p:nvPr/>
          </p:nvSpPr>
          <p:spPr>
            <a:xfrm>
              <a:off x="5658394" y="4675473"/>
              <a:ext cx="1046750" cy="211433"/>
            </a:xfrm>
            <a:prstGeom prst="borderCallout1">
              <a:avLst/>
            </a:prstGeom>
            <a:noFill/>
            <a:ln w="12700" cap="flat" cmpd="sng" algn="ctr">
              <a:solidFill>
                <a:srgbClr val="4472C4">
                  <a:shade val="50000"/>
                </a:srgbClr>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prstClr val="black"/>
                  </a:solidFill>
                  <a:effectLst/>
                  <a:uLnTx/>
                  <a:uFillTx/>
                  <a:latin typeface="Calibri"/>
                  <a:ea typeface="等线" panose="02010600030101010101" pitchFamily="2" charset="-122"/>
                  <a:cs typeface="+mn-cs"/>
                </a:rPr>
                <a:t>Legacy NR UL</a:t>
              </a:r>
              <a:endParaRPr kumimoji="0" lang="zh-CN" altLang="en-US" sz="1100" b="0" i="0" u="none" strike="noStrike" kern="0" cap="none" spc="0" normalizeH="0" baseline="0" noProof="0" dirty="0">
                <a:ln>
                  <a:noFill/>
                </a:ln>
                <a:solidFill>
                  <a:prstClr val="black"/>
                </a:solidFill>
                <a:effectLst/>
                <a:uLnTx/>
                <a:uFillTx/>
                <a:latin typeface="Calibri"/>
                <a:ea typeface="等线" panose="02010600030101010101" pitchFamily="2" charset="-122"/>
                <a:cs typeface="+mn-cs"/>
              </a:endParaRPr>
            </a:p>
          </p:txBody>
        </p:sp>
        <p:sp>
          <p:nvSpPr>
            <p:cNvPr id="96" name="标注: 线形 95">
              <a:extLst>
                <a:ext uri="{FF2B5EF4-FFF2-40B4-BE49-F238E27FC236}">
                  <a16:creationId xmlns:a16="http://schemas.microsoft.com/office/drawing/2014/main" id="{EB8AE439-5F7B-E0B2-A879-7F22EF3F4664}"/>
                </a:ext>
              </a:extLst>
            </p:cNvPr>
            <p:cNvSpPr/>
            <p:nvPr/>
          </p:nvSpPr>
          <p:spPr>
            <a:xfrm>
              <a:off x="2587446" y="4756732"/>
              <a:ext cx="843602" cy="179259"/>
            </a:xfrm>
            <a:prstGeom prst="borderCallout1">
              <a:avLst/>
            </a:prstGeom>
            <a:noFill/>
            <a:ln w="12700" cap="flat" cmpd="sng" algn="ctr">
              <a:solidFill>
                <a:srgbClr val="4472C4">
                  <a:shade val="50000"/>
                </a:srgbClr>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prstClr val="black"/>
                  </a:solidFill>
                  <a:effectLst/>
                  <a:uLnTx/>
                  <a:uFillTx/>
                  <a:latin typeface="Calibri"/>
                  <a:ea typeface="等线" panose="02010600030101010101" pitchFamily="2" charset="-122"/>
                  <a:cs typeface="+mn-cs"/>
                </a:rPr>
                <a:t>A-IoT UL</a:t>
              </a:r>
              <a:endParaRPr kumimoji="0" lang="zh-CN" altLang="en-US" sz="1100" b="0" i="0" u="none" strike="noStrike" kern="0" cap="none" spc="0" normalizeH="0" baseline="0" noProof="0" dirty="0">
                <a:ln>
                  <a:noFill/>
                </a:ln>
                <a:solidFill>
                  <a:prstClr val="black"/>
                </a:solidFill>
                <a:effectLst/>
                <a:uLnTx/>
                <a:uFillTx/>
                <a:latin typeface="Calibri"/>
                <a:ea typeface="等线" panose="02010600030101010101" pitchFamily="2" charset="-122"/>
                <a:cs typeface="+mn-cs"/>
              </a:endParaRPr>
            </a:p>
          </p:txBody>
        </p:sp>
      </p:grpSp>
      <p:sp>
        <p:nvSpPr>
          <p:cNvPr id="97" name="矩形 14">
            <a:extLst>
              <a:ext uri="{FF2B5EF4-FFF2-40B4-BE49-F238E27FC236}">
                <a16:creationId xmlns:a16="http://schemas.microsoft.com/office/drawing/2014/main" id="{65AC567B-789C-04B0-605B-06A2AC21F15A}"/>
              </a:ext>
            </a:extLst>
          </p:cNvPr>
          <p:cNvSpPr/>
          <p:nvPr/>
        </p:nvSpPr>
        <p:spPr>
          <a:xfrm>
            <a:off x="6806444" y="3004478"/>
            <a:ext cx="5142198" cy="3108543"/>
          </a:xfrm>
          <a:prstGeom prst="rect">
            <a:avLst/>
          </a:prstGeom>
          <a:noFill/>
          <a:ln w="12700">
            <a:solidFill>
              <a:srgbClr val="4472C4"/>
            </a:solidFill>
          </a:ln>
        </p:spPr>
        <p:txBody>
          <a:bodyPr wrap="square">
            <a:spAutoFit/>
          </a:bodyPr>
          <a:lstStyle/>
          <a:p>
            <a:pPr marL="285750" marR="0" lvl="0"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A-IoT DL occupied a wideband (e.g., RF filter size)</a:t>
            </a:r>
          </a:p>
          <a:p>
            <a:pPr marL="285750" marR="0" lvl="0"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A-IoT UL backscatters a narrow BW signal (e.g., CW signal) by simple OOK. (the A-IoT occupied a narrow BW)</a:t>
            </a:r>
          </a:p>
          <a:p>
            <a:pPr marL="285750" marR="0" lvl="0"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Interference scenarios:</a:t>
            </a:r>
          </a:p>
          <a:p>
            <a:pPr marL="285750" marR="0" lvl="0"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endPar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285750" marR="0" lvl="0"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endPar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285750" marR="0" lvl="0"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endPar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285750" marR="0" lvl="0"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endPar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285750" marR="0" lvl="0"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endPar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285750" marR="0" lvl="0"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endPar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285750" marR="0" lvl="0"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endPar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285750" marR="0" lvl="0"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endPar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285750" marR="0" lvl="0"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endPar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98" name="文本框 97">
            <a:extLst>
              <a:ext uri="{FF2B5EF4-FFF2-40B4-BE49-F238E27FC236}">
                <a16:creationId xmlns:a16="http://schemas.microsoft.com/office/drawing/2014/main" id="{6BFCF0DC-7DD2-59A2-7E4E-4265A5EEC8D0}"/>
              </a:ext>
            </a:extLst>
          </p:cNvPr>
          <p:cNvSpPr txBox="1"/>
          <p:nvPr/>
        </p:nvSpPr>
        <p:spPr>
          <a:xfrm>
            <a:off x="1010552" y="5638534"/>
            <a:ext cx="4689339" cy="369332"/>
          </a:xfrm>
          <a:prstGeom prst="rect">
            <a:avLst/>
          </a:prstGeom>
          <a:noFill/>
        </p:spPr>
        <p:txBody>
          <a:bodyPr wrap="square" rtlCol="0">
            <a:spAutoFit/>
          </a:bodyPr>
          <a:lstStyle/>
          <a:p>
            <a:pPr algn="ctr"/>
            <a:r>
              <a:rPr lang="en-US" altLang="zh-CN" dirty="0">
                <a:solidFill>
                  <a:prstClr val="black"/>
                </a:solidFill>
                <a:ea typeface="等线" panose="02010600030101010101" pitchFamily="2" charset="-122"/>
              </a:rPr>
              <a:t>Ambient IoT in FDD spectrum</a:t>
            </a:r>
            <a:endParaRPr lang="zh-CN" altLang="en-US" dirty="0">
              <a:solidFill>
                <a:prstClr val="black"/>
              </a:solidFill>
              <a:ea typeface="等线" panose="02010600030101010101" pitchFamily="2" charset="-122"/>
            </a:endParaRPr>
          </a:p>
        </p:txBody>
      </p:sp>
      <p:graphicFrame>
        <p:nvGraphicFramePr>
          <p:cNvPr id="99" name="表格 56">
            <a:extLst>
              <a:ext uri="{FF2B5EF4-FFF2-40B4-BE49-F238E27FC236}">
                <a16:creationId xmlns:a16="http://schemas.microsoft.com/office/drawing/2014/main" id="{A54D2E2A-9144-DA97-A5B5-051D95B8F459}"/>
              </a:ext>
            </a:extLst>
          </p:cNvPr>
          <p:cNvGraphicFramePr>
            <a:graphicFrameLocks noGrp="1"/>
          </p:cNvGraphicFramePr>
          <p:nvPr/>
        </p:nvGraphicFramePr>
        <p:xfrm>
          <a:off x="7030029" y="3902267"/>
          <a:ext cx="4695027" cy="2148840"/>
        </p:xfrm>
        <a:graphic>
          <a:graphicData uri="http://schemas.openxmlformats.org/drawingml/2006/table">
            <a:tbl>
              <a:tblPr firstRow="1" bandRow="1"/>
              <a:tblGrid>
                <a:gridCol w="1287075">
                  <a:extLst>
                    <a:ext uri="{9D8B030D-6E8A-4147-A177-3AD203B41FA5}">
                      <a16:colId xmlns:a16="http://schemas.microsoft.com/office/drawing/2014/main" val="395013203"/>
                    </a:ext>
                  </a:extLst>
                </a:gridCol>
                <a:gridCol w="1289958">
                  <a:extLst>
                    <a:ext uri="{9D8B030D-6E8A-4147-A177-3AD203B41FA5}">
                      <a16:colId xmlns:a16="http://schemas.microsoft.com/office/drawing/2014/main" val="3081843389"/>
                    </a:ext>
                  </a:extLst>
                </a:gridCol>
                <a:gridCol w="2117994">
                  <a:extLst>
                    <a:ext uri="{9D8B030D-6E8A-4147-A177-3AD203B41FA5}">
                      <a16:colId xmlns:a16="http://schemas.microsoft.com/office/drawing/2014/main" val="1953110597"/>
                    </a:ext>
                  </a:extLst>
                </a:gridCol>
              </a:tblGrid>
              <a:tr h="370840">
                <a:tc>
                  <a:txBody>
                    <a:bodyPr/>
                    <a:lstStyle>
                      <a:lvl1pPr marL="0">
                        <a:defRPr b="1">
                          <a:solidFill>
                            <a:schemeClr val="lt1"/>
                          </a:solidFill>
                          <a:latin typeface="+mn-lt"/>
                          <a:ea typeface="+mn-ea"/>
                          <a:cs typeface="+mn-cs"/>
                        </a:defRPr>
                      </a:lvl1pPr>
                      <a:lvl2pPr marL="457200">
                        <a:defRPr b="1">
                          <a:solidFill>
                            <a:schemeClr val="lt1"/>
                          </a:solidFill>
                          <a:latin typeface="+mn-lt"/>
                          <a:ea typeface="+mn-ea"/>
                          <a:cs typeface="+mn-cs"/>
                        </a:defRPr>
                      </a:lvl2pPr>
                      <a:lvl3pPr marL="914400">
                        <a:defRPr b="1">
                          <a:solidFill>
                            <a:schemeClr val="lt1"/>
                          </a:solidFill>
                          <a:latin typeface="+mn-lt"/>
                          <a:ea typeface="+mn-ea"/>
                          <a:cs typeface="+mn-cs"/>
                        </a:defRPr>
                      </a:lvl3pPr>
                      <a:lvl4pPr marL="1371600">
                        <a:defRPr b="1">
                          <a:solidFill>
                            <a:schemeClr val="lt1"/>
                          </a:solidFill>
                          <a:latin typeface="+mn-lt"/>
                          <a:ea typeface="+mn-ea"/>
                          <a:cs typeface="+mn-cs"/>
                        </a:defRPr>
                      </a:lvl4pPr>
                      <a:lvl5pPr marL="1828800">
                        <a:defRPr b="1">
                          <a:solidFill>
                            <a:schemeClr val="lt1"/>
                          </a:solidFill>
                          <a:latin typeface="+mn-lt"/>
                          <a:ea typeface="+mn-ea"/>
                          <a:cs typeface="+mn-cs"/>
                        </a:defRPr>
                      </a:lvl5pPr>
                      <a:lvl6pPr marL="2286000">
                        <a:defRPr b="1">
                          <a:solidFill>
                            <a:schemeClr val="lt1"/>
                          </a:solidFill>
                          <a:latin typeface="+mn-lt"/>
                          <a:ea typeface="+mn-ea"/>
                          <a:cs typeface="+mn-cs"/>
                        </a:defRPr>
                      </a:lvl6pPr>
                      <a:lvl7pPr marL="2743200">
                        <a:defRPr b="1">
                          <a:solidFill>
                            <a:schemeClr val="lt1"/>
                          </a:solidFill>
                          <a:latin typeface="+mn-lt"/>
                          <a:ea typeface="+mn-ea"/>
                          <a:cs typeface="+mn-cs"/>
                        </a:defRPr>
                      </a:lvl7pPr>
                      <a:lvl8pPr marL="3200400">
                        <a:defRPr b="1">
                          <a:solidFill>
                            <a:schemeClr val="lt1"/>
                          </a:solidFill>
                          <a:latin typeface="+mn-lt"/>
                          <a:ea typeface="+mn-ea"/>
                          <a:cs typeface="+mn-cs"/>
                        </a:defRPr>
                      </a:lvl8pPr>
                      <a:lvl9pPr marL="3657600">
                        <a:defRPr b="1">
                          <a:solidFill>
                            <a:schemeClr val="lt1"/>
                          </a:solidFill>
                          <a:latin typeface="+mn-lt"/>
                          <a:ea typeface="+mn-ea"/>
                          <a:cs typeface="+mn-cs"/>
                        </a:defRPr>
                      </a:lvl9pPr>
                    </a:lstStyle>
                    <a:p>
                      <a:r>
                        <a:rPr lang="en-US" altLang="zh-CN" sz="1400" dirty="0"/>
                        <a:t>aggressor</a:t>
                      </a:r>
                      <a:endParaRPr lang="zh-CN" altLang="en-US" sz="1400"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defRPr b="1">
                          <a:solidFill>
                            <a:schemeClr val="lt1"/>
                          </a:solidFill>
                          <a:latin typeface="+mn-lt"/>
                          <a:ea typeface="+mn-ea"/>
                          <a:cs typeface="+mn-cs"/>
                        </a:defRPr>
                      </a:lvl1pPr>
                      <a:lvl2pPr marL="457200">
                        <a:defRPr b="1">
                          <a:solidFill>
                            <a:schemeClr val="lt1"/>
                          </a:solidFill>
                          <a:latin typeface="+mn-lt"/>
                          <a:ea typeface="+mn-ea"/>
                          <a:cs typeface="+mn-cs"/>
                        </a:defRPr>
                      </a:lvl2pPr>
                      <a:lvl3pPr marL="914400">
                        <a:defRPr b="1">
                          <a:solidFill>
                            <a:schemeClr val="lt1"/>
                          </a:solidFill>
                          <a:latin typeface="+mn-lt"/>
                          <a:ea typeface="+mn-ea"/>
                          <a:cs typeface="+mn-cs"/>
                        </a:defRPr>
                      </a:lvl3pPr>
                      <a:lvl4pPr marL="1371600">
                        <a:defRPr b="1">
                          <a:solidFill>
                            <a:schemeClr val="lt1"/>
                          </a:solidFill>
                          <a:latin typeface="+mn-lt"/>
                          <a:ea typeface="+mn-ea"/>
                          <a:cs typeface="+mn-cs"/>
                        </a:defRPr>
                      </a:lvl4pPr>
                      <a:lvl5pPr marL="1828800">
                        <a:defRPr b="1">
                          <a:solidFill>
                            <a:schemeClr val="lt1"/>
                          </a:solidFill>
                          <a:latin typeface="+mn-lt"/>
                          <a:ea typeface="+mn-ea"/>
                          <a:cs typeface="+mn-cs"/>
                        </a:defRPr>
                      </a:lvl5pPr>
                      <a:lvl6pPr marL="2286000">
                        <a:defRPr b="1">
                          <a:solidFill>
                            <a:schemeClr val="lt1"/>
                          </a:solidFill>
                          <a:latin typeface="+mn-lt"/>
                          <a:ea typeface="+mn-ea"/>
                          <a:cs typeface="+mn-cs"/>
                        </a:defRPr>
                      </a:lvl6pPr>
                      <a:lvl7pPr marL="2743200">
                        <a:defRPr b="1">
                          <a:solidFill>
                            <a:schemeClr val="lt1"/>
                          </a:solidFill>
                          <a:latin typeface="+mn-lt"/>
                          <a:ea typeface="+mn-ea"/>
                          <a:cs typeface="+mn-cs"/>
                        </a:defRPr>
                      </a:lvl7pPr>
                      <a:lvl8pPr marL="3200400">
                        <a:defRPr b="1">
                          <a:solidFill>
                            <a:schemeClr val="lt1"/>
                          </a:solidFill>
                          <a:latin typeface="+mn-lt"/>
                          <a:ea typeface="+mn-ea"/>
                          <a:cs typeface="+mn-cs"/>
                        </a:defRPr>
                      </a:lvl8pPr>
                      <a:lvl9pPr marL="3657600">
                        <a:defRPr b="1">
                          <a:solidFill>
                            <a:schemeClr val="lt1"/>
                          </a:solidFill>
                          <a:latin typeface="+mn-lt"/>
                          <a:ea typeface="+mn-ea"/>
                          <a:cs typeface="+mn-cs"/>
                        </a:defRPr>
                      </a:lvl9pPr>
                    </a:lstStyle>
                    <a:p>
                      <a:r>
                        <a:rPr lang="en-US" altLang="zh-CN" sz="1400" dirty="0"/>
                        <a:t>victim</a:t>
                      </a:r>
                      <a:endParaRPr lang="zh-CN" altLang="en-US" sz="1400"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defRPr b="1">
                          <a:solidFill>
                            <a:schemeClr val="lt1"/>
                          </a:solidFill>
                          <a:latin typeface="+mn-lt"/>
                          <a:ea typeface="+mn-ea"/>
                          <a:cs typeface="+mn-cs"/>
                        </a:defRPr>
                      </a:lvl1pPr>
                      <a:lvl2pPr marL="457200">
                        <a:defRPr b="1">
                          <a:solidFill>
                            <a:schemeClr val="lt1"/>
                          </a:solidFill>
                          <a:latin typeface="+mn-lt"/>
                          <a:ea typeface="+mn-ea"/>
                          <a:cs typeface="+mn-cs"/>
                        </a:defRPr>
                      </a:lvl2pPr>
                      <a:lvl3pPr marL="914400">
                        <a:defRPr b="1">
                          <a:solidFill>
                            <a:schemeClr val="lt1"/>
                          </a:solidFill>
                          <a:latin typeface="+mn-lt"/>
                          <a:ea typeface="+mn-ea"/>
                          <a:cs typeface="+mn-cs"/>
                        </a:defRPr>
                      </a:lvl3pPr>
                      <a:lvl4pPr marL="1371600">
                        <a:defRPr b="1">
                          <a:solidFill>
                            <a:schemeClr val="lt1"/>
                          </a:solidFill>
                          <a:latin typeface="+mn-lt"/>
                          <a:ea typeface="+mn-ea"/>
                          <a:cs typeface="+mn-cs"/>
                        </a:defRPr>
                      </a:lvl4pPr>
                      <a:lvl5pPr marL="1828800">
                        <a:defRPr b="1">
                          <a:solidFill>
                            <a:schemeClr val="lt1"/>
                          </a:solidFill>
                          <a:latin typeface="+mn-lt"/>
                          <a:ea typeface="+mn-ea"/>
                          <a:cs typeface="+mn-cs"/>
                        </a:defRPr>
                      </a:lvl5pPr>
                      <a:lvl6pPr marL="2286000">
                        <a:defRPr b="1">
                          <a:solidFill>
                            <a:schemeClr val="lt1"/>
                          </a:solidFill>
                          <a:latin typeface="+mn-lt"/>
                          <a:ea typeface="+mn-ea"/>
                          <a:cs typeface="+mn-cs"/>
                        </a:defRPr>
                      </a:lvl6pPr>
                      <a:lvl7pPr marL="2743200">
                        <a:defRPr b="1">
                          <a:solidFill>
                            <a:schemeClr val="lt1"/>
                          </a:solidFill>
                          <a:latin typeface="+mn-lt"/>
                          <a:ea typeface="+mn-ea"/>
                          <a:cs typeface="+mn-cs"/>
                        </a:defRPr>
                      </a:lvl7pPr>
                      <a:lvl8pPr marL="3200400">
                        <a:defRPr b="1">
                          <a:solidFill>
                            <a:schemeClr val="lt1"/>
                          </a:solidFill>
                          <a:latin typeface="+mn-lt"/>
                          <a:ea typeface="+mn-ea"/>
                          <a:cs typeface="+mn-cs"/>
                        </a:defRPr>
                      </a:lvl8pPr>
                      <a:lvl9pPr marL="3657600">
                        <a:defRPr b="1">
                          <a:solidFill>
                            <a:schemeClr val="lt1"/>
                          </a:solidFill>
                          <a:latin typeface="+mn-lt"/>
                          <a:ea typeface="+mn-ea"/>
                          <a:cs typeface="+mn-cs"/>
                        </a:defRPr>
                      </a:lvl9pPr>
                    </a:lstStyle>
                    <a:p>
                      <a:r>
                        <a:rPr lang="en-US" altLang="zh-CN" sz="1400" dirty="0"/>
                        <a:t>OK to survive?</a:t>
                      </a:r>
                      <a:endParaRPr lang="zh-CN" altLang="en-US" sz="1400"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1612394542"/>
                  </a:ext>
                </a:extLst>
              </a:tr>
              <a:tr h="370840">
                <a:tc>
                  <a:txBody>
                    <a:bodyPr/>
                    <a:lstStyle>
                      <a:lvl1pPr marL="0">
                        <a:defRPr>
                          <a:solidFill>
                            <a:schemeClr val="dk1"/>
                          </a:solidFill>
                          <a:latin typeface="+mn-lt"/>
                          <a:ea typeface="+mn-ea"/>
                          <a:cs typeface="+mn-cs"/>
                        </a:defRPr>
                      </a:lvl1pPr>
                      <a:lvl2pPr marL="457200">
                        <a:defRPr>
                          <a:solidFill>
                            <a:schemeClr val="dk1"/>
                          </a:solidFill>
                          <a:latin typeface="+mn-lt"/>
                          <a:ea typeface="+mn-ea"/>
                          <a:cs typeface="+mn-cs"/>
                        </a:defRPr>
                      </a:lvl2pPr>
                      <a:lvl3pPr marL="914400">
                        <a:defRPr>
                          <a:solidFill>
                            <a:schemeClr val="dk1"/>
                          </a:solidFill>
                          <a:latin typeface="+mn-lt"/>
                          <a:ea typeface="+mn-ea"/>
                          <a:cs typeface="+mn-cs"/>
                        </a:defRPr>
                      </a:lvl3pPr>
                      <a:lvl4pPr marL="1371600">
                        <a:defRPr>
                          <a:solidFill>
                            <a:schemeClr val="dk1"/>
                          </a:solidFill>
                          <a:latin typeface="+mn-lt"/>
                          <a:ea typeface="+mn-ea"/>
                          <a:cs typeface="+mn-cs"/>
                        </a:defRPr>
                      </a:lvl4pPr>
                      <a:lvl5pPr marL="1828800">
                        <a:defRPr>
                          <a:solidFill>
                            <a:schemeClr val="dk1"/>
                          </a:solidFill>
                          <a:latin typeface="+mn-lt"/>
                          <a:ea typeface="+mn-ea"/>
                          <a:cs typeface="+mn-cs"/>
                        </a:defRPr>
                      </a:lvl5pPr>
                      <a:lvl6pPr marL="2286000">
                        <a:defRPr>
                          <a:solidFill>
                            <a:schemeClr val="dk1"/>
                          </a:solidFill>
                          <a:latin typeface="+mn-lt"/>
                          <a:ea typeface="+mn-ea"/>
                          <a:cs typeface="+mn-cs"/>
                        </a:defRPr>
                      </a:lvl6pPr>
                      <a:lvl7pPr marL="2743200">
                        <a:defRPr>
                          <a:solidFill>
                            <a:schemeClr val="dk1"/>
                          </a:solidFill>
                          <a:latin typeface="+mn-lt"/>
                          <a:ea typeface="+mn-ea"/>
                          <a:cs typeface="+mn-cs"/>
                        </a:defRPr>
                      </a:lvl7pPr>
                      <a:lvl8pPr marL="3200400">
                        <a:defRPr>
                          <a:solidFill>
                            <a:schemeClr val="dk1"/>
                          </a:solidFill>
                          <a:latin typeface="+mn-lt"/>
                          <a:ea typeface="+mn-ea"/>
                          <a:cs typeface="+mn-cs"/>
                        </a:defRPr>
                      </a:lvl8pPr>
                      <a:lvl9pPr marL="3657600">
                        <a:defRPr>
                          <a:solidFill>
                            <a:schemeClr val="dk1"/>
                          </a:solidFill>
                          <a:latin typeface="+mn-lt"/>
                          <a:ea typeface="+mn-ea"/>
                          <a:cs typeface="+mn-cs"/>
                        </a:defRPr>
                      </a:lvl9pPr>
                    </a:lstStyle>
                    <a:p>
                      <a:r>
                        <a:rPr lang="en-US" altLang="zh-CN" sz="1400" dirty="0"/>
                        <a:t>NR DL</a:t>
                      </a:r>
                      <a:endParaRPr lang="zh-CN" altLang="en-US" sz="1400"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defRPr>
                          <a:solidFill>
                            <a:schemeClr val="dk1"/>
                          </a:solidFill>
                          <a:latin typeface="+mn-lt"/>
                          <a:ea typeface="+mn-ea"/>
                          <a:cs typeface="+mn-cs"/>
                        </a:defRPr>
                      </a:lvl1pPr>
                      <a:lvl2pPr marL="457200">
                        <a:defRPr>
                          <a:solidFill>
                            <a:schemeClr val="dk1"/>
                          </a:solidFill>
                          <a:latin typeface="+mn-lt"/>
                          <a:ea typeface="+mn-ea"/>
                          <a:cs typeface="+mn-cs"/>
                        </a:defRPr>
                      </a:lvl2pPr>
                      <a:lvl3pPr marL="914400">
                        <a:defRPr>
                          <a:solidFill>
                            <a:schemeClr val="dk1"/>
                          </a:solidFill>
                          <a:latin typeface="+mn-lt"/>
                          <a:ea typeface="+mn-ea"/>
                          <a:cs typeface="+mn-cs"/>
                        </a:defRPr>
                      </a:lvl3pPr>
                      <a:lvl4pPr marL="1371600">
                        <a:defRPr>
                          <a:solidFill>
                            <a:schemeClr val="dk1"/>
                          </a:solidFill>
                          <a:latin typeface="+mn-lt"/>
                          <a:ea typeface="+mn-ea"/>
                          <a:cs typeface="+mn-cs"/>
                        </a:defRPr>
                      </a:lvl4pPr>
                      <a:lvl5pPr marL="1828800">
                        <a:defRPr>
                          <a:solidFill>
                            <a:schemeClr val="dk1"/>
                          </a:solidFill>
                          <a:latin typeface="+mn-lt"/>
                          <a:ea typeface="+mn-ea"/>
                          <a:cs typeface="+mn-cs"/>
                        </a:defRPr>
                      </a:lvl5pPr>
                      <a:lvl6pPr marL="2286000">
                        <a:defRPr>
                          <a:solidFill>
                            <a:schemeClr val="dk1"/>
                          </a:solidFill>
                          <a:latin typeface="+mn-lt"/>
                          <a:ea typeface="+mn-ea"/>
                          <a:cs typeface="+mn-cs"/>
                        </a:defRPr>
                      </a:lvl6pPr>
                      <a:lvl7pPr marL="2743200">
                        <a:defRPr>
                          <a:solidFill>
                            <a:schemeClr val="dk1"/>
                          </a:solidFill>
                          <a:latin typeface="+mn-lt"/>
                          <a:ea typeface="+mn-ea"/>
                          <a:cs typeface="+mn-cs"/>
                        </a:defRPr>
                      </a:lvl7pPr>
                      <a:lvl8pPr marL="3200400">
                        <a:defRPr>
                          <a:solidFill>
                            <a:schemeClr val="dk1"/>
                          </a:solidFill>
                          <a:latin typeface="+mn-lt"/>
                          <a:ea typeface="+mn-ea"/>
                          <a:cs typeface="+mn-cs"/>
                        </a:defRPr>
                      </a:lvl8pPr>
                      <a:lvl9pPr marL="3657600">
                        <a:defRPr>
                          <a:solidFill>
                            <a:schemeClr val="dk1"/>
                          </a:solidFill>
                          <a:latin typeface="+mn-lt"/>
                          <a:ea typeface="+mn-ea"/>
                          <a:cs typeface="+mn-cs"/>
                        </a:defRPr>
                      </a:lvl9pPr>
                    </a:lstStyle>
                    <a:p>
                      <a:r>
                        <a:rPr lang="en-US" altLang="zh-CN" sz="1400" dirty="0"/>
                        <a:t>A-IoT DL</a:t>
                      </a:r>
                      <a:endParaRPr lang="zh-CN" altLang="en-US" sz="1400"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defRPr>
                          <a:solidFill>
                            <a:schemeClr val="dk1"/>
                          </a:solidFill>
                          <a:latin typeface="+mn-lt"/>
                          <a:ea typeface="+mn-ea"/>
                          <a:cs typeface="+mn-cs"/>
                        </a:defRPr>
                      </a:lvl1pPr>
                      <a:lvl2pPr marL="457200">
                        <a:defRPr>
                          <a:solidFill>
                            <a:schemeClr val="dk1"/>
                          </a:solidFill>
                          <a:latin typeface="+mn-lt"/>
                          <a:ea typeface="+mn-ea"/>
                          <a:cs typeface="+mn-cs"/>
                        </a:defRPr>
                      </a:lvl2pPr>
                      <a:lvl3pPr marL="914400">
                        <a:defRPr>
                          <a:solidFill>
                            <a:schemeClr val="dk1"/>
                          </a:solidFill>
                          <a:latin typeface="+mn-lt"/>
                          <a:ea typeface="+mn-ea"/>
                          <a:cs typeface="+mn-cs"/>
                        </a:defRPr>
                      </a:lvl3pPr>
                      <a:lvl4pPr marL="1371600">
                        <a:defRPr>
                          <a:solidFill>
                            <a:schemeClr val="dk1"/>
                          </a:solidFill>
                          <a:latin typeface="+mn-lt"/>
                          <a:ea typeface="+mn-ea"/>
                          <a:cs typeface="+mn-cs"/>
                        </a:defRPr>
                      </a:lvl4pPr>
                      <a:lvl5pPr marL="1828800">
                        <a:defRPr>
                          <a:solidFill>
                            <a:schemeClr val="dk1"/>
                          </a:solidFill>
                          <a:latin typeface="+mn-lt"/>
                          <a:ea typeface="+mn-ea"/>
                          <a:cs typeface="+mn-cs"/>
                        </a:defRPr>
                      </a:lvl5pPr>
                      <a:lvl6pPr marL="2286000">
                        <a:defRPr>
                          <a:solidFill>
                            <a:schemeClr val="dk1"/>
                          </a:solidFill>
                          <a:latin typeface="+mn-lt"/>
                          <a:ea typeface="+mn-ea"/>
                          <a:cs typeface="+mn-cs"/>
                        </a:defRPr>
                      </a:lvl6pPr>
                      <a:lvl7pPr marL="2743200">
                        <a:defRPr>
                          <a:solidFill>
                            <a:schemeClr val="dk1"/>
                          </a:solidFill>
                          <a:latin typeface="+mn-lt"/>
                          <a:ea typeface="+mn-ea"/>
                          <a:cs typeface="+mn-cs"/>
                        </a:defRPr>
                      </a:lvl7pPr>
                      <a:lvl8pPr marL="3200400">
                        <a:defRPr>
                          <a:solidFill>
                            <a:schemeClr val="dk1"/>
                          </a:solidFill>
                          <a:latin typeface="+mn-lt"/>
                          <a:ea typeface="+mn-ea"/>
                          <a:cs typeface="+mn-cs"/>
                        </a:defRPr>
                      </a:lvl8pPr>
                      <a:lvl9pPr marL="3657600">
                        <a:defRPr>
                          <a:solidFill>
                            <a:schemeClr val="dk1"/>
                          </a:solidFill>
                          <a:latin typeface="+mn-lt"/>
                          <a:ea typeface="+mn-ea"/>
                          <a:cs typeface="+mn-cs"/>
                        </a:defRPr>
                      </a:lvl9pPr>
                    </a:lstStyle>
                    <a:p>
                      <a:r>
                        <a:rPr lang="en-US" altLang="zh-CN" sz="1400" dirty="0"/>
                        <a:t>Need to study</a:t>
                      </a:r>
                      <a:endParaRPr lang="zh-CN" altLang="en-US" sz="1400"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1581103122"/>
                  </a:ext>
                </a:extLst>
              </a:tr>
              <a:tr h="370840">
                <a:tc>
                  <a:txBody>
                    <a:bodyPr/>
                    <a:lstStyle>
                      <a:lvl1pPr marL="0">
                        <a:defRPr>
                          <a:solidFill>
                            <a:schemeClr val="dk1"/>
                          </a:solidFill>
                          <a:latin typeface="+mn-lt"/>
                          <a:ea typeface="+mn-ea"/>
                          <a:cs typeface="+mn-cs"/>
                        </a:defRPr>
                      </a:lvl1pPr>
                      <a:lvl2pPr marL="457200">
                        <a:defRPr>
                          <a:solidFill>
                            <a:schemeClr val="dk1"/>
                          </a:solidFill>
                          <a:latin typeface="+mn-lt"/>
                          <a:ea typeface="+mn-ea"/>
                          <a:cs typeface="+mn-cs"/>
                        </a:defRPr>
                      </a:lvl2pPr>
                      <a:lvl3pPr marL="914400">
                        <a:defRPr>
                          <a:solidFill>
                            <a:schemeClr val="dk1"/>
                          </a:solidFill>
                          <a:latin typeface="+mn-lt"/>
                          <a:ea typeface="+mn-ea"/>
                          <a:cs typeface="+mn-cs"/>
                        </a:defRPr>
                      </a:lvl3pPr>
                      <a:lvl4pPr marL="1371600">
                        <a:defRPr>
                          <a:solidFill>
                            <a:schemeClr val="dk1"/>
                          </a:solidFill>
                          <a:latin typeface="+mn-lt"/>
                          <a:ea typeface="+mn-ea"/>
                          <a:cs typeface="+mn-cs"/>
                        </a:defRPr>
                      </a:lvl4pPr>
                      <a:lvl5pPr marL="1828800">
                        <a:defRPr>
                          <a:solidFill>
                            <a:schemeClr val="dk1"/>
                          </a:solidFill>
                          <a:latin typeface="+mn-lt"/>
                          <a:ea typeface="+mn-ea"/>
                          <a:cs typeface="+mn-cs"/>
                        </a:defRPr>
                      </a:lvl5pPr>
                      <a:lvl6pPr marL="2286000">
                        <a:defRPr>
                          <a:solidFill>
                            <a:schemeClr val="dk1"/>
                          </a:solidFill>
                          <a:latin typeface="+mn-lt"/>
                          <a:ea typeface="+mn-ea"/>
                          <a:cs typeface="+mn-cs"/>
                        </a:defRPr>
                      </a:lvl6pPr>
                      <a:lvl7pPr marL="2743200">
                        <a:defRPr>
                          <a:solidFill>
                            <a:schemeClr val="dk1"/>
                          </a:solidFill>
                          <a:latin typeface="+mn-lt"/>
                          <a:ea typeface="+mn-ea"/>
                          <a:cs typeface="+mn-cs"/>
                        </a:defRPr>
                      </a:lvl7pPr>
                      <a:lvl8pPr marL="3200400">
                        <a:defRPr>
                          <a:solidFill>
                            <a:schemeClr val="dk1"/>
                          </a:solidFill>
                          <a:latin typeface="+mn-lt"/>
                          <a:ea typeface="+mn-ea"/>
                          <a:cs typeface="+mn-cs"/>
                        </a:defRPr>
                      </a:lvl8pPr>
                      <a:lvl9pPr marL="3657600">
                        <a:defRPr>
                          <a:solidFill>
                            <a:schemeClr val="dk1"/>
                          </a:solidFill>
                          <a:latin typeface="+mn-lt"/>
                          <a:ea typeface="+mn-ea"/>
                          <a:cs typeface="+mn-cs"/>
                        </a:defRPr>
                      </a:lvl9pPr>
                    </a:lstStyle>
                    <a:p>
                      <a:r>
                        <a:rPr lang="en-US" altLang="zh-CN" sz="1400" dirty="0"/>
                        <a:t>A-IoT DL</a:t>
                      </a:r>
                      <a:endParaRPr lang="zh-CN" altLang="en-US" sz="14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defRPr>
                          <a:solidFill>
                            <a:schemeClr val="dk1"/>
                          </a:solidFill>
                          <a:latin typeface="+mn-lt"/>
                          <a:ea typeface="+mn-ea"/>
                          <a:cs typeface="+mn-cs"/>
                        </a:defRPr>
                      </a:lvl1pPr>
                      <a:lvl2pPr marL="457200">
                        <a:defRPr>
                          <a:solidFill>
                            <a:schemeClr val="dk1"/>
                          </a:solidFill>
                          <a:latin typeface="+mn-lt"/>
                          <a:ea typeface="+mn-ea"/>
                          <a:cs typeface="+mn-cs"/>
                        </a:defRPr>
                      </a:lvl2pPr>
                      <a:lvl3pPr marL="914400">
                        <a:defRPr>
                          <a:solidFill>
                            <a:schemeClr val="dk1"/>
                          </a:solidFill>
                          <a:latin typeface="+mn-lt"/>
                          <a:ea typeface="+mn-ea"/>
                          <a:cs typeface="+mn-cs"/>
                        </a:defRPr>
                      </a:lvl3pPr>
                      <a:lvl4pPr marL="1371600">
                        <a:defRPr>
                          <a:solidFill>
                            <a:schemeClr val="dk1"/>
                          </a:solidFill>
                          <a:latin typeface="+mn-lt"/>
                          <a:ea typeface="+mn-ea"/>
                          <a:cs typeface="+mn-cs"/>
                        </a:defRPr>
                      </a:lvl4pPr>
                      <a:lvl5pPr marL="1828800">
                        <a:defRPr>
                          <a:solidFill>
                            <a:schemeClr val="dk1"/>
                          </a:solidFill>
                          <a:latin typeface="+mn-lt"/>
                          <a:ea typeface="+mn-ea"/>
                          <a:cs typeface="+mn-cs"/>
                        </a:defRPr>
                      </a:lvl5pPr>
                      <a:lvl6pPr marL="2286000">
                        <a:defRPr>
                          <a:solidFill>
                            <a:schemeClr val="dk1"/>
                          </a:solidFill>
                          <a:latin typeface="+mn-lt"/>
                          <a:ea typeface="+mn-ea"/>
                          <a:cs typeface="+mn-cs"/>
                        </a:defRPr>
                      </a:lvl6pPr>
                      <a:lvl7pPr marL="2743200">
                        <a:defRPr>
                          <a:solidFill>
                            <a:schemeClr val="dk1"/>
                          </a:solidFill>
                          <a:latin typeface="+mn-lt"/>
                          <a:ea typeface="+mn-ea"/>
                          <a:cs typeface="+mn-cs"/>
                        </a:defRPr>
                      </a:lvl7pPr>
                      <a:lvl8pPr marL="3200400">
                        <a:defRPr>
                          <a:solidFill>
                            <a:schemeClr val="dk1"/>
                          </a:solidFill>
                          <a:latin typeface="+mn-lt"/>
                          <a:ea typeface="+mn-ea"/>
                          <a:cs typeface="+mn-cs"/>
                        </a:defRPr>
                      </a:lvl8pPr>
                      <a:lvl9pPr marL="3657600">
                        <a:defRPr>
                          <a:solidFill>
                            <a:schemeClr val="dk1"/>
                          </a:solidFill>
                          <a:latin typeface="+mn-lt"/>
                          <a:ea typeface="+mn-ea"/>
                          <a:cs typeface="+mn-cs"/>
                        </a:defRPr>
                      </a:lvl9pPr>
                    </a:lstStyle>
                    <a:p>
                      <a:r>
                        <a:rPr lang="en-US" altLang="zh-CN" sz="1400" dirty="0"/>
                        <a:t>NR DL</a:t>
                      </a:r>
                      <a:endParaRPr lang="zh-CN" altLang="en-US" sz="14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defRPr>
                          <a:solidFill>
                            <a:schemeClr val="dk1"/>
                          </a:solidFill>
                          <a:latin typeface="+mn-lt"/>
                          <a:ea typeface="+mn-ea"/>
                          <a:cs typeface="+mn-cs"/>
                        </a:defRPr>
                      </a:lvl1pPr>
                      <a:lvl2pPr marL="457200">
                        <a:defRPr>
                          <a:solidFill>
                            <a:schemeClr val="dk1"/>
                          </a:solidFill>
                          <a:latin typeface="+mn-lt"/>
                          <a:ea typeface="+mn-ea"/>
                          <a:cs typeface="+mn-cs"/>
                        </a:defRPr>
                      </a:lvl2pPr>
                      <a:lvl3pPr marL="914400">
                        <a:defRPr>
                          <a:solidFill>
                            <a:schemeClr val="dk1"/>
                          </a:solidFill>
                          <a:latin typeface="+mn-lt"/>
                          <a:ea typeface="+mn-ea"/>
                          <a:cs typeface="+mn-cs"/>
                        </a:defRPr>
                      </a:lvl3pPr>
                      <a:lvl4pPr marL="1371600">
                        <a:defRPr>
                          <a:solidFill>
                            <a:schemeClr val="dk1"/>
                          </a:solidFill>
                          <a:latin typeface="+mn-lt"/>
                          <a:ea typeface="+mn-ea"/>
                          <a:cs typeface="+mn-cs"/>
                        </a:defRPr>
                      </a:lvl4pPr>
                      <a:lvl5pPr marL="1828800">
                        <a:defRPr>
                          <a:solidFill>
                            <a:schemeClr val="dk1"/>
                          </a:solidFill>
                          <a:latin typeface="+mn-lt"/>
                          <a:ea typeface="+mn-ea"/>
                          <a:cs typeface="+mn-cs"/>
                        </a:defRPr>
                      </a:lvl5pPr>
                      <a:lvl6pPr marL="2286000">
                        <a:defRPr>
                          <a:solidFill>
                            <a:schemeClr val="dk1"/>
                          </a:solidFill>
                          <a:latin typeface="+mn-lt"/>
                          <a:ea typeface="+mn-ea"/>
                          <a:cs typeface="+mn-cs"/>
                        </a:defRPr>
                      </a:lvl6pPr>
                      <a:lvl7pPr marL="2743200">
                        <a:defRPr>
                          <a:solidFill>
                            <a:schemeClr val="dk1"/>
                          </a:solidFill>
                          <a:latin typeface="+mn-lt"/>
                          <a:ea typeface="+mn-ea"/>
                          <a:cs typeface="+mn-cs"/>
                        </a:defRPr>
                      </a:lvl7pPr>
                      <a:lvl8pPr marL="3200400">
                        <a:defRPr>
                          <a:solidFill>
                            <a:schemeClr val="dk1"/>
                          </a:solidFill>
                          <a:latin typeface="+mn-lt"/>
                          <a:ea typeface="+mn-ea"/>
                          <a:cs typeface="+mn-cs"/>
                        </a:defRPr>
                      </a:lvl8pPr>
                      <a:lvl9pPr marL="3657600">
                        <a:defRPr>
                          <a:solidFill>
                            <a:schemeClr val="dk1"/>
                          </a:solidFill>
                          <a:latin typeface="+mn-lt"/>
                          <a:ea typeface="+mn-ea"/>
                          <a:cs typeface="+mn-cs"/>
                        </a:defRPr>
                      </a:lvl9pPr>
                    </a:lstStyle>
                    <a:p>
                      <a:r>
                        <a:rPr lang="en-US" altLang="zh-CN" sz="1400" dirty="0"/>
                        <a:t>OK</a:t>
                      </a:r>
                      <a:endParaRPr lang="zh-CN" altLang="en-US" sz="14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690168930"/>
                  </a:ext>
                </a:extLst>
              </a:tr>
              <a:tr h="287250">
                <a:tc>
                  <a:txBody>
                    <a:bodyPr/>
                    <a:lstStyle>
                      <a:lvl1pPr marL="0">
                        <a:defRPr>
                          <a:solidFill>
                            <a:schemeClr val="dk1"/>
                          </a:solidFill>
                          <a:latin typeface="+mn-lt"/>
                          <a:ea typeface="+mn-ea"/>
                          <a:cs typeface="+mn-cs"/>
                        </a:defRPr>
                      </a:lvl1pPr>
                      <a:lvl2pPr marL="457200">
                        <a:defRPr>
                          <a:solidFill>
                            <a:schemeClr val="dk1"/>
                          </a:solidFill>
                          <a:latin typeface="+mn-lt"/>
                          <a:ea typeface="+mn-ea"/>
                          <a:cs typeface="+mn-cs"/>
                        </a:defRPr>
                      </a:lvl2pPr>
                      <a:lvl3pPr marL="914400">
                        <a:defRPr>
                          <a:solidFill>
                            <a:schemeClr val="dk1"/>
                          </a:solidFill>
                          <a:latin typeface="+mn-lt"/>
                          <a:ea typeface="+mn-ea"/>
                          <a:cs typeface="+mn-cs"/>
                        </a:defRPr>
                      </a:lvl3pPr>
                      <a:lvl4pPr marL="1371600">
                        <a:defRPr>
                          <a:solidFill>
                            <a:schemeClr val="dk1"/>
                          </a:solidFill>
                          <a:latin typeface="+mn-lt"/>
                          <a:ea typeface="+mn-ea"/>
                          <a:cs typeface="+mn-cs"/>
                        </a:defRPr>
                      </a:lvl4pPr>
                      <a:lvl5pPr marL="1828800">
                        <a:defRPr>
                          <a:solidFill>
                            <a:schemeClr val="dk1"/>
                          </a:solidFill>
                          <a:latin typeface="+mn-lt"/>
                          <a:ea typeface="+mn-ea"/>
                          <a:cs typeface="+mn-cs"/>
                        </a:defRPr>
                      </a:lvl5pPr>
                      <a:lvl6pPr marL="2286000">
                        <a:defRPr>
                          <a:solidFill>
                            <a:schemeClr val="dk1"/>
                          </a:solidFill>
                          <a:latin typeface="+mn-lt"/>
                          <a:ea typeface="+mn-ea"/>
                          <a:cs typeface="+mn-cs"/>
                        </a:defRPr>
                      </a:lvl6pPr>
                      <a:lvl7pPr marL="2743200">
                        <a:defRPr>
                          <a:solidFill>
                            <a:schemeClr val="dk1"/>
                          </a:solidFill>
                          <a:latin typeface="+mn-lt"/>
                          <a:ea typeface="+mn-ea"/>
                          <a:cs typeface="+mn-cs"/>
                        </a:defRPr>
                      </a:lvl7pPr>
                      <a:lvl8pPr marL="3200400">
                        <a:defRPr>
                          <a:solidFill>
                            <a:schemeClr val="dk1"/>
                          </a:solidFill>
                          <a:latin typeface="+mn-lt"/>
                          <a:ea typeface="+mn-ea"/>
                          <a:cs typeface="+mn-cs"/>
                        </a:defRPr>
                      </a:lvl8pPr>
                      <a:lvl9pPr marL="3657600">
                        <a:defRPr>
                          <a:solidFill>
                            <a:schemeClr val="dk1"/>
                          </a:solidFill>
                          <a:latin typeface="+mn-lt"/>
                          <a:ea typeface="+mn-ea"/>
                          <a:cs typeface="+mn-cs"/>
                        </a:defRPr>
                      </a:lvl9pPr>
                    </a:lstStyle>
                    <a:p>
                      <a:r>
                        <a:rPr lang="en-US" altLang="zh-CN" sz="1400" dirty="0"/>
                        <a:t>NR UL</a:t>
                      </a:r>
                      <a:endParaRPr lang="zh-CN" altLang="en-US" sz="14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defRPr>
                          <a:solidFill>
                            <a:schemeClr val="dk1"/>
                          </a:solidFill>
                          <a:latin typeface="+mn-lt"/>
                          <a:ea typeface="+mn-ea"/>
                          <a:cs typeface="+mn-cs"/>
                        </a:defRPr>
                      </a:lvl1pPr>
                      <a:lvl2pPr marL="457200">
                        <a:defRPr>
                          <a:solidFill>
                            <a:schemeClr val="dk1"/>
                          </a:solidFill>
                          <a:latin typeface="+mn-lt"/>
                          <a:ea typeface="+mn-ea"/>
                          <a:cs typeface="+mn-cs"/>
                        </a:defRPr>
                      </a:lvl2pPr>
                      <a:lvl3pPr marL="914400">
                        <a:defRPr>
                          <a:solidFill>
                            <a:schemeClr val="dk1"/>
                          </a:solidFill>
                          <a:latin typeface="+mn-lt"/>
                          <a:ea typeface="+mn-ea"/>
                          <a:cs typeface="+mn-cs"/>
                        </a:defRPr>
                      </a:lvl3pPr>
                      <a:lvl4pPr marL="1371600">
                        <a:defRPr>
                          <a:solidFill>
                            <a:schemeClr val="dk1"/>
                          </a:solidFill>
                          <a:latin typeface="+mn-lt"/>
                          <a:ea typeface="+mn-ea"/>
                          <a:cs typeface="+mn-cs"/>
                        </a:defRPr>
                      </a:lvl4pPr>
                      <a:lvl5pPr marL="1828800">
                        <a:defRPr>
                          <a:solidFill>
                            <a:schemeClr val="dk1"/>
                          </a:solidFill>
                          <a:latin typeface="+mn-lt"/>
                          <a:ea typeface="+mn-ea"/>
                          <a:cs typeface="+mn-cs"/>
                        </a:defRPr>
                      </a:lvl5pPr>
                      <a:lvl6pPr marL="2286000">
                        <a:defRPr>
                          <a:solidFill>
                            <a:schemeClr val="dk1"/>
                          </a:solidFill>
                          <a:latin typeface="+mn-lt"/>
                          <a:ea typeface="+mn-ea"/>
                          <a:cs typeface="+mn-cs"/>
                        </a:defRPr>
                      </a:lvl6pPr>
                      <a:lvl7pPr marL="2743200">
                        <a:defRPr>
                          <a:solidFill>
                            <a:schemeClr val="dk1"/>
                          </a:solidFill>
                          <a:latin typeface="+mn-lt"/>
                          <a:ea typeface="+mn-ea"/>
                          <a:cs typeface="+mn-cs"/>
                        </a:defRPr>
                      </a:lvl7pPr>
                      <a:lvl8pPr marL="3200400">
                        <a:defRPr>
                          <a:solidFill>
                            <a:schemeClr val="dk1"/>
                          </a:solidFill>
                          <a:latin typeface="+mn-lt"/>
                          <a:ea typeface="+mn-ea"/>
                          <a:cs typeface="+mn-cs"/>
                        </a:defRPr>
                      </a:lvl8pPr>
                      <a:lvl9pPr marL="3657600">
                        <a:defRPr>
                          <a:solidFill>
                            <a:schemeClr val="dk1"/>
                          </a:solidFill>
                          <a:latin typeface="+mn-lt"/>
                          <a:ea typeface="+mn-ea"/>
                          <a:cs typeface="+mn-cs"/>
                        </a:defRPr>
                      </a:lvl9pPr>
                    </a:lstStyle>
                    <a:p>
                      <a:r>
                        <a:rPr lang="en-US" altLang="zh-CN" sz="1400" dirty="0"/>
                        <a:t>A-IoT UL</a:t>
                      </a:r>
                      <a:endParaRPr lang="zh-CN" altLang="en-US" sz="14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defRPr>
                          <a:solidFill>
                            <a:schemeClr val="dk1"/>
                          </a:solidFill>
                          <a:latin typeface="+mn-lt"/>
                          <a:ea typeface="+mn-ea"/>
                          <a:cs typeface="+mn-cs"/>
                        </a:defRPr>
                      </a:lvl1pPr>
                      <a:lvl2pPr marL="457200">
                        <a:defRPr>
                          <a:solidFill>
                            <a:schemeClr val="dk1"/>
                          </a:solidFill>
                          <a:latin typeface="+mn-lt"/>
                          <a:ea typeface="+mn-ea"/>
                          <a:cs typeface="+mn-cs"/>
                        </a:defRPr>
                      </a:lvl2pPr>
                      <a:lvl3pPr marL="914400">
                        <a:defRPr>
                          <a:solidFill>
                            <a:schemeClr val="dk1"/>
                          </a:solidFill>
                          <a:latin typeface="+mn-lt"/>
                          <a:ea typeface="+mn-ea"/>
                          <a:cs typeface="+mn-cs"/>
                        </a:defRPr>
                      </a:lvl3pPr>
                      <a:lvl4pPr marL="1371600">
                        <a:defRPr>
                          <a:solidFill>
                            <a:schemeClr val="dk1"/>
                          </a:solidFill>
                          <a:latin typeface="+mn-lt"/>
                          <a:ea typeface="+mn-ea"/>
                          <a:cs typeface="+mn-cs"/>
                        </a:defRPr>
                      </a:lvl4pPr>
                      <a:lvl5pPr marL="1828800">
                        <a:defRPr>
                          <a:solidFill>
                            <a:schemeClr val="dk1"/>
                          </a:solidFill>
                          <a:latin typeface="+mn-lt"/>
                          <a:ea typeface="+mn-ea"/>
                          <a:cs typeface="+mn-cs"/>
                        </a:defRPr>
                      </a:lvl5pPr>
                      <a:lvl6pPr marL="2286000">
                        <a:defRPr>
                          <a:solidFill>
                            <a:schemeClr val="dk1"/>
                          </a:solidFill>
                          <a:latin typeface="+mn-lt"/>
                          <a:ea typeface="+mn-ea"/>
                          <a:cs typeface="+mn-cs"/>
                        </a:defRPr>
                      </a:lvl6pPr>
                      <a:lvl7pPr marL="2743200">
                        <a:defRPr>
                          <a:solidFill>
                            <a:schemeClr val="dk1"/>
                          </a:solidFill>
                          <a:latin typeface="+mn-lt"/>
                          <a:ea typeface="+mn-ea"/>
                          <a:cs typeface="+mn-cs"/>
                        </a:defRPr>
                      </a:lvl7pPr>
                      <a:lvl8pPr marL="3200400">
                        <a:defRPr>
                          <a:solidFill>
                            <a:schemeClr val="dk1"/>
                          </a:solidFill>
                          <a:latin typeface="+mn-lt"/>
                          <a:ea typeface="+mn-ea"/>
                          <a:cs typeface="+mn-cs"/>
                        </a:defRPr>
                      </a:lvl8pPr>
                      <a:lvl9pPr marL="3657600">
                        <a:defRPr>
                          <a:solidFill>
                            <a:schemeClr val="dk1"/>
                          </a:solidFill>
                          <a:latin typeface="+mn-lt"/>
                          <a:ea typeface="+mn-ea"/>
                          <a:cs typeface="+mn-cs"/>
                        </a:defRPr>
                      </a:lvl9pPr>
                    </a:lstStyle>
                    <a:p>
                      <a:r>
                        <a:rPr lang="en-US" altLang="zh-CN" sz="1400" dirty="0"/>
                        <a:t>Proximity UE UL Tx may impact A-IoT UL</a:t>
                      </a:r>
                      <a:endParaRPr lang="zh-CN" altLang="en-US" sz="14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293112334"/>
                  </a:ext>
                </a:extLst>
              </a:tr>
              <a:tr h="287250">
                <a:tc>
                  <a:txBody>
                    <a:bodyPr/>
                    <a:lstStyle>
                      <a:lvl1pPr marL="0">
                        <a:defRPr>
                          <a:solidFill>
                            <a:schemeClr val="dk1"/>
                          </a:solidFill>
                          <a:latin typeface="+mn-lt"/>
                          <a:ea typeface="+mn-ea"/>
                          <a:cs typeface="+mn-cs"/>
                        </a:defRPr>
                      </a:lvl1pPr>
                      <a:lvl2pPr marL="457200">
                        <a:defRPr>
                          <a:solidFill>
                            <a:schemeClr val="dk1"/>
                          </a:solidFill>
                          <a:latin typeface="+mn-lt"/>
                          <a:ea typeface="+mn-ea"/>
                          <a:cs typeface="+mn-cs"/>
                        </a:defRPr>
                      </a:lvl2pPr>
                      <a:lvl3pPr marL="914400">
                        <a:defRPr>
                          <a:solidFill>
                            <a:schemeClr val="dk1"/>
                          </a:solidFill>
                          <a:latin typeface="+mn-lt"/>
                          <a:ea typeface="+mn-ea"/>
                          <a:cs typeface="+mn-cs"/>
                        </a:defRPr>
                      </a:lvl3pPr>
                      <a:lvl4pPr marL="1371600">
                        <a:defRPr>
                          <a:solidFill>
                            <a:schemeClr val="dk1"/>
                          </a:solidFill>
                          <a:latin typeface="+mn-lt"/>
                          <a:ea typeface="+mn-ea"/>
                          <a:cs typeface="+mn-cs"/>
                        </a:defRPr>
                      </a:lvl4pPr>
                      <a:lvl5pPr marL="1828800">
                        <a:defRPr>
                          <a:solidFill>
                            <a:schemeClr val="dk1"/>
                          </a:solidFill>
                          <a:latin typeface="+mn-lt"/>
                          <a:ea typeface="+mn-ea"/>
                          <a:cs typeface="+mn-cs"/>
                        </a:defRPr>
                      </a:lvl5pPr>
                      <a:lvl6pPr marL="2286000">
                        <a:defRPr>
                          <a:solidFill>
                            <a:schemeClr val="dk1"/>
                          </a:solidFill>
                          <a:latin typeface="+mn-lt"/>
                          <a:ea typeface="+mn-ea"/>
                          <a:cs typeface="+mn-cs"/>
                        </a:defRPr>
                      </a:lvl6pPr>
                      <a:lvl7pPr marL="2743200">
                        <a:defRPr>
                          <a:solidFill>
                            <a:schemeClr val="dk1"/>
                          </a:solidFill>
                          <a:latin typeface="+mn-lt"/>
                          <a:ea typeface="+mn-ea"/>
                          <a:cs typeface="+mn-cs"/>
                        </a:defRPr>
                      </a:lvl7pPr>
                      <a:lvl8pPr marL="3200400">
                        <a:defRPr>
                          <a:solidFill>
                            <a:schemeClr val="dk1"/>
                          </a:solidFill>
                          <a:latin typeface="+mn-lt"/>
                          <a:ea typeface="+mn-ea"/>
                          <a:cs typeface="+mn-cs"/>
                        </a:defRPr>
                      </a:lvl8pPr>
                      <a:lvl9pPr marL="3657600">
                        <a:defRPr>
                          <a:solidFill>
                            <a:schemeClr val="dk1"/>
                          </a:solidFill>
                          <a:latin typeface="+mn-lt"/>
                          <a:ea typeface="+mn-ea"/>
                          <a:cs typeface="+mn-cs"/>
                        </a:defRPr>
                      </a:lvl9pPr>
                    </a:lstStyle>
                    <a:p>
                      <a:r>
                        <a:rPr lang="en-US" altLang="zh-CN" sz="1400" dirty="0"/>
                        <a:t>A-IoT UL</a:t>
                      </a:r>
                      <a:endParaRPr lang="zh-CN" altLang="en-US" sz="14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defRPr>
                          <a:solidFill>
                            <a:schemeClr val="dk1"/>
                          </a:solidFill>
                          <a:latin typeface="+mn-lt"/>
                          <a:ea typeface="+mn-ea"/>
                          <a:cs typeface="+mn-cs"/>
                        </a:defRPr>
                      </a:lvl1pPr>
                      <a:lvl2pPr marL="457200">
                        <a:defRPr>
                          <a:solidFill>
                            <a:schemeClr val="dk1"/>
                          </a:solidFill>
                          <a:latin typeface="+mn-lt"/>
                          <a:ea typeface="+mn-ea"/>
                          <a:cs typeface="+mn-cs"/>
                        </a:defRPr>
                      </a:lvl2pPr>
                      <a:lvl3pPr marL="914400">
                        <a:defRPr>
                          <a:solidFill>
                            <a:schemeClr val="dk1"/>
                          </a:solidFill>
                          <a:latin typeface="+mn-lt"/>
                          <a:ea typeface="+mn-ea"/>
                          <a:cs typeface="+mn-cs"/>
                        </a:defRPr>
                      </a:lvl3pPr>
                      <a:lvl4pPr marL="1371600">
                        <a:defRPr>
                          <a:solidFill>
                            <a:schemeClr val="dk1"/>
                          </a:solidFill>
                          <a:latin typeface="+mn-lt"/>
                          <a:ea typeface="+mn-ea"/>
                          <a:cs typeface="+mn-cs"/>
                        </a:defRPr>
                      </a:lvl4pPr>
                      <a:lvl5pPr marL="1828800">
                        <a:defRPr>
                          <a:solidFill>
                            <a:schemeClr val="dk1"/>
                          </a:solidFill>
                          <a:latin typeface="+mn-lt"/>
                          <a:ea typeface="+mn-ea"/>
                          <a:cs typeface="+mn-cs"/>
                        </a:defRPr>
                      </a:lvl5pPr>
                      <a:lvl6pPr marL="2286000">
                        <a:defRPr>
                          <a:solidFill>
                            <a:schemeClr val="dk1"/>
                          </a:solidFill>
                          <a:latin typeface="+mn-lt"/>
                          <a:ea typeface="+mn-ea"/>
                          <a:cs typeface="+mn-cs"/>
                        </a:defRPr>
                      </a:lvl6pPr>
                      <a:lvl7pPr marL="2743200">
                        <a:defRPr>
                          <a:solidFill>
                            <a:schemeClr val="dk1"/>
                          </a:solidFill>
                          <a:latin typeface="+mn-lt"/>
                          <a:ea typeface="+mn-ea"/>
                          <a:cs typeface="+mn-cs"/>
                        </a:defRPr>
                      </a:lvl7pPr>
                      <a:lvl8pPr marL="3200400">
                        <a:defRPr>
                          <a:solidFill>
                            <a:schemeClr val="dk1"/>
                          </a:solidFill>
                          <a:latin typeface="+mn-lt"/>
                          <a:ea typeface="+mn-ea"/>
                          <a:cs typeface="+mn-cs"/>
                        </a:defRPr>
                      </a:lvl8pPr>
                      <a:lvl9pPr marL="3657600">
                        <a:defRPr>
                          <a:solidFill>
                            <a:schemeClr val="dk1"/>
                          </a:solidFill>
                          <a:latin typeface="+mn-lt"/>
                          <a:ea typeface="+mn-ea"/>
                          <a:cs typeface="+mn-cs"/>
                        </a:defRPr>
                      </a:lvl9pPr>
                    </a:lstStyle>
                    <a:p>
                      <a:r>
                        <a:rPr lang="en-US" altLang="zh-CN" sz="1400" dirty="0"/>
                        <a:t>NR UL</a:t>
                      </a:r>
                      <a:endParaRPr lang="zh-CN" altLang="en-US" sz="14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defRPr>
                          <a:solidFill>
                            <a:schemeClr val="dk1"/>
                          </a:solidFill>
                          <a:latin typeface="+mn-lt"/>
                          <a:ea typeface="+mn-ea"/>
                          <a:cs typeface="+mn-cs"/>
                        </a:defRPr>
                      </a:lvl1pPr>
                      <a:lvl2pPr marL="457200">
                        <a:defRPr>
                          <a:solidFill>
                            <a:schemeClr val="dk1"/>
                          </a:solidFill>
                          <a:latin typeface="+mn-lt"/>
                          <a:ea typeface="+mn-ea"/>
                          <a:cs typeface="+mn-cs"/>
                        </a:defRPr>
                      </a:lvl2pPr>
                      <a:lvl3pPr marL="914400">
                        <a:defRPr>
                          <a:solidFill>
                            <a:schemeClr val="dk1"/>
                          </a:solidFill>
                          <a:latin typeface="+mn-lt"/>
                          <a:ea typeface="+mn-ea"/>
                          <a:cs typeface="+mn-cs"/>
                        </a:defRPr>
                      </a:lvl3pPr>
                      <a:lvl4pPr marL="1371600">
                        <a:defRPr>
                          <a:solidFill>
                            <a:schemeClr val="dk1"/>
                          </a:solidFill>
                          <a:latin typeface="+mn-lt"/>
                          <a:ea typeface="+mn-ea"/>
                          <a:cs typeface="+mn-cs"/>
                        </a:defRPr>
                      </a:lvl4pPr>
                      <a:lvl5pPr marL="1828800">
                        <a:defRPr>
                          <a:solidFill>
                            <a:schemeClr val="dk1"/>
                          </a:solidFill>
                          <a:latin typeface="+mn-lt"/>
                          <a:ea typeface="+mn-ea"/>
                          <a:cs typeface="+mn-cs"/>
                        </a:defRPr>
                      </a:lvl5pPr>
                      <a:lvl6pPr marL="2286000">
                        <a:defRPr>
                          <a:solidFill>
                            <a:schemeClr val="dk1"/>
                          </a:solidFill>
                          <a:latin typeface="+mn-lt"/>
                          <a:ea typeface="+mn-ea"/>
                          <a:cs typeface="+mn-cs"/>
                        </a:defRPr>
                      </a:lvl6pPr>
                      <a:lvl7pPr marL="2743200">
                        <a:defRPr>
                          <a:solidFill>
                            <a:schemeClr val="dk1"/>
                          </a:solidFill>
                          <a:latin typeface="+mn-lt"/>
                          <a:ea typeface="+mn-ea"/>
                          <a:cs typeface="+mn-cs"/>
                        </a:defRPr>
                      </a:lvl7pPr>
                      <a:lvl8pPr marL="3200400">
                        <a:defRPr>
                          <a:solidFill>
                            <a:schemeClr val="dk1"/>
                          </a:solidFill>
                          <a:latin typeface="+mn-lt"/>
                          <a:ea typeface="+mn-ea"/>
                          <a:cs typeface="+mn-cs"/>
                        </a:defRPr>
                      </a:lvl8pPr>
                      <a:lvl9pPr marL="3657600">
                        <a:defRPr>
                          <a:solidFill>
                            <a:schemeClr val="dk1"/>
                          </a:solidFill>
                          <a:latin typeface="+mn-lt"/>
                          <a:ea typeface="+mn-ea"/>
                          <a:cs typeface="+mn-cs"/>
                        </a:defRPr>
                      </a:lvl9pPr>
                    </a:lstStyle>
                    <a:p>
                      <a:r>
                        <a:rPr lang="en-US" altLang="zh-CN" sz="1400" dirty="0"/>
                        <a:t>Device A OK</a:t>
                      </a:r>
                    </a:p>
                    <a:p>
                      <a:r>
                        <a:rPr lang="en-US" altLang="zh-CN" sz="1400" dirty="0"/>
                        <a:t>Device B ?</a:t>
                      </a:r>
                      <a:endParaRPr lang="zh-CN" altLang="en-US" sz="14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3700619092"/>
                  </a:ext>
                </a:extLst>
              </a:tr>
            </a:tbl>
          </a:graphicData>
        </a:graphic>
      </p:graphicFrame>
      <p:sp>
        <p:nvSpPr>
          <p:cNvPr id="100" name="文本框 99">
            <a:extLst>
              <a:ext uri="{FF2B5EF4-FFF2-40B4-BE49-F238E27FC236}">
                <a16:creationId xmlns:a16="http://schemas.microsoft.com/office/drawing/2014/main" id="{7FA00D1F-994A-CF01-2694-8272106F299C}"/>
              </a:ext>
            </a:extLst>
          </p:cNvPr>
          <p:cNvSpPr txBox="1"/>
          <p:nvPr/>
        </p:nvSpPr>
        <p:spPr>
          <a:xfrm>
            <a:off x="332456" y="6094347"/>
            <a:ext cx="11561093" cy="646331"/>
          </a:xfrm>
          <a:prstGeom prst="rect">
            <a:avLst/>
          </a:prstGeom>
          <a:noFill/>
        </p:spPr>
        <p:txBody>
          <a:bodyPr wrap="square">
            <a:spAutoFit/>
          </a:bodyPr>
          <a:lstStyle/>
          <a:p>
            <a:pPr fontAlgn="ctr"/>
            <a:r>
              <a:rPr lang="en-US" altLang="zh-CN" b="1" kern="100" dirty="0">
                <a:solidFill>
                  <a:prstClr val="black"/>
                </a:solidFill>
                <a:latin typeface="Arial" panose="020B0604020202020204" pitchFamily="34" charset="0"/>
                <a:ea typeface="等线" panose="02010600030101010101" pitchFamily="2" charset="-122"/>
                <a:cs typeface="Arial" panose="020B0604020202020204" pitchFamily="34" charset="0"/>
              </a:rPr>
              <a:t>Observation: RF ED is more practical for device A &amp; B. Device A &amp; B and NR coexistence in FDD spectrum needed FFS.</a:t>
            </a:r>
          </a:p>
        </p:txBody>
      </p:sp>
    </p:spTree>
    <p:extLst>
      <p:ext uri="{BB962C8B-B14F-4D97-AF65-F5344CB8AC3E}">
        <p14:creationId xmlns:p14="http://schemas.microsoft.com/office/powerpoint/2010/main" val="38636604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3">
            <a:extLst>
              <a:ext uri="{FF2B5EF4-FFF2-40B4-BE49-F238E27FC236}">
                <a16:creationId xmlns:a16="http://schemas.microsoft.com/office/drawing/2014/main" id="{AF19DF84-F9AC-5BD0-33AB-5360CD1B755D}"/>
              </a:ext>
            </a:extLst>
          </p:cNvPr>
          <p:cNvGrpSpPr/>
          <p:nvPr/>
        </p:nvGrpSpPr>
        <p:grpSpPr>
          <a:xfrm>
            <a:off x="0" y="0"/>
            <a:ext cx="11868150" cy="762000"/>
            <a:chOff x="0" y="0"/>
            <a:chExt cx="18690" cy="1200"/>
          </a:xfrm>
        </p:grpSpPr>
        <p:grpSp>
          <p:nvGrpSpPr>
            <p:cNvPr id="55" name="组合 12">
              <a:extLst>
                <a:ext uri="{FF2B5EF4-FFF2-40B4-BE49-F238E27FC236}">
                  <a16:creationId xmlns:a16="http://schemas.microsoft.com/office/drawing/2014/main" id="{ABF3673C-4F26-87F3-40DF-EEFDE47E389F}"/>
                </a:ext>
              </a:extLst>
            </p:cNvPr>
            <p:cNvGrpSpPr/>
            <p:nvPr/>
          </p:nvGrpSpPr>
          <p:grpSpPr>
            <a:xfrm>
              <a:off x="0" y="0"/>
              <a:ext cx="14040" cy="1200"/>
              <a:chOff x="0" y="152400"/>
              <a:chExt cx="8915400" cy="762000"/>
            </a:xfrm>
          </p:grpSpPr>
          <p:sp>
            <p:nvSpPr>
              <p:cNvPr id="57" name="矩形 56">
                <a:extLst>
                  <a:ext uri="{FF2B5EF4-FFF2-40B4-BE49-F238E27FC236}">
                    <a16:creationId xmlns:a16="http://schemas.microsoft.com/office/drawing/2014/main" id="{81AFB5E9-7B05-11F1-65E0-E366D84B3164}"/>
                  </a:ext>
                </a:extLst>
              </p:cNvPr>
              <p:cNvSpPr/>
              <p:nvPr/>
            </p:nvSpPr>
            <p:spPr>
              <a:xfrm>
                <a:off x="0" y="152400"/>
                <a:ext cx="228600" cy="762000"/>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58" name="直接连接符 57">
                <a:extLst>
                  <a:ext uri="{FF2B5EF4-FFF2-40B4-BE49-F238E27FC236}">
                    <a16:creationId xmlns:a16="http://schemas.microsoft.com/office/drawing/2014/main" id="{685F011D-07E0-D187-162C-991F3F7BCDFD}"/>
                  </a:ext>
                </a:extLst>
              </p:cNvPr>
              <p:cNvCxnSpPr/>
              <p:nvPr/>
            </p:nvCxnSpPr>
            <p:spPr>
              <a:xfrm>
                <a:off x="0" y="914400"/>
                <a:ext cx="8915400" cy="0"/>
              </a:xfrm>
              <a:prstGeom prst="line">
                <a:avLst/>
              </a:prstGeom>
              <a:noFill/>
              <a:ln w="6350" cap="flat" cmpd="sng" algn="ctr">
                <a:solidFill>
                  <a:srgbClr val="4472C4"/>
                </a:solidFill>
                <a:prstDash val="solid"/>
                <a:miter lim="800000"/>
              </a:ln>
              <a:effectLst/>
            </p:spPr>
          </p:cxnSp>
        </p:grpSp>
        <p:sp>
          <p:nvSpPr>
            <p:cNvPr id="56" name="TextBox 4">
              <a:extLst>
                <a:ext uri="{FF2B5EF4-FFF2-40B4-BE49-F238E27FC236}">
                  <a16:creationId xmlns:a16="http://schemas.microsoft.com/office/drawing/2014/main" id="{5C56DE07-B37E-79F4-386B-E1D10D079019}"/>
                </a:ext>
              </a:extLst>
            </p:cNvPr>
            <p:cNvSpPr txBox="1"/>
            <p:nvPr/>
          </p:nvSpPr>
          <p:spPr>
            <a:xfrm>
              <a:off x="360" y="189"/>
              <a:ext cx="18330" cy="82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Motivation and use cases for Ambient IoT</a:t>
              </a:r>
            </a:p>
          </p:txBody>
        </p:sp>
      </p:grpSp>
      <p:grpSp>
        <p:nvGrpSpPr>
          <p:cNvPr id="59" name="组合 58">
            <a:extLst>
              <a:ext uri="{FF2B5EF4-FFF2-40B4-BE49-F238E27FC236}">
                <a16:creationId xmlns:a16="http://schemas.microsoft.com/office/drawing/2014/main" id="{9CCC0E22-C193-D587-024A-1F113F9ECE56}"/>
              </a:ext>
            </a:extLst>
          </p:cNvPr>
          <p:cNvGrpSpPr/>
          <p:nvPr/>
        </p:nvGrpSpPr>
        <p:grpSpPr>
          <a:xfrm>
            <a:off x="335358" y="734805"/>
            <a:ext cx="6913340" cy="400105"/>
            <a:chOff x="431365" y="884716"/>
            <a:chExt cx="4396835" cy="400105"/>
          </a:xfrm>
        </p:grpSpPr>
        <p:sp>
          <p:nvSpPr>
            <p:cNvPr id="60" name="矩形 59">
              <a:extLst>
                <a:ext uri="{FF2B5EF4-FFF2-40B4-BE49-F238E27FC236}">
                  <a16:creationId xmlns:a16="http://schemas.microsoft.com/office/drawing/2014/main" id="{1D4FE823-3C50-E260-7D14-0C68526BDD39}"/>
                </a:ext>
              </a:extLst>
            </p:cNvPr>
            <p:cNvSpPr/>
            <p:nvPr/>
          </p:nvSpPr>
          <p:spPr>
            <a:xfrm>
              <a:off x="431365" y="920416"/>
              <a:ext cx="2683308" cy="353694"/>
            </a:xfrm>
            <a:prstGeom prst="rect">
              <a:avLst/>
            </a:prstGeom>
            <a:solidFill>
              <a:srgbClr val="5B9BD5">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61" name="文本框 2">
              <a:extLst>
                <a:ext uri="{FF2B5EF4-FFF2-40B4-BE49-F238E27FC236}">
                  <a16:creationId xmlns:a16="http://schemas.microsoft.com/office/drawing/2014/main" id="{1923DF65-C286-20F4-3FBF-04983A76BEF1}"/>
                </a:ext>
              </a:extLst>
            </p:cNvPr>
            <p:cNvSpPr txBox="1"/>
            <p:nvPr/>
          </p:nvSpPr>
          <p:spPr>
            <a:xfrm>
              <a:off x="431366" y="884716"/>
              <a:ext cx="4396834" cy="400105"/>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Motivation and high value use cases </a:t>
              </a:r>
            </a:p>
          </p:txBody>
        </p:sp>
      </p:grpSp>
      <p:sp>
        <p:nvSpPr>
          <p:cNvPr id="62" name="矩形 14">
            <a:extLst>
              <a:ext uri="{FF2B5EF4-FFF2-40B4-BE49-F238E27FC236}">
                <a16:creationId xmlns:a16="http://schemas.microsoft.com/office/drawing/2014/main" id="{A9C5CC19-8AFA-96B5-0026-9FAF17D9B4ED}"/>
              </a:ext>
            </a:extLst>
          </p:cNvPr>
          <p:cNvSpPr/>
          <p:nvPr/>
        </p:nvSpPr>
        <p:spPr>
          <a:xfrm>
            <a:off x="335362" y="1124199"/>
            <a:ext cx="11639550" cy="1600438"/>
          </a:xfrm>
          <a:prstGeom prst="rect">
            <a:avLst/>
          </a:prstGeom>
          <a:noFill/>
          <a:ln w="12700">
            <a:solidFill>
              <a:srgbClr val="4472C4"/>
            </a:solidFill>
          </a:ln>
        </p:spPr>
        <p:txBody>
          <a:bodyPr wrap="square">
            <a:spAutoFit/>
          </a:bodyPr>
          <a:lstStyle/>
          <a:p>
            <a:pPr marL="285750" marR="0" lvl="0"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Huge demands for industries on tracking and monitoring which current RFID still cannot meet.</a:t>
            </a:r>
          </a:p>
          <a:p>
            <a:pPr marL="285750" marR="0" lvl="0"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Ambient IoT is expected to enable billions of cellular new connections, by solving the bottleneck of conventional RFID, including limited coverage, high cost of deployment and maintenance, not supporting positioning and wide-area deployment.</a:t>
            </a:r>
          </a:p>
          <a:p>
            <a:pPr marL="285750" indent="-285750" defTabSz="914400" fontAlgn="ctr">
              <a:buFont typeface="Arial" panose="020B0604020202020204" pitchFamily="34" charset="0"/>
              <a:buChar char="•"/>
              <a:defRPr/>
            </a:pPr>
            <a:r>
              <a:rPr lang="en-US" altLang="zh-CN" sz="1400" kern="100" dirty="0">
                <a:solidFill>
                  <a:prstClr val="black"/>
                </a:solidFill>
                <a:latin typeface="Arial" panose="020B0604020202020204" pitchFamily="34" charset="0"/>
                <a:ea typeface="等线" panose="02010600030101010101" pitchFamily="2" charset="-122"/>
                <a:cs typeface="Arial" panose="020B0604020202020204" pitchFamily="34" charset="0"/>
              </a:rPr>
              <a:t>As a competitive technology, IEEE 802.11 WG is now working on Ambient Power Communication to support battery-less and maintenance-free devices and will finish WI in Mar 2026. Once we miss the opportunity window, we will never have a second chance in 5G-A or 6G. </a:t>
            </a:r>
          </a:p>
          <a:p>
            <a:pPr marL="285750" indent="-285750" defTabSz="914400" fontAlgn="ctr">
              <a:buFont typeface="Arial" panose="020B0604020202020204" pitchFamily="34" charset="0"/>
              <a:buChar char="•"/>
              <a:defRPr/>
            </a:pPr>
            <a:r>
              <a:rPr kumimoji="0" lang="en-US" altLang="zh-CN" sz="14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Therefore, let’s seize the opportunity promptly and unlock 5G-A new capability and value for billions connections.</a:t>
            </a:r>
          </a:p>
          <a:p>
            <a:pPr marL="285750" marR="0" lvl="0" indent="-285750" defTabSz="91440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Observation 1: We should deliver Ambient IoT as 5G-A key technology ASAP (i.e., specified in R19). </a:t>
            </a:r>
          </a:p>
        </p:txBody>
      </p:sp>
      <p:sp>
        <p:nvSpPr>
          <p:cNvPr id="63" name="文本框 68">
            <a:extLst>
              <a:ext uri="{FF2B5EF4-FFF2-40B4-BE49-F238E27FC236}">
                <a16:creationId xmlns:a16="http://schemas.microsoft.com/office/drawing/2014/main" id="{57622468-A5DD-8A8D-4F6E-3BB75772660D}"/>
              </a:ext>
            </a:extLst>
          </p:cNvPr>
          <p:cNvSpPr txBox="1">
            <a:spLocks noChangeArrowheads="1"/>
          </p:cNvSpPr>
          <p:nvPr/>
        </p:nvSpPr>
        <p:spPr bwMode="auto">
          <a:xfrm>
            <a:off x="105154" y="3825106"/>
            <a:ext cx="3825577" cy="909223"/>
          </a:xfrm>
          <a:prstGeom prst="rect">
            <a:avLst/>
          </a:prstGeom>
          <a:noFill/>
          <a:ln w="9525">
            <a:noFill/>
            <a:miter lim="800000"/>
          </a:ln>
        </p:spPr>
        <p:txBody>
          <a:bodyPr wrap="square">
            <a:spAutoFit/>
          </a:bodyPr>
          <a:lstStyle/>
          <a:p>
            <a:pPr algn="ctr">
              <a:lnSpc>
                <a:spcPct val="120000"/>
              </a:lnSpc>
            </a:pPr>
            <a:r>
              <a:rPr lang="en-US" altLang="zh-CN" sz="900" b="1" dirty="0">
                <a:solidFill>
                  <a:prstClr val="black"/>
                </a:solidFill>
                <a:latin typeface="微软雅黑" panose="020B0503020204020204" pitchFamily="34" charset="-122"/>
                <a:ea typeface="微软雅黑" panose="020B0503020204020204" pitchFamily="34" charset="-122"/>
              </a:rPr>
              <a:t>Inventory in factory</a:t>
            </a:r>
          </a:p>
          <a:p>
            <a:pPr>
              <a:lnSpc>
                <a:spcPct val="120000"/>
              </a:lnSpc>
            </a:pPr>
            <a:r>
              <a:rPr lang="en-US" altLang="zh-CN" sz="900" b="1" dirty="0">
                <a:solidFill>
                  <a:srgbClr val="4472C4"/>
                </a:solidFill>
                <a:latin typeface="微软雅黑" panose="020B0503020204020204" pitchFamily="34" charset="-122"/>
                <a:ea typeface="微软雅黑" panose="020B0503020204020204" pitchFamily="34" charset="-122"/>
              </a:rPr>
              <a:t>Scenario</a:t>
            </a:r>
            <a:r>
              <a:rPr lang="zh-CN" altLang="en-US" sz="900" b="1" dirty="0">
                <a:solidFill>
                  <a:srgbClr val="4472C4"/>
                </a:solidFill>
                <a:latin typeface="微软雅黑" panose="020B0503020204020204" pitchFamily="34" charset="-122"/>
                <a:ea typeface="微软雅黑" panose="020B0503020204020204" pitchFamily="34" charset="-122"/>
              </a:rPr>
              <a:t>：</a:t>
            </a:r>
            <a:r>
              <a:rPr lang="en-US" altLang="zh-CN" sz="900" b="1" dirty="0">
                <a:solidFill>
                  <a:prstClr val="black"/>
                </a:solidFill>
                <a:latin typeface="微软雅黑" panose="020B0503020204020204" pitchFamily="34" charset="-122"/>
                <a:ea typeface="微软雅黑" panose="020B0503020204020204" pitchFamily="34" charset="-122"/>
              </a:rPr>
              <a:t>Low-cost indoor factory inventory and positioning for large amount of materials</a:t>
            </a:r>
          </a:p>
          <a:p>
            <a:pPr>
              <a:lnSpc>
                <a:spcPct val="120000"/>
              </a:lnSpc>
            </a:pPr>
            <a:r>
              <a:rPr lang="en-US" altLang="zh-CN" sz="900" b="1" dirty="0">
                <a:solidFill>
                  <a:srgbClr val="4472C4"/>
                </a:solidFill>
                <a:latin typeface="微软雅黑" panose="020B0503020204020204" pitchFamily="34" charset="-122"/>
                <a:ea typeface="微软雅黑" panose="020B0503020204020204" pitchFamily="34" charset="-122"/>
              </a:rPr>
              <a:t>Requirement</a:t>
            </a:r>
            <a:r>
              <a:rPr lang="zh-CN" altLang="en-US" sz="900" b="1" dirty="0">
                <a:solidFill>
                  <a:srgbClr val="4472C4"/>
                </a:solidFill>
                <a:latin typeface="微软雅黑" panose="020B0503020204020204" pitchFamily="34" charset="-122"/>
                <a:ea typeface="微软雅黑" panose="020B0503020204020204" pitchFamily="34" charset="-122"/>
              </a:rPr>
              <a:t>：</a:t>
            </a:r>
            <a:r>
              <a:rPr lang="en-US" altLang="zh-CN" sz="900" b="1" dirty="0">
                <a:solidFill>
                  <a:prstClr val="black"/>
                </a:solidFill>
                <a:latin typeface="微软雅黑" panose="020B0503020204020204" pitchFamily="34" charset="-122"/>
                <a:ea typeface="微软雅黑" panose="020B0503020204020204" pitchFamily="34" charset="-122"/>
              </a:rPr>
              <a:t>Indoor NLOS coverage 20m, positioning accuracy ~2m, 0.02$ per tag </a:t>
            </a:r>
          </a:p>
        </p:txBody>
      </p:sp>
      <p:sp>
        <p:nvSpPr>
          <p:cNvPr id="1048768" name="文本框 41">
            <a:extLst>
              <a:ext uri="{FF2B5EF4-FFF2-40B4-BE49-F238E27FC236}">
                <a16:creationId xmlns:a16="http://schemas.microsoft.com/office/drawing/2014/main" id="{AE910849-877A-9E18-35CC-15B328761A15}"/>
              </a:ext>
            </a:extLst>
          </p:cNvPr>
          <p:cNvSpPr txBox="1">
            <a:spLocks noChangeArrowheads="1"/>
          </p:cNvSpPr>
          <p:nvPr/>
        </p:nvSpPr>
        <p:spPr bwMode="auto">
          <a:xfrm>
            <a:off x="3900024" y="3938243"/>
            <a:ext cx="4115820" cy="743024"/>
          </a:xfrm>
          <a:prstGeom prst="rect">
            <a:avLst/>
          </a:prstGeom>
          <a:noFill/>
          <a:ln w="9525">
            <a:noFill/>
            <a:miter lim="800000"/>
          </a:ln>
        </p:spPr>
        <p:txBody>
          <a:bodyPr wrap="square">
            <a:spAutoFit/>
          </a:bodyPr>
          <a:lstStyle/>
          <a:p>
            <a:pPr algn="ctr">
              <a:lnSpc>
                <a:spcPct val="120000"/>
              </a:lnSpc>
            </a:pPr>
            <a:r>
              <a:rPr lang="en-US" altLang="zh-CN" sz="900" b="1" dirty="0">
                <a:solidFill>
                  <a:prstClr val="black"/>
                </a:solidFill>
                <a:latin typeface="微软雅黑" panose="020B0503020204020204" pitchFamily="34" charset="-122"/>
                <a:ea typeface="微软雅黑" panose="020B0503020204020204" pitchFamily="34" charset="-122"/>
              </a:rPr>
              <a:t>Wide area logistics tracking</a:t>
            </a:r>
          </a:p>
          <a:p>
            <a:pPr>
              <a:lnSpc>
                <a:spcPct val="120000"/>
              </a:lnSpc>
            </a:pPr>
            <a:r>
              <a:rPr lang="en-US" altLang="zh-CN" sz="900" b="1" dirty="0">
                <a:solidFill>
                  <a:srgbClr val="4472C4"/>
                </a:solidFill>
                <a:latin typeface="微软雅黑" panose="020B0503020204020204" pitchFamily="34" charset="-122"/>
                <a:ea typeface="微软雅黑" panose="020B0503020204020204" pitchFamily="34" charset="-122"/>
              </a:rPr>
              <a:t>Scenario</a:t>
            </a:r>
            <a:r>
              <a:rPr lang="zh-CN" altLang="en-US" sz="900" b="1" dirty="0">
                <a:solidFill>
                  <a:srgbClr val="4472C4"/>
                </a:solidFill>
                <a:latin typeface="微软雅黑" panose="020B0503020204020204" pitchFamily="34" charset="-122"/>
                <a:ea typeface="微软雅黑" panose="020B0503020204020204" pitchFamily="34" charset="-122"/>
              </a:rPr>
              <a:t>：</a:t>
            </a:r>
            <a:r>
              <a:rPr lang="en-US" altLang="zh-CN" sz="900" b="1" dirty="0">
                <a:solidFill>
                  <a:prstClr val="black"/>
                </a:solidFill>
                <a:latin typeface="微软雅黑" panose="020B0503020204020204" pitchFamily="34" charset="-122"/>
                <a:ea typeface="微软雅黑" panose="020B0503020204020204" pitchFamily="34" charset="-122"/>
              </a:rPr>
              <a:t>110.58 billion packets delivered in 2022, China. Requiring low-cost outdoor logistics tracking and positioning</a:t>
            </a:r>
          </a:p>
          <a:p>
            <a:pPr>
              <a:lnSpc>
                <a:spcPct val="120000"/>
              </a:lnSpc>
            </a:pPr>
            <a:r>
              <a:rPr lang="en-US" altLang="zh-CN" sz="900" b="1" dirty="0">
                <a:solidFill>
                  <a:srgbClr val="4472C4"/>
                </a:solidFill>
                <a:latin typeface="微软雅黑" panose="020B0503020204020204" pitchFamily="34" charset="-122"/>
                <a:ea typeface="微软雅黑" panose="020B0503020204020204" pitchFamily="34" charset="-122"/>
              </a:rPr>
              <a:t>Requirement</a:t>
            </a:r>
            <a:r>
              <a:rPr lang="zh-CN" altLang="en-US" sz="900" b="1" dirty="0">
                <a:solidFill>
                  <a:srgbClr val="4472C4"/>
                </a:solidFill>
                <a:latin typeface="微软雅黑" panose="020B0503020204020204" pitchFamily="34" charset="-122"/>
                <a:ea typeface="微软雅黑" panose="020B0503020204020204" pitchFamily="34" charset="-122"/>
              </a:rPr>
              <a:t>：</a:t>
            </a:r>
            <a:r>
              <a:rPr lang="en-US" altLang="zh-CN" sz="900" b="1" dirty="0">
                <a:solidFill>
                  <a:prstClr val="black"/>
                </a:solidFill>
                <a:latin typeface="微软雅黑" panose="020B0503020204020204" pitchFamily="34" charset="-122"/>
                <a:ea typeface="微软雅黑" panose="020B0503020204020204" pitchFamily="34" charset="-122"/>
              </a:rPr>
              <a:t>outdoor coverage 200m, positioning accuracy ~2m</a:t>
            </a:r>
          </a:p>
        </p:txBody>
      </p:sp>
      <p:pic>
        <p:nvPicPr>
          <p:cNvPr id="1048769" name="图片 1048768">
            <a:extLst>
              <a:ext uri="{FF2B5EF4-FFF2-40B4-BE49-F238E27FC236}">
                <a16:creationId xmlns:a16="http://schemas.microsoft.com/office/drawing/2014/main" id="{14CA84FE-421A-CD09-3B36-E38C923D13E8}"/>
              </a:ext>
            </a:extLst>
          </p:cNvPr>
          <p:cNvPicPr>
            <a:picLocks noChangeAspect="1"/>
          </p:cNvPicPr>
          <p:nvPr/>
        </p:nvPicPr>
        <p:blipFill>
          <a:blip r:embed="rId3"/>
          <a:stretch>
            <a:fillRect/>
          </a:stretch>
        </p:blipFill>
        <p:spPr>
          <a:xfrm>
            <a:off x="4879423" y="4810075"/>
            <a:ext cx="1666582" cy="1147934"/>
          </a:xfrm>
          <a:prstGeom prst="rect">
            <a:avLst/>
          </a:prstGeom>
        </p:spPr>
      </p:pic>
      <p:sp>
        <p:nvSpPr>
          <p:cNvPr id="1048772" name="文本框 68">
            <a:extLst>
              <a:ext uri="{FF2B5EF4-FFF2-40B4-BE49-F238E27FC236}">
                <a16:creationId xmlns:a16="http://schemas.microsoft.com/office/drawing/2014/main" id="{9177F25D-3B1C-B8A7-694B-1CE9DFE98D0A}"/>
              </a:ext>
            </a:extLst>
          </p:cNvPr>
          <p:cNvSpPr txBox="1">
            <a:spLocks noChangeArrowheads="1"/>
          </p:cNvSpPr>
          <p:nvPr/>
        </p:nvSpPr>
        <p:spPr bwMode="auto">
          <a:xfrm>
            <a:off x="4033852" y="5954709"/>
            <a:ext cx="3581915" cy="743024"/>
          </a:xfrm>
          <a:prstGeom prst="rect">
            <a:avLst/>
          </a:prstGeom>
          <a:noFill/>
          <a:ln w="9525">
            <a:noFill/>
            <a:miter lim="800000"/>
          </a:ln>
        </p:spPr>
        <p:txBody>
          <a:bodyPr wrap="square">
            <a:spAutoFit/>
          </a:bodyPr>
          <a:lstStyle/>
          <a:p>
            <a:pPr algn="ctr">
              <a:lnSpc>
                <a:spcPct val="120000"/>
              </a:lnSpc>
            </a:pPr>
            <a:r>
              <a:rPr lang="en-US" altLang="zh-CN" sz="900" b="1" dirty="0">
                <a:solidFill>
                  <a:prstClr val="black"/>
                </a:solidFill>
                <a:latin typeface="微软雅黑" panose="020B0503020204020204" pitchFamily="34" charset="-122"/>
                <a:ea typeface="微软雅黑" panose="020B0503020204020204" pitchFamily="34" charset="-122"/>
              </a:rPr>
              <a:t>Medicine &amp; vaccine monitoring</a:t>
            </a:r>
          </a:p>
          <a:p>
            <a:pPr>
              <a:lnSpc>
                <a:spcPct val="120000"/>
              </a:lnSpc>
            </a:pPr>
            <a:r>
              <a:rPr lang="en-US" altLang="zh-CN" sz="900" b="1" dirty="0">
                <a:solidFill>
                  <a:srgbClr val="4472C4"/>
                </a:solidFill>
                <a:latin typeface="微软雅黑" panose="020B0503020204020204" pitchFamily="34" charset="-122"/>
                <a:ea typeface="微软雅黑" panose="020B0503020204020204" pitchFamily="34" charset="-122"/>
              </a:rPr>
              <a:t>Scenario: </a:t>
            </a:r>
            <a:r>
              <a:rPr lang="en-US" altLang="zh-CN" sz="900" b="1" dirty="0">
                <a:solidFill>
                  <a:prstClr val="black"/>
                </a:solidFill>
                <a:latin typeface="微软雅黑" panose="020B0503020204020204" pitchFamily="34" charset="-122"/>
                <a:ea typeface="微软雅黑" panose="020B0503020204020204" pitchFamily="34" charset="-122"/>
              </a:rPr>
              <a:t>Temperature monitoring for medicine &amp; vaccine</a:t>
            </a:r>
          </a:p>
          <a:p>
            <a:pPr>
              <a:lnSpc>
                <a:spcPct val="120000"/>
              </a:lnSpc>
            </a:pPr>
            <a:r>
              <a:rPr lang="en-US" altLang="zh-CN" sz="9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Requirement: </a:t>
            </a:r>
            <a:r>
              <a:rPr lang="en-US" altLang="zh-CN" sz="900" b="1"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indoor NLOS coverage 20m, supporting temperature sensing </a:t>
            </a:r>
          </a:p>
        </p:txBody>
      </p:sp>
      <p:sp>
        <p:nvSpPr>
          <p:cNvPr id="1048773" name="文本框 13">
            <a:extLst>
              <a:ext uri="{FF2B5EF4-FFF2-40B4-BE49-F238E27FC236}">
                <a16:creationId xmlns:a16="http://schemas.microsoft.com/office/drawing/2014/main" id="{20FDBA14-8D80-FCC2-A77D-954993488498}"/>
              </a:ext>
            </a:extLst>
          </p:cNvPr>
          <p:cNvSpPr txBox="1">
            <a:spLocks noChangeArrowheads="1"/>
          </p:cNvSpPr>
          <p:nvPr/>
        </p:nvSpPr>
        <p:spPr bwMode="auto">
          <a:xfrm>
            <a:off x="8015844" y="3841815"/>
            <a:ext cx="4227616" cy="909223"/>
          </a:xfrm>
          <a:prstGeom prst="rect">
            <a:avLst/>
          </a:prstGeom>
          <a:noFill/>
          <a:ln w="9525">
            <a:noFill/>
            <a:miter lim="800000"/>
          </a:ln>
        </p:spPr>
        <p:txBody>
          <a:bodyPr wrap="square">
            <a:spAutoFit/>
          </a:bodyPr>
          <a:lstStyle/>
          <a:p>
            <a:pPr algn="ctr">
              <a:lnSpc>
                <a:spcPct val="120000"/>
              </a:lnSpc>
            </a:pPr>
            <a:r>
              <a:rPr lang="en-US" altLang="zh-CN" sz="900" b="1"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Retailer</a:t>
            </a:r>
          </a:p>
          <a:p>
            <a:pPr>
              <a:lnSpc>
                <a:spcPct val="120000"/>
              </a:lnSpc>
            </a:pPr>
            <a:r>
              <a:rPr lang="en-US" altLang="zh-CN" sz="900" b="1" dirty="0">
                <a:solidFill>
                  <a:srgbClr val="4472C4"/>
                </a:solidFill>
                <a:latin typeface="微软雅黑" panose="020B0503020204020204" pitchFamily="34" charset="-122"/>
                <a:ea typeface="微软雅黑" panose="020B0503020204020204" pitchFamily="34" charset="-122"/>
              </a:rPr>
              <a:t>Scenario: </a:t>
            </a:r>
            <a:r>
              <a:rPr lang="en-US" altLang="zh-CN" sz="900" b="1"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40 billion shoes and clothes sold in 2022, China. Requiring life-cycle management for production and retailer </a:t>
            </a:r>
          </a:p>
          <a:p>
            <a:pPr>
              <a:lnSpc>
                <a:spcPct val="120000"/>
              </a:lnSpc>
            </a:pPr>
            <a:r>
              <a:rPr lang="en-US" altLang="zh-CN" sz="900" b="1" dirty="0">
                <a:solidFill>
                  <a:srgbClr val="4472C4"/>
                </a:solidFill>
                <a:latin typeface="微软雅黑" panose="020B0503020204020204" pitchFamily="34" charset="-122"/>
                <a:ea typeface="微软雅黑" panose="020B0503020204020204" pitchFamily="34" charset="-122"/>
              </a:rPr>
              <a:t>Requirement</a:t>
            </a:r>
            <a:r>
              <a:rPr lang="zh-CN" altLang="en-US" sz="900" b="1" dirty="0">
                <a:solidFill>
                  <a:srgbClr val="4472C4"/>
                </a:solidFill>
                <a:latin typeface="微软雅黑" panose="020B0503020204020204" pitchFamily="34" charset="-122"/>
                <a:ea typeface="微软雅黑" panose="020B0503020204020204" pitchFamily="34" charset="-122"/>
              </a:rPr>
              <a:t>：</a:t>
            </a:r>
            <a:r>
              <a:rPr lang="en-US" altLang="zh-CN" sz="900" b="1" dirty="0">
                <a:solidFill>
                  <a:prstClr val="black"/>
                </a:solidFill>
                <a:latin typeface="微软雅黑" panose="020B0503020204020204" pitchFamily="34" charset="-122"/>
                <a:ea typeface="微软雅黑" panose="020B0503020204020204" pitchFamily="34" charset="-122"/>
              </a:rPr>
              <a:t>Outdoor coverage 200m,</a:t>
            </a:r>
            <a:r>
              <a:rPr lang="zh-CN" altLang="en-US" sz="900" b="1" dirty="0">
                <a:solidFill>
                  <a:prstClr val="black"/>
                </a:solidFill>
                <a:latin typeface="微软雅黑" panose="020B0503020204020204" pitchFamily="34" charset="-122"/>
                <a:ea typeface="微软雅黑" panose="020B0503020204020204" pitchFamily="34" charset="-122"/>
              </a:rPr>
              <a:t> </a:t>
            </a:r>
            <a:r>
              <a:rPr lang="en-US" altLang="zh-CN" sz="900" b="1" dirty="0">
                <a:solidFill>
                  <a:prstClr val="black"/>
                </a:solidFill>
                <a:latin typeface="微软雅黑" panose="020B0503020204020204" pitchFamily="34" charset="-122"/>
                <a:ea typeface="微软雅黑" panose="020B0503020204020204" pitchFamily="34" charset="-122"/>
              </a:rPr>
              <a:t>indoor coverage 20m</a:t>
            </a:r>
            <a:r>
              <a:rPr lang="zh-CN" altLang="en-US" sz="900" b="1" dirty="0">
                <a:solidFill>
                  <a:prstClr val="black"/>
                </a:solidFill>
                <a:latin typeface="微软雅黑" panose="020B0503020204020204" pitchFamily="34" charset="-122"/>
                <a:ea typeface="微软雅黑" panose="020B0503020204020204" pitchFamily="34" charset="-122"/>
              </a:rPr>
              <a:t>，</a:t>
            </a:r>
            <a:r>
              <a:rPr lang="en-US" altLang="zh-CN" sz="900" b="1" dirty="0">
                <a:solidFill>
                  <a:prstClr val="black"/>
                </a:solidFill>
                <a:latin typeface="微软雅黑" panose="020B0503020204020204" pitchFamily="34" charset="-122"/>
                <a:ea typeface="微软雅黑" panose="020B0503020204020204" pitchFamily="34" charset="-122"/>
              </a:rPr>
              <a:t>positioning accuracy~2m </a:t>
            </a:r>
          </a:p>
        </p:txBody>
      </p:sp>
      <p:sp>
        <p:nvSpPr>
          <p:cNvPr id="1048774" name="文本框 68">
            <a:extLst>
              <a:ext uri="{FF2B5EF4-FFF2-40B4-BE49-F238E27FC236}">
                <a16:creationId xmlns:a16="http://schemas.microsoft.com/office/drawing/2014/main" id="{47CDBAE7-79C6-592C-70BF-C518CEC05453}"/>
              </a:ext>
            </a:extLst>
          </p:cNvPr>
          <p:cNvSpPr txBox="1">
            <a:spLocks noChangeArrowheads="1"/>
          </p:cNvSpPr>
          <p:nvPr/>
        </p:nvSpPr>
        <p:spPr bwMode="auto">
          <a:xfrm>
            <a:off x="8081625" y="5871716"/>
            <a:ext cx="4176156" cy="909223"/>
          </a:xfrm>
          <a:prstGeom prst="rect">
            <a:avLst/>
          </a:prstGeom>
          <a:noFill/>
          <a:ln w="9525">
            <a:noFill/>
            <a:miter lim="800000"/>
          </a:ln>
        </p:spPr>
        <p:txBody>
          <a:bodyPr wrap="square">
            <a:spAutoFit/>
          </a:bodyPr>
          <a:lstStyle/>
          <a:p>
            <a:pPr algn="ctr">
              <a:lnSpc>
                <a:spcPct val="120000"/>
              </a:lnSpc>
            </a:pPr>
            <a:r>
              <a:rPr lang="en-US" altLang="zh-CN" sz="900" b="1" dirty="0">
                <a:solidFill>
                  <a:prstClr val="black"/>
                </a:solidFill>
                <a:latin typeface="微软雅黑" panose="020B0503020204020204" pitchFamily="34" charset="-122"/>
                <a:ea typeface="微软雅黑" panose="020B0503020204020204" pitchFamily="34" charset="-122"/>
              </a:rPr>
              <a:t>Livestock management</a:t>
            </a:r>
          </a:p>
          <a:p>
            <a:pPr>
              <a:lnSpc>
                <a:spcPct val="120000"/>
              </a:lnSpc>
            </a:pPr>
            <a:r>
              <a:rPr lang="en-US" altLang="zh-CN" sz="900" b="1" dirty="0">
                <a:solidFill>
                  <a:srgbClr val="4472C4"/>
                </a:solidFill>
                <a:latin typeface="微软雅黑" panose="020B0503020204020204" pitchFamily="34" charset="-122"/>
                <a:ea typeface="微软雅黑" panose="020B0503020204020204" pitchFamily="34" charset="-122"/>
              </a:rPr>
              <a:t>Scenario: </a:t>
            </a:r>
            <a:r>
              <a:rPr lang="en-US" altLang="zh-CN" sz="900" b="1" dirty="0">
                <a:solidFill>
                  <a:prstClr val="black"/>
                </a:solidFill>
                <a:latin typeface="微软雅黑" panose="020B0503020204020204" pitchFamily="34" charset="-122"/>
                <a:ea typeface="微软雅黑" panose="020B0503020204020204" pitchFamily="34" charset="-122"/>
              </a:rPr>
              <a:t>10 billion livestock consumed in 2022, China. Requiring</a:t>
            </a:r>
            <a:r>
              <a:rPr lang="en-US" altLang="zh-CN" sz="900" b="1" dirty="0">
                <a:solidFill>
                  <a:srgbClr val="4472C4"/>
                </a:solidFill>
                <a:latin typeface="微软雅黑" panose="020B0503020204020204" pitchFamily="34" charset="-122"/>
                <a:ea typeface="微软雅黑" panose="020B0503020204020204" pitchFamily="34" charset="-122"/>
              </a:rPr>
              <a:t> </a:t>
            </a:r>
            <a:r>
              <a:rPr lang="en-US" altLang="zh-CN" sz="900" b="1" dirty="0">
                <a:solidFill>
                  <a:prstClr val="black"/>
                </a:solidFill>
                <a:latin typeface="微软雅黑" panose="020B0503020204020204" pitchFamily="34" charset="-122"/>
                <a:ea typeface="微软雅黑" panose="020B0503020204020204" pitchFamily="34" charset="-122"/>
              </a:rPr>
              <a:t>livestock access inventory, temperature monitoring</a:t>
            </a:r>
          </a:p>
          <a:p>
            <a:pPr>
              <a:lnSpc>
                <a:spcPct val="120000"/>
              </a:lnSpc>
            </a:pPr>
            <a:r>
              <a:rPr lang="en-US" altLang="zh-CN" sz="9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Requirement: </a:t>
            </a:r>
            <a:r>
              <a:rPr lang="en-US" altLang="zh-CN" sz="900" b="1" dirty="0" err="1">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Ourdoor</a:t>
            </a:r>
            <a:r>
              <a:rPr lang="en-US" altLang="zh-CN" sz="900" b="1"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 coverage 200m, indoor 20m, support temperature sensing</a:t>
            </a:r>
          </a:p>
        </p:txBody>
      </p:sp>
      <p:sp>
        <p:nvSpPr>
          <p:cNvPr id="1048775" name="文本框 13">
            <a:extLst>
              <a:ext uri="{FF2B5EF4-FFF2-40B4-BE49-F238E27FC236}">
                <a16:creationId xmlns:a16="http://schemas.microsoft.com/office/drawing/2014/main" id="{0A002418-DDB8-F396-EE04-E84E4B4D7F62}"/>
              </a:ext>
            </a:extLst>
          </p:cNvPr>
          <p:cNvSpPr txBox="1">
            <a:spLocks noChangeArrowheads="1"/>
          </p:cNvSpPr>
          <p:nvPr/>
        </p:nvSpPr>
        <p:spPr bwMode="auto">
          <a:xfrm>
            <a:off x="154379" y="5871610"/>
            <a:ext cx="3512932" cy="909223"/>
          </a:xfrm>
          <a:prstGeom prst="rect">
            <a:avLst/>
          </a:prstGeom>
          <a:noFill/>
          <a:ln w="9525">
            <a:noFill/>
            <a:miter lim="800000"/>
          </a:ln>
        </p:spPr>
        <p:txBody>
          <a:bodyPr wrap="square">
            <a:spAutoFit/>
          </a:bodyPr>
          <a:lstStyle/>
          <a:p>
            <a:pPr algn="ctr">
              <a:lnSpc>
                <a:spcPct val="120000"/>
              </a:lnSpc>
            </a:pPr>
            <a:r>
              <a:rPr lang="en-US" altLang="zh-CN" sz="900" b="1"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High voltage substation monitoring</a:t>
            </a:r>
          </a:p>
          <a:p>
            <a:pPr>
              <a:lnSpc>
                <a:spcPct val="120000"/>
              </a:lnSpc>
            </a:pPr>
            <a:r>
              <a:rPr lang="en-US" altLang="zh-CN" sz="900" b="1" dirty="0">
                <a:solidFill>
                  <a:srgbClr val="4472C4"/>
                </a:solidFill>
                <a:latin typeface="微软雅黑" panose="020B0503020204020204" pitchFamily="34" charset="-122"/>
                <a:ea typeface="微软雅黑" panose="020B0503020204020204" pitchFamily="34" charset="-122"/>
              </a:rPr>
              <a:t>Scenario: </a:t>
            </a:r>
            <a:r>
              <a:rPr lang="en-US" altLang="zh-CN" sz="900" b="1" dirty="0">
                <a:solidFill>
                  <a:prstClr val="black"/>
                </a:solidFill>
                <a:latin typeface="微软雅黑" panose="020B0503020204020204" pitchFamily="34" charset="-122"/>
                <a:ea typeface="微软雅黑" panose="020B0503020204020204" pitchFamily="34" charset="-122"/>
              </a:rPr>
              <a:t>Temperature monitoring, replacement of currently handheld infrared thermometer</a:t>
            </a:r>
          </a:p>
          <a:p>
            <a:pPr>
              <a:lnSpc>
                <a:spcPct val="120000"/>
              </a:lnSpc>
            </a:pPr>
            <a:r>
              <a:rPr lang="en-US" altLang="zh-CN" sz="900" b="1" dirty="0">
                <a:solidFill>
                  <a:srgbClr val="4472C4"/>
                </a:solidFill>
                <a:latin typeface="微软雅黑" panose="020B0503020204020204" pitchFamily="34" charset="-122"/>
                <a:ea typeface="微软雅黑" panose="020B0503020204020204" pitchFamily="34" charset="-122"/>
                <a:sym typeface="微软雅黑" panose="020B0503020204020204" pitchFamily="34" charset="-122"/>
              </a:rPr>
              <a:t>Requirement: </a:t>
            </a:r>
            <a:r>
              <a:rPr lang="en-US" altLang="zh-CN" sz="900" b="1"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Outdoor coverage 200m, support temperature sensing </a:t>
            </a:r>
          </a:p>
        </p:txBody>
      </p:sp>
      <p:cxnSp>
        <p:nvCxnSpPr>
          <p:cNvPr id="1048776" name="直接连接符 1048775">
            <a:extLst>
              <a:ext uri="{FF2B5EF4-FFF2-40B4-BE49-F238E27FC236}">
                <a16:creationId xmlns:a16="http://schemas.microsoft.com/office/drawing/2014/main" id="{0588CF34-5719-C881-9CDB-CDA719A48686}"/>
              </a:ext>
            </a:extLst>
          </p:cNvPr>
          <p:cNvCxnSpPr/>
          <p:nvPr/>
        </p:nvCxnSpPr>
        <p:spPr>
          <a:xfrm flipV="1">
            <a:off x="276480" y="4765543"/>
            <a:ext cx="11724033" cy="14979"/>
          </a:xfrm>
          <a:prstGeom prst="line">
            <a:avLst/>
          </a:prstGeom>
          <a:noFill/>
          <a:ln w="19050" cap="flat" cmpd="sng" algn="ctr">
            <a:solidFill>
              <a:srgbClr val="4472C4"/>
            </a:solidFill>
            <a:prstDash val="dash"/>
            <a:miter lim="800000"/>
          </a:ln>
          <a:effectLst/>
        </p:spPr>
      </p:cxnSp>
      <p:cxnSp>
        <p:nvCxnSpPr>
          <p:cNvPr id="1048777" name="直接连接符 1048776">
            <a:extLst>
              <a:ext uri="{FF2B5EF4-FFF2-40B4-BE49-F238E27FC236}">
                <a16:creationId xmlns:a16="http://schemas.microsoft.com/office/drawing/2014/main" id="{91175122-EDC3-9B6A-8BB2-0CC74A404DF1}"/>
              </a:ext>
            </a:extLst>
          </p:cNvPr>
          <p:cNvCxnSpPr>
            <a:cxnSpLocks/>
          </p:cNvCxnSpPr>
          <p:nvPr/>
        </p:nvCxnSpPr>
        <p:spPr>
          <a:xfrm flipH="1">
            <a:off x="3714812" y="2861616"/>
            <a:ext cx="56061" cy="3806042"/>
          </a:xfrm>
          <a:prstGeom prst="line">
            <a:avLst/>
          </a:prstGeom>
          <a:noFill/>
          <a:ln w="19050" cap="flat" cmpd="sng" algn="ctr">
            <a:solidFill>
              <a:srgbClr val="4472C4"/>
            </a:solidFill>
            <a:prstDash val="dash"/>
            <a:miter lim="800000"/>
          </a:ln>
          <a:effectLst/>
        </p:spPr>
      </p:cxnSp>
      <p:cxnSp>
        <p:nvCxnSpPr>
          <p:cNvPr id="1048778" name="直接连接符 1048777">
            <a:extLst>
              <a:ext uri="{FF2B5EF4-FFF2-40B4-BE49-F238E27FC236}">
                <a16:creationId xmlns:a16="http://schemas.microsoft.com/office/drawing/2014/main" id="{801D21E8-CD27-A0C2-B06F-497246131581}"/>
              </a:ext>
            </a:extLst>
          </p:cNvPr>
          <p:cNvCxnSpPr>
            <a:cxnSpLocks/>
          </p:cNvCxnSpPr>
          <p:nvPr/>
        </p:nvCxnSpPr>
        <p:spPr>
          <a:xfrm flipH="1">
            <a:off x="7927281" y="2861616"/>
            <a:ext cx="41062" cy="3806041"/>
          </a:xfrm>
          <a:prstGeom prst="line">
            <a:avLst/>
          </a:prstGeom>
          <a:noFill/>
          <a:ln w="19050" cap="flat" cmpd="sng" algn="ctr">
            <a:solidFill>
              <a:srgbClr val="4472C4"/>
            </a:solidFill>
            <a:prstDash val="dash"/>
            <a:miter lim="800000"/>
          </a:ln>
          <a:effectLst/>
        </p:spPr>
      </p:cxnSp>
      <p:pic>
        <p:nvPicPr>
          <p:cNvPr id="1048779" name="Picture 2">
            <a:extLst>
              <a:ext uri="{FF2B5EF4-FFF2-40B4-BE49-F238E27FC236}">
                <a16:creationId xmlns:a16="http://schemas.microsoft.com/office/drawing/2014/main" id="{A463342B-2617-3F1A-2BB7-B5B1FEF7C2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7016" y="2853000"/>
            <a:ext cx="1968734" cy="1119366"/>
          </a:xfrm>
          <a:prstGeom prst="rect">
            <a:avLst/>
          </a:prstGeom>
          <a:noFill/>
          <a:extLst>
            <a:ext uri="{909E8E84-426E-40DD-AFC4-6F175D3DCCD1}">
              <a14:hiddenFill xmlns:a14="http://schemas.microsoft.com/office/drawing/2010/main">
                <a:solidFill>
                  <a:srgbClr val="FFFFFF"/>
                </a:solidFill>
              </a14:hiddenFill>
            </a:ext>
          </a:extLst>
        </p:spPr>
      </p:pic>
      <p:pic>
        <p:nvPicPr>
          <p:cNvPr id="1048780" name="图片 1048779">
            <a:extLst>
              <a:ext uri="{FF2B5EF4-FFF2-40B4-BE49-F238E27FC236}">
                <a16:creationId xmlns:a16="http://schemas.microsoft.com/office/drawing/2014/main" id="{0F9BAA95-BA60-0F79-2B74-3E36D6510589}"/>
              </a:ext>
            </a:extLst>
          </p:cNvPr>
          <p:cNvPicPr/>
          <p:nvPr/>
        </p:nvPicPr>
        <p:blipFill>
          <a:blip r:embed="rId5" cstate="print"/>
          <a:stretch>
            <a:fillRect/>
          </a:stretch>
        </p:blipFill>
        <p:spPr bwMode="auto">
          <a:xfrm>
            <a:off x="9262893" y="2839173"/>
            <a:ext cx="1733518" cy="1075424"/>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pic>
        <p:nvPicPr>
          <p:cNvPr id="1048781" name="图片 1048780" descr="建筑的摆设布局&#10;&#10;中度可信度描述已自动生成">
            <a:extLst>
              <a:ext uri="{FF2B5EF4-FFF2-40B4-BE49-F238E27FC236}">
                <a16:creationId xmlns:a16="http://schemas.microsoft.com/office/drawing/2014/main" id="{226319C4-18F1-4284-73AE-BF00D491E5AC}"/>
              </a:ext>
            </a:extLst>
          </p:cNvPr>
          <p:cNvPicPr>
            <a:picLocks noChangeAspect="1"/>
          </p:cNvPicPr>
          <p:nvPr/>
        </p:nvPicPr>
        <p:blipFill>
          <a:blip r:embed="rId6"/>
          <a:stretch>
            <a:fillRect/>
          </a:stretch>
        </p:blipFill>
        <p:spPr>
          <a:xfrm>
            <a:off x="1054444" y="2864669"/>
            <a:ext cx="1968734" cy="989099"/>
          </a:xfrm>
          <a:prstGeom prst="rect">
            <a:avLst/>
          </a:prstGeom>
        </p:spPr>
      </p:pic>
      <p:pic>
        <p:nvPicPr>
          <p:cNvPr id="1048782" name="Picture 4">
            <a:extLst>
              <a:ext uri="{FF2B5EF4-FFF2-40B4-BE49-F238E27FC236}">
                <a16:creationId xmlns:a16="http://schemas.microsoft.com/office/drawing/2014/main" id="{129B4985-2CC1-C34D-AA4D-636BE8D0D43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8125" y="4867515"/>
            <a:ext cx="1640544" cy="1039011"/>
          </a:xfrm>
          <a:prstGeom prst="rect">
            <a:avLst/>
          </a:prstGeom>
          <a:noFill/>
          <a:extLst>
            <a:ext uri="{909E8E84-426E-40DD-AFC4-6F175D3DCCD1}">
              <a14:hiddenFill xmlns:a14="http://schemas.microsoft.com/office/drawing/2010/main">
                <a:solidFill>
                  <a:srgbClr val="FFFFFF"/>
                </a:solidFill>
              </a14:hiddenFill>
            </a:ext>
          </a:extLst>
        </p:spPr>
      </p:pic>
      <p:pic>
        <p:nvPicPr>
          <p:cNvPr id="1048783" name="图片 1048782">
            <a:extLst>
              <a:ext uri="{FF2B5EF4-FFF2-40B4-BE49-F238E27FC236}">
                <a16:creationId xmlns:a16="http://schemas.microsoft.com/office/drawing/2014/main" id="{17FA5CA6-DDA5-499B-0BD4-D417BA61F51F}"/>
              </a:ext>
            </a:extLst>
          </p:cNvPr>
          <p:cNvPicPr>
            <a:picLocks noChangeAspect="1"/>
          </p:cNvPicPr>
          <p:nvPr/>
        </p:nvPicPr>
        <p:blipFill rotWithShape="1">
          <a:blip r:embed="rId8"/>
          <a:srcRect l="1472" t="20333" r="23563" b="13198"/>
          <a:stretch/>
        </p:blipFill>
        <p:spPr>
          <a:xfrm>
            <a:off x="9349619" y="4859661"/>
            <a:ext cx="1798861" cy="1063314"/>
          </a:xfrm>
          <a:prstGeom prst="rect">
            <a:avLst/>
          </a:prstGeom>
        </p:spPr>
      </p:pic>
      <p:sp>
        <p:nvSpPr>
          <p:cNvPr id="1048784" name="灯片编号占位符 2">
            <a:extLst>
              <a:ext uri="{FF2B5EF4-FFF2-40B4-BE49-F238E27FC236}">
                <a16:creationId xmlns:a16="http://schemas.microsoft.com/office/drawing/2014/main" id="{ECDF9534-1A72-2000-8170-30178139FE2E}"/>
              </a:ext>
            </a:extLst>
          </p:cNvPr>
          <p:cNvSpPr>
            <a:spLocks noGrp="1"/>
          </p:cNvSpPr>
          <p:nvPr>
            <p:ph type="sldNum" sz="quarter" idx="7"/>
          </p:nvPr>
        </p:nvSpPr>
        <p:spPr>
          <a:xfrm>
            <a:off x="11794713" y="6591464"/>
            <a:ext cx="340360" cy="184665"/>
          </a:xfrm>
        </p:spPr>
        <p:txBody>
          <a:bodyPr/>
          <a:lstStyle/>
          <a:p>
            <a:pPr marL="95250" marR="0" lvl="0" indent="0" algn="l" defTabSz="685800" rtl="0" eaLnBrk="1" fontAlgn="auto" latinLnBrk="0" hangingPunct="1">
              <a:lnSpc>
                <a:spcPct val="100000"/>
              </a:lnSpc>
              <a:spcBef>
                <a:spcPts val="125"/>
              </a:spcBef>
              <a:spcAft>
                <a:spcPts val="0"/>
              </a:spcAft>
              <a:buClrTx/>
              <a:buSzTx/>
              <a:buFontTx/>
              <a:buNone/>
              <a:tabLst/>
              <a:defRPr/>
            </a:pPr>
            <a:fld id="{81D60167-4931-47E6-BA6A-407CBD079E47}" type="slidenum">
              <a:rPr kumimoji="0" lang="en-US" altLang="zh-CN" sz="1200" b="0" i="0" u="none" strike="noStrike" kern="1200" cap="none" spc="0" normalizeH="0" baseline="0" noProof="0" smtClean="0">
                <a:ln>
                  <a:noFill/>
                </a:ln>
                <a:solidFill>
                  <a:prstClr val="black"/>
                </a:solidFill>
                <a:effectLst/>
                <a:uLnTx/>
                <a:uFillTx/>
                <a:latin typeface="微软雅黑" panose="020B0503020204020204" charset="-122"/>
                <a:ea typeface="宋体" panose="02010600030101010101" pitchFamily="2" charset="-122"/>
              </a:rPr>
              <a:pPr marL="95250" marR="0" lvl="0" indent="0" algn="l" defTabSz="685800" rtl="0" eaLnBrk="1" fontAlgn="auto" latinLnBrk="0" hangingPunct="1">
                <a:lnSpc>
                  <a:spcPct val="100000"/>
                </a:lnSpc>
                <a:spcBef>
                  <a:spcPts val="125"/>
                </a:spcBef>
                <a:spcAft>
                  <a:spcPts val="0"/>
                </a:spcAft>
                <a:buClrTx/>
                <a:buSzTx/>
                <a:buFontTx/>
                <a:buNone/>
                <a:tabLst/>
                <a:defRPr/>
              </a:pPr>
              <a:t>2</a:t>
            </a:fld>
            <a:endParaRPr kumimoji="0" lang="en-US" altLang="zh-CN" sz="1200" b="0" i="0" u="none" strike="noStrike" kern="1200" cap="none" spc="0" normalizeH="0" baseline="0" noProof="0" dirty="0">
              <a:ln>
                <a:noFill/>
              </a:ln>
              <a:solidFill>
                <a:prstClr val="black"/>
              </a:solidFill>
              <a:effectLst/>
              <a:uLnTx/>
              <a:uFillTx/>
              <a:latin typeface="微软雅黑" panose="020B0503020204020204" charset="-122"/>
              <a:ea typeface="宋体" panose="02010600030101010101" pitchFamily="2" charset="-122"/>
            </a:endParaRPr>
          </a:p>
        </p:txBody>
      </p:sp>
    </p:spTree>
    <p:extLst>
      <p:ext uri="{BB962C8B-B14F-4D97-AF65-F5344CB8AC3E}">
        <p14:creationId xmlns:p14="http://schemas.microsoft.com/office/powerpoint/2010/main" val="2692940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7"/>
          </p:nvPr>
        </p:nvSpPr>
        <p:spPr>
          <a:xfrm>
            <a:off x="11837703" y="6571091"/>
            <a:ext cx="340360" cy="184665"/>
          </a:xfrm>
        </p:spPr>
        <p:txBody>
          <a:bodyPr/>
          <a:lstStyle/>
          <a:p>
            <a:pPr marL="95250" marR="0" lvl="0" indent="0" algn="l" defTabSz="685800" rtl="0" eaLnBrk="1" fontAlgn="auto" latinLnBrk="0" hangingPunct="1">
              <a:lnSpc>
                <a:spcPct val="100000"/>
              </a:lnSpc>
              <a:spcBef>
                <a:spcPts val="125"/>
              </a:spcBef>
              <a:spcAft>
                <a:spcPts val="0"/>
              </a:spcAft>
              <a:buClrTx/>
              <a:buSzTx/>
              <a:buFontTx/>
              <a:buNone/>
              <a:tabLst/>
              <a:defRPr/>
            </a:pPr>
            <a:fld id="{81D60167-4931-47E6-BA6A-407CBD079E47}" type="slidenum">
              <a:rPr kumimoji="0" lang="en-US" altLang="zh-CN" sz="1200" b="0" i="0" u="none" strike="noStrike" kern="1200" cap="none" spc="0" normalizeH="0" baseline="0" noProof="0" smtClean="0">
                <a:ln>
                  <a:noFill/>
                </a:ln>
                <a:solidFill>
                  <a:prstClr val="black"/>
                </a:solidFill>
                <a:effectLst/>
                <a:uLnTx/>
                <a:uFillTx/>
                <a:latin typeface="微软雅黑" panose="020B0503020204020204" charset="-122"/>
                <a:ea typeface="宋体" panose="02010600030101010101" pitchFamily="2" charset="-122"/>
              </a:rPr>
              <a:pPr marL="95250" marR="0" lvl="0" indent="0" algn="l" defTabSz="685800" rtl="0" eaLnBrk="1" fontAlgn="auto" latinLnBrk="0" hangingPunct="1">
                <a:lnSpc>
                  <a:spcPct val="100000"/>
                </a:lnSpc>
                <a:spcBef>
                  <a:spcPts val="125"/>
                </a:spcBef>
                <a:spcAft>
                  <a:spcPts val="0"/>
                </a:spcAft>
                <a:buClrTx/>
                <a:buSzTx/>
                <a:buFontTx/>
                <a:buNone/>
                <a:tabLst/>
                <a:defRPr/>
              </a:pPr>
              <a:t>3</a:t>
            </a:fld>
            <a:endParaRPr kumimoji="0" lang="en-US" altLang="zh-CN" sz="1200" b="0" i="0" u="none" strike="noStrike" kern="1200" cap="none" spc="0" normalizeH="0" baseline="0" noProof="0" dirty="0">
              <a:ln>
                <a:noFill/>
              </a:ln>
              <a:solidFill>
                <a:prstClr val="black"/>
              </a:solidFill>
              <a:effectLst/>
              <a:uLnTx/>
              <a:uFillTx/>
              <a:latin typeface="微软雅黑" panose="020B0503020204020204" charset="-122"/>
              <a:ea typeface="宋体" panose="02010600030101010101" pitchFamily="2" charset="-122"/>
            </a:endParaRPr>
          </a:p>
        </p:txBody>
      </p:sp>
      <p:grpSp>
        <p:nvGrpSpPr>
          <p:cNvPr id="12" name="组合 3">
            <a:extLst>
              <a:ext uri="{FF2B5EF4-FFF2-40B4-BE49-F238E27FC236}">
                <a16:creationId xmlns:a16="http://schemas.microsoft.com/office/drawing/2014/main" id="{92324392-FDEF-7A4F-DC60-3C30F13BEF87}"/>
              </a:ext>
            </a:extLst>
          </p:cNvPr>
          <p:cNvGrpSpPr/>
          <p:nvPr/>
        </p:nvGrpSpPr>
        <p:grpSpPr>
          <a:xfrm>
            <a:off x="0" y="0"/>
            <a:ext cx="11868150" cy="762000"/>
            <a:chOff x="0" y="0"/>
            <a:chExt cx="18690" cy="1200"/>
          </a:xfrm>
        </p:grpSpPr>
        <p:grpSp>
          <p:nvGrpSpPr>
            <p:cNvPr id="13" name="组合 12">
              <a:extLst>
                <a:ext uri="{FF2B5EF4-FFF2-40B4-BE49-F238E27FC236}">
                  <a16:creationId xmlns:a16="http://schemas.microsoft.com/office/drawing/2014/main" id="{56DD1891-6B9C-34C9-4FF6-78C7C898056C}"/>
                </a:ext>
              </a:extLst>
            </p:cNvPr>
            <p:cNvGrpSpPr/>
            <p:nvPr/>
          </p:nvGrpSpPr>
          <p:grpSpPr>
            <a:xfrm>
              <a:off x="0" y="0"/>
              <a:ext cx="14040" cy="1200"/>
              <a:chOff x="0" y="152400"/>
              <a:chExt cx="8915400" cy="762000"/>
            </a:xfrm>
          </p:grpSpPr>
          <p:sp>
            <p:nvSpPr>
              <p:cNvPr id="15" name="矩形 19">
                <a:extLst>
                  <a:ext uri="{FF2B5EF4-FFF2-40B4-BE49-F238E27FC236}">
                    <a16:creationId xmlns:a16="http://schemas.microsoft.com/office/drawing/2014/main" id="{A50FF823-63C0-A094-3430-742E1577FBE2}"/>
                  </a:ext>
                </a:extLst>
              </p:cNvPr>
              <p:cNvSpPr/>
              <p:nvPr/>
            </p:nvSpPr>
            <p:spPr>
              <a:xfrm>
                <a:off x="0" y="152400"/>
                <a:ext cx="228600" cy="762000"/>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16" name="直接连接符 20">
                <a:extLst>
                  <a:ext uri="{FF2B5EF4-FFF2-40B4-BE49-F238E27FC236}">
                    <a16:creationId xmlns:a16="http://schemas.microsoft.com/office/drawing/2014/main" id="{EE183787-4FAB-C714-D300-C6391E66F410}"/>
                  </a:ext>
                </a:extLst>
              </p:cNvPr>
              <p:cNvCxnSpPr/>
              <p:nvPr/>
            </p:nvCxnSpPr>
            <p:spPr>
              <a:xfrm>
                <a:off x="0" y="914400"/>
                <a:ext cx="8915400" cy="0"/>
              </a:xfrm>
              <a:prstGeom prst="line">
                <a:avLst/>
              </a:prstGeom>
              <a:noFill/>
              <a:ln w="6350" cap="flat" cmpd="sng" algn="ctr">
                <a:solidFill>
                  <a:srgbClr val="4472C4"/>
                </a:solidFill>
                <a:prstDash val="solid"/>
                <a:miter lim="800000"/>
              </a:ln>
              <a:effectLst/>
            </p:spPr>
          </p:cxnSp>
        </p:grpSp>
        <p:sp>
          <p:nvSpPr>
            <p:cNvPr id="14" name="TextBox 4">
              <a:extLst>
                <a:ext uri="{FF2B5EF4-FFF2-40B4-BE49-F238E27FC236}">
                  <a16:creationId xmlns:a16="http://schemas.microsoft.com/office/drawing/2014/main" id="{F95EAC28-41FF-9823-0FB9-EBEDE1ACB7AB}"/>
                </a:ext>
              </a:extLst>
            </p:cNvPr>
            <p:cNvSpPr txBox="1"/>
            <p:nvPr/>
          </p:nvSpPr>
          <p:spPr>
            <a:xfrm>
              <a:off x="360" y="189"/>
              <a:ext cx="18330" cy="822"/>
            </a:xfrm>
            <a:prstGeom prst="rect">
              <a:avLst/>
            </a:prstGeom>
            <a:noFill/>
          </p:spPr>
          <p:txBody>
            <a:bodyPr wrap="square" rtlCol="0">
              <a:spAutoFit/>
            </a:bodyPr>
            <a:lstStyle/>
            <a:p>
              <a:pPr marL="0" marR="0" lvl="0" indent="0" defTabSz="914400" eaLnBrk="1" fontAlgn="auto" latinLnBrk="0" hangingPunct="1">
                <a:lnSpc>
                  <a:spcPct val="100000"/>
                </a:lnSpc>
                <a:spcBef>
                  <a:spcPct val="20000"/>
                </a:spcBef>
                <a:spcAft>
                  <a:spcPts val="0"/>
                </a:spcAft>
                <a:buClrTx/>
                <a:buSzTx/>
                <a:buFontTx/>
                <a:buNone/>
                <a:tabLst/>
                <a:defRPr/>
              </a:pPr>
              <a:r>
                <a:rPr kumimoji="0" lang="en-US" altLang="zh-CN" sz="28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rPr>
                <a:t>Formulate a proper scope (1/2)</a:t>
              </a:r>
            </a:p>
          </p:txBody>
        </p:sp>
      </p:grpSp>
      <p:sp>
        <p:nvSpPr>
          <p:cNvPr id="17" name="矩形 14">
            <a:extLst>
              <a:ext uri="{FF2B5EF4-FFF2-40B4-BE49-F238E27FC236}">
                <a16:creationId xmlns:a16="http://schemas.microsoft.com/office/drawing/2014/main" id="{E1B529CE-F7A7-BF6B-622E-57DEB3B6BEDC}"/>
              </a:ext>
            </a:extLst>
          </p:cNvPr>
          <p:cNvSpPr/>
          <p:nvPr/>
        </p:nvSpPr>
        <p:spPr>
          <a:xfrm>
            <a:off x="276225" y="1299928"/>
            <a:ext cx="11639550" cy="5262979"/>
          </a:xfrm>
          <a:prstGeom prst="rect">
            <a:avLst/>
          </a:prstGeom>
          <a:noFill/>
          <a:ln w="12700">
            <a:solidFill>
              <a:srgbClr val="4472C4"/>
            </a:solidFill>
          </a:ln>
        </p:spPr>
        <p:txBody>
          <a:bodyPr wrap="square">
            <a:spAutoFit/>
          </a:bodyPr>
          <a:lstStyle/>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 workload for Device A/B/C are analyzed as follows:</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Device A</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Aim at the device with ~1μW power consumption, backscattering transmission</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Study and specify necessary physical layer aspects, include waveform/numerology/modulation/frame structure/coding, basic DL/UL physical channels, necessary L1 procedures</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Study and specify necessary L2/L3 control plane and user plane, include access procedures, paging, security, UP protocol stack and packet structure</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Device B</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Aim at the device with ~100uW power consumption, backscattering transmission. Comparing with Device A, only introduce higher capacity and amplifier</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Study additional aspects on top of Device A</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Device C </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Aim at the device to achieve much higher link budget than Device A, with 1~10mW power consumption, active RF device. The physical design and L2/L3 design for Device C would be different with Device A</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Device C should be analyzed to verify that the cost and power consumption is much lower than the existing NB-IoT (~100mW) and </a:t>
            </a:r>
            <a:r>
              <a:rPr kumimoji="0" lang="en-US" altLang="zh-CN" sz="1600" b="0" i="0" u="none" strike="noStrike" kern="1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eMTC</a:t>
            </a: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technologies, and thus is not to be a replacement for them.</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The SI objectives for Device C are similar with Device A, but the design targets are different.</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Observation 2: Device A &amp; B can share the same design, while Device C may have different design with Device A. It is real mission impossible to study them all in one release, even without considering normative work for any kind of device in Rel-19. So, down-scoping in Rel-19 is needed, e.g., study Device A&amp;B only and further check if it is feasible to have corresponding normative work in Rel-19, while have a separate SI for Device C in future release.</a:t>
            </a:r>
          </a:p>
        </p:txBody>
      </p:sp>
      <p:grpSp>
        <p:nvGrpSpPr>
          <p:cNvPr id="18" name="组合 17">
            <a:extLst>
              <a:ext uri="{FF2B5EF4-FFF2-40B4-BE49-F238E27FC236}">
                <a16:creationId xmlns:a16="http://schemas.microsoft.com/office/drawing/2014/main" id="{7E9793F0-2DAD-45F0-EFC0-A28260F427D7}"/>
              </a:ext>
            </a:extLst>
          </p:cNvPr>
          <p:cNvGrpSpPr/>
          <p:nvPr/>
        </p:nvGrpSpPr>
        <p:grpSpPr>
          <a:xfrm>
            <a:off x="276220" y="891639"/>
            <a:ext cx="2889012" cy="400105"/>
            <a:chOff x="431364" y="884716"/>
            <a:chExt cx="3975210" cy="400105"/>
          </a:xfrm>
        </p:grpSpPr>
        <p:sp>
          <p:nvSpPr>
            <p:cNvPr id="19" name="矩形 18">
              <a:extLst>
                <a:ext uri="{FF2B5EF4-FFF2-40B4-BE49-F238E27FC236}">
                  <a16:creationId xmlns:a16="http://schemas.microsoft.com/office/drawing/2014/main" id="{3E7583EE-8DFD-D88F-07F4-2DB311D59DA9}"/>
                </a:ext>
              </a:extLst>
            </p:cNvPr>
            <p:cNvSpPr/>
            <p:nvPr/>
          </p:nvSpPr>
          <p:spPr>
            <a:xfrm>
              <a:off x="431365" y="920416"/>
              <a:ext cx="2683308" cy="353694"/>
            </a:xfrm>
            <a:prstGeom prst="rect">
              <a:avLst/>
            </a:prstGeom>
            <a:solidFill>
              <a:srgbClr val="5B9BD5">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20" name="文本框 2">
              <a:extLst>
                <a:ext uri="{FF2B5EF4-FFF2-40B4-BE49-F238E27FC236}">
                  <a16:creationId xmlns:a16="http://schemas.microsoft.com/office/drawing/2014/main" id="{A73255F7-10FF-D837-8702-01316AF75E09}"/>
                </a:ext>
              </a:extLst>
            </p:cNvPr>
            <p:cNvSpPr txBox="1"/>
            <p:nvPr/>
          </p:nvSpPr>
          <p:spPr>
            <a:xfrm>
              <a:off x="431364" y="884716"/>
              <a:ext cx="3975210" cy="400105"/>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Device type</a:t>
              </a:r>
            </a:p>
          </p:txBody>
        </p:sp>
      </p:grpSp>
    </p:spTree>
    <p:extLst>
      <p:ext uri="{BB962C8B-B14F-4D97-AF65-F5344CB8AC3E}">
        <p14:creationId xmlns:p14="http://schemas.microsoft.com/office/powerpoint/2010/main" val="1347628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7"/>
          </p:nvPr>
        </p:nvSpPr>
        <p:spPr/>
        <p:txBody>
          <a:bodyPr/>
          <a:lstStyle/>
          <a:p>
            <a:pPr marL="95250" marR="0" lvl="0" indent="0" algn="l" defTabSz="685800" rtl="0" eaLnBrk="1" fontAlgn="auto" latinLnBrk="0" hangingPunct="1">
              <a:lnSpc>
                <a:spcPct val="100000"/>
              </a:lnSpc>
              <a:spcBef>
                <a:spcPts val="125"/>
              </a:spcBef>
              <a:spcAft>
                <a:spcPts val="0"/>
              </a:spcAft>
              <a:buClrTx/>
              <a:buSzTx/>
              <a:buFontTx/>
              <a:buNone/>
              <a:tabLst/>
              <a:defRPr/>
            </a:pPr>
            <a:fld id="{81D60167-4931-47E6-BA6A-407CBD079E47}" type="slidenum">
              <a:rPr kumimoji="0" lang="en-US" altLang="zh-CN" sz="1200" b="0" i="0" u="none" strike="noStrike" kern="1200" cap="none" spc="0" normalizeH="0" baseline="0" noProof="0" smtClean="0">
                <a:ln>
                  <a:noFill/>
                </a:ln>
                <a:solidFill>
                  <a:prstClr val="black"/>
                </a:solidFill>
                <a:effectLst/>
                <a:uLnTx/>
                <a:uFillTx/>
                <a:latin typeface="微软雅黑" panose="020B0503020204020204" charset="-122"/>
                <a:ea typeface="宋体" panose="02010600030101010101" pitchFamily="2" charset="-122"/>
              </a:rPr>
              <a:pPr marL="95250" marR="0" lvl="0" indent="0" algn="l" defTabSz="685800" rtl="0" eaLnBrk="1" fontAlgn="auto" latinLnBrk="0" hangingPunct="1">
                <a:lnSpc>
                  <a:spcPct val="100000"/>
                </a:lnSpc>
                <a:spcBef>
                  <a:spcPts val="125"/>
                </a:spcBef>
                <a:spcAft>
                  <a:spcPts val="0"/>
                </a:spcAft>
                <a:buClrTx/>
                <a:buSzTx/>
                <a:buFontTx/>
                <a:buNone/>
                <a:tabLst/>
                <a:defRPr/>
              </a:pPr>
              <a:t>4</a:t>
            </a:fld>
            <a:endParaRPr kumimoji="0" lang="en-US" altLang="zh-CN" sz="1200" b="0" i="0" u="none" strike="noStrike" kern="1200" cap="none" spc="0" normalizeH="0" baseline="0" noProof="0" dirty="0">
              <a:ln>
                <a:noFill/>
              </a:ln>
              <a:solidFill>
                <a:prstClr val="black"/>
              </a:solidFill>
              <a:effectLst/>
              <a:uLnTx/>
              <a:uFillTx/>
              <a:latin typeface="微软雅黑" panose="020B0503020204020204" charset="-122"/>
              <a:ea typeface="宋体" panose="02010600030101010101" pitchFamily="2" charset="-122"/>
            </a:endParaRPr>
          </a:p>
        </p:txBody>
      </p:sp>
      <p:grpSp>
        <p:nvGrpSpPr>
          <p:cNvPr id="16" name="组合 3">
            <a:extLst>
              <a:ext uri="{FF2B5EF4-FFF2-40B4-BE49-F238E27FC236}">
                <a16:creationId xmlns:a16="http://schemas.microsoft.com/office/drawing/2014/main" id="{41260B76-035D-E83F-FC52-55B2D68B3354}"/>
              </a:ext>
            </a:extLst>
          </p:cNvPr>
          <p:cNvGrpSpPr/>
          <p:nvPr/>
        </p:nvGrpSpPr>
        <p:grpSpPr>
          <a:xfrm>
            <a:off x="0" y="0"/>
            <a:ext cx="11868150" cy="762000"/>
            <a:chOff x="0" y="0"/>
            <a:chExt cx="18690" cy="1200"/>
          </a:xfrm>
        </p:grpSpPr>
        <p:grpSp>
          <p:nvGrpSpPr>
            <p:cNvPr id="17" name="组合 12">
              <a:extLst>
                <a:ext uri="{FF2B5EF4-FFF2-40B4-BE49-F238E27FC236}">
                  <a16:creationId xmlns:a16="http://schemas.microsoft.com/office/drawing/2014/main" id="{2604C5D4-D8C4-A117-A0F9-BED6AEA725C5}"/>
                </a:ext>
              </a:extLst>
            </p:cNvPr>
            <p:cNvGrpSpPr/>
            <p:nvPr/>
          </p:nvGrpSpPr>
          <p:grpSpPr>
            <a:xfrm>
              <a:off x="0" y="0"/>
              <a:ext cx="14040" cy="1200"/>
              <a:chOff x="0" y="152400"/>
              <a:chExt cx="8915400" cy="762000"/>
            </a:xfrm>
          </p:grpSpPr>
          <p:sp>
            <p:nvSpPr>
              <p:cNvPr id="19" name="矩形 19">
                <a:extLst>
                  <a:ext uri="{FF2B5EF4-FFF2-40B4-BE49-F238E27FC236}">
                    <a16:creationId xmlns:a16="http://schemas.microsoft.com/office/drawing/2014/main" id="{854AFA82-A709-5FE4-7752-3E99212B55E5}"/>
                  </a:ext>
                </a:extLst>
              </p:cNvPr>
              <p:cNvSpPr/>
              <p:nvPr/>
            </p:nvSpPr>
            <p:spPr>
              <a:xfrm>
                <a:off x="0" y="152400"/>
                <a:ext cx="228600" cy="762000"/>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20" name="直接连接符 20">
                <a:extLst>
                  <a:ext uri="{FF2B5EF4-FFF2-40B4-BE49-F238E27FC236}">
                    <a16:creationId xmlns:a16="http://schemas.microsoft.com/office/drawing/2014/main" id="{4F6AF7D2-4EAB-665D-3EE3-4807469DE107}"/>
                  </a:ext>
                </a:extLst>
              </p:cNvPr>
              <p:cNvCxnSpPr/>
              <p:nvPr/>
            </p:nvCxnSpPr>
            <p:spPr>
              <a:xfrm>
                <a:off x="0" y="914400"/>
                <a:ext cx="8915400" cy="0"/>
              </a:xfrm>
              <a:prstGeom prst="line">
                <a:avLst/>
              </a:prstGeom>
              <a:noFill/>
              <a:ln w="6350" cap="flat" cmpd="sng" algn="ctr">
                <a:solidFill>
                  <a:srgbClr val="4472C4"/>
                </a:solidFill>
                <a:prstDash val="solid"/>
                <a:miter lim="800000"/>
              </a:ln>
              <a:effectLst/>
            </p:spPr>
          </p:cxnSp>
        </p:grpSp>
        <p:sp>
          <p:nvSpPr>
            <p:cNvPr id="18" name="TextBox 4">
              <a:extLst>
                <a:ext uri="{FF2B5EF4-FFF2-40B4-BE49-F238E27FC236}">
                  <a16:creationId xmlns:a16="http://schemas.microsoft.com/office/drawing/2014/main" id="{D8645DFA-9570-EBF6-6765-473E20FE3279}"/>
                </a:ext>
              </a:extLst>
            </p:cNvPr>
            <p:cNvSpPr txBox="1"/>
            <p:nvPr/>
          </p:nvSpPr>
          <p:spPr>
            <a:xfrm>
              <a:off x="360" y="189"/>
              <a:ext cx="18330" cy="822"/>
            </a:xfrm>
            <a:prstGeom prst="rect">
              <a:avLst/>
            </a:prstGeom>
            <a:noFill/>
          </p:spPr>
          <p:txBody>
            <a:bodyPr wrap="square" rtlCol="0">
              <a:spAutoFit/>
            </a:bodyPr>
            <a:lstStyle/>
            <a:p>
              <a:pPr marL="0" marR="0" lvl="0" indent="0" defTabSz="914400" eaLnBrk="1" fontAlgn="auto" latinLnBrk="0" hangingPunct="1">
                <a:lnSpc>
                  <a:spcPct val="100000"/>
                </a:lnSpc>
                <a:spcBef>
                  <a:spcPct val="20000"/>
                </a:spcBef>
                <a:spcAft>
                  <a:spcPts val="0"/>
                </a:spcAft>
                <a:buClrTx/>
                <a:buSzTx/>
                <a:buFontTx/>
                <a:buNone/>
                <a:tabLst/>
                <a:defRPr/>
              </a:pPr>
              <a:r>
                <a:rPr kumimoji="0" lang="en-US" altLang="zh-CN" sz="28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rPr>
                <a:t>Formulate a proper scope (2/2)</a:t>
              </a:r>
            </a:p>
          </p:txBody>
        </p:sp>
      </p:grpSp>
      <p:sp>
        <p:nvSpPr>
          <p:cNvPr id="21" name="矩形 14">
            <a:extLst>
              <a:ext uri="{FF2B5EF4-FFF2-40B4-BE49-F238E27FC236}">
                <a16:creationId xmlns:a16="http://schemas.microsoft.com/office/drawing/2014/main" id="{41BDECE4-DEEC-E2B6-BA0F-FF9CFF9500C9}"/>
              </a:ext>
            </a:extLst>
          </p:cNvPr>
          <p:cNvSpPr/>
          <p:nvPr/>
        </p:nvSpPr>
        <p:spPr>
          <a:xfrm>
            <a:off x="276225" y="1299928"/>
            <a:ext cx="11639550" cy="1323439"/>
          </a:xfrm>
          <a:prstGeom prst="rect">
            <a:avLst/>
          </a:prstGeom>
          <a:noFill/>
          <a:ln w="12700">
            <a:solidFill>
              <a:srgbClr val="4472C4"/>
            </a:solidFill>
          </a:ln>
        </p:spPr>
        <p:txBody>
          <a:bodyPr wrap="square">
            <a:spAutoFit/>
          </a:bodyPr>
          <a:lstStyle/>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Both options are able to fit into R19 SI + WI</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Option 1: Only focus on Device A&amp;B</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Option 2: Only focus on Device C</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Considering the strong interests from industrial for Device A&amp;B, we propose to focus on Device A&amp;B for Rel-19</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Proposal 1: Focus on Device A and B for Rel-19.</a:t>
            </a:r>
          </a:p>
        </p:txBody>
      </p:sp>
      <p:grpSp>
        <p:nvGrpSpPr>
          <p:cNvPr id="22" name="组合 21">
            <a:extLst>
              <a:ext uri="{FF2B5EF4-FFF2-40B4-BE49-F238E27FC236}">
                <a16:creationId xmlns:a16="http://schemas.microsoft.com/office/drawing/2014/main" id="{6E135380-441C-7FC2-19C7-3B4813C2B102}"/>
              </a:ext>
            </a:extLst>
          </p:cNvPr>
          <p:cNvGrpSpPr/>
          <p:nvPr/>
        </p:nvGrpSpPr>
        <p:grpSpPr>
          <a:xfrm>
            <a:off x="276220" y="891639"/>
            <a:ext cx="2889011" cy="400105"/>
            <a:chOff x="431364" y="884716"/>
            <a:chExt cx="3975210" cy="400105"/>
          </a:xfrm>
        </p:grpSpPr>
        <p:sp>
          <p:nvSpPr>
            <p:cNvPr id="23" name="矩形 22">
              <a:extLst>
                <a:ext uri="{FF2B5EF4-FFF2-40B4-BE49-F238E27FC236}">
                  <a16:creationId xmlns:a16="http://schemas.microsoft.com/office/drawing/2014/main" id="{7644E81C-9E57-9E96-41D3-22267C6FE81B}"/>
                </a:ext>
              </a:extLst>
            </p:cNvPr>
            <p:cNvSpPr/>
            <p:nvPr/>
          </p:nvSpPr>
          <p:spPr>
            <a:xfrm>
              <a:off x="431365" y="920416"/>
              <a:ext cx="2683308" cy="353694"/>
            </a:xfrm>
            <a:prstGeom prst="rect">
              <a:avLst/>
            </a:prstGeom>
            <a:solidFill>
              <a:srgbClr val="5B9BD5">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24" name="文本框 2">
              <a:extLst>
                <a:ext uri="{FF2B5EF4-FFF2-40B4-BE49-F238E27FC236}">
                  <a16:creationId xmlns:a16="http://schemas.microsoft.com/office/drawing/2014/main" id="{CB18C25C-2486-C443-4C06-9D6B7C24F50D}"/>
                </a:ext>
              </a:extLst>
            </p:cNvPr>
            <p:cNvSpPr txBox="1"/>
            <p:nvPr/>
          </p:nvSpPr>
          <p:spPr>
            <a:xfrm>
              <a:off x="431364" y="884716"/>
              <a:ext cx="3975210" cy="400105"/>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Device type</a:t>
              </a:r>
            </a:p>
          </p:txBody>
        </p:sp>
      </p:grpSp>
      <p:sp>
        <p:nvSpPr>
          <p:cNvPr id="25" name="矩形 14">
            <a:extLst>
              <a:ext uri="{FF2B5EF4-FFF2-40B4-BE49-F238E27FC236}">
                <a16:creationId xmlns:a16="http://schemas.microsoft.com/office/drawing/2014/main" id="{D9AAF931-0F6D-BC0E-EB62-4CC28735363D}"/>
              </a:ext>
            </a:extLst>
          </p:cNvPr>
          <p:cNvSpPr/>
          <p:nvPr/>
        </p:nvSpPr>
        <p:spPr>
          <a:xfrm>
            <a:off x="276220" y="3249123"/>
            <a:ext cx="11639550" cy="3046988"/>
          </a:xfrm>
          <a:prstGeom prst="rect">
            <a:avLst/>
          </a:prstGeom>
          <a:noFill/>
          <a:ln w="12700">
            <a:solidFill>
              <a:srgbClr val="4472C4"/>
            </a:solidFill>
          </a:ln>
        </p:spPr>
        <p:txBody>
          <a:bodyPr wrap="square">
            <a:spAutoFit/>
          </a:bodyPr>
          <a:lstStyle/>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Topology 1 has the basic function among all others. It is common interests from all companies.</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Topology 2 can compensate the coverage limitation for device A&amp;B in topology 1, with additional work for relay related CP/UP design. </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 scope for topology 2 may focus on the following aspects for layer-2 relay and layer-3 relay [RAN2]:</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Impact on CP procedure, e.g., connection control, paging, ambient link resource allocation and scheduling</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Impact on UP protocol stack, e.g., relay node protocol stack, packet formats</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 study on authorization and security may have dependency on SA2 and SA3 progress</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Topology 3 can support wide area asset tracking for the ambient IoT devices by</a:t>
            </a:r>
            <a:r>
              <a:rPr kumimoji="0" lang="zh-CN" altLang="en-US"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proximity</a:t>
            </a:r>
            <a:r>
              <a:rPr kumimoji="0" lang="zh-CN" altLang="en-US"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intermediate node, while with additional work: </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Coordination among A-IoT Reader’s Tx and Rx over the air for</a:t>
            </a:r>
            <a:r>
              <a:rPr kumimoji="0" lang="zh-CN" altLang="en-US"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topology</a:t>
            </a:r>
            <a:r>
              <a:rPr kumimoji="0" lang="zh-CN" altLang="en-US"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3</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Observation 3: Device A&amp;B + topology 2 can meet some of the scenarios that the Device C designed for, while Device C is not suitable for</a:t>
            </a:r>
            <a:r>
              <a:rPr kumimoji="0" lang="zh-CN" altLang="en-US"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scenarios that Device A&amp;B designed for.</a:t>
            </a:r>
          </a:p>
        </p:txBody>
      </p:sp>
      <p:grpSp>
        <p:nvGrpSpPr>
          <p:cNvPr id="26" name="组合 25">
            <a:extLst>
              <a:ext uri="{FF2B5EF4-FFF2-40B4-BE49-F238E27FC236}">
                <a16:creationId xmlns:a16="http://schemas.microsoft.com/office/drawing/2014/main" id="{B6432C6E-780D-F2F6-8980-073C298A98E1}"/>
              </a:ext>
            </a:extLst>
          </p:cNvPr>
          <p:cNvGrpSpPr/>
          <p:nvPr/>
        </p:nvGrpSpPr>
        <p:grpSpPr>
          <a:xfrm>
            <a:off x="276225" y="2849018"/>
            <a:ext cx="2889006" cy="400105"/>
            <a:chOff x="431364" y="884716"/>
            <a:chExt cx="3975210" cy="400105"/>
          </a:xfrm>
        </p:grpSpPr>
        <p:sp>
          <p:nvSpPr>
            <p:cNvPr id="27" name="矩形 26">
              <a:extLst>
                <a:ext uri="{FF2B5EF4-FFF2-40B4-BE49-F238E27FC236}">
                  <a16:creationId xmlns:a16="http://schemas.microsoft.com/office/drawing/2014/main" id="{A66B81D7-A29D-DAEC-B172-9B0F6017EF21}"/>
                </a:ext>
              </a:extLst>
            </p:cNvPr>
            <p:cNvSpPr/>
            <p:nvPr/>
          </p:nvSpPr>
          <p:spPr>
            <a:xfrm>
              <a:off x="431365" y="920416"/>
              <a:ext cx="2683308" cy="353694"/>
            </a:xfrm>
            <a:prstGeom prst="rect">
              <a:avLst/>
            </a:prstGeom>
            <a:solidFill>
              <a:srgbClr val="5B9BD5">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28" name="文本框 2">
              <a:extLst>
                <a:ext uri="{FF2B5EF4-FFF2-40B4-BE49-F238E27FC236}">
                  <a16:creationId xmlns:a16="http://schemas.microsoft.com/office/drawing/2014/main" id="{2AF51CB9-57A6-B5C2-E130-EE9423BE361B}"/>
                </a:ext>
              </a:extLst>
            </p:cNvPr>
            <p:cNvSpPr txBox="1"/>
            <p:nvPr/>
          </p:nvSpPr>
          <p:spPr>
            <a:xfrm>
              <a:off x="431364" y="884716"/>
              <a:ext cx="3975210" cy="400105"/>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Topology </a:t>
              </a:r>
            </a:p>
          </p:txBody>
        </p:sp>
      </p:grpSp>
    </p:spTree>
    <p:extLst>
      <p:ext uri="{BB962C8B-B14F-4D97-AF65-F5344CB8AC3E}">
        <p14:creationId xmlns:p14="http://schemas.microsoft.com/office/powerpoint/2010/main" val="31928967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7"/>
          </p:nvPr>
        </p:nvSpPr>
        <p:spPr/>
        <p:txBody>
          <a:bodyPr/>
          <a:lstStyle/>
          <a:p>
            <a:pPr marL="95250" marR="0" lvl="0" indent="0" algn="l" defTabSz="685800" rtl="0" eaLnBrk="1" fontAlgn="auto" latinLnBrk="0" hangingPunct="1">
              <a:lnSpc>
                <a:spcPct val="100000"/>
              </a:lnSpc>
              <a:spcBef>
                <a:spcPts val="125"/>
              </a:spcBef>
              <a:spcAft>
                <a:spcPts val="0"/>
              </a:spcAft>
              <a:buClrTx/>
              <a:buSzTx/>
              <a:buFontTx/>
              <a:buNone/>
              <a:tabLst/>
              <a:defRPr/>
            </a:pPr>
            <a:fld id="{81D60167-4931-47E6-BA6A-407CBD079E47}" type="slidenum">
              <a:rPr kumimoji="0" lang="en-US" altLang="zh-CN" sz="1200" b="0" i="0" u="none" strike="noStrike" kern="1200" cap="none" spc="0" normalizeH="0" baseline="0" noProof="0" smtClean="0">
                <a:ln>
                  <a:noFill/>
                </a:ln>
                <a:solidFill>
                  <a:prstClr val="black"/>
                </a:solidFill>
                <a:effectLst/>
                <a:uLnTx/>
                <a:uFillTx/>
                <a:latin typeface="微软雅黑" panose="020B0503020204020204" charset="-122"/>
                <a:ea typeface="宋体" panose="02010600030101010101" pitchFamily="2" charset="-122"/>
              </a:rPr>
              <a:pPr marL="95250" marR="0" lvl="0" indent="0" algn="l" defTabSz="685800" rtl="0" eaLnBrk="1" fontAlgn="auto" latinLnBrk="0" hangingPunct="1">
                <a:lnSpc>
                  <a:spcPct val="100000"/>
                </a:lnSpc>
                <a:spcBef>
                  <a:spcPts val="125"/>
                </a:spcBef>
                <a:spcAft>
                  <a:spcPts val="0"/>
                </a:spcAft>
                <a:buClrTx/>
                <a:buSzTx/>
                <a:buFontTx/>
                <a:buNone/>
                <a:tabLst/>
                <a:defRPr/>
              </a:pPr>
              <a:t>5</a:t>
            </a:fld>
            <a:endParaRPr kumimoji="0" lang="en-US" altLang="zh-CN" sz="1200" b="0" i="0" u="none" strike="noStrike" kern="1200" cap="none" spc="0" normalizeH="0" baseline="0" noProof="0" dirty="0">
              <a:ln>
                <a:noFill/>
              </a:ln>
              <a:solidFill>
                <a:prstClr val="black"/>
              </a:solidFill>
              <a:effectLst/>
              <a:uLnTx/>
              <a:uFillTx/>
              <a:latin typeface="微软雅黑" panose="020B0503020204020204" charset="-122"/>
              <a:ea typeface="宋体" panose="02010600030101010101" pitchFamily="2" charset="-122"/>
            </a:endParaRPr>
          </a:p>
        </p:txBody>
      </p:sp>
      <p:grpSp>
        <p:nvGrpSpPr>
          <p:cNvPr id="12" name="组合 3">
            <a:extLst>
              <a:ext uri="{FF2B5EF4-FFF2-40B4-BE49-F238E27FC236}">
                <a16:creationId xmlns:a16="http://schemas.microsoft.com/office/drawing/2014/main" id="{A892D0C1-1D10-C18B-67C7-76C4A9EA9928}"/>
              </a:ext>
            </a:extLst>
          </p:cNvPr>
          <p:cNvGrpSpPr/>
          <p:nvPr/>
        </p:nvGrpSpPr>
        <p:grpSpPr>
          <a:xfrm>
            <a:off x="0" y="0"/>
            <a:ext cx="11868150" cy="762000"/>
            <a:chOff x="0" y="0"/>
            <a:chExt cx="18690" cy="1200"/>
          </a:xfrm>
        </p:grpSpPr>
        <p:grpSp>
          <p:nvGrpSpPr>
            <p:cNvPr id="13" name="组合 12">
              <a:extLst>
                <a:ext uri="{FF2B5EF4-FFF2-40B4-BE49-F238E27FC236}">
                  <a16:creationId xmlns:a16="http://schemas.microsoft.com/office/drawing/2014/main" id="{E73861E0-7F3F-3E03-DA35-EF281AD72464}"/>
                </a:ext>
              </a:extLst>
            </p:cNvPr>
            <p:cNvGrpSpPr/>
            <p:nvPr/>
          </p:nvGrpSpPr>
          <p:grpSpPr>
            <a:xfrm>
              <a:off x="0" y="0"/>
              <a:ext cx="14040" cy="1200"/>
              <a:chOff x="0" y="152400"/>
              <a:chExt cx="8915400" cy="762000"/>
            </a:xfrm>
          </p:grpSpPr>
          <p:sp>
            <p:nvSpPr>
              <p:cNvPr id="15" name="矩形 19">
                <a:extLst>
                  <a:ext uri="{FF2B5EF4-FFF2-40B4-BE49-F238E27FC236}">
                    <a16:creationId xmlns:a16="http://schemas.microsoft.com/office/drawing/2014/main" id="{010C9AEB-19C3-D564-3AF2-C88955F19015}"/>
                  </a:ext>
                </a:extLst>
              </p:cNvPr>
              <p:cNvSpPr/>
              <p:nvPr/>
            </p:nvSpPr>
            <p:spPr>
              <a:xfrm>
                <a:off x="0" y="152400"/>
                <a:ext cx="228600" cy="762000"/>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16" name="直接连接符 20">
                <a:extLst>
                  <a:ext uri="{FF2B5EF4-FFF2-40B4-BE49-F238E27FC236}">
                    <a16:creationId xmlns:a16="http://schemas.microsoft.com/office/drawing/2014/main" id="{84423DA6-7322-B51A-C34F-E5AE0458FEA2}"/>
                  </a:ext>
                </a:extLst>
              </p:cNvPr>
              <p:cNvCxnSpPr/>
              <p:nvPr/>
            </p:nvCxnSpPr>
            <p:spPr>
              <a:xfrm>
                <a:off x="0" y="914400"/>
                <a:ext cx="8915400" cy="0"/>
              </a:xfrm>
              <a:prstGeom prst="line">
                <a:avLst/>
              </a:prstGeom>
              <a:noFill/>
              <a:ln w="6350" cap="flat" cmpd="sng" algn="ctr">
                <a:solidFill>
                  <a:srgbClr val="4472C4"/>
                </a:solidFill>
                <a:prstDash val="solid"/>
                <a:miter lim="800000"/>
              </a:ln>
              <a:effectLst/>
            </p:spPr>
          </p:cxnSp>
        </p:grpSp>
        <p:sp>
          <p:nvSpPr>
            <p:cNvPr id="14" name="TextBox 4">
              <a:extLst>
                <a:ext uri="{FF2B5EF4-FFF2-40B4-BE49-F238E27FC236}">
                  <a16:creationId xmlns:a16="http://schemas.microsoft.com/office/drawing/2014/main" id="{6973657D-1214-612F-3BDA-E0C199A3BAA4}"/>
                </a:ext>
              </a:extLst>
            </p:cNvPr>
            <p:cNvSpPr txBox="1"/>
            <p:nvPr/>
          </p:nvSpPr>
          <p:spPr>
            <a:xfrm>
              <a:off x="360" y="189"/>
              <a:ext cx="18330" cy="822"/>
            </a:xfrm>
            <a:prstGeom prst="rect">
              <a:avLst/>
            </a:prstGeom>
            <a:noFill/>
          </p:spPr>
          <p:txBody>
            <a:bodyPr wrap="square" rtlCol="0">
              <a:spAutoFit/>
            </a:bodyPr>
            <a:lstStyle/>
            <a:p>
              <a:pPr marL="0" marR="0" lvl="0" indent="0" defTabSz="914400" eaLnBrk="1" fontAlgn="auto" latinLnBrk="0" hangingPunct="1">
                <a:lnSpc>
                  <a:spcPct val="100000"/>
                </a:lnSpc>
                <a:spcBef>
                  <a:spcPct val="20000"/>
                </a:spcBef>
                <a:spcAft>
                  <a:spcPts val="0"/>
                </a:spcAft>
                <a:buClrTx/>
                <a:buSzTx/>
                <a:buFontTx/>
                <a:buNone/>
                <a:tabLst/>
                <a:defRPr/>
              </a:pPr>
              <a:r>
                <a:rPr kumimoji="0" lang="en-US" altLang="zh-CN" sz="28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rPr>
                <a:t>Highlight</a:t>
              </a:r>
            </a:p>
          </p:txBody>
        </p:sp>
      </p:grpSp>
      <p:sp>
        <p:nvSpPr>
          <p:cNvPr id="17" name="矩形 14">
            <a:extLst>
              <a:ext uri="{FF2B5EF4-FFF2-40B4-BE49-F238E27FC236}">
                <a16:creationId xmlns:a16="http://schemas.microsoft.com/office/drawing/2014/main" id="{939C10EB-31B0-22AE-11FC-AA4061B0FC19}"/>
              </a:ext>
            </a:extLst>
          </p:cNvPr>
          <p:cNvSpPr/>
          <p:nvPr/>
        </p:nvSpPr>
        <p:spPr>
          <a:xfrm>
            <a:off x="276225" y="1299928"/>
            <a:ext cx="11639550" cy="3785652"/>
          </a:xfrm>
          <a:prstGeom prst="rect">
            <a:avLst/>
          </a:prstGeom>
          <a:noFill/>
          <a:ln w="12700">
            <a:solidFill>
              <a:srgbClr val="4472C4"/>
            </a:solidFill>
          </a:ln>
        </p:spPr>
        <p:txBody>
          <a:bodyPr wrap="square">
            <a:spAutoFit/>
          </a:bodyPr>
          <a:lstStyle/>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Good business and deployment prospects</a:t>
            </a:r>
            <a:r>
              <a:rPr kumimoji="0" lang="zh-CN" altLang="en-US"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anose="05000000000000000000" pitchFamily="2" charset="2"/>
              </a:rPr>
              <a:t> </a:t>
            </a:r>
            <a:endPar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anose="05000000000000000000" pitchFamily="2" charset="2"/>
            </a:endParaRP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Timeline: </a:t>
            </a: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Strong interests from industrial, to meet the demands of vertical customers more expeditiously, by the end of 2025 Q4.</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SI/WI: </a:t>
            </a: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 follow up WG SI/WI is expected to start in Rel-19 with 12 month SI (2024)</a:t>
            </a:r>
            <a:r>
              <a:rPr kumimoji="0" lang="zh-CN" altLang="en-US"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+ 6 month WI (2025 H1)</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Target: </a:t>
            </a: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 new IoT technology shall provide cost and power consumption much lower than the existing NB-IoT and </a:t>
            </a:r>
            <a:r>
              <a:rPr kumimoji="0" lang="en-US" altLang="zh-CN" sz="1600" b="0" i="0" u="none" strike="noStrike" kern="1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eMTC</a:t>
            </a: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technologies, and thus is not to be a replacement for them.</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Deployment</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All standalone, in-band and guard-band operation can be considered. (Annex 1)</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Prioritize FR1 FDD</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Device type</a:t>
            </a:r>
          </a:p>
          <a:p>
            <a:pPr marL="742950" marR="0" lvl="1"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Device A/B will be checked in Dec’24 for potential WI</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Use cases</a:t>
            </a: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for Rel-19, inventory can be considered as basic use case,</a:t>
            </a:r>
            <a:r>
              <a:rPr kumimoji="0" lang="zh-CN" altLang="en-US"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while</a:t>
            </a:r>
            <a:r>
              <a:rPr kumimoji="0" lang="zh-CN" altLang="en-US"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it</a:t>
            </a:r>
            <a:r>
              <a:rPr kumimoji="0" lang="zh-CN" altLang="en-US"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can also work for sensor and </a:t>
            </a: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mn-ea"/>
              </a:rPr>
              <a:t>activator/command. Study of positioning is of interests.</a:t>
            </a:r>
            <a:endPar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Proposal 2: Check point in Dec’24 for conversion to Rel-19 Ambient</a:t>
            </a:r>
            <a:r>
              <a:rPr kumimoji="0" lang="zh-CN" altLang="en-US"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IoT</a:t>
            </a:r>
            <a:r>
              <a:rPr kumimoji="0" lang="zh-CN" altLang="en-US"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WI for Device A&amp;B. Other device type can be further addressed in future release.</a:t>
            </a:r>
          </a:p>
        </p:txBody>
      </p:sp>
      <p:grpSp>
        <p:nvGrpSpPr>
          <p:cNvPr id="18" name="组合 17">
            <a:extLst>
              <a:ext uri="{FF2B5EF4-FFF2-40B4-BE49-F238E27FC236}">
                <a16:creationId xmlns:a16="http://schemas.microsoft.com/office/drawing/2014/main" id="{9AF7219A-07C4-E3D7-7C36-65EB69E5D472}"/>
              </a:ext>
            </a:extLst>
          </p:cNvPr>
          <p:cNvGrpSpPr/>
          <p:nvPr/>
        </p:nvGrpSpPr>
        <p:grpSpPr>
          <a:xfrm>
            <a:off x="276220" y="891639"/>
            <a:ext cx="5188537" cy="400105"/>
            <a:chOff x="431364" y="884716"/>
            <a:chExt cx="3975210" cy="400105"/>
          </a:xfrm>
        </p:grpSpPr>
        <p:sp>
          <p:nvSpPr>
            <p:cNvPr id="19" name="矩形 18">
              <a:extLst>
                <a:ext uri="{FF2B5EF4-FFF2-40B4-BE49-F238E27FC236}">
                  <a16:creationId xmlns:a16="http://schemas.microsoft.com/office/drawing/2014/main" id="{085364B0-B7F7-FCDF-C7F1-BDC42FE6DD2E}"/>
                </a:ext>
              </a:extLst>
            </p:cNvPr>
            <p:cNvSpPr/>
            <p:nvPr/>
          </p:nvSpPr>
          <p:spPr>
            <a:xfrm>
              <a:off x="431365" y="920416"/>
              <a:ext cx="2683308" cy="353694"/>
            </a:xfrm>
            <a:prstGeom prst="rect">
              <a:avLst/>
            </a:prstGeom>
            <a:solidFill>
              <a:srgbClr val="5B9BD5">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20" name="文本框 2">
              <a:extLst>
                <a:ext uri="{FF2B5EF4-FFF2-40B4-BE49-F238E27FC236}">
                  <a16:creationId xmlns:a16="http://schemas.microsoft.com/office/drawing/2014/main" id="{7D3F7E4B-3622-CBE6-12F1-20419C6DE82D}"/>
                </a:ext>
              </a:extLst>
            </p:cNvPr>
            <p:cNvSpPr txBox="1"/>
            <p:nvPr/>
          </p:nvSpPr>
          <p:spPr>
            <a:xfrm>
              <a:off x="431364" y="884716"/>
              <a:ext cx="3975210" cy="400105"/>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Highlight points for R19 SI/WI</a:t>
              </a:r>
            </a:p>
          </p:txBody>
        </p:sp>
      </p:grpSp>
    </p:spTree>
    <p:extLst>
      <p:ext uri="{BB962C8B-B14F-4D97-AF65-F5344CB8AC3E}">
        <p14:creationId xmlns:p14="http://schemas.microsoft.com/office/powerpoint/2010/main" val="11960154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7"/>
          </p:nvPr>
        </p:nvSpPr>
        <p:spPr/>
        <p:txBody>
          <a:bodyPr/>
          <a:lstStyle/>
          <a:p>
            <a:pPr marL="95250" marR="0" lvl="0" indent="0" algn="l" defTabSz="685800" rtl="0" eaLnBrk="1" fontAlgn="auto" latinLnBrk="0" hangingPunct="1">
              <a:lnSpc>
                <a:spcPct val="100000"/>
              </a:lnSpc>
              <a:spcBef>
                <a:spcPts val="125"/>
              </a:spcBef>
              <a:spcAft>
                <a:spcPts val="0"/>
              </a:spcAft>
              <a:buClrTx/>
              <a:buSzTx/>
              <a:buFontTx/>
              <a:buNone/>
              <a:tabLst/>
              <a:defRPr/>
            </a:pPr>
            <a:fld id="{81D60167-4931-47E6-BA6A-407CBD079E47}" type="slidenum">
              <a:rPr kumimoji="0" lang="en-US" altLang="zh-CN" sz="1200" b="0" i="0" u="none" strike="noStrike" kern="1200" cap="none" spc="0" normalizeH="0" baseline="0" noProof="0" smtClean="0">
                <a:ln>
                  <a:noFill/>
                </a:ln>
                <a:solidFill>
                  <a:prstClr val="black"/>
                </a:solidFill>
                <a:effectLst/>
                <a:uLnTx/>
                <a:uFillTx/>
                <a:latin typeface="微软雅黑" panose="020B0503020204020204" charset="-122"/>
                <a:ea typeface="宋体" panose="02010600030101010101" pitchFamily="2" charset="-122"/>
              </a:rPr>
              <a:pPr marL="95250" marR="0" lvl="0" indent="0" algn="l" defTabSz="685800" rtl="0" eaLnBrk="1" fontAlgn="auto" latinLnBrk="0" hangingPunct="1">
                <a:lnSpc>
                  <a:spcPct val="100000"/>
                </a:lnSpc>
                <a:spcBef>
                  <a:spcPts val="125"/>
                </a:spcBef>
                <a:spcAft>
                  <a:spcPts val="0"/>
                </a:spcAft>
                <a:buClrTx/>
                <a:buSzTx/>
                <a:buFontTx/>
                <a:buNone/>
                <a:tabLst/>
                <a:defRPr/>
              </a:pPr>
              <a:t>6</a:t>
            </a:fld>
            <a:endParaRPr kumimoji="0" lang="en-US" altLang="zh-CN" sz="1200" b="0" i="0" u="none" strike="noStrike" kern="1200" cap="none" spc="0" normalizeH="0" baseline="0" noProof="0" dirty="0">
              <a:ln>
                <a:noFill/>
              </a:ln>
              <a:solidFill>
                <a:prstClr val="black"/>
              </a:solidFill>
              <a:effectLst/>
              <a:uLnTx/>
              <a:uFillTx/>
              <a:latin typeface="微软雅黑" panose="020B0503020204020204" charset="-122"/>
              <a:ea typeface="宋体" panose="02010600030101010101" pitchFamily="2" charset="-122"/>
            </a:endParaRPr>
          </a:p>
        </p:txBody>
      </p:sp>
      <p:grpSp>
        <p:nvGrpSpPr>
          <p:cNvPr id="76" name="组合 3">
            <a:extLst>
              <a:ext uri="{FF2B5EF4-FFF2-40B4-BE49-F238E27FC236}">
                <a16:creationId xmlns:a16="http://schemas.microsoft.com/office/drawing/2014/main" id="{1709B1B2-9A97-AF94-B942-84CBA1CDB566}"/>
              </a:ext>
            </a:extLst>
          </p:cNvPr>
          <p:cNvGrpSpPr/>
          <p:nvPr/>
        </p:nvGrpSpPr>
        <p:grpSpPr>
          <a:xfrm>
            <a:off x="0" y="0"/>
            <a:ext cx="11868150" cy="762000"/>
            <a:chOff x="0" y="0"/>
            <a:chExt cx="18690" cy="1200"/>
          </a:xfrm>
        </p:grpSpPr>
        <p:grpSp>
          <p:nvGrpSpPr>
            <p:cNvPr id="77" name="组合 12">
              <a:extLst>
                <a:ext uri="{FF2B5EF4-FFF2-40B4-BE49-F238E27FC236}">
                  <a16:creationId xmlns:a16="http://schemas.microsoft.com/office/drawing/2014/main" id="{4C2EBFD3-C34A-53F4-0095-F11FC442EEF3}"/>
                </a:ext>
              </a:extLst>
            </p:cNvPr>
            <p:cNvGrpSpPr/>
            <p:nvPr/>
          </p:nvGrpSpPr>
          <p:grpSpPr>
            <a:xfrm>
              <a:off x="0" y="0"/>
              <a:ext cx="14040" cy="1200"/>
              <a:chOff x="0" y="152400"/>
              <a:chExt cx="8915400" cy="762000"/>
            </a:xfrm>
          </p:grpSpPr>
          <p:sp>
            <p:nvSpPr>
              <p:cNvPr id="79" name="矩形 19">
                <a:extLst>
                  <a:ext uri="{FF2B5EF4-FFF2-40B4-BE49-F238E27FC236}">
                    <a16:creationId xmlns:a16="http://schemas.microsoft.com/office/drawing/2014/main" id="{0126A72D-8E53-188C-4250-A0209AC7F9E9}"/>
                  </a:ext>
                </a:extLst>
              </p:cNvPr>
              <p:cNvSpPr/>
              <p:nvPr/>
            </p:nvSpPr>
            <p:spPr>
              <a:xfrm>
                <a:off x="0" y="152400"/>
                <a:ext cx="228600" cy="762000"/>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80" name="直接连接符 20">
                <a:extLst>
                  <a:ext uri="{FF2B5EF4-FFF2-40B4-BE49-F238E27FC236}">
                    <a16:creationId xmlns:a16="http://schemas.microsoft.com/office/drawing/2014/main" id="{28BA3E1F-9520-C4D9-6882-F30BC96DFEDE}"/>
                  </a:ext>
                </a:extLst>
              </p:cNvPr>
              <p:cNvCxnSpPr/>
              <p:nvPr/>
            </p:nvCxnSpPr>
            <p:spPr>
              <a:xfrm>
                <a:off x="0" y="914400"/>
                <a:ext cx="8915400" cy="0"/>
              </a:xfrm>
              <a:prstGeom prst="line">
                <a:avLst/>
              </a:prstGeom>
              <a:noFill/>
              <a:ln w="6350" cap="flat" cmpd="sng" algn="ctr">
                <a:solidFill>
                  <a:srgbClr val="4472C4"/>
                </a:solidFill>
                <a:prstDash val="solid"/>
                <a:miter lim="800000"/>
              </a:ln>
              <a:effectLst/>
            </p:spPr>
          </p:cxnSp>
        </p:grpSp>
        <p:sp>
          <p:nvSpPr>
            <p:cNvPr id="78" name="TextBox 4">
              <a:extLst>
                <a:ext uri="{FF2B5EF4-FFF2-40B4-BE49-F238E27FC236}">
                  <a16:creationId xmlns:a16="http://schemas.microsoft.com/office/drawing/2014/main" id="{A64DCE80-8692-A26F-9F31-DFA1B1F463D6}"/>
                </a:ext>
              </a:extLst>
            </p:cNvPr>
            <p:cNvSpPr txBox="1"/>
            <p:nvPr/>
          </p:nvSpPr>
          <p:spPr>
            <a:xfrm>
              <a:off x="360" y="189"/>
              <a:ext cx="18330" cy="822"/>
            </a:xfrm>
            <a:prstGeom prst="rect">
              <a:avLst/>
            </a:prstGeom>
            <a:noFill/>
          </p:spPr>
          <p:txBody>
            <a:bodyPr wrap="square" rtlCol="0">
              <a:spAutoFit/>
            </a:bodyPr>
            <a:lstStyle/>
            <a:p>
              <a:pPr marL="0" marR="0" lvl="0" indent="0" defTabSz="914400" eaLnBrk="1" fontAlgn="auto" latinLnBrk="0" hangingPunct="1">
                <a:lnSpc>
                  <a:spcPct val="100000"/>
                </a:lnSpc>
                <a:spcBef>
                  <a:spcPct val="20000"/>
                </a:spcBef>
                <a:spcAft>
                  <a:spcPts val="0"/>
                </a:spcAft>
                <a:buClrTx/>
                <a:buSzTx/>
                <a:buFontTx/>
                <a:buNone/>
                <a:tabLst/>
                <a:defRPr/>
              </a:pPr>
              <a:r>
                <a:rPr kumimoji="0" lang="en-US" altLang="zh-CN" sz="28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rPr>
                <a:t>Work plan</a:t>
              </a:r>
            </a:p>
          </p:txBody>
        </p:sp>
      </p:grpSp>
      <p:sp>
        <p:nvSpPr>
          <p:cNvPr id="81" name="灯片编号占位符 2">
            <a:extLst>
              <a:ext uri="{FF2B5EF4-FFF2-40B4-BE49-F238E27FC236}">
                <a16:creationId xmlns:a16="http://schemas.microsoft.com/office/drawing/2014/main" id="{98CA1676-3B1C-92A2-4BE4-A7E9D1E1AF5A}"/>
              </a:ext>
            </a:extLst>
          </p:cNvPr>
          <p:cNvSpPr txBox="1">
            <a:spLocks/>
          </p:cNvSpPr>
          <p:nvPr/>
        </p:nvSpPr>
        <p:spPr>
          <a:xfrm>
            <a:off x="11592593" y="5953999"/>
            <a:ext cx="340360" cy="184665"/>
          </a:xfrm>
          <a:prstGeom prst="rect">
            <a:avLst/>
          </a:prstGeom>
        </p:spPr>
        <p:txBody>
          <a:bodyPr wrap="square" lIns="0" tIns="0" rIns="0" bIns="0">
            <a:spAutoFit/>
          </a:bodyPr>
          <a:lstStyle>
            <a:defPPr>
              <a:defRPr lang="zh-CN"/>
            </a:defPPr>
            <a:lvl1pPr marL="0" algn="l" defTabSz="685800" rtl="0" eaLnBrk="1" latinLnBrk="0" hangingPunct="1">
              <a:defRPr sz="1200" b="0" i="0" kern="1200">
                <a:solidFill>
                  <a:schemeClr val="tx1"/>
                </a:solidFill>
                <a:latin typeface="微软雅黑" panose="020B0503020204020204" charset="-122"/>
                <a:ea typeface="+mn-ea"/>
                <a:cs typeface="微软雅黑" panose="020B0503020204020204" charset="-122"/>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95250">
              <a:spcBef>
                <a:spcPts val="125"/>
              </a:spcBef>
            </a:pPr>
            <a:fld id="{81D60167-4931-47E6-BA6A-407CBD079E47}" type="slidenum">
              <a:rPr lang="en-US" altLang="zh-CN" smtClean="0">
                <a:solidFill>
                  <a:prstClr val="black"/>
                </a:solidFill>
                <a:ea typeface="等线" panose="02010600030101010101" pitchFamily="2" charset="-122"/>
              </a:rPr>
              <a:pPr marL="95250">
                <a:spcBef>
                  <a:spcPts val="125"/>
                </a:spcBef>
              </a:pPr>
              <a:t>6</a:t>
            </a:fld>
            <a:endParaRPr lang="en-US" altLang="zh-CN" dirty="0">
              <a:solidFill>
                <a:prstClr val="black"/>
              </a:solidFill>
              <a:ea typeface="等线" panose="02010600030101010101" pitchFamily="2" charset="-122"/>
            </a:endParaRPr>
          </a:p>
        </p:txBody>
      </p:sp>
      <p:grpSp>
        <p:nvGrpSpPr>
          <p:cNvPr id="82" name="组合 81">
            <a:extLst>
              <a:ext uri="{FF2B5EF4-FFF2-40B4-BE49-F238E27FC236}">
                <a16:creationId xmlns:a16="http://schemas.microsoft.com/office/drawing/2014/main" id="{70732CDE-FC0F-746C-9184-DC0F2D461078}"/>
              </a:ext>
            </a:extLst>
          </p:cNvPr>
          <p:cNvGrpSpPr/>
          <p:nvPr/>
        </p:nvGrpSpPr>
        <p:grpSpPr>
          <a:xfrm>
            <a:off x="939330" y="2274326"/>
            <a:ext cx="11084568" cy="4045087"/>
            <a:chOff x="844080" y="1186483"/>
            <a:chExt cx="11084568" cy="3002191"/>
          </a:xfrm>
        </p:grpSpPr>
        <p:cxnSp>
          <p:nvCxnSpPr>
            <p:cNvPr id="83" name="直接连接符 82">
              <a:extLst>
                <a:ext uri="{FF2B5EF4-FFF2-40B4-BE49-F238E27FC236}">
                  <a16:creationId xmlns:a16="http://schemas.microsoft.com/office/drawing/2014/main" id="{0F4858F3-FC1F-CF56-2877-42EBEFB4CFB7}"/>
                </a:ext>
              </a:extLst>
            </p:cNvPr>
            <p:cNvCxnSpPr/>
            <p:nvPr/>
          </p:nvCxnSpPr>
          <p:spPr>
            <a:xfrm>
              <a:off x="844080" y="1196752"/>
              <a:ext cx="0" cy="2988332"/>
            </a:xfrm>
            <a:prstGeom prst="line">
              <a:avLst/>
            </a:prstGeom>
            <a:noFill/>
            <a:ln w="6350" cap="flat" cmpd="sng" algn="ctr">
              <a:solidFill>
                <a:srgbClr val="4472C4"/>
              </a:solidFill>
              <a:prstDash val="solid"/>
              <a:miter lim="800000"/>
            </a:ln>
            <a:effectLst/>
          </p:spPr>
        </p:cxnSp>
        <p:cxnSp>
          <p:nvCxnSpPr>
            <p:cNvPr id="84" name="直接连接符 83">
              <a:extLst>
                <a:ext uri="{FF2B5EF4-FFF2-40B4-BE49-F238E27FC236}">
                  <a16:creationId xmlns:a16="http://schemas.microsoft.com/office/drawing/2014/main" id="{6CCDC7E7-DF2E-8CF8-CB7B-CFAE95E548E5}"/>
                </a:ext>
              </a:extLst>
            </p:cNvPr>
            <p:cNvCxnSpPr/>
            <p:nvPr/>
          </p:nvCxnSpPr>
          <p:spPr>
            <a:xfrm>
              <a:off x="1636168" y="1198583"/>
              <a:ext cx="0" cy="2988332"/>
            </a:xfrm>
            <a:prstGeom prst="line">
              <a:avLst/>
            </a:prstGeom>
            <a:noFill/>
            <a:ln w="6350" cap="flat" cmpd="sng" algn="ctr">
              <a:solidFill>
                <a:srgbClr val="4472C4"/>
              </a:solidFill>
              <a:prstDash val="solid"/>
              <a:miter lim="800000"/>
            </a:ln>
            <a:effectLst/>
          </p:spPr>
        </p:cxnSp>
        <p:cxnSp>
          <p:nvCxnSpPr>
            <p:cNvPr id="85" name="直接连接符 84">
              <a:extLst>
                <a:ext uri="{FF2B5EF4-FFF2-40B4-BE49-F238E27FC236}">
                  <a16:creationId xmlns:a16="http://schemas.microsoft.com/office/drawing/2014/main" id="{ACE0E16F-61BC-2072-8991-7DF01B413687}"/>
                </a:ext>
              </a:extLst>
            </p:cNvPr>
            <p:cNvCxnSpPr/>
            <p:nvPr/>
          </p:nvCxnSpPr>
          <p:spPr>
            <a:xfrm>
              <a:off x="2428256" y="1198583"/>
              <a:ext cx="0" cy="2988332"/>
            </a:xfrm>
            <a:prstGeom prst="line">
              <a:avLst/>
            </a:prstGeom>
            <a:noFill/>
            <a:ln w="6350" cap="flat" cmpd="sng" algn="ctr">
              <a:solidFill>
                <a:srgbClr val="4472C4"/>
              </a:solidFill>
              <a:prstDash val="solid"/>
              <a:miter lim="800000"/>
            </a:ln>
            <a:effectLst/>
          </p:spPr>
        </p:cxnSp>
        <p:cxnSp>
          <p:nvCxnSpPr>
            <p:cNvPr id="86" name="直接连接符 85">
              <a:extLst>
                <a:ext uri="{FF2B5EF4-FFF2-40B4-BE49-F238E27FC236}">
                  <a16:creationId xmlns:a16="http://schemas.microsoft.com/office/drawing/2014/main" id="{5E9B69B3-D071-653D-0A36-A2EC8953CFBE}"/>
                </a:ext>
              </a:extLst>
            </p:cNvPr>
            <p:cNvCxnSpPr/>
            <p:nvPr/>
          </p:nvCxnSpPr>
          <p:spPr>
            <a:xfrm>
              <a:off x="3220344" y="1191259"/>
              <a:ext cx="0" cy="2988332"/>
            </a:xfrm>
            <a:prstGeom prst="line">
              <a:avLst/>
            </a:prstGeom>
            <a:noFill/>
            <a:ln w="6350" cap="flat" cmpd="sng" algn="ctr">
              <a:solidFill>
                <a:srgbClr val="4472C4"/>
              </a:solidFill>
              <a:prstDash val="solid"/>
              <a:miter lim="800000"/>
            </a:ln>
            <a:effectLst/>
          </p:spPr>
        </p:cxnSp>
        <p:cxnSp>
          <p:nvCxnSpPr>
            <p:cNvPr id="87" name="直接连接符 86">
              <a:extLst>
                <a:ext uri="{FF2B5EF4-FFF2-40B4-BE49-F238E27FC236}">
                  <a16:creationId xmlns:a16="http://schemas.microsoft.com/office/drawing/2014/main" id="{1B6A958C-918A-030E-CCF8-BCD8BA199700}"/>
                </a:ext>
              </a:extLst>
            </p:cNvPr>
            <p:cNvCxnSpPr/>
            <p:nvPr/>
          </p:nvCxnSpPr>
          <p:spPr>
            <a:xfrm>
              <a:off x="4012432" y="1198583"/>
              <a:ext cx="0" cy="2988332"/>
            </a:xfrm>
            <a:prstGeom prst="line">
              <a:avLst/>
            </a:prstGeom>
            <a:noFill/>
            <a:ln w="6350" cap="flat" cmpd="sng" algn="ctr">
              <a:solidFill>
                <a:srgbClr val="4472C4"/>
              </a:solidFill>
              <a:prstDash val="solid"/>
              <a:miter lim="800000"/>
            </a:ln>
            <a:effectLst/>
          </p:spPr>
        </p:cxnSp>
        <p:cxnSp>
          <p:nvCxnSpPr>
            <p:cNvPr id="88" name="直接连接符 87">
              <a:extLst>
                <a:ext uri="{FF2B5EF4-FFF2-40B4-BE49-F238E27FC236}">
                  <a16:creationId xmlns:a16="http://schemas.microsoft.com/office/drawing/2014/main" id="{8B3720C5-A06D-6C7C-8444-BD91BF7B9B24}"/>
                </a:ext>
              </a:extLst>
            </p:cNvPr>
            <p:cNvCxnSpPr/>
            <p:nvPr/>
          </p:nvCxnSpPr>
          <p:spPr>
            <a:xfrm>
              <a:off x="4804520" y="1198583"/>
              <a:ext cx="0" cy="2988332"/>
            </a:xfrm>
            <a:prstGeom prst="line">
              <a:avLst/>
            </a:prstGeom>
            <a:noFill/>
            <a:ln w="6350" cap="flat" cmpd="sng" algn="ctr">
              <a:solidFill>
                <a:srgbClr val="4472C4"/>
              </a:solidFill>
              <a:prstDash val="solid"/>
              <a:miter lim="800000"/>
            </a:ln>
            <a:effectLst/>
          </p:spPr>
        </p:cxnSp>
        <p:cxnSp>
          <p:nvCxnSpPr>
            <p:cNvPr id="89" name="直接连接符 88">
              <a:extLst>
                <a:ext uri="{FF2B5EF4-FFF2-40B4-BE49-F238E27FC236}">
                  <a16:creationId xmlns:a16="http://schemas.microsoft.com/office/drawing/2014/main" id="{BEFE6799-FF84-1D21-3B93-6C6FFB5196ED}"/>
                </a:ext>
              </a:extLst>
            </p:cNvPr>
            <p:cNvCxnSpPr/>
            <p:nvPr/>
          </p:nvCxnSpPr>
          <p:spPr>
            <a:xfrm>
              <a:off x="5596608" y="1198583"/>
              <a:ext cx="0" cy="2988332"/>
            </a:xfrm>
            <a:prstGeom prst="line">
              <a:avLst/>
            </a:prstGeom>
            <a:noFill/>
            <a:ln w="6350" cap="flat" cmpd="sng" algn="ctr">
              <a:solidFill>
                <a:srgbClr val="4472C4"/>
              </a:solidFill>
              <a:prstDash val="solid"/>
              <a:miter lim="800000"/>
            </a:ln>
            <a:effectLst/>
          </p:spPr>
        </p:cxnSp>
        <p:cxnSp>
          <p:nvCxnSpPr>
            <p:cNvPr id="90" name="直接连接符 89">
              <a:extLst>
                <a:ext uri="{FF2B5EF4-FFF2-40B4-BE49-F238E27FC236}">
                  <a16:creationId xmlns:a16="http://schemas.microsoft.com/office/drawing/2014/main" id="{BC59242B-5C4E-28AC-B2DD-440F04B6D048}"/>
                </a:ext>
              </a:extLst>
            </p:cNvPr>
            <p:cNvCxnSpPr/>
            <p:nvPr/>
          </p:nvCxnSpPr>
          <p:spPr>
            <a:xfrm>
              <a:off x="7180784" y="1189428"/>
              <a:ext cx="0" cy="2988332"/>
            </a:xfrm>
            <a:prstGeom prst="line">
              <a:avLst/>
            </a:prstGeom>
            <a:noFill/>
            <a:ln w="6350" cap="flat" cmpd="sng" algn="ctr">
              <a:solidFill>
                <a:srgbClr val="4472C4"/>
              </a:solidFill>
              <a:prstDash val="solid"/>
              <a:miter lim="800000"/>
            </a:ln>
            <a:effectLst/>
          </p:spPr>
        </p:cxnSp>
        <p:cxnSp>
          <p:nvCxnSpPr>
            <p:cNvPr id="91" name="直接连接符 90">
              <a:extLst>
                <a:ext uri="{FF2B5EF4-FFF2-40B4-BE49-F238E27FC236}">
                  <a16:creationId xmlns:a16="http://schemas.microsoft.com/office/drawing/2014/main" id="{A69E7DAC-CC92-7FA8-581B-E8E1FD3FF5DE}"/>
                </a:ext>
              </a:extLst>
            </p:cNvPr>
            <p:cNvCxnSpPr/>
            <p:nvPr/>
          </p:nvCxnSpPr>
          <p:spPr>
            <a:xfrm>
              <a:off x="6388696" y="1191259"/>
              <a:ext cx="0" cy="2988332"/>
            </a:xfrm>
            <a:prstGeom prst="line">
              <a:avLst/>
            </a:prstGeom>
            <a:noFill/>
            <a:ln w="6350" cap="flat" cmpd="sng" algn="ctr">
              <a:solidFill>
                <a:srgbClr val="4472C4"/>
              </a:solidFill>
              <a:prstDash val="solid"/>
              <a:miter lim="800000"/>
            </a:ln>
            <a:effectLst/>
          </p:spPr>
        </p:cxnSp>
        <p:cxnSp>
          <p:nvCxnSpPr>
            <p:cNvPr id="92" name="直接连接符 91">
              <a:extLst>
                <a:ext uri="{FF2B5EF4-FFF2-40B4-BE49-F238E27FC236}">
                  <a16:creationId xmlns:a16="http://schemas.microsoft.com/office/drawing/2014/main" id="{407B0480-686D-7EA5-0BBF-034743793725}"/>
                </a:ext>
              </a:extLst>
            </p:cNvPr>
            <p:cNvCxnSpPr/>
            <p:nvPr/>
          </p:nvCxnSpPr>
          <p:spPr>
            <a:xfrm>
              <a:off x="7972872" y="1191259"/>
              <a:ext cx="0" cy="2988332"/>
            </a:xfrm>
            <a:prstGeom prst="line">
              <a:avLst/>
            </a:prstGeom>
            <a:noFill/>
            <a:ln w="6350" cap="flat" cmpd="sng" algn="ctr">
              <a:solidFill>
                <a:srgbClr val="4472C4"/>
              </a:solidFill>
              <a:prstDash val="solid"/>
              <a:miter lim="800000"/>
            </a:ln>
            <a:effectLst/>
          </p:spPr>
        </p:cxnSp>
        <p:cxnSp>
          <p:nvCxnSpPr>
            <p:cNvPr id="93" name="直接连接符 92">
              <a:extLst>
                <a:ext uri="{FF2B5EF4-FFF2-40B4-BE49-F238E27FC236}">
                  <a16:creationId xmlns:a16="http://schemas.microsoft.com/office/drawing/2014/main" id="{AB48D80C-039F-715E-5712-FC723B75819F}"/>
                </a:ext>
              </a:extLst>
            </p:cNvPr>
            <p:cNvCxnSpPr/>
            <p:nvPr/>
          </p:nvCxnSpPr>
          <p:spPr>
            <a:xfrm>
              <a:off x="8764960" y="1191259"/>
              <a:ext cx="0" cy="2988332"/>
            </a:xfrm>
            <a:prstGeom prst="line">
              <a:avLst/>
            </a:prstGeom>
            <a:noFill/>
            <a:ln w="6350" cap="flat" cmpd="sng" algn="ctr">
              <a:solidFill>
                <a:srgbClr val="4472C4"/>
              </a:solidFill>
              <a:prstDash val="solid"/>
              <a:miter lim="800000"/>
            </a:ln>
            <a:effectLst/>
          </p:spPr>
        </p:cxnSp>
        <p:cxnSp>
          <p:nvCxnSpPr>
            <p:cNvPr id="94" name="直接连接符 93">
              <a:extLst>
                <a:ext uri="{FF2B5EF4-FFF2-40B4-BE49-F238E27FC236}">
                  <a16:creationId xmlns:a16="http://schemas.microsoft.com/office/drawing/2014/main" id="{97E480BB-BC86-2BB7-6E95-E6145DC1C238}"/>
                </a:ext>
              </a:extLst>
            </p:cNvPr>
            <p:cNvCxnSpPr/>
            <p:nvPr/>
          </p:nvCxnSpPr>
          <p:spPr>
            <a:xfrm>
              <a:off x="10344472" y="1186483"/>
              <a:ext cx="0" cy="2988332"/>
            </a:xfrm>
            <a:prstGeom prst="line">
              <a:avLst/>
            </a:prstGeom>
            <a:noFill/>
            <a:ln w="6350" cap="flat" cmpd="sng" algn="ctr">
              <a:solidFill>
                <a:srgbClr val="4472C4"/>
              </a:solidFill>
              <a:prstDash val="solid"/>
              <a:miter lim="800000"/>
            </a:ln>
            <a:effectLst/>
          </p:spPr>
        </p:cxnSp>
        <p:cxnSp>
          <p:nvCxnSpPr>
            <p:cNvPr id="95" name="直接连接符 94">
              <a:extLst>
                <a:ext uri="{FF2B5EF4-FFF2-40B4-BE49-F238E27FC236}">
                  <a16:creationId xmlns:a16="http://schemas.microsoft.com/office/drawing/2014/main" id="{2B1EC0D2-0BE6-588E-6913-3A09244AECA7}"/>
                </a:ext>
              </a:extLst>
            </p:cNvPr>
            <p:cNvCxnSpPr/>
            <p:nvPr/>
          </p:nvCxnSpPr>
          <p:spPr>
            <a:xfrm>
              <a:off x="9552384" y="1200342"/>
              <a:ext cx="0" cy="2988332"/>
            </a:xfrm>
            <a:prstGeom prst="line">
              <a:avLst/>
            </a:prstGeom>
            <a:noFill/>
            <a:ln w="6350" cap="flat" cmpd="sng" algn="ctr">
              <a:solidFill>
                <a:srgbClr val="4472C4"/>
              </a:solidFill>
              <a:prstDash val="solid"/>
              <a:miter lim="800000"/>
            </a:ln>
            <a:effectLst/>
          </p:spPr>
        </p:cxnSp>
        <p:cxnSp>
          <p:nvCxnSpPr>
            <p:cNvPr id="96" name="直接连接符 95">
              <a:extLst>
                <a:ext uri="{FF2B5EF4-FFF2-40B4-BE49-F238E27FC236}">
                  <a16:creationId xmlns:a16="http://schemas.microsoft.com/office/drawing/2014/main" id="{69A356AD-2EFB-D9D3-1EBB-92EC2E674BF5}"/>
                </a:ext>
              </a:extLst>
            </p:cNvPr>
            <p:cNvCxnSpPr/>
            <p:nvPr/>
          </p:nvCxnSpPr>
          <p:spPr>
            <a:xfrm>
              <a:off x="11136560" y="1188314"/>
              <a:ext cx="0" cy="2988332"/>
            </a:xfrm>
            <a:prstGeom prst="line">
              <a:avLst/>
            </a:prstGeom>
            <a:noFill/>
            <a:ln w="6350" cap="flat" cmpd="sng" algn="ctr">
              <a:solidFill>
                <a:srgbClr val="4472C4"/>
              </a:solidFill>
              <a:prstDash val="solid"/>
              <a:miter lim="800000"/>
            </a:ln>
            <a:effectLst/>
          </p:spPr>
        </p:cxnSp>
        <p:cxnSp>
          <p:nvCxnSpPr>
            <p:cNvPr id="97" name="直接连接符 96">
              <a:extLst>
                <a:ext uri="{FF2B5EF4-FFF2-40B4-BE49-F238E27FC236}">
                  <a16:creationId xmlns:a16="http://schemas.microsoft.com/office/drawing/2014/main" id="{D3F00265-CCCD-D310-236D-B6FF3AE19479}"/>
                </a:ext>
              </a:extLst>
            </p:cNvPr>
            <p:cNvCxnSpPr/>
            <p:nvPr/>
          </p:nvCxnSpPr>
          <p:spPr>
            <a:xfrm>
              <a:off x="11928648" y="1188314"/>
              <a:ext cx="0" cy="2988332"/>
            </a:xfrm>
            <a:prstGeom prst="line">
              <a:avLst/>
            </a:prstGeom>
            <a:noFill/>
            <a:ln w="6350" cap="flat" cmpd="sng" algn="ctr">
              <a:solidFill>
                <a:srgbClr val="4472C4"/>
              </a:solidFill>
              <a:prstDash val="solid"/>
              <a:miter lim="800000"/>
            </a:ln>
            <a:effectLst/>
          </p:spPr>
        </p:cxnSp>
      </p:grpSp>
      <p:sp>
        <p:nvSpPr>
          <p:cNvPr id="98" name="文本框 97">
            <a:extLst>
              <a:ext uri="{FF2B5EF4-FFF2-40B4-BE49-F238E27FC236}">
                <a16:creationId xmlns:a16="http://schemas.microsoft.com/office/drawing/2014/main" id="{208B4B62-8078-B65C-AD16-10E3ACC2EEB7}"/>
              </a:ext>
            </a:extLst>
          </p:cNvPr>
          <p:cNvSpPr txBox="1"/>
          <p:nvPr/>
        </p:nvSpPr>
        <p:spPr>
          <a:xfrm>
            <a:off x="142578" y="4004528"/>
            <a:ext cx="864095" cy="307777"/>
          </a:xfrm>
          <a:prstGeom prst="rect">
            <a:avLst/>
          </a:prstGeom>
          <a:noFill/>
        </p:spPr>
        <p:txBody>
          <a:bodyPr wrap="square" rtlCol="0">
            <a:spAutoFit/>
          </a:bodyPr>
          <a:lstStyle/>
          <a:p>
            <a:pPr>
              <a:defRPr/>
            </a:pPr>
            <a:r>
              <a:rPr lang="en-US" altLang="zh-CN" sz="1400" dirty="0">
                <a:solidFill>
                  <a:prstClr val="black"/>
                </a:solidFill>
                <a:ea typeface="等线" panose="02010600030101010101" pitchFamily="2" charset="-122"/>
              </a:rPr>
              <a:t>SA1</a:t>
            </a:r>
            <a:endParaRPr lang="zh-CN" altLang="en-US" sz="1400" dirty="0">
              <a:solidFill>
                <a:prstClr val="black"/>
              </a:solidFill>
              <a:ea typeface="等线" panose="02010600030101010101" pitchFamily="2" charset="-122"/>
            </a:endParaRPr>
          </a:p>
        </p:txBody>
      </p:sp>
      <p:sp>
        <p:nvSpPr>
          <p:cNvPr id="99" name="矩形 98">
            <a:extLst>
              <a:ext uri="{FF2B5EF4-FFF2-40B4-BE49-F238E27FC236}">
                <a16:creationId xmlns:a16="http://schemas.microsoft.com/office/drawing/2014/main" id="{87EEDC99-3DF0-A101-4824-70E882B9C65E}"/>
              </a:ext>
            </a:extLst>
          </p:cNvPr>
          <p:cNvSpPr/>
          <p:nvPr/>
        </p:nvSpPr>
        <p:spPr>
          <a:xfrm>
            <a:off x="147242" y="2487667"/>
            <a:ext cx="792088" cy="216024"/>
          </a:xfrm>
          <a:prstGeom prst="rect">
            <a:avLst/>
          </a:prstGeom>
          <a:solidFill>
            <a:sysClr val="window" lastClr="FFFFFF">
              <a:lumMod val="95000"/>
            </a:sysClr>
          </a:solidFill>
          <a:ln w="12700" cap="flat" cmpd="sng" algn="ctr">
            <a:solidFill>
              <a:srgbClr val="4472C4"/>
            </a:solidFill>
            <a:prstDash val="solid"/>
            <a:miter lim="800000"/>
          </a:ln>
          <a:effectLst/>
        </p:spPr>
        <p:txBody>
          <a:bodyPr rtlCol="0" anchor="ctr"/>
          <a:lstStyle/>
          <a:p>
            <a:pPr algn="ctr">
              <a:defRPr/>
            </a:pPr>
            <a:r>
              <a:rPr lang="en-US" altLang="zh-CN" kern="0" dirty="0">
                <a:solidFill>
                  <a:prstClr val="black"/>
                </a:solidFill>
                <a:ea typeface="等线" panose="02010600030101010101" pitchFamily="2" charset="-122"/>
              </a:rPr>
              <a:t>Q1</a:t>
            </a:r>
            <a:endParaRPr lang="zh-CN" altLang="en-US" kern="0" dirty="0">
              <a:solidFill>
                <a:prstClr val="black"/>
              </a:solidFill>
              <a:ea typeface="等线" panose="02010600030101010101" pitchFamily="2" charset="-122"/>
            </a:endParaRPr>
          </a:p>
        </p:txBody>
      </p:sp>
      <p:sp>
        <p:nvSpPr>
          <p:cNvPr id="100" name="矩形 99">
            <a:extLst>
              <a:ext uri="{FF2B5EF4-FFF2-40B4-BE49-F238E27FC236}">
                <a16:creationId xmlns:a16="http://schemas.microsoft.com/office/drawing/2014/main" id="{0E30A15D-8346-502B-8F51-4856803C531D}"/>
              </a:ext>
            </a:extLst>
          </p:cNvPr>
          <p:cNvSpPr/>
          <p:nvPr/>
        </p:nvSpPr>
        <p:spPr>
          <a:xfrm>
            <a:off x="940422" y="2489804"/>
            <a:ext cx="792088" cy="216024"/>
          </a:xfrm>
          <a:prstGeom prst="rect">
            <a:avLst/>
          </a:prstGeom>
          <a:solidFill>
            <a:sysClr val="window" lastClr="FFFFFF">
              <a:lumMod val="95000"/>
            </a:sysClr>
          </a:solidFill>
          <a:ln w="12700" cap="flat" cmpd="sng" algn="ctr">
            <a:solidFill>
              <a:srgbClr val="4472C4"/>
            </a:solidFill>
            <a:prstDash val="solid"/>
            <a:miter lim="800000"/>
          </a:ln>
          <a:effectLst/>
        </p:spPr>
        <p:txBody>
          <a:bodyPr rtlCol="0" anchor="ctr"/>
          <a:lstStyle/>
          <a:p>
            <a:pPr algn="ctr">
              <a:defRPr/>
            </a:pPr>
            <a:r>
              <a:rPr lang="en-US" altLang="zh-CN" kern="0" dirty="0">
                <a:solidFill>
                  <a:prstClr val="black"/>
                </a:solidFill>
                <a:ea typeface="等线" panose="02010600030101010101" pitchFamily="2" charset="-122"/>
              </a:rPr>
              <a:t>Q2</a:t>
            </a:r>
            <a:endParaRPr lang="zh-CN" altLang="en-US" kern="0" dirty="0">
              <a:solidFill>
                <a:prstClr val="black"/>
              </a:solidFill>
              <a:ea typeface="等线" panose="02010600030101010101" pitchFamily="2" charset="-122"/>
            </a:endParaRPr>
          </a:p>
        </p:txBody>
      </p:sp>
      <p:sp>
        <p:nvSpPr>
          <p:cNvPr id="101" name="矩形 100">
            <a:extLst>
              <a:ext uri="{FF2B5EF4-FFF2-40B4-BE49-F238E27FC236}">
                <a16:creationId xmlns:a16="http://schemas.microsoft.com/office/drawing/2014/main" id="{317162FF-4B54-3BD8-5353-D7DBB8D48055}"/>
              </a:ext>
            </a:extLst>
          </p:cNvPr>
          <p:cNvSpPr/>
          <p:nvPr/>
        </p:nvSpPr>
        <p:spPr>
          <a:xfrm>
            <a:off x="1731418" y="2489498"/>
            <a:ext cx="792088" cy="216024"/>
          </a:xfrm>
          <a:prstGeom prst="rect">
            <a:avLst/>
          </a:prstGeom>
          <a:solidFill>
            <a:sysClr val="window" lastClr="FFFFFF">
              <a:lumMod val="95000"/>
            </a:sysClr>
          </a:solidFill>
          <a:ln w="12700" cap="flat" cmpd="sng" algn="ctr">
            <a:solidFill>
              <a:srgbClr val="4472C4"/>
            </a:solidFill>
            <a:prstDash val="solid"/>
            <a:miter lim="800000"/>
          </a:ln>
          <a:effectLst/>
        </p:spPr>
        <p:txBody>
          <a:bodyPr rtlCol="0" anchor="ctr"/>
          <a:lstStyle/>
          <a:p>
            <a:pPr algn="ctr">
              <a:defRPr/>
            </a:pPr>
            <a:r>
              <a:rPr lang="en-US" altLang="zh-CN" kern="0" dirty="0">
                <a:solidFill>
                  <a:prstClr val="black"/>
                </a:solidFill>
                <a:ea typeface="等线" panose="02010600030101010101" pitchFamily="2" charset="-122"/>
              </a:rPr>
              <a:t>Q3</a:t>
            </a:r>
            <a:endParaRPr lang="zh-CN" altLang="en-US" kern="0" dirty="0">
              <a:solidFill>
                <a:prstClr val="black"/>
              </a:solidFill>
              <a:ea typeface="等线" panose="02010600030101010101" pitchFamily="2" charset="-122"/>
            </a:endParaRPr>
          </a:p>
        </p:txBody>
      </p:sp>
      <p:sp>
        <p:nvSpPr>
          <p:cNvPr id="102" name="矩形 101">
            <a:extLst>
              <a:ext uri="{FF2B5EF4-FFF2-40B4-BE49-F238E27FC236}">
                <a16:creationId xmlns:a16="http://schemas.microsoft.com/office/drawing/2014/main" id="{44DC0B2C-9EE8-4DC0-CFAD-D87FADC88866}"/>
              </a:ext>
            </a:extLst>
          </p:cNvPr>
          <p:cNvSpPr/>
          <p:nvPr/>
        </p:nvSpPr>
        <p:spPr>
          <a:xfrm>
            <a:off x="2523506" y="2489498"/>
            <a:ext cx="792088" cy="216024"/>
          </a:xfrm>
          <a:prstGeom prst="rect">
            <a:avLst/>
          </a:prstGeom>
          <a:solidFill>
            <a:sysClr val="window" lastClr="FFFFFF">
              <a:lumMod val="95000"/>
            </a:sysClr>
          </a:solidFill>
          <a:ln w="12700" cap="flat" cmpd="sng" algn="ctr">
            <a:solidFill>
              <a:srgbClr val="4472C4"/>
            </a:solidFill>
            <a:prstDash val="solid"/>
            <a:miter lim="800000"/>
          </a:ln>
          <a:effectLst/>
        </p:spPr>
        <p:txBody>
          <a:bodyPr rtlCol="0" anchor="ctr"/>
          <a:lstStyle/>
          <a:p>
            <a:pPr algn="ctr">
              <a:defRPr/>
            </a:pPr>
            <a:r>
              <a:rPr lang="en-US" altLang="zh-CN" kern="0" dirty="0">
                <a:solidFill>
                  <a:prstClr val="black"/>
                </a:solidFill>
                <a:ea typeface="等线" panose="02010600030101010101" pitchFamily="2" charset="-122"/>
              </a:rPr>
              <a:t>Q4</a:t>
            </a:r>
            <a:endParaRPr lang="zh-CN" altLang="en-US" kern="0" dirty="0">
              <a:solidFill>
                <a:prstClr val="black"/>
              </a:solidFill>
              <a:ea typeface="等线" panose="02010600030101010101" pitchFamily="2" charset="-122"/>
            </a:endParaRPr>
          </a:p>
        </p:txBody>
      </p:sp>
      <p:sp>
        <p:nvSpPr>
          <p:cNvPr id="103" name="矩形 102">
            <a:extLst>
              <a:ext uri="{FF2B5EF4-FFF2-40B4-BE49-F238E27FC236}">
                <a16:creationId xmlns:a16="http://schemas.microsoft.com/office/drawing/2014/main" id="{0C10FB6C-AC8B-93DF-5172-661E00EBED88}"/>
              </a:ext>
            </a:extLst>
          </p:cNvPr>
          <p:cNvSpPr/>
          <p:nvPr/>
        </p:nvSpPr>
        <p:spPr>
          <a:xfrm>
            <a:off x="3315594" y="2489498"/>
            <a:ext cx="792088" cy="216024"/>
          </a:xfrm>
          <a:prstGeom prst="rect">
            <a:avLst/>
          </a:prstGeom>
          <a:solidFill>
            <a:sysClr val="window" lastClr="FFFFFF">
              <a:lumMod val="85000"/>
            </a:sysClr>
          </a:solidFill>
          <a:ln w="12700" cap="flat" cmpd="sng" algn="ctr">
            <a:solidFill>
              <a:srgbClr val="4472C4"/>
            </a:solidFill>
            <a:prstDash val="solid"/>
            <a:miter lim="800000"/>
          </a:ln>
          <a:effectLst/>
        </p:spPr>
        <p:txBody>
          <a:bodyPr rtlCol="0" anchor="ctr"/>
          <a:lstStyle/>
          <a:p>
            <a:pPr algn="ctr">
              <a:defRPr/>
            </a:pPr>
            <a:r>
              <a:rPr lang="en-US" altLang="zh-CN" kern="0" dirty="0">
                <a:solidFill>
                  <a:prstClr val="black"/>
                </a:solidFill>
                <a:ea typeface="等线" panose="02010600030101010101" pitchFamily="2" charset="-122"/>
              </a:rPr>
              <a:t>Q1</a:t>
            </a:r>
            <a:endParaRPr lang="zh-CN" altLang="en-US" kern="0" dirty="0">
              <a:solidFill>
                <a:prstClr val="black"/>
              </a:solidFill>
              <a:ea typeface="等线" panose="02010600030101010101" pitchFamily="2" charset="-122"/>
            </a:endParaRPr>
          </a:p>
        </p:txBody>
      </p:sp>
      <p:sp>
        <p:nvSpPr>
          <p:cNvPr id="104" name="矩形 103">
            <a:extLst>
              <a:ext uri="{FF2B5EF4-FFF2-40B4-BE49-F238E27FC236}">
                <a16:creationId xmlns:a16="http://schemas.microsoft.com/office/drawing/2014/main" id="{108AD377-D5B0-E8E1-8923-308048F6514F}"/>
              </a:ext>
            </a:extLst>
          </p:cNvPr>
          <p:cNvSpPr/>
          <p:nvPr/>
        </p:nvSpPr>
        <p:spPr>
          <a:xfrm>
            <a:off x="4111417" y="2489804"/>
            <a:ext cx="792088" cy="216024"/>
          </a:xfrm>
          <a:prstGeom prst="rect">
            <a:avLst/>
          </a:prstGeom>
          <a:solidFill>
            <a:sysClr val="window" lastClr="FFFFFF">
              <a:lumMod val="85000"/>
            </a:sysClr>
          </a:solidFill>
          <a:ln w="12700" cap="flat" cmpd="sng" algn="ctr">
            <a:solidFill>
              <a:srgbClr val="4472C4"/>
            </a:solidFill>
            <a:prstDash val="solid"/>
            <a:miter lim="800000"/>
          </a:ln>
          <a:effectLst/>
        </p:spPr>
        <p:txBody>
          <a:bodyPr rtlCol="0" anchor="ctr"/>
          <a:lstStyle/>
          <a:p>
            <a:pPr algn="ctr">
              <a:defRPr/>
            </a:pPr>
            <a:r>
              <a:rPr lang="en-US" altLang="zh-CN" kern="0" dirty="0">
                <a:solidFill>
                  <a:prstClr val="black"/>
                </a:solidFill>
                <a:ea typeface="等线" panose="02010600030101010101" pitchFamily="2" charset="-122"/>
              </a:rPr>
              <a:t>Q2</a:t>
            </a:r>
            <a:endParaRPr lang="zh-CN" altLang="en-US" kern="0" dirty="0">
              <a:solidFill>
                <a:prstClr val="black"/>
              </a:solidFill>
              <a:ea typeface="等线" panose="02010600030101010101" pitchFamily="2" charset="-122"/>
            </a:endParaRPr>
          </a:p>
        </p:txBody>
      </p:sp>
      <p:sp>
        <p:nvSpPr>
          <p:cNvPr id="105" name="矩形 104">
            <a:extLst>
              <a:ext uri="{FF2B5EF4-FFF2-40B4-BE49-F238E27FC236}">
                <a16:creationId xmlns:a16="http://schemas.microsoft.com/office/drawing/2014/main" id="{37E2BA6D-6AD3-8BD0-48C2-25CD35C54EC3}"/>
              </a:ext>
            </a:extLst>
          </p:cNvPr>
          <p:cNvSpPr/>
          <p:nvPr/>
        </p:nvSpPr>
        <p:spPr>
          <a:xfrm>
            <a:off x="4899770" y="2487514"/>
            <a:ext cx="792088" cy="216024"/>
          </a:xfrm>
          <a:prstGeom prst="rect">
            <a:avLst/>
          </a:prstGeom>
          <a:solidFill>
            <a:sysClr val="window" lastClr="FFFFFF">
              <a:lumMod val="85000"/>
            </a:sysClr>
          </a:solidFill>
          <a:ln w="12700" cap="flat" cmpd="sng" algn="ctr">
            <a:solidFill>
              <a:srgbClr val="4472C4"/>
            </a:solidFill>
            <a:prstDash val="solid"/>
            <a:miter lim="800000"/>
          </a:ln>
          <a:effectLst/>
        </p:spPr>
        <p:txBody>
          <a:bodyPr rtlCol="0" anchor="ctr"/>
          <a:lstStyle/>
          <a:p>
            <a:pPr algn="ctr">
              <a:defRPr/>
            </a:pPr>
            <a:r>
              <a:rPr lang="en-US" altLang="zh-CN" kern="0" dirty="0">
                <a:solidFill>
                  <a:prstClr val="black"/>
                </a:solidFill>
                <a:ea typeface="等线" panose="02010600030101010101" pitchFamily="2" charset="-122"/>
              </a:rPr>
              <a:t>Q3</a:t>
            </a:r>
            <a:endParaRPr lang="zh-CN" altLang="en-US" kern="0" dirty="0">
              <a:solidFill>
                <a:prstClr val="black"/>
              </a:solidFill>
              <a:ea typeface="等线" panose="02010600030101010101" pitchFamily="2" charset="-122"/>
            </a:endParaRPr>
          </a:p>
        </p:txBody>
      </p:sp>
      <p:sp>
        <p:nvSpPr>
          <p:cNvPr id="106" name="矩形 105">
            <a:extLst>
              <a:ext uri="{FF2B5EF4-FFF2-40B4-BE49-F238E27FC236}">
                <a16:creationId xmlns:a16="http://schemas.microsoft.com/office/drawing/2014/main" id="{F204F650-71A7-5A6B-1536-3282D5407E58}"/>
              </a:ext>
            </a:extLst>
          </p:cNvPr>
          <p:cNvSpPr/>
          <p:nvPr/>
        </p:nvSpPr>
        <p:spPr>
          <a:xfrm>
            <a:off x="5691858" y="2489498"/>
            <a:ext cx="792088" cy="216024"/>
          </a:xfrm>
          <a:prstGeom prst="rect">
            <a:avLst/>
          </a:prstGeom>
          <a:solidFill>
            <a:sysClr val="window" lastClr="FFFFFF">
              <a:lumMod val="85000"/>
            </a:sysClr>
          </a:solidFill>
          <a:ln w="12700" cap="flat" cmpd="sng" algn="ctr">
            <a:solidFill>
              <a:srgbClr val="4472C4"/>
            </a:solidFill>
            <a:prstDash val="solid"/>
            <a:miter lim="800000"/>
          </a:ln>
          <a:effectLst/>
        </p:spPr>
        <p:txBody>
          <a:bodyPr rtlCol="0" anchor="ctr"/>
          <a:lstStyle/>
          <a:p>
            <a:pPr algn="ctr">
              <a:defRPr/>
            </a:pPr>
            <a:r>
              <a:rPr lang="en-US" altLang="zh-CN" kern="0" dirty="0">
                <a:solidFill>
                  <a:prstClr val="black"/>
                </a:solidFill>
                <a:ea typeface="等线" panose="02010600030101010101" pitchFamily="2" charset="-122"/>
              </a:rPr>
              <a:t>Q4</a:t>
            </a:r>
            <a:endParaRPr lang="zh-CN" altLang="en-US" kern="0" dirty="0">
              <a:solidFill>
                <a:prstClr val="black"/>
              </a:solidFill>
              <a:ea typeface="等线" panose="02010600030101010101" pitchFamily="2" charset="-122"/>
            </a:endParaRPr>
          </a:p>
        </p:txBody>
      </p:sp>
      <p:sp>
        <p:nvSpPr>
          <p:cNvPr id="107" name="矩形 106">
            <a:extLst>
              <a:ext uri="{FF2B5EF4-FFF2-40B4-BE49-F238E27FC236}">
                <a16:creationId xmlns:a16="http://schemas.microsoft.com/office/drawing/2014/main" id="{FF1E2508-FD08-2C12-48F2-C0B72F33BA6C}"/>
              </a:ext>
            </a:extLst>
          </p:cNvPr>
          <p:cNvSpPr/>
          <p:nvPr/>
        </p:nvSpPr>
        <p:spPr>
          <a:xfrm>
            <a:off x="6483946" y="2487667"/>
            <a:ext cx="792088" cy="216024"/>
          </a:xfrm>
          <a:prstGeom prst="rect">
            <a:avLst/>
          </a:prstGeom>
          <a:solidFill>
            <a:srgbClr val="E7E6E6">
              <a:lumMod val="90000"/>
            </a:srgbClr>
          </a:solidFill>
          <a:ln w="12700" cap="flat" cmpd="sng" algn="ctr">
            <a:solidFill>
              <a:srgbClr val="4472C4"/>
            </a:solidFill>
            <a:prstDash val="solid"/>
            <a:miter lim="800000"/>
          </a:ln>
          <a:effectLst/>
        </p:spPr>
        <p:txBody>
          <a:bodyPr rtlCol="0" anchor="ctr"/>
          <a:lstStyle/>
          <a:p>
            <a:pPr algn="ctr">
              <a:defRPr/>
            </a:pPr>
            <a:r>
              <a:rPr lang="en-US" altLang="zh-CN" kern="0" dirty="0">
                <a:solidFill>
                  <a:prstClr val="black"/>
                </a:solidFill>
                <a:ea typeface="等线" panose="02010600030101010101" pitchFamily="2" charset="-122"/>
              </a:rPr>
              <a:t>Q1</a:t>
            </a:r>
            <a:endParaRPr lang="zh-CN" altLang="en-US" kern="0" dirty="0">
              <a:solidFill>
                <a:prstClr val="black"/>
              </a:solidFill>
              <a:ea typeface="等线" panose="02010600030101010101" pitchFamily="2" charset="-122"/>
            </a:endParaRPr>
          </a:p>
        </p:txBody>
      </p:sp>
      <p:sp>
        <p:nvSpPr>
          <p:cNvPr id="108" name="矩形 107">
            <a:extLst>
              <a:ext uri="{FF2B5EF4-FFF2-40B4-BE49-F238E27FC236}">
                <a16:creationId xmlns:a16="http://schemas.microsoft.com/office/drawing/2014/main" id="{A6EFE303-B439-98F9-4839-C63FCFF37D1B}"/>
              </a:ext>
            </a:extLst>
          </p:cNvPr>
          <p:cNvSpPr/>
          <p:nvPr/>
        </p:nvSpPr>
        <p:spPr>
          <a:xfrm>
            <a:off x="7276034" y="2487667"/>
            <a:ext cx="792088" cy="216024"/>
          </a:xfrm>
          <a:prstGeom prst="rect">
            <a:avLst/>
          </a:prstGeom>
          <a:solidFill>
            <a:srgbClr val="E7E6E6">
              <a:lumMod val="90000"/>
            </a:srgbClr>
          </a:solidFill>
          <a:ln w="12700" cap="flat" cmpd="sng" algn="ctr">
            <a:solidFill>
              <a:srgbClr val="4472C4"/>
            </a:solidFill>
            <a:prstDash val="solid"/>
            <a:miter lim="800000"/>
          </a:ln>
          <a:effectLst/>
        </p:spPr>
        <p:txBody>
          <a:bodyPr rtlCol="0" anchor="ctr"/>
          <a:lstStyle/>
          <a:p>
            <a:pPr algn="ctr">
              <a:defRPr/>
            </a:pPr>
            <a:r>
              <a:rPr lang="en-US" altLang="zh-CN" kern="0" dirty="0">
                <a:solidFill>
                  <a:prstClr val="black"/>
                </a:solidFill>
                <a:ea typeface="等线" panose="02010600030101010101" pitchFamily="2" charset="-122"/>
              </a:rPr>
              <a:t>Q2</a:t>
            </a:r>
            <a:endParaRPr lang="zh-CN" altLang="en-US" kern="0" dirty="0">
              <a:solidFill>
                <a:prstClr val="black"/>
              </a:solidFill>
              <a:ea typeface="等线" panose="02010600030101010101" pitchFamily="2" charset="-122"/>
            </a:endParaRPr>
          </a:p>
        </p:txBody>
      </p:sp>
      <p:sp>
        <p:nvSpPr>
          <p:cNvPr id="109" name="矩形 108">
            <a:extLst>
              <a:ext uri="{FF2B5EF4-FFF2-40B4-BE49-F238E27FC236}">
                <a16:creationId xmlns:a16="http://schemas.microsoft.com/office/drawing/2014/main" id="{E59F9FDE-23FD-C143-FA27-16BD2ED54A2F}"/>
              </a:ext>
            </a:extLst>
          </p:cNvPr>
          <p:cNvSpPr/>
          <p:nvPr/>
        </p:nvSpPr>
        <p:spPr>
          <a:xfrm>
            <a:off x="8068122" y="2485836"/>
            <a:ext cx="792088" cy="216024"/>
          </a:xfrm>
          <a:prstGeom prst="rect">
            <a:avLst/>
          </a:prstGeom>
          <a:solidFill>
            <a:srgbClr val="E7E6E6">
              <a:lumMod val="90000"/>
            </a:srgbClr>
          </a:solidFill>
          <a:ln w="12700" cap="flat" cmpd="sng" algn="ctr">
            <a:solidFill>
              <a:srgbClr val="4472C4"/>
            </a:solidFill>
            <a:prstDash val="solid"/>
            <a:miter lim="800000"/>
          </a:ln>
          <a:effectLst/>
        </p:spPr>
        <p:txBody>
          <a:bodyPr rtlCol="0" anchor="ctr"/>
          <a:lstStyle/>
          <a:p>
            <a:pPr algn="ctr">
              <a:defRPr/>
            </a:pPr>
            <a:r>
              <a:rPr lang="en-US" altLang="zh-CN" kern="0" dirty="0">
                <a:solidFill>
                  <a:prstClr val="black"/>
                </a:solidFill>
                <a:ea typeface="等线" panose="02010600030101010101" pitchFamily="2" charset="-122"/>
              </a:rPr>
              <a:t>Q3</a:t>
            </a:r>
            <a:endParaRPr lang="zh-CN" altLang="en-US" kern="0" dirty="0">
              <a:solidFill>
                <a:prstClr val="black"/>
              </a:solidFill>
              <a:ea typeface="等线" panose="02010600030101010101" pitchFamily="2" charset="-122"/>
            </a:endParaRPr>
          </a:p>
        </p:txBody>
      </p:sp>
      <p:sp>
        <p:nvSpPr>
          <p:cNvPr id="110" name="矩形 109">
            <a:extLst>
              <a:ext uri="{FF2B5EF4-FFF2-40B4-BE49-F238E27FC236}">
                <a16:creationId xmlns:a16="http://schemas.microsoft.com/office/drawing/2014/main" id="{EBE2CD2D-025F-3858-03C5-558505E262AF}"/>
              </a:ext>
            </a:extLst>
          </p:cNvPr>
          <p:cNvSpPr/>
          <p:nvPr/>
        </p:nvSpPr>
        <p:spPr>
          <a:xfrm>
            <a:off x="8860210" y="2485836"/>
            <a:ext cx="792088" cy="216024"/>
          </a:xfrm>
          <a:prstGeom prst="rect">
            <a:avLst/>
          </a:prstGeom>
          <a:solidFill>
            <a:srgbClr val="E7E6E6">
              <a:lumMod val="90000"/>
            </a:srgbClr>
          </a:solidFill>
          <a:ln w="12700" cap="flat" cmpd="sng" algn="ctr">
            <a:solidFill>
              <a:srgbClr val="4472C4"/>
            </a:solidFill>
            <a:prstDash val="solid"/>
            <a:miter lim="800000"/>
          </a:ln>
          <a:effectLst/>
        </p:spPr>
        <p:txBody>
          <a:bodyPr rtlCol="0" anchor="ctr"/>
          <a:lstStyle/>
          <a:p>
            <a:pPr algn="ctr">
              <a:defRPr/>
            </a:pPr>
            <a:r>
              <a:rPr lang="en-US" altLang="zh-CN" kern="0" dirty="0">
                <a:solidFill>
                  <a:prstClr val="black"/>
                </a:solidFill>
                <a:ea typeface="等线" panose="02010600030101010101" pitchFamily="2" charset="-122"/>
              </a:rPr>
              <a:t>Q4</a:t>
            </a:r>
            <a:endParaRPr lang="zh-CN" altLang="en-US" kern="0" dirty="0">
              <a:solidFill>
                <a:prstClr val="black"/>
              </a:solidFill>
              <a:ea typeface="等线" panose="02010600030101010101" pitchFamily="2" charset="-122"/>
            </a:endParaRPr>
          </a:p>
        </p:txBody>
      </p:sp>
      <p:sp>
        <p:nvSpPr>
          <p:cNvPr id="111" name="矩形: 圆角 110">
            <a:extLst>
              <a:ext uri="{FF2B5EF4-FFF2-40B4-BE49-F238E27FC236}">
                <a16:creationId xmlns:a16="http://schemas.microsoft.com/office/drawing/2014/main" id="{5C79FE23-E4AF-05B3-7D40-4BBEC8A978CB}"/>
              </a:ext>
            </a:extLst>
          </p:cNvPr>
          <p:cNvSpPr/>
          <p:nvPr/>
        </p:nvSpPr>
        <p:spPr>
          <a:xfrm>
            <a:off x="939330" y="2851369"/>
            <a:ext cx="4750196" cy="204848"/>
          </a:xfrm>
          <a:prstGeom prst="roundRect">
            <a:avLst/>
          </a:prstGeom>
          <a:solidFill>
            <a:srgbClr val="70AD47">
              <a:lumMod val="60000"/>
              <a:lumOff val="40000"/>
            </a:srgbClr>
          </a:solidFill>
          <a:ln w="12700" cap="flat" cmpd="sng" algn="ctr">
            <a:solidFill>
              <a:srgbClr val="70AD47"/>
            </a:solidFill>
            <a:prstDash val="solid"/>
            <a:miter lim="800000"/>
          </a:ln>
          <a:effectLst/>
        </p:spPr>
        <p:txBody>
          <a:bodyPr rtlCol="0" anchor="ctr"/>
          <a:lstStyle/>
          <a:p>
            <a:pPr algn="ctr">
              <a:defRPr/>
            </a:pPr>
            <a:r>
              <a:rPr lang="en-US" altLang="zh-CN" kern="0" dirty="0">
                <a:solidFill>
                  <a:prstClr val="black"/>
                </a:solidFill>
                <a:ea typeface="等线" panose="02010600030101010101" pitchFamily="2" charset="-122"/>
              </a:rPr>
              <a:t>Rel-18</a:t>
            </a:r>
            <a:endParaRPr lang="zh-CN" altLang="en-US" kern="0" dirty="0">
              <a:solidFill>
                <a:prstClr val="black"/>
              </a:solidFill>
              <a:ea typeface="等线" panose="02010600030101010101" pitchFamily="2" charset="-122"/>
            </a:endParaRPr>
          </a:p>
        </p:txBody>
      </p:sp>
      <p:sp>
        <p:nvSpPr>
          <p:cNvPr id="112" name="文本框 111">
            <a:extLst>
              <a:ext uri="{FF2B5EF4-FFF2-40B4-BE49-F238E27FC236}">
                <a16:creationId xmlns:a16="http://schemas.microsoft.com/office/drawing/2014/main" id="{9401DDB4-292A-A8A4-3A20-D38873921796}"/>
              </a:ext>
            </a:extLst>
          </p:cNvPr>
          <p:cNvSpPr txBox="1"/>
          <p:nvPr/>
        </p:nvSpPr>
        <p:spPr>
          <a:xfrm>
            <a:off x="577721" y="3056217"/>
            <a:ext cx="864095" cy="253916"/>
          </a:xfrm>
          <a:prstGeom prst="rect">
            <a:avLst/>
          </a:prstGeom>
          <a:noFill/>
        </p:spPr>
        <p:txBody>
          <a:bodyPr wrap="square" rtlCol="0">
            <a:spAutoFit/>
          </a:bodyPr>
          <a:lstStyle/>
          <a:p>
            <a:pPr>
              <a:defRPr/>
            </a:pPr>
            <a:r>
              <a:rPr lang="en-US" altLang="zh-CN" sz="1000" dirty="0">
                <a:solidFill>
                  <a:prstClr val="black"/>
                </a:solidFill>
                <a:ea typeface="等线" panose="02010600030101010101" pitchFamily="2" charset="-122"/>
              </a:rPr>
              <a:t>R18 L1 Start</a:t>
            </a:r>
            <a:endParaRPr lang="zh-CN" altLang="en-US" sz="1000" dirty="0">
              <a:solidFill>
                <a:prstClr val="black"/>
              </a:solidFill>
              <a:ea typeface="等线" panose="02010600030101010101" pitchFamily="2" charset="-122"/>
            </a:endParaRPr>
          </a:p>
        </p:txBody>
      </p:sp>
      <p:sp>
        <p:nvSpPr>
          <p:cNvPr id="113" name="文本框 112">
            <a:extLst>
              <a:ext uri="{FF2B5EF4-FFF2-40B4-BE49-F238E27FC236}">
                <a16:creationId xmlns:a16="http://schemas.microsoft.com/office/drawing/2014/main" id="{5A04D2A4-469C-492B-5C60-9E3073CFA5B8}"/>
              </a:ext>
            </a:extLst>
          </p:cNvPr>
          <p:cNvSpPr txBox="1"/>
          <p:nvPr/>
        </p:nvSpPr>
        <p:spPr>
          <a:xfrm>
            <a:off x="5321939" y="3029008"/>
            <a:ext cx="1011048" cy="400110"/>
          </a:xfrm>
          <a:prstGeom prst="rect">
            <a:avLst/>
          </a:prstGeom>
          <a:noFill/>
        </p:spPr>
        <p:txBody>
          <a:bodyPr wrap="square" rtlCol="0">
            <a:spAutoFit/>
          </a:bodyPr>
          <a:lstStyle/>
          <a:p>
            <a:pPr>
              <a:defRPr/>
            </a:pPr>
            <a:r>
              <a:rPr lang="en-US" altLang="zh-CN" sz="1000" dirty="0">
                <a:solidFill>
                  <a:prstClr val="black"/>
                </a:solidFill>
                <a:ea typeface="等线" panose="02010600030101010101" pitchFamily="2" charset="-122"/>
              </a:rPr>
              <a:t>R18 R1 </a:t>
            </a:r>
          </a:p>
          <a:p>
            <a:pPr>
              <a:defRPr/>
            </a:pPr>
            <a:r>
              <a:rPr lang="en-US" altLang="zh-CN" sz="1000" dirty="0" err="1">
                <a:solidFill>
                  <a:prstClr val="black"/>
                </a:solidFill>
                <a:ea typeface="等线" panose="02010600030101010101" pitchFamily="2" charset="-122"/>
              </a:rPr>
              <a:t>Func</a:t>
            </a:r>
            <a:r>
              <a:rPr lang="en-US" altLang="zh-CN" sz="1000" dirty="0">
                <a:solidFill>
                  <a:prstClr val="black"/>
                </a:solidFill>
                <a:ea typeface="等线" panose="02010600030101010101" pitchFamily="2" charset="-122"/>
              </a:rPr>
              <a:t>. Freeze</a:t>
            </a:r>
            <a:endParaRPr lang="zh-CN" altLang="en-US" sz="1000" dirty="0">
              <a:solidFill>
                <a:prstClr val="black"/>
              </a:solidFill>
              <a:ea typeface="等线" panose="02010600030101010101" pitchFamily="2" charset="-122"/>
            </a:endParaRPr>
          </a:p>
        </p:txBody>
      </p:sp>
      <p:sp>
        <p:nvSpPr>
          <p:cNvPr id="114" name="文本框 113">
            <a:extLst>
              <a:ext uri="{FF2B5EF4-FFF2-40B4-BE49-F238E27FC236}">
                <a16:creationId xmlns:a16="http://schemas.microsoft.com/office/drawing/2014/main" id="{0C84F87A-6D58-8ADD-A1BF-5035D4A8A567}"/>
              </a:ext>
            </a:extLst>
          </p:cNvPr>
          <p:cNvSpPr txBox="1"/>
          <p:nvPr/>
        </p:nvSpPr>
        <p:spPr>
          <a:xfrm>
            <a:off x="6184269" y="3014632"/>
            <a:ext cx="1390135" cy="400110"/>
          </a:xfrm>
          <a:prstGeom prst="rect">
            <a:avLst/>
          </a:prstGeom>
          <a:noFill/>
        </p:spPr>
        <p:txBody>
          <a:bodyPr wrap="square" rtlCol="0">
            <a:spAutoFit/>
          </a:bodyPr>
          <a:lstStyle/>
          <a:p>
            <a:pPr>
              <a:defRPr/>
            </a:pPr>
            <a:r>
              <a:rPr lang="en-US" altLang="zh-CN" sz="1000" dirty="0">
                <a:solidFill>
                  <a:prstClr val="black"/>
                </a:solidFill>
                <a:ea typeface="等线" panose="02010600030101010101" pitchFamily="2" charset="-122"/>
              </a:rPr>
              <a:t>R18 R2/3/4 </a:t>
            </a:r>
          </a:p>
          <a:p>
            <a:pPr>
              <a:defRPr/>
            </a:pPr>
            <a:r>
              <a:rPr lang="en-US" altLang="zh-CN" sz="1000" dirty="0" err="1">
                <a:solidFill>
                  <a:prstClr val="black"/>
                </a:solidFill>
                <a:ea typeface="等线" panose="02010600030101010101" pitchFamily="2" charset="-122"/>
              </a:rPr>
              <a:t>Func</a:t>
            </a:r>
            <a:r>
              <a:rPr lang="en-US" altLang="zh-CN" sz="1000" dirty="0">
                <a:solidFill>
                  <a:prstClr val="black"/>
                </a:solidFill>
                <a:ea typeface="等线" panose="02010600030101010101" pitchFamily="2" charset="-122"/>
              </a:rPr>
              <a:t>. Freeze</a:t>
            </a:r>
            <a:endParaRPr lang="zh-CN" altLang="en-US" sz="1000" dirty="0">
              <a:solidFill>
                <a:prstClr val="black"/>
              </a:solidFill>
              <a:ea typeface="等线" panose="02010600030101010101" pitchFamily="2" charset="-122"/>
            </a:endParaRPr>
          </a:p>
        </p:txBody>
      </p:sp>
      <p:sp>
        <p:nvSpPr>
          <p:cNvPr id="115" name="文本框 114">
            <a:extLst>
              <a:ext uri="{FF2B5EF4-FFF2-40B4-BE49-F238E27FC236}">
                <a16:creationId xmlns:a16="http://schemas.microsoft.com/office/drawing/2014/main" id="{CAB434A8-29FB-58E3-3892-3D201A8A3AE6}"/>
              </a:ext>
            </a:extLst>
          </p:cNvPr>
          <p:cNvSpPr txBox="1"/>
          <p:nvPr/>
        </p:nvSpPr>
        <p:spPr>
          <a:xfrm>
            <a:off x="7712193" y="3010185"/>
            <a:ext cx="851191" cy="400110"/>
          </a:xfrm>
          <a:prstGeom prst="rect">
            <a:avLst/>
          </a:prstGeom>
          <a:noFill/>
        </p:spPr>
        <p:txBody>
          <a:bodyPr wrap="square" rtlCol="0">
            <a:spAutoFit/>
          </a:bodyPr>
          <a:lstStyle/>
          <a:p>
            <a:pPr>
              <a:defRPr/>
            </a:pPr>
            <a:r>
              <a:rPr lang="en-US" altLang="zh-CN" sz="1000" dirty="0">
                <a:solidFill>
                  <a:prstClr val="black"/>
                </a:solidFill>
                <a:ea typeface="等线" panose="02010600030101010101" pitchFamily="2" charset="-122"/>
              </a:rPr>
              <a:t>R18 ASN.1 </a:t>
            </a:r>
          </a:p>
          <a:p>
            <a:pPr>
              <a:defRPr/>
            </a:pPr>
            <a:r>
              <a:rPr lang="en-US" altLang="zh-CN" sz="1000" dirty="0">
                <a:solidFill>
                  <a:prstClr val="black"/>
                </a:solidFill>
                <a:ea typeface="等线" panose="02010600030101010101" pitchFamily="2" charset="-122"/>
              </a:rPr>
              <a:t>Freeze</a:t>
            </a:r>
            <a:endParaRPr lang="zh-CN" altLang="en-US" sz="1000" dirty="0">
              <a:solidFill>
                <a:prstClr val="black"/>
              </a:solidFill>
              <a:ea typeface="等线" panose="02010600030101010101" pitchFamily="2" charset="-122"/>
            </a:endParaRPr>
          </a:p>
        </p:txBody>
      </p:sp>
      <p:sp>
        <p:nvSpPr>
          <p:cNvPr id="116" name="矩形: 圆角 115">
            <a:extLst>
              <a:ext uri="{FF2B5EF4-FFF2-40B4-BE49-F238E27FC236}">
                <a16:creationId xmlns:a16="http://schemas.microsoft.com/office/drawing/2014/main" id="{EAA9BAC8-7DD9-F587-9549-85CEBC213F9D}"/>
              </a:ext>
            </a:extLst>
          </p:cNvPr>
          <p:cNvSpPr/>
          <p:nvPr/>
        </p:nvSpPr>
        <p:spPr>
          <a:xfrm>
            <a:off x="5702361" y="2855031"/>
            <a:ext cx="2370423" cy="208510"/>
          </a:xfrm>
          <a:prstGeom prst="roundRect">
            <a:avLst/>
          </a:prstGeom>
          <a:solidFill>
            <a:srgbClr val="70AD47"/>
          </a:solidFill>
          <a:ln w="12700" cap="flat" cmpd="sng" algn="ctr">
            <a:solidFill>
              <a:srgbClr val="70AD47"/>
            </a:solidFill>
            <a:prstDash val="solid"/>
            <a:miter lim="800000"/>
          </a:ln>
          <a:effectLst/>
        </p:spPr>
        <p:txBody>
          <a:bodyPr rtlCol="0" anchor="ctr"/>
          <a:lstStyle/>
          <a:p>
            <a:pPr algn="ctr">
              <a:defRPr/>
            </a:pPr>
            <a:endParaRPr lang="zh-CN" altLang="en-US" kern="0" dirty="0">
              <a:solidFill>
                <a:prstClr val="white"/>
              </a:solidFill>
              <a:ea typeface="等线" panose="02010600030101010101" pitchFamily="2" charset="-122"/>
            </a:endParaRPr>
          </a:p>
        </p:txBody>
      </p:sp>
      <p:sp>
        <p:nvSpPr>
          <p:cNvPr id="117" name="矩形: 圆角 116">
            <a:extLst>
              <a:ext uri="{FF2B5EF4-FFF2-40B4-BE49-F238E27FC236}">
                <a16:creationId xmlns:a16="http://schemas.microsoft.com/office/drawing/2014/main" id="{9C1C4714-D137-BA10-CABB-8F9B57FCBEF3}"/>
              </a:ext>
            </a:extLst>
          </p:cNvPr>
          <p:cNvSpPr/>
          <p:nvPr/>
        </p:nvSpPr>
        <p:spPr>
          <a:xfrm>
            <a:off x="6472354" y="3425072"/>
            <a:ext cx="4750196" cy="204848"/>
          </a:xfrm>
          <a:prstGeom prst="roundRect">
            <a:avLst/>
          </a:prstGeom>
          <a:solidFill>
            <a:srgbClr val="70AD47">
              <a:lumMod val="60000"/>
              <a:lumOff val="40000"/>
            </a:srgbClr>
          </a:solidFill>
          <a:ln w="12700" cap="flat" cmpd="sng" algn="ctr">
            <a:solidFill>
              <a:srgbClr val="70AD47"/>
            </a:solidFill>
            <a:prstDash val="solid"/>
            <a:miter lim="800000"/>
          </a:ln>
          <a:effectLst/>
        </p:spPr>
        <p:txBody>
          <a:bodyPr rtlCol="0" anchor="ctr"/>
          <a:lstStyle/>
          <a:p>
            <a:pPr algn="ctr">
              <a:defRPr/>
            </a:pPr>
            <a:r>
              <a:rPr lang="en-US" altLang="zh-CN" kern="0" dirty="0">
                <a:solidFill>
                  <a:prstClr val="black"/>
                </a:solidFill>
                <a:ea typeface="等线" panose="02010600030101010101" pitchFamily="2" charset="-122"/>
              </a:rPr>
              <a:t>Rel-19</a:t>
            </a:r>
            <a:endParaRPr lang="zh-CN" altLang="en-US" kern="0" dirty="0">
              <a:solidFill>
                <a:prstClr val="black"/>
              </a:solidFill>
              <a:ea typeface="等线" panose="02010600030101010101" pitchFamily="2" charset="-122"/>
            </a:endParaRPr>
          </a:p>
        </p:txBody>
      </p:sp>
      <p:sp>
        <p:nvSpPr>
          <p:cNvPr id="118" name="矩形 117">
            <a:extLst>
              <a:ext uri="{FF2B5EF4-FFF2-40B4-BE49-F238E27FC236}">
                <a16:creationId xmlns:a16="http://schemas.microsoft.com/office/drawing/2014/main" id="{39E20053-A6C1-8D6C-5551-F72D8D6940EE}"/>
              </a:ext>
            </a:extLst>
          </p:cNvPr>
          <p:cNvSpPr/>
          <p:nvPr/>
        </p:nvSpPr>
        <p:spPr>
          <a:xfrm>
            <a:off x="9647634" y="2484722"/>
            <a:ext cx="792088" cy="216024"/>
          </a:xfrm>
          <a:prstGeom prst="rect">
            <a:avLst/>
          </a:prstGeom>
          <a:solidFill>
            <a:srgbClr val="E7E6E6">
              <a:lumMod val="75000"/>
            </a:srgbClr>
          </a:solidFill>
          <a:ln w="12700" cap="flat" cmpd="sng" algn="ctr">
            <a:solidFill>
              <a:srgbClr val="4472C4"/>
            </a:solidFill>
            <a:prstDash val="solid"/>
            <a:miter lim="800000"/>
          </a:ln>
          <a:effectLst/>
        </p:spPr>
        <p:txBody>
          <a:bodyPr rtlCol="0" anchor="ctr"/>
          <a:lstStyle/>
          <a:p>
            <a:pPr algn="ctr">
              <a:defRPr/>
            </a:pPr>
            <a:r>
              <a:rPr lang="en-US" altLang="zh-CN" kern="0" dirty="0">
                <a:solidFill>
                  <a:prstClr val="black"/>
                </a:solidFill>
                <a:ea typeface="等线" panose="02010600030101010101" pitchFamily="2" charset="-122"/>
              </a:rPr>
              <a:t>Q1</a:t>
            </a:r>
            <a:endParaRPr lang="zh-CN" altLang="en-US" kern="0" dirty="0">
              <a:solidFill>
                <a:prstClr val="black"/>
              </a:solidFill>
              <a:ea typeface="等线" panose="02010600030101010101" pitchFamily="2" charset="-122"/>
            </a:endParaRPr>
          </a:p>
        </p:txBody>
      </p:sp>
      <p:sp>
        <p:nvSpPr>
          <p:cNvPr id="119" name="矩形 118">
            <a:extLst>
              <a:ext uri="{FF2B5EF4-FFF2-40B4-BE49-F238E27FC236}">
                <a16:creationId xmlns:a16="http://schemas.microsoft.com/office/drawing/2014/main" id="{669997D3-2F76-BA50-AB1F-F74FBCE5F858}"/>
              </a:ext>
            </a:extLst>
          </p:cNvPr>
          <p:cNvSpPr/>
          <p:nvPr/>
        </p:nvSpPr>
        <p:spPr>
          <a:xfrm>
            <a:off x="10439722" y="2484722"/>
            <a:ext cx="792088" cy="216024"/>
          </a:xfrm>
          <a:prstGeom prst="rect">
            <a:avLst/>
          </a:prstGeom>
          <a:solidFill>
            <a:srgbClr val="E7E6E6">
              <a:lumMod val="75000"/>
            </a:srgbClr>
          </a:solidFill>
          <a:ln w="12700" cap="flat" cmpd="sng" algn="ctr">
            <a:solidFill>
              <a:srgbClr val="4472C4"/>
            </a:solidFill>
            <a:prstDash val="solid"/>
            <a:miter lim="800000"/>
          </a:ln>
          <a:effectLst/>
        </p:spPr>
        <p:txBody>
          <a:bodyPr rtlCol="0" anchor="ctr"/>
          <a:lstStyle/>
          <a:p>
            <a:pPr algn="ctr">
              <a:defRPr/>
            </a:pPr>
            <a:r>
              <a:rPr lang="en-US" altLang="zh-CN" kern="0" dirty="0">
                <a:solidFill>
                  <a:prstClr val="black"/>
                </a:solidFill>
                <a:ea typeface="等线" panose="02010600030101010101" pitchFamily="2" charset="-122"/>
              </a:rPr>
              <a:t>Q2</a:t>
            </a:r>
            <a:endParaRPr lang="zh-CN" altLang="en-US" kern="0" dirty="0">
              <a:solidFill>
                <a:prstClr val="black"/>
              </a:solidFill>
              <a:ea typeface="等线" panose="02010600030101010101" pitchFamily="2" charset="-122"/>
            </a:endParaRPr>
          </a:p>
        </p:txBody>
      </p:sp>
      <p:sp>
        <p:nvSpPr>
          <p:cNvPr id="120" name="矩形 119">
            <a:extLst>
              <a:ext uri="{FF2B5EF4-FFF2-40B4-BE49-F238E27FC236}">
                <a16:creationId xmlns:a16="http://schemas.microsoft.com/office/drawing/2014/main" id="{FF0B9EDC-4308-627C-839B-72FF0EC19180}"/>
              </a:ext>
            </a:extLst>
          </p:cNvPr>
          <p:cNvSpPr/>
          <p:nvPr/>
        </p:nvSpPr>
        <p:spPr>
          <a:xfrm>
            <a:off x="11231810" y="2482891"/>
            <a:ext cx="792088" cy="216024"/>
          </a:xfrm>
          <a:prstGeom prst="rect">
            <a:avLst/>
          </a:prstGeom>
          <a:solidFill>
            <a:srgbClr val="E7E6E6">
              <a:lumMod val="75000"/>
            </a:srgbClr>
          </a:solidFill>
          <a:ln w="12700" cap="flat" cmpd="sng" algn="ctr">
            <a:solidFill>
              <a:srgbClr val="4472C4"/>
            </a:solidFill>
            <a:prstDash val="solid"/>
            <a:miter lim="800000"/>
          </a:ln>
          <a:effectLst/>
        </p:spPr>
        <p:txBody>
          <a:bodyPr rtlCol="0" anchor="ctr"/>
          <a:lstStyle/>
          <a:p>
            <a:pPr algn="ctr">
              <a:defRPr/>
            </a:pPr>
            <a:r>
              <a:rPr lang="en-US" altLang="zh-CN" kern="0" dirty="0">
                <a:solidFill>
                  <a:prstClr val="black"/>
                </a:solidFill>
                <a:ea typeface="等线" panose="02010600030101010101" pitchFamily="2" charset="-122"/>
              </a:rPr>
              <a:t>Q3</a:t>
            </a:r>
            <a:endParaRPr lang="zh-CN" altLang="en-US" kern="0" dirty="0">
              <a:solidFill>
                <a:prstClr val="black"/>
              </a:solidFill>
              <a:ea typeface="等线" panose="02010600030101010101" pitchFamily="2" charset="-122"/>
            </a:endParaRPr>
          </a:p>
        </p:txBody>
      </p:sp>
      <p:sp>
        <p:nvSpPr>
          <p:cNvPr id="121" name="文本框 120">
            <a:extLst>
              <a:ext uri="{FF2B5EF4-FFF2-40B4-BE49-F238E27FC236}">
                <a16:creationId xmlns:a16="http://schemas.microsoft.com/office/drawing/2014/main" id="{CCAD8BA5-DA5C-1936-8B5F-D4B2CF775D03}"/>
              </a:ext>
            </a:extLst>
          </p:cNvPr>
          <p:cNvSpPr txBox="1"/>
          <p:nvPr/>
        </p:nvSpPr>
        <p:spPr>
          <a:xfrm>
            <a:off x="11443171" y="3643325"/>
            <a:ext cx="844080" cy="400110"/>
          </a:xfrm>
          <a:prstGeom prst="rect">
            <a:avLst/>
          </a:prstGeom>
          <a:noFill/>
        </p:spPr>
        <p:txBody>
          <a:bodyPr wrap="square" rtlCol="0">
            <a:spAutoFit/>
          </a:bodyPr>
          <a:lstStyle/>
          <a:p>
            <a:pPr algn="ctr">
              <a:defRPr/>
            </a:pPr>
            <a:r>
              <a:rPr lang="en-US" altLang="zh-CN" sz="1000" dirty="0">
                <a:solidFill>
                  <a:prstClr val="black"/>
                </a:solidFill>
                <a:ea typeface="等线" panose="02010600030101010101" pitchFamily="2" charset="-122"/>
              </a:rPr>
              <a:t>R19 R2/3/4</a:t>
            </a:r>
          </a:p>
          <a:p>
            <a:pPr algn="ctr">
              <a:defRPr/>
            </a:pPr>
            <a:r>
              <a:rPr lang="en-US" altLang="zh-CN" sz="1000" dirty="0" err="1">
                <a:solidFill>
                  <a:prstClr val="black"/>
                </a:solidFill>
                <a:ea typeface="等线" panose="02010600030101010101" pitchFamily="2" charset="-122"/>
              </a:rPr>
              <a:t>Func</a:t>
            </a:r>
            <a:r>
              <a:rPr lang="en-US" altLang="zh-CN" sz="1000" dirty="0">
                <a:solidFill>
                  <a:prstClr val="black"/>
                </a:solidFill>
                <a:ea typeface="等线" panose="02010600030101010101" pitchFamily="2" charset="-122"/>
              </a:rPr>
              <a:t>. Freeze</a:t>
            </a:r>
            <a:endParaRPr lang="zh-CN" altLang="en-US" sz="1000" dirty="0">
              <a:solidFill>
                <a:prstClr val="black"/>
              </a:solidFill>
              <a:ea typeface="等线" panose="02010600030101010101" pitchFamily="2" charset="-122"/>
            </a:endParaRPr>
          </a:p>
        </p:txBody>
      </p:sp>
      <p:sp>
        <p:nvSpPr>
          <p:cNvPr id="122" name="矩形: 圆角 121">
            <a:extLst>
              <a:ext uri="{FF2B5EF4-FFF2-40B4-BE49-F238E27FC236}">
                <a16:creationId xmlns:a16="http://schemas.microsoft.com/office/drawing/2014/main" id="{99418121-9B14-A9EE-FC04-3760A60B47B4}"/>
              </a:ext>
            </a:extLst>
          </p:cNvPr>
          <p:cNvSpPr/>
          <p:nvPr/>
        </p:nvSpPr>
        <p:spPr>
          <a:xfrm>
            <a:off x="11235973" y="3426249"/>
            <a:ext cx="940312" cy="197524"/>
          </a:xfrm>
          <a:prstGeom prst="roundRect">
            <a:avLst/>
          </a:prstGeom>
          <a:solidFill>
            <a:srgbClr val="70AD47"/>
          </a:solidFill>
          <a:ln w="12700" cap="flat" cmpd="sng" algn="ctr">
            <a:solidFill>
              <a:srgbClr val="70AD47"/>
            </a:solidFill>
            <a:prstDash val="solid"/>
            <a:miter lim="800000"/>
          </a:ln>
          <a:effectLst/>
        </p:spPr>
        <p:txBody>
          <a:bodyPr rtlCol="0" anchor="ctr"/>
          <a:lstStyle/>
          <a:p>
            <a:pPr algn="ctr">
              <a:defRPr/>
            </a:pPr>
            <a:endParaRPr lang="zh-CN" altLang="en-US" kern="0" dirty="0">
              <a:solidFill>
                <a:prstClr val="white"/>
              </a:solidFill>
              <a:ea typeface="等线" panose="02010600030101010101" pitchFamily="2" charset="-122"/>
            </a:endParaRPr>
          </a:p>
        </p:txBody>
      </p:sp>
      <p:sp>
        <p:nvSpPr>
          <p:cNvPr id="123" name="文本框 122">
            <a:extLst>
              <a:ext uri="{FF2B5EF4-FFF2-40B4-BE49-F238E27FC236}">
                <a16:creationId xmlns:a16="http://schemas.microsoft.com/office/drawing/2014/main" id="{0B1EF682-5A44-FFE0-13B9-E77577784C80}"/>
              </a:ext>
            </a:extLst>
          </p:cNvPr>
          <p:cNvSpPr txBox="1"/>
          <p:nvPr/>
        </p:nvSpPr>
        <p:spPr>
          <a:xfrm>
            <a:off x="10795299" y="3056217"/>
            <a:ext cx="854501" cy="400110"/>
          </a:xfrm>
          <a:prstGeom prst="rect">
            <a:avLst/>
          </a:prstGeom>
          <a:noFill/>
        </p:spPr>
        <p:txBody>
          <a:bodyPr wrap="square" rtlCol="0">
            <a:spAutoFit/>
          </a:bodyPr>
          <a:lstStyle/>
          <a:p>
            <a:pPr>
              <a:defRPr/>
            </a:pPr>
            <a:r>
              <a:rPr lang="en-US" altLang="zh-CN" sz="1000" dirty="0">
                <a:solidFill>
                  <a:prstClr val="black"/>
                </a:solidFill>
                <a:ea typeface="等线" panose="02010600030101010101" pitchFamily="2" charset="-122"/>
              </a:rPr>
              <a:t>R19 R1</a:t>
            </a:r>
          </a:p>
          <a:p>
            <a:pPr>
              <a:defRPr/>
            </a:pPr>
            <a:r>
              <a:rPr lang="en-US" altLang="zh-CN" sz="1000" dirty="0" err="1">
                <a:solidFill>
                  <a:prstClr val="black"/>
                </a:solidFill>
                <a:ea typeface="等线" panose="02010600030101010101" pitchFamily="2" charset="-122"/>
              </a:rPr>
              <a:t>Func</a:t>
            </a:r>
            <a:r>
              <a:rPr lang="en-US" altLang="zh-CN" sz="1000" dirty="0">
                <a:solidFill>
                  <a:prstClr val="black"/>
                </a:solidFill>
                <a:ea typeface="等线" panose="02010600030101010101" pitchFamily="2" charset="-122"/>
              </a:rPr>
              <a:t>. Freeze</a:t>
            </a:r>
            <a:endParaRPr lang="zh-CN" altLang="en-US" sz="1000" dirty="0">
              <a:solidFill>
                <a:prstClr val="black"/>
              </a:solidFill>
              <a:ea typeface="等线" panose="02010600030101010101" pitchFamily="2" charset="-122"/>
            </a:endParaRPr>
          </a:p>
        </p:txBody>
      </p:sp>
      <p:sp>
        <p:nvSpPr>
          <p:cNvPr id="124" name="文本框 123">
            <a:extLst>
              <a:ext uri="{FF2B5EF4-FFF2-40B4-BE49-F238E27FC236}">
                <a16:creationId xmlns:a16="http://schemas.microsoft.com/office/drawing/2014/main" id="{FAB68547-2C6F-4013-C22F-4327529841A9}"/>
              </a:ext>
            </a:extLst>
          </p:cNvPr>
          <p:cNvSpPr txBox="1"/>
          <p:nvPr/>
        </p:nvSpPr>
        <p:spPr>
          <a:xfrm>
            <a:off x="6015914" y="3610565"/>
            <a:ext cx="1322871" cy="246221"/>
          </a:xfrm>
          <a:prstGeom prst="rect">
            <a:avLst/>
          </a:prstGeom>
          <a:noFill/>
        </p:spPr>
        <p:txBody>
          <a:bodyPr wrap="square" rtlCol="0">
            <a:spAutoFit/>
          </a:bodyPr>
          <a:lstStyle/>
          <a:p>
            <a:pPr>
              <a:defRPr/>
            </a:pPr>
            <a:r>
              <a:rPr lang="en-US" altLang="zh-CN" sz="1000" b="1" dirty="0">
                <a:solidFill>
                  <a:prstClr val="black"/>
                </a:solidFill>
                <a:ea typeface="等线" panose="02010600030101010101" pitchFamily="2" charset="-122"/>
              </a:rPr>
              <a:t>2023.9</a:t>
            </a:r>
            <a:r>
              <a:rPr lang="en-US" altLang="zh-CN" sz="1000" dirty="0">
                <a:solidFill>
                  <a:prstClr val="black"/>
                </a:solidFill>
                <a:ea typeface="等线" panose="02010600030101010101" pitchFamily="2" charset="-122"/>
              </a:rPr>
              <a:t> R19 L1 Start</a:t>
            </a:r>
          </a:p>
        </p:txBody>
      </p:sp>
      <p:sp>
        <p:nvSpPr>
          <p:cNvPr id="125" name="矩形: 圆角 124">
            <a:extLst>
              <a:ext uri="{FF2B5EF4-FFF2-40B4-BE49-F238E27FC236}">
                <a16:creationId xmlns:a16="http://schemas.microsoft.com/office/drawing/2014/main" id="{6257D6AA-9CA3-20F4-903D-BA55C9ED6A90}"/>
              </a:ext>
            </a:extLst>
          </p:cNvPr>
          <p:cNvSpPr/>
          <p:nvPr/>
        </p:nvSpPr>
        <p:spPr>
          <a:xfrm>
            <a:off x="725638" y="3952265"/>
            <a:ext cx="5012809" cy="400110"/>
          </a:xfrm>
          <a:prstGeom prst="roundRect">
            <a:avLst/>
          </a:prstGeom>
          <a:solidFill>
            <a:srgbClr val="FFC000"/>
          </a:solidFill>
          <a:ln w="12700" cap="flat" cmpd="sng" algn="ctr">
            <a:solidFill>
              <a:srgbClr val="FFC000">
                <a:shade val="50000"/>
              </a:srgbClr>
            </a:solidFill>
            <a:prstDash val="solid"/>
            <a:miter lim="800000"/>
          </a:ln>
          <a:effectLst/>
        </p:spPr>
        <p:txBody>
          <a:bodyPr rtlCol="0" anchor="ctr"/>
          <a:lstStyle/>
          <a:p>
            <a:pPr algn="ctr">
              <a:defRPr/>
            </a:pPr>
            <a:r>
              <a:rPr lang="en-US" altLang="zh-CN" sz="1200" kern="0" dirty="0">
                <a:solidFill>
                  <a:prstClr val="black"/>
                </a:solidFill>
                <a:ea typeface="等线" panose="02010600030101010101" pitchFamily="2" charset="-122"/>
              </a:rPr>
              <a:t>SA1 R19 SI: Study on Ambient power-enabled Internet of Things</a:t>
            </a:r>
            <a:endParaRPr lang="zh-CN" altLang="en-US" sz="1200" kern="0" dirty="0">
              <a:solidFill>
                <a:prstClr val="black"/>
              </a:solidFill>
              <a:ea typeface="等线" panose="02010600030101010101" pitchFamily="2" charset="-122"/>
            </a:endParaRPr>
          </a:p>
        </p:txBody>
      </p:sp>
      <p:sp>
        <p:nvSpPr>
          <p:cNvPr id="126" name="文本框 125">
            <a:extLst>
              <a:ext uri="{FF2B5EF4-FFF2-40B4-BE49-F238E27FC236}">
                <a16:creationId xmlns:a16="http://schemas.microsoft.com/office/drawing/2014/main" id="{65754808-FBF1-C4FF-68F3-CB46A7402C82}"/>
              </a:ext>
            </a:extLst>
          </p:cNvPr>
          <p:cNvSpPr txBox="1"/>
          <p:nvPr/>
        </p:nvSpPr>
        <p:spPr>
          <a:xfrm>
            <a:off x="412726" y="3623773"/>
            <a:ext cx="1534822" cy="276999"/>
          </a:xfrm>
          <a:prstGeom prst="rect">
            <a:avLst/>
          </a:prstGeom>
          <a:noFill/>
        </p:spPr>
        <p:txBody>
          <a:bodyPr wrap="square" rtlCol="0">
            <a:spAutoFit/>
          </a:bodyPr>
          <a:lstStyle/>
          <a:p>
            <a:pPr>
              <a:defRPr/>
            </a:pPr>
            <a:r>
              <a:rPr lang="en-US" altLang="zh-CN" sz="1200" dirty="0">
                <a:solidFill>
                  <a:srgbClr val="FF0000"/>
                </a:solidFill>
                <a:latin typeface="Arial" panose="020B0604020202020204" pitchFamily="34" charset="0"/>
                <a:ea typeface="等线" panose="02010600030101010101" pitchFamily="2" charset="-122"/>
                <a:cs typeface="Arial" panose="020B0604020202020204" pitchFamily="34" charset="0"/>
              </a:rPr>
              <a:t>Start@SA1#97</a:t>
            </a:r>
            <a:endParaRPr lang="zh-CN" altLang="en-US" sz="1200" dirty="0">
              <a:solidFill>
                <a:srgbClr val="FF0000"/>
              </a:solidFill>
              <a:latin typeface="Arial" panose="020B0604020202020204" pitchFamily="34" charset="0"/>
              <a:ea typeface="等线" panose="02010600030101010101" pitchFamily="2" charset="-122"/>
              <a:cs typeface="Arial" panose="020B0604020202020204" pitchFamily="34" charset="0"/>
            </a:endParaRPr>
          </a:p>
        </p:txBody>
      </p:sp>
      <p:sp>
        <p:nvSpPr>
          <p:cNvPr id="127" name="星形: 六角 126">
            <a:extLst>
              <a:ext uri="{FF2B5EF4-FFF2-40B4-BE49-F238E27FC236}">
                <a16:creationId xmlns:a16="http://schemas.microsoft.com/office/drawing/2014/main" id="{043E9DD2-F7AF-F232-2AC7-1A4383114BE1}"/>
              </a:ext>
            </a:extLst>
          </p:cNvPr>
          <p:cNvSpPr/>
          <p:nvPr/>
        </p:nvSpPr>
        <p:spPr>
          <a:xfrm>
            <a:off x="602112" y="4043435"/>
            <a:ext cx="216024" cy="246221"/>
          </a:xfrm>
          <a:prstGeom prst="star6">
            <a:avLst/>
          </a:prstGeom>
          <a:solidFill>
            <a:srgbClr val="FFC000"/>
          </a:solidFill>
          <a:ln w="12700" cap="flat" cmpd="sng" algn="ctr">
            <a:solidFill>
              <a:srgbClr val="FFC000">
                <a:shade val="50000"/>
              </a:srgbClr>
            </a:solidFill>
            <a:prstDash val="solid"/>
            <a:miter lim="800000"/>
          </a:ln>
          <a:effectLst/>
        </p:spPr>
        <p:txBody>
          <a:bodyPr rtlCol="0" anchor="ctr"/>
          <a:lstStyle/>
          <a:p>
            <a:pPr algn="ctr">
              <a:defRPr/>
            </a:pPr>
            <a:endParaRPr lang="zh-CN" altLang="en-US" kern="0">
              <a:solidFill>
                <a:prstClr val="white"/>
              </a:solidFill>
              <a:ea typeface="等线" panose="02010600030101010101" pitchFamily="2" charset="-122"/>
            </a:endParaRPr>
          </a:p>
        </p:txBody>
      </p:sp>
      <p:sp>
        <p:nvSpPr>
          <p:cNvPr id="128" name="矩形: 圆角 127">
            <a:extLst>
              <a:ext uri="{FF2B5EF4-FFF2-40B4-BE49-F238E27FC236}">
                <a16:creationId xmlns:a16="http://schemas.microsoft.com/office/drawing/2014/main" id="{13F26276-AD27-F8DB-979D-17B5DD360C7E}"/>
              </a:ext>
            </a:extLst>
          </p:cNvPr>
          <p:cNvSpPr/>
          <p:nvPr/>
        </p:nvSpPr>
        <p:spPr>
          <a:xfrm>
            <a:off x="3324720" y="4600337"/>
            <a:ext cx="1666002" cy="323278"/>
          </a:xfrm>
          <a:prstGeom prst="roundRect">
            <a:avLst/>
          </a:prstGeom>
          <a:solidFill>
            <a:srgbClr val="ED7D31"/>
          </a:solidFill>
          <a:ln w="12700" cap="flat" cmpd="sng" algn="ctr">
            <a:solidFill>
              <a:srgbClr val="ED7D31">
                <a:shade val="50000"/>
              </a:srgbClr>
            </a:solidFill>
            <a:prstDash val="solid"/>
            <a:miter lim="800000"/>
          </a:ln>
          <a:effectLst/>
        </p:spPr>
        <p:txBody>
          <a:bodyPr rtlCol="0" anchor="ctr"/>
          <a:lstStyle/>
          <a:p>
            <a:pPr algn="ctr">
              <a:defRPr/>
            </a:pPr>
            <a:r>
              <a:rPr lang="en-US" altLang="zh-CN" sz="1200" kern="0" dirty="0">
                <a:solidFill>
                  <a:prstClr val="black"/>
                </a:solidFill>
                <a:ea typeface="等线" panose="02010600030101010101" pitchFamily="2" charset="-122"/>
              </a:rPr>
              <a:t>R18 A-IoT RAN</a:t>
            </a:r>
            <a:r>
              <a:rPr lang="zh-CN" altLang="en-US" sz="1200" kern="0" dirty="0">
                <a:solidFill>
                  <a:prstClr val="black"/>
                </a:solidFill>
                <a:latin typeface="微软雅黑" panose="020B0503020204020204" charset="-122"/>
                <a:ea typeface="微软雅黑" panose="020B0503020204020204" charset="-122"/>
              </a:rPr>
              <a:t> </a:t>
            </a:r>
            <a:r>
              <a:rPr lang="en-US" altLang="zh-CN" sz="1200" kern="0" dirty="0">
                <a:solidFill>
                  <a:prstClr val="black"/>
                </a:solidFill>
                <a:latin typeface="微软雅黑" panose="020B0503020204020204" charset="-122"/>
                <a:ea typeface="微软雅黑" panose="020B0503020204020204" charset="-122"/>
              </a:rPr>
              <a:t>level </a:t>
            </a:r>
            <a:r>
              <a:rPr lang="en-US" altLang="zh-CN" sz="1200" kern="0" dirty="0">
                <a:solidFill>
                  <a:prstClr val="black"/>
                </a:solidFill>
                <a:ea typeface="等线" panose="02010600030101010101" pitchFamily="2" charset="-122"/>
              </a:rPr>
              <a:t>SI</a:t>
            </a:r>
            <a:endParaRPr lang="zh-CN" altLang="en-US" sz="1200" kern="0" dirty="0">
              <a:solidFill>
                <a:prstClr val="black"/>
              </a:solidFill>
              <a:ea typeface="等线" panose="02010600030101010101" pitchFamily="2" charset="-122"/>
            </a:endParaRPr>
          </a:p>
        </p:txBody>
      </p:sp>
      <p:sp>
        <p:nvSpPr>
          <p:cNvPr id="129" name="星形: 六角 128">
            <a:extLst>
              <a:ext uri="{FF2B5EF4-FFF2-40B4-BE49-F238E27FC236}">
                <a16:creationId xmlns:a16="http://schemas.microsoft.com/office/drawing/2014/main" id="{F7DA0749-AF11-4B47-663D-A794549FCF1A}"/>
              </a:ext>
            </a:extLst>
          </p:cNvPr>
          <p:cNvSpPr/>
          <p:nvPr/>
        </p:nvSpPr>
        <p:spPr>
          <a:xfrm>
            <a:off x="3198728" y="4628630"/>
            <a:ext cx="216024" cy="246221"/>
          </a:xfrm>
          <a:prstGeom prst="star6">
            <a:avLst/>
          </a:prstGeom>
          <a:solidFill>
            <a:srgbClr val="ED7D31"/>
          </a:solidFill>
          <a:ln w="12700" cap="flat" cmpd="sng" algn="ctr">
            <a:solidFill>
              <a:srgbClr val="ED7D31">
                <a:shade val="50000"/>
              </a:srgbClr>
            </a:solidFill>
            <a:prstDash val="solid"/>
            <a:miter lim="800000"/>
          </a:ln>
          <a:effectLst/>
        </p:spPr>
        <p:txBody>
          <a:bodyPr rtlCol="0" anchor="ctr"/>
          <a:lstStyle/>
          <a:p>
            <a:pPr algn="ctr">
              <a:defRPr/>
            </a:pPr>
            <a:endParaRPr lang="zh-CN" altLang="en-US" kern="0">
              <a:solidFill>
                <a:prstClr val="white"/>
              </a:solidFill>
              <a:ea typeface="等线" panose="02010600030101010101" pitchFamily="2" charset="-122"/>
            </a:endParaRPr>
          </a:p>
        </p:txBody>
      </p:sp>
      <p:sp>
        <p:nvSpPr>
          <p:cNvPr id="130" name="星形: 六角 129">
            <a:extLst>
              <a:ext uri="{FF2B5EF4-FFF2-40B4-BE49-F238E27FC236}">
                <a16:creationId xmlns:a16="http://schemas.microsoft.com/office/drawing/2014/main" id="{38DD941E-1B63-1A73-E06B-D7A282FBD592}"/>
              </a:ext>
            </a:extLst>
          </p:cNvPr>
          <p:cNvSpPr/>
          <p:nvPr/>
        </p:nvSpPr>
        <p:spPr>
          <a:xfrm>
            <a:off x="2415494" y="4619231"/>
            <a:ext cx="216024" cy="246221"/>
          </a:xfrm>
          <a:prstGeom prst="star6">
            <a:avLst/>
          </a:prstGeom>
          <a:solidFill>
            <a:sysClr val="window" lastClr="FFFFFF"/>
          </a:solidFill>
          <a:ln w="12700" cap="flat" cmpd="sng" algn="ctr">
            <a:solidFill>
              <a:srgbClr val="ED7D31">
                <a:shade val="50000"/>
              </a:srgbClr>
            </a:solidFill>
            <a:prstDash val="solid"/>
            <a:miter lim="800000"/>
          </a:ln>
          <a:effectLst/>
        </p:spPr>
        <p:txBody>
          <a:bodyPr rtlCol="0" anchor="ctr"/>
          <a:lstStyle/>
          <a:p>
            <a:pPr algn="ctr">
              <a:defRPr/>
            </a:pPr>
            <a:endParaRPr lang="zh-CN" altLang="en-US" kern="0">
              <a:solidFill>
                <a:prstClr val="white"/>
              </a:solidFill>
              <a:ea typeface="等线" panose="02010600030101010101" pitchFamily="2" charset="-122"/>
            </a:endParaRPr>
          </a:p>
        </p:txBody>
      </p:sp>
      <p:sp>
        <p:nvSpPr>
          <p:cNvPr id="131" name="箭头: 右 130">
            <a:extLst>
              <a:ext uri="{FF2B5EF4-FFF2-40B4-BE49-F238E27FC236}">
                <a16:creationId xmlns:a16="http://schemas.microsoft.com/office/drawing/2014/main" id="{C7F08548-1C58-DF95-9E35-3DD2DD41CCD2}"/>
              </a:ext>
            </a:extLst>
          </p:cNvPr>
          <p:cNvSpPr/>
          <p:nvPr/>
        </p:nvSpPr>
        <p:spPr>
          <a:xfrm>
            <a:off x="6483947" y="5095680"/>
            <a:ext cx="4738603" cy="620023"/>
          </a:xfrm>
          <a:prstGeom prst="rightArrow">
            <a:avLst>
              <a:gd name="adj1" fmla="val 50000"/>
              <a:gd name="adj2" fmla="val 27761"/>
            </a:avLst>
          </a:prstGeom>
          <a:solidFill>
            <a:srgbClr val="4472C4">
              <a:lumMod val="60000"/>
              <a:lumOff val="40000"/>
            </a:srgbClr>
          </a:solidFill>
          <a:ln w="12700" cap="flat" cmpd="sng" algn="ctr">
            <a:solidFill>
              <a:srgbClr val="4472C4">
                <a:lumMod val="60000"/>
                <a:lumOff val="40000"/>
              </a:srgbClr>
            </a:solidFill>
            <a:prstDash val="solid"/>
            <a:miter lim="800000"/>
          </a:ln>
          <a:effectLst/>
        </p:spPr>
        <p:txBody>
          <a:bodyPr rtlCol="0" anchor="ctr"/>
          <a:lstStyle/>
          <a:p>
            <a:pPr algn="ctr">
              <a:defRPr/>
            </a:pPr>
            <a:r>
              <a:rPr lang="en-US" altLang="zh-CN" kern="0" dirty="0">
                <a:solidFill>
                  <a:prstClr val="black"/>
                </a:solidFill>
                <a:ea typeface="等线" panose="02010600030101010101" pitchFamily="2" charset="-122"/>
              </a:rPr>
              <a:t>R19 A-IoT SA2 SI or SI+WI</a:t>
            </a:r>
            <a:endParaRPr lang="zh-CN" altLang="en-US" kern="0" dirty="0">
              <a:solidFill>
                <a:prstClr val="black"/>
              </a:solidFill>
              <a:ea typeface="等线" panose="02010600030101010101" pitchFamily="2" charset="-122"/>
            </a:endParaRPr>
          </a:p>
        </p:txBody>
      </p:sp>
      <p:sp>
        <p:nvSpPr>
          <p:cNvPr id="132" name="文本框 131">
            <a:extLst>
              <a:ext uri="{FF2B5EF4-FFF2-40B4-BE49-F238E27FC236}">
                <a16:creationId xmlns:a16="http://schemas.microsoft.com/office/drawing/2014/main" id="{1B7EF708-D21A-A7D8-44B1-FC33919424D1}"/>
              </a:ext>
            </a:extLst>
          </p:cNvPr>
          <p:cNvSpPr txBox="1"/>
          <p:nvPr/>
        </p:nvSpPr>
        <p:spPr>
          <a:xfrm>
            <a:off x="1850018" y="4581130"/>
            <a:ext cx="514791" cy="307777"/>
          </a:xfrm>
          <a:prstGeom prst="rect">
            <a:avLst/>
          </a:prstGeom>
          <a:noFill/>
        </p:spPr>
        <p:txBody>
          <a:bodyPr wrap="square" rtlCol="0">
            <a:spAutoFit/>
          </a:bodyPr>
          <a:lstStyle/>
          <a:p>
            <a:pPr>
              <a:defRPr/>
            </a:pPr>
            <a:r>
              <a:rPr lang="en-US" altLang="zh-CN" sz="1400" dirty="0">
                <a:solidFill>
                  <a:prstClr val="black"/>
                </a:solidFill>
                <a:ea typeface="等线" panose="02010600030101010101" pitchFamily="2" charset="-122"/>
              </a:rPr>
              <a:t>RAN</a:t>
            </a:r>
            <a:endParaRPr lang="zh-CN" altLang="en-US" sz="1400" dirty="0">
              <a:solidFill>
                <a:prstClr val="black"/>
              </a:solidFill>
              <a:ea typeface="等线" panose="02010600030101010101" pitchFamily="2" charset="-122"/>
            </a:endParaRPr>
          </a:p>
        </p:txBody>
      </p:sp>
      <p:sp>
        <p:nvSpPr>
          <p:cNvPr id="133" name="文本框 132">
            <a:extLst>
              <a:ext uri="{FF2B5EF4-FFF2-40B4-BE49-F238E27FC236}">
                <a16:creationId xmlns:a16="http://schemas.microsoft.com/office/drawing/2014/main" id="{969FD922-6D5E-D8B4-7762-513F43A87B7F}"/>
              </a:ext>
            </a:extLst>
          </p:cNvPr>
          <p:cNvSpPr txBox="1"/>
          <p:nvPr/>
        </p:nvSpPr>
        <p:spPr>
          <a:xfrm>
            <a:off x="5875376" y="5237801"/>
            <a:ext cx="864095" cy="307777"/>
          </a:xfrm>
          <a:prstGeom prst="rect">
            <a:avLst/>
          </a:prstGeom>
          <a:noFill/>
        </p:spPr>
        <p:txBody>
          <a:bodyPr wrap="square" rtlCol="0">
            <a:spAutoFit/>
          </a:bodyPr>
          <a:lstStyle/>
          <a:p>
            <a:pPr>
              <a:defRPr/>
            </a:pPr>
            <a:r>
              <a:rPr lang="en-US" altLang="zh-CN" sz="1400" dirty="0">
                <a:solidFill>
                  <a:prstClr val="black"/>
                </a:solidFill>
                <a:latin typeface="微软雅黑" panose="020B0503020204020204" charset="-122"/>
                <a:ea typeface="等线" panose="02010600030101010101" pitchFamily="2" charset="-122"/>
              </a:rPr>
              <a:t>SA2</a:t>
            </a:r>
            <a:endParaRPr lang="zh-CN" altLang="en-US" sz="1400" dirty="0">
              <a:solidFill>
                <a:prstClr val="black"/>
              </a:solidFill>
              <a:latin typeface="微软雅黑" panose="020B0503020204020204" charset="-122"/>
              <a:ea typeface="等线" panose="02010600030101010101" pitchFamily="2" charset="-122"/>
            </a:endParaRPr>
          </a:p>
        </p:txBody>
      </p:sp>
      <p:sp>
        <p:nvSpPr>
          <p:cNvPr id="134" name="矩形: 圆角 133">
            <a:extLst>
              <a:ext uri="{FF2B5EF4-FFF2-40B4-BE49-F238E27FC236}">
                <a16:creationId xmlns:a16="http://schemas.microsoft.com/office/drawing/2014/main" id="{BF6BB24E-8CD7-5945-4981-DFA490AFFC50}"/>
              </a:ext>
            </a:extLst>
          </p:cNvPr>
          <p:cNvSpPr/>
          <p:nvPr/>
        </p:nvSpPr>
        <p:spPr>
          <a:xfrm>
            <a:off x="6479242" y="5956167"/>
            <a:ext cx="3138806" cy="323278"/>
          </a:xfrm>
          <a:prstGeom prst="roundRect">
            <a:avLst/>
          </a:prstGeom>
          <a:solidFill>
            <a:srgbClr val="5B9BD5">
              <a:lumMod val="40000"/>
              <a:lumOff val="60000"/>
            </a:srgbClr>
          </a:solidFill>
          <a:ln w="12700" cap="flat" cmpd="sng" algn="ctr">
            <a:solidFill>
              <a:srgbClr val="4472C4">
                <a:lumMod val="40000"/>
                <a:lumOff val="60000"/>
              </a:srgbClr>
            </a:solidFill>
            <a:prstDash val="solid"/>
            <a:miter lim="800000"/>
          </a:ln>
          <a:effectLst/>
        </p:spPr>
        <p:txBody>
          <a:bodyPr rtlCol="0" anchor="ctr"/>
          <a:lstStyle/>
          <a:p>
            <a:pPr algn="ctr">
              <a:defRPr/>
            </a:pPr>
            <a:r>
              <a:rPr lang="en-US" altLang="zh-CN" sz="1400" kern="0" dirty="0">
                <a:solidFill>
                  <a:prstClr val="black"/>
                </a:solidFill>
                <a:latin typeface="Arial" panose="020B0604020202020204" pitchFamily="34" charset="0"/>
                <a:ea typeface="等线" panose="02010600030101010101" pitchFamily="2" charset="-122"/>
                <a:cs typeface="Arial" panose="020B0604020202020204" pitchFamily="34" charset="0"/>
              </a:rPr>
              <a:t>R19 A-IoT RAN1/</a:t>
            </a:r>
            <a:r>
              <a:rPr lang="en-US" altLang="zh-CN" sz="1400" kern="0" dirty="0">
                <a:solidFill>
                  <a:prstClr val="black"/>
                </a:solidFill>
                <a:latin typeface="Arial" panose="020B0604020202020204" pitchFamily="34" charset="0"/>
                <a:ea typeface="微软雅黑" panose="020B0503020204020204" charset="-122"/>
                <a:cs typeface="Arial" panose="020B0604020202020204" pitchFamily="34" charset="0"/>
              </a:rPr>
              <a:t>2/3/4 </a:t>
            </a:r>
            <a:r>
              <a:rPr lang="en-US" altLang="zh-CN" sz="1400" kern="0" dirty="0">
                <a:solidFill>
                  <a:prstClr val="black"/>
                </a:solidFill>
                <a:latin typeface="Arial" panose="020B0604020202020204" pitchFamily="34" charset="0"/>
                <a:ea typeface="等线" panose="02010600030101010101" pitchFamily="2" charset="-122"/>
                <a:cs typeface="Arial" panose="020B0604020202020204" pitchFamily="34" charset="0"/>
              </a:rPr>
              <a:t>SI</a:t>
            </a:r>
            <a:endParaRPr lang="zh-CN" altLang="en-US" sz="1400" kern="0" dirty="0">
              <a:solidFill>
                <a:prstClr val="black"/>
              </a:solidFill>
              <a:latin typeface="Arial" panose="020B0604020202020204" pitchFamily="34" charset="0"/>
              <a:ea typeface="等线" panose="02010600030101010101" pitchFamily="2" charset="-122"/>
              <a:cs typeface="Arial" panose="020B0604020202020204" pitchFamily="34" charset="0"/>
            </a:endParaRPr>
          </a:p>
        </p:txBody>
      </p:sp>
      <p:sp>
        <p:nvSpPr>
          <p:cNvPr id="135" name="文本框 134">
            <a:extLst>
              <a:ext uri="{FF2B5EF4-FFF2-40B4-BE49-F238E27FC236}">
                <a16:creationId xmlns:a16="http://schemas.microsoft.com/office/drawing/2014/main" id="{8D1729A8-21FD-FD40-4CE9-746628DFACA3}"/>
              </a:ext>
            </a:extLst>
          </p:cNvPr>
          <p:cNvSpPr txBox="1"/>
          <p:nvPr/>
        </p:nvSpPr>
        <p:spPr>
          <a:xfrm>
            <a:off x="5504042" y="5975555"/>
            <a:ext cx="1213172" cy="307777"/>
          </a:xfrm>
          <a:prstGeom prst="rect">
            <a:avLst/>
          </a:prstGeom>
          <a:noFill/>
        </p:spPr>
        <p:txBody>
          <a:bodyPr wrap="square" rtlCol="0">
            <a:spAutoFit/>
          </a:bodyPr>
          <a:lstStyle/>
          <a:p>
            <a:pPr>
              <a:defRPr/>
            </a:pPr>
            <a:r>
              <a:rPr lang="en-US" altLang="zh-CN" sz="1400" dirty="0">
                <a:solidFill>
                  <a:prstClr val="black"/>
                </a:solidFill>
                <a:latin typeface="微软雅黑" panose="020B0503020204020204" charset="-122"/>
                <a:ea typeface="等线" panose="02010600030101010101" pitchFamily="2" charset="-122"/>
              </a:rPr>
              <a:t>RAN</a:t>
            </a:r>
            <a:r>
              <a:rPr lang="zh-CN" altLang="en-US" sz="1400" dirty="0">
                <a:solidFill>
                  <a:prstClr val="black"/>
                </a:solidFill>
                <a:latin typeface="微软雅黑" panose="020B0503020204020204" charset="-122"/>
                <a:ea typeface="等线" panose="02010600030101010101" pitchFamily="2" charset="-122"/>
              </a:rPr>
              <a:t> </a:t>
            </a:r>
            <a:r>
              <a:rPr lang="en-US" altLang="zh-CN" sz="1400" dirty="0">
                <a:solidFill>
                  <a:prstClr val="black"/>
                </a:solidFill>
                <a:latin typeface="微软雅黑" panose="020B0503020204020204" charset="-122"/>
                <a:ea typeface="等线" panose="02010600030101010101" pitchFamily="2" charset="-122"/>
              </a:rPr>
              <a:t>WG</a:t>
            </a:r>
            <a:endParaRPr lang="zh-CN" altLang="en-US" sz="1400" dirty="0">
              <a:solidFill>
                <a:prstClr val="black"/>
              </a:solidFill>
              <a:latin typeface="微软雅黑" panose="020B0503020204020204" charset="-122"/>
              <a:ea typeface="等线" panose="02010600030101010101" pitchFamily="2" charset="-122"/>
            </a:endParaRPr>
          </a:p>
        </p:txBody>
      </p:sp>
      <p:sp>
        <p:nvSpPr>
          <p:cNvPr id="136" name="星形: 六角 135">
            <a:extLst>
              <a:ext uri="{FF2B5EF4-FFF2-40B4-BE49-F238E27FC236}">
                <a16:creationId xmlns:a16="http://schemas.microsoft.com/office/drawing/2014/main" id="{78B9CFE2-E794-E3DD-DEAB-A6D44DAC9420}"/>
              </a:ext>
            </a:extLst>
          </p:cNvPr>
          <p:cNvSpPr/>
          <p:nvPr/>
        </p:nvSpPr>
        <p:spPr>
          <a:xfrm>
            <a:off x="5631885" y="4021195"/>
            <a:ext cx="216024" cy="246221"/>
          </a:xfrm>
          <a:prstGeom prst="star6">
            <a:avLst>
              <a:gd name="adj" fmla="val 28868"/>
              <a:gd name="hf" fmla="val 115470"/>
            </a:avLst>
          </a:prstGeom>
          <a:solidFill>
            <a:srgbClr val="FFC000"/>
          </a:solidFill>
          <a:ln w="12700" cap="flat" cmpd="sng" algn="ctr">
            <a:solidFill>
              <a:srgbClr val="FFC000">
                <a:shade val="50000"/>
              </a:srgbClr>
            </a:solidFill>
            <a:prstDash val="solid"/>
            <a:miter lim="800000"/>
          </a:ln>
          <a:effectLst/>
        </p:spPr>
        <p:txBody>
          <a:bodyPr rtlCol="0" anchor="ctr"/>
          <a:lstStyle/>
          <a:p>
            <a:pPr algn="ctr">
              <a:defRPr/>
            </a:pPr>
            <a:endParaRPr lang="zh-CN" altLang="en-US" kern="0">
              <a:solidFill>
                <a:prstClr val="white"/>
              </a:solidFill>
              <a:ea typeface="等线" panose="02010600030101010101" pitchFamily="2" charset="-122"/>
            </a:endParaRPr>
          </a:p>
        </p:txBody>
      </p:sp>
      <p:sp>
        <p:nvSpPr>
          <p:cNvPr id="137" name="文本框 136">
            <a:extLst>
              <a:ext uri="{FF2B5EF4-FFF2-40B4-BE49-F238E27FC236}">
                <a16:creationId xmlns:a16="http://schemas.microsoft.com/office/drawing/2014/main" id="{F6D8D47D-323F-F9F6-FF24-E009824FA440}"/>
              </a:ext>
            </a:extLst>
          </p:cNvPr>
          <p:cNvSpPr txBox="1"/>
          <p:nvPr/>
        </p:nvSpPr>
        <p:spPr>
          <a:xfrm>
            <a:off x="2753941" y="3673532"/>
            <a:ext cx="1867071" cy="276999"/>
          </a:xfrm>
          <a:prstGeom prst="rect">
            <a:avLst/>
          </a:prstGeom>
          <a:noFill/>
        </p:spPr>
        <p:txBody>
          <a:bodyPr wrap="square" rtlCol="0">
            <a:spAutoFit/>
          </a:bodyPr>
          <a:lstStyle/>
          <a:p>
            <a:pPr>
              <a:defRPr/>
            </a:pPr>
            <a:r>
              <a:rPr lang="en-US" altLang="zh-CN" sz="1200" dirty="0">
                <a:solidFill>
                  <a:srgbClr val="FF0000"/>
                </a:solidFill>
                <a:ea typeface="等线" panose="02010600030101010101" pitchFamily="2" charset="-122"/>
              </a:rPr>
              <a:t>Complete before Jun 2023</a:t>
            </a:r>
            <a:endParaRPr lang="zh-CN" altLang="en-US" sz="1200" dirty="0">
              <a:solidFill>
                <a:srgbClr val="FF0000"/>
              </a:solidFill>
              <a:ea typeface="等线" panose="02010600030101010101" pitchFamily="2" charset="-122"/>
            </a:endParaRPr>
          </a:p>
        </p:txBody>
      </p:sp>
      <p:sp>
        <p:nvSpPr>
          <p:cNvPr id="138" name="矩形: 圆角 137">
            <a:extLst>
              <a:ext uri="{FF2B5EF4-FFF2-40B4-BE49-F238E27FC236}">
                <a16:creationId xmlns:a16="http://schemas.microsoft.com/office/drawing/2014/main" id="{BC707870-F540-B33F-D100-C2E52936CD06}"/>
              </a:ext>
            </a:extLst>
          </p:cNvPr>
          <p:cNvSpPr/>
          <p:nvPr/>
        </p:nvSpPr>
        <p:spPr>
          <a:xfrm>
            <a:off x="9622711" y="5956167"/>
            <a:ext cx="2383059" cy="323278"/>
          </a:xfrm>
          <a:prstGeom prst="roundRect">
            <a:avLst/>
          </a:prstGeom>
          <a:solidFill>
            <a:srgbClr val="5B9BD5">
              <a:lumMod val="60000"/>
              <a:lumOff val="40000"/>
            </a:srgbClr>
          </a:solidFill>
          <a:ln w="12700" cap="flat" cmpd="sng" algn="ctr">
            <a:solidFill>
              <a:srgbClr val="4472C4">
                <a:lumMod val="40000"/>
                <a:lumOff val="60000"/>
              </a:srgbClr>
            </a:solidFill>
            <a:prstDash val="solid"/>
            <a:miter lim="800000"/>
          </a:ln>
          <a:effectLst/>
        </p:spPr>
        <p:txBody>
          <a:bodyPr rtlCol="0" anchor="ctr"/>
          <a:lstStyle/>
          <a:p>
            <a:pPr algn="ctr">
              <a:defRPr/>
            </a:pPr>
            <a:r>
              <a:rPr lang="en-US" altLang="zh-CN" sz="1600" kern="0" dirty="0">
                <a:solidFill>
                  <a:prstClr val="black"/>
                </a:solidFill>
                <a:latin typeface="Arial" panose="020B0604020202020204" pitchFamily="34" charset="0"/>
                <a:ea typeface="等线" panose="02010600030101010101" pitchFamily="2" charset="-122"/>
                <a:cs typeface="Arial" panose="020B0604020202020204" pitchFamily="34" charset="0"/>
              </a:rPr>
              <a:t>A-IoT RAN1/</a:t>
            </a:r>
            <a:r>
              <a:rPr lang="en-US" altLang="zh-CN" sz="1600" kern="0" dirty="0">
                <a:solidFill>
                  <a:prstClr val="black"/>
                </a:solidFill>
                <a:latin typeface="Arial" panose="020B0604020202020204" pitchFamily="34" charset="0"/>
                <a:ea typeface="微软雅黑" panose="020B0503020204020204" charset="-122"/>
                <a:cs typeface="Arial" panose="020B0604020202020204" pitchFamily="34" charset="0"/>
              </a:rPr>
              <a:t>2/3/4 </a:t>
            </a:r>
            <a:r>
              <a:rPr lang="en-US" altLang="zh-CN" sz="1600" kern="0" dirty="0">
                <a:solidFill>
                  <a:prstClr val="black"/>
                </a:solidFill>
                <a:latin typeface="Arial" panose="020B0604020202020204" pitchFamily="34" charset="0"/>
                <a:ea typeface="等线" panose="02010600030101010101" pitchFamily="2" charset="-122"/>
                <a:cs typeface="Arial" panose="020B0604020202020204" pitchFamily="34" charset="0"/>
              </a:rPr>
              <a:t>WI</a:t>
            </a:r>
            <a:endParaRPr lang="zh-CN" altLang="en-US" sz="1600" kern="0" dirty="0">
              <a:solidFill>
                <a:prstClr val="black"/>
              </a:solidFill>
              <a:latin typeface="Arial" panose="020B0604020202020204" pitchFamily="34" charset="0"/>
              <a:ea typeface="等线" panose="02010600030101010101" pitchFamily="2" charset="-122"/>
              <a:cs typeface="Arial" panose="020B0604020202020204" pitchFamily="34" charset="0"/>
            </a:endParaRPr>
          </a:p>
        </p:txBody>
      </p:sp>
      <p:sp>
        <p:nvSpPr>
          <p:cNvPr id="139" name="矩形 138">
            <a:extLst>
              <a:ext uri="{FF2B5EF4-FFF2-40B4-BE49-F238E27FC236}">
                <a16:creationId xmlns:a16="http://schemas.microsoft.com/office/drawing/2014/main" id="{9A49E85A-AD1F-8D00-D910-5364D0F9CF02}"/>
              </a:ext>
            </a:extLst>
          </p:cNvPr>
          <p:cNvSpPr/>
          <p:nvPr/>
        </p:nvSpPr>
        <p:spPr>
          <a:xfrm>
            <a:off x="142578" y="2253206"/>
            <a:ext cx="3175200" cy="221657"/>
          </a:xfrm>
          <a:prstGeom prst="rect">
            <a:avLst/>
          </a:prstGeom>
          <a:solidFill>
            <a:srgbClr val="A5A5A5"/>
          </a:solidFill>
          <a:ln w="19050" cap="flat" cmpd="sng" algn="ctr">
            <a:solidFill>
              <a:srgbClr val="A5A5A5">
                <a:shade val="50000"/>
              </a:srgbClr>
            </a:solidFill>
            <a:prstDash val="solid"/>
            <a:miter lim="800000"/>
          </a:ln>
          <a:effectLst/>
        </p:spPr>
        <p:txBody>
          <a:bodyPr rtlCol="0" anchor="ctr"/>
          <a:lstStyle/>
          <a:p>
            <a:pPr algn="ctr">
              <a:defRPr/>
            </a:pPr>
            <a:r>
              <a:rPr lang="en-US" altLang="zh-CN" kern="0" dirty="0">
                <a:solidFill>
                  <a:prstClr val="white"/>
                </a:solidFill>
                <a:ea typeface="等线" panose="02010600030101010101" pitchFamily="2" charset="-122"/>
              </a:rPr>
              <a:t>2022</a:t>
            </a:r>
            <a:endParaRPr lang="zh-CN" altLang="en-US" kern="0" dirty="0">
              <a:solidFill>
                <a:prstClr val="white"/>
              </a:solidFill>
              <a:ea typeface="等线" panose="02010600030101010101" pitchFamily="2" charset="-122"/>
            </a:endParaRPr>
          </a:p>
        </p:txBody>
      </p:sp>
      <p:sp>
        <p:nvSpPr>
          <p:cNvPr id="140" name="矩形 139">
            <a:extLst>
              <a:ext uri="{FF2B5EF4-FFF2-40B4-BE49-F238E27FC236}">
                <a16:creationId xmlns:a16="http://schemas.microsoft.com/office/drawing/2014/main" id="{80731274-5E1B-4A94-4B9D-3AE75639A41E}"/>
              </a:ext>
            </a:extLst>
          </p:cNvPr>
          <p:cNvSpPr/>
          <p:nvPr/>
        </p:nvSpPr>
        <p:spPr>
          <a:xfrm>
            <a:off x="3319733" y="2253206"/>
            <a:ext cx="3152621" cy="221657"/>
          </a:xfrm>
          <a:prstGeom prst="rect">
            <a:avLst/>
          </a:prstGeom>
          <a:solidFill>
            <a:srgbClr val="A5A5A5"/>
          </a:solidFill>
          <a:ln w="19050" cap="flat" cmpd="sng" algn="ctr">
            <a:solidFill>
              <a:srgbClr val="A5A5A5">
                <a:shade val="50000"/>
              </a:srgbClr>
            </a:solidFill>
            <a:prstDash val="solid"/>
            <a:miter lim="800000"/>
          </a:ln>
          <a:effectLst/>
        </p:spPr>
        <p:txBody>
          <a:bodyPr rtlCol="0" anchor="ctr"/>
          <a:lstStyle/>
          <a:p>
            <a:pPr algn="ctr">
              <a:defRPr/>
            </a:pPr>
            <a:r>
              <a:rPr lang="en-US" altLang="zh-CN" kern="0" dirty="0">
                <a:solidFill>
                  <a:prstClr val="white"/>
                </a:solidFill>
                <a:ea typeface="等线" panose="02010600030101010101" pitchFamily="2" charset="-122"/>
              </a:rPr>
              <a:t>2023</a:t>
            </a:r>
            <a:endParaRPr lang="zh-CN" altLang="en-US" kern="0" dirty="0">
              <a:solidFill>
                <a:prstClr val="white"/>
              </a:solidFill>
              <a:ea typeface="等线" panose="02010600030101010101" pitchFamily="2" charset="-122"/>
            </a:endParaRPr>
          </a:p>
        </p:txBody>
      </p:sp>
      <p:sp>
        <p:nvSpPr>
          <p:cNvPr id="141" name="矩形 140">
            <a:extLst>
              <a:ext uri="{FF2B5EF4-FFF2-40B4-BE49-F238E27FC236}">
                <a16:creationId xmlns:a16="http://schemas.microsoft.com/office/drawing/2014/main" id="{46D03E2D-30C3-D878-8300-DA70A8AC7B49}"/>
              </a:ext>
            </a:extLst>
          </p:cNvPr>
          <p:cNvSpPr/>
          <p:nvPr/>
        </p:nvSpPr>
        <p:spPr>
          <a:xfrm>
            <a:off x="6479241" y="2253206"/>
            <a:ext cx="3168391" cy="221657"/>
          </a:xfrm>
          <a:prstGeom prst="rect">
            <a:avLst/>
          </a:prstGeom>
          <a:solidFill>
            <a:srgbClr val="A5A5A5"/>
          </a:solidFill>
          <a:ln w="19050" cap="flat" cmpd="sng" algn="ctr">
            <a:solidFill>
              <a:srgbClr val="A5A5A5">
                <a:shade val="50000"/>
              </a:srgbClr>
            </a:solidFill>
            <a:prstDash val="solid"/>
            <a:miter lim="800000"/>
          </a:ln>
          <a:effectLst/>
        </p:spPr>
        <p:txBody>
          <a:bodyPr rtlCol="0" anchor="ctr"/>
          <a:lstStyle/>
          <a:p>
            <a:pPr algn="ctr">
              <a:defRPr/>
            </a:pPr>
            <a:r>
              <a:rPr lang="en-US" altLang="zh-CN" kern="0" dirty="0">
                <a:solidFill>
                  <a:prstClr val="white"/>
                </a:solidFill>
                <a:ea typeface="等线" panose="02010600030101010101" pitchFamily="2" charset="-122"/>
              </a:rPr>
              <a:t>2024</a:t>
            </a:r>
            <a:endParaRPr lang="zh-CN" altLang="en-US" kern="0" dirty="0">
              <a:solidFill>
                <a:prstClr val="white"/>
              </a:solidFill>
              <a:ea typeface="等线" panose="02010600030101010101" pitchFamily="2" charset="-122"/>
            </a:endParaRPr>
          </a:p>
        </p:txBody>
      </p:sp>
      <p:sp>
        <p:nvSpPr>
          <p:cNvPr id="142" name="文本框 141">
            <a:extLst>
              <a:ext uri="{FF2B5EF4-FFF2-40B4-BE49-F238E27FC236}">
                <a16:creationId xmlns:a16="http://schemas.microsoft.com/office/drawing/2014/main" id="{9CA8B1B2-D3B5-F5E5-6A32-316FC4DA7B02}"/>
              </a:ext>
            </a:extLst>
          </p:cNvPr>
          <p:cNvSpPr txBox="1"/>
          <p:nvPr/>
        </p:nvSpPr>
        <p:spPr>
          <a:xfrm>
            <a:off x="2127249" y="4832526"/>
            <a:ext cx="797488" cy="369332"/>
          </a:xfrm>
          <a:prstGeom prst="rect">
            <a:avLst/>
          </a:prstGeom>
          <a:noFill/>
        </p:spPr>
        <p:txBody>
          <a:bodyPr wrap="square" rtlCol="0">
            <a:spAutoFit/>
          </a:bodyPr>
          <a:lstStyle/>
          <a:p>
            <a:pPr>
              <a:defRPr/>
            </a:pPr>
            <a:r>
              <a:rPr lang="en-US" altLang="zh-CN" sz="900" dirty="0">
                <a:solidFill>
                  <a:srgbClr val="FF0000"/>
                </a:solidFill>
                <a:latin typeface="微软雅黑" panose="020B0503020204020204" charset="-122"/>
                <a:ea typeface="等线" panose="02010600030101010101" pitchFamily="2" charset="-122"/>
              </a:rPr>
              <a:t>Approved@RAN#97</a:t>
            </a:r>
          </a:p>
        </p:txBody>
      </p:sp>
      <p:sp>
        <p:nvSpPr>
          <p:cNvPr id="143" name="文本框 142">
            <a:extLst>
              <a:ext uri="{FF2B5EF4-FFF2-40B4-BE49-F238E27FC236}">
                <a16:creationId xmlns:a16="http://schemas.microsoft.com/office/drawing/2014/main" id="{66C72DFD-9CB4-0228-3847-0809FC90B69E}"/>
              </a:ext>
            </a:extLst>
          </p:cNvPr>
          <p:cNvSpPr txBox="1"/>
          <p:nvPr/>
        </p:nvSpPr>
        <p:spPr>
          <a:xfrm>
            <a:off x="6411411" y="5028115"/>
            <a:ext cx="818034" cy="276999"/>
          </a:xfrm>
          <a:prstGeom prst="rect">
            <a:avLst/>
          </a:prstGeom>
          <a:noFill/>
        </p:spPr>
        <p:txBody>
          <a:bodyPr wrap="square" rtlCol="0">
            <a:spAutoFit/>
          </a:bodyPr>
          <a:lstStyle/>
          <a:p>
            <a:pPr>
              <a:defRPr/>
            </a:pPr>
            <a:r>
              <a:rPr lang="en-US" altLang="zh-CN" sz="1200" dirty="0">
                <a:solidFill>
                  <a:srgbClr val="FF0000"/>
                </a:solidFill>
                <a:latin typeface="微软雅黑" panose="020B0503020204020204" charset="-122"/>
                <a:ea typeface="等线" panose="02010600030101010101" pitchFamily="2" charset="-122"/>
              </a:rPr>
              <a:t>TBD</a:t>
            </a:r>
          </a:p>
        </p:txBody>
      </p:sp>
      <p:sp>
        <p:nvSpPr>
          <p:cNvPr id="144" name="文本框 143">
            <a:extLst>
              <a:ext uri="{FF2B5EF4-FFF2-40B4-BE49-F238E27FC236}">
                <a16:creationId xmlns:a16="http://schemas.microsoft.com/office/drawing/2014/main" id="{2D01C4D0-743B-B5D3-0659-05CBC78142CE}"/>
              </a:ext>
            </a:extLst>
          </p:cNvPr>
          <p:cNvSpPr txBox="1"/>
          <p:nvPr/>
        </p:nvSpPr>
        <p:spPr>
          <a:xfrm>
            <a:off x="6392995" y="5734621"/>
            <a:ext cx="818034" cy="276999"/>
          </a:xfrm>
          <a:prstGeom prst="rect">
            <a:avLst/>
          </a:prstGeom>
          <a:noFill/>
        </p:spPr>
        <p:txBody>
          <a:bodyPr wrap="square" rtlCol="0">
            <a:spAutoFit/>
          </a:bodyPr>
          <a:lstStyle/>
          <a:p>
            <a:pPr>
              <a:defRPr/>
            </a:pPr>
            <a:r>
              <a:rPr lang="en-US" altLang="zh-CN" sz="1200" dirty="0">
                <a:solidFill>
                  <a:srgbClr val="FF0000"/>
                </a:solidFill>
                <a:latin typeface="微软雅黑" panose="020B0503020204020204" charset="-122"/>
                <a:ea typeface="等线" panose="02010600030101010101" pitchFamily="2" charset="-122"/>
              </a:rPr>
              <a:t>TBD</a:t>
            </a:r>
          </a:p>
        </p:txBody>
      </p:sp>
      <p:sp>
        <p:nvSpPr>
          <p:cNvPr id="145" name="矩形 144">
            <a:extLst>
              <a:ext uri="{FF2B5EF4-FFF2-40B4-BE49-F238E27FC236}">
                <a16:creationId xmlns:a16="http://schemas.microsoft.com/office/drawing/2014/main" id="{8D878723-0184-1950-0BFB-B2AC310B7660}"/>
              </a:ext>
            </a:extLst>
          </p:cNvPr>
          <p:cNvSpPr/>
          <p:nvPr/>
        </p:nvSpPr>
        <p:spPr>
          <a:xfrm>
            <a:off x="9629506" y="2253205"/>
            <a:ext cx="2394392" cy="221657"/>
          </a:xfrm>
          <a:prstGeom prst="rect">
            <a:avLst/>
          </a:prstGeom>
          <a:solidFill>
            <a:srgbClr val="A5A5A5"/>
          </a:solidFill>
          <a:ln w="19050" cap="flat" cmpd="sng" algn="ctr">
            <a:solidFill>
              <a:srgbClr val="A5A5A5">
                <a:shade val="50000"/>
              </a:srgbClr>
            </a:solidFill>
            <a:prstDash val="solid"/>
            <a:miter lim="800000"/>
          </a:ln>
          <a:effectLst/>
        </p:spPr>
        <p:txBody>
          <a:bodyPr rtlCol="0" anchor="ctr"/>
          <a:lstStyle/>
          <a:p>
            <a:pPr algn="ctr">
              <a:defRPr/>
            </a:pPr>
            <a:r>
              <a:rPr lang="en-US" altLang="zh-CN" kern="0" dirty="0">
                <a:solidFill>
                  <a:prstClr val="white"/>
                </a:solidFill>
                <a:ea typeface="等线" panose="02010600030101010101" pitchFamily="2" charset="-122"/>
              </a:rPr>
              <a:t>2025</a:t>
            </a:r>
            <a:endParaRPr lang="zh-CN" altLang="en-US" kern="0" dirty="0">
              <a:solidFill>
                <a:prstClr val="white"/>
              </a:solidFill>
              <a:ea typeface="等线" panose="02010600030101010101" pitchFamily="2" charset="-122"/>
            </a:endParaRPr>
          </a:p>
        </p:txBody>
      </p:sp>
      <p:sp>
        <p:nvSpPr>
          <p:cNvPr id="146" name="矩形 14">
            <a:extLst>
              <a:ext uri="{FF2B5EF4-FFF2-40B4-BE49-F238E27FC236}">
                <a16:creationId xmlns:a16="http://schemas.microsoft.com/office/drawing/2014/main" id="{D421CDD3-D674-6B39-777B-AEB5B3CD97FB}"/>
              </a:ext>
            </a:extLst>
          </p:cNvPr>
          <p:cNvSpPr/>
          <p:nvPr/>
        </p:nvSpPr>
        <p:spPr>
          <a:xfrm>
            <a:off x="243626" y="826397"/>
            <a:ext cx="11639550" cy="1077218"/>
          </a:xfrm>
          <a:prstGeom prst="rect">
            <a:avLst/>
          </a:prstGeom>
          <a:noFill/>
          <a:ln w="12700">
            <a:solidFill>
              <a:srgbClr val="4472C4"/>
            </a:solidFill>
          </a:ln>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12 month SI + 6 month WI in Rel-19. Focus only on the common and basic functions for passive device. The benefit is to meet the urgent market requirement in 2025. </a:t>
            </a:r>
          </a:p>
          <a:p>
            <a:pPr marL="0" marR="0" lvl="1" indent="0" algn="just"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Proposal 3: We propose to have 12 month SI + 6 month WI in Rel-19, focusing on the basic and common design for inventory use case,</a:t>
            </a:r>
            <a:r>
              <a:rPr kumimoji="0" lang="zh-CN" altLang="en-US"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passive device (A &amp; B) and common ambient-link air interface for topology 1&amp;2 first.</a:t>
            </a:r>
          </a:p>
        </p:txBody>
      </p:sp>
      <p:sp>
        <p:nvSpPr>
          <p:cNvPr id="147" name="文本框 146">
            <a:extLst>
              <a:ext uri="{FF2B5EF4-FFF2-40B4-BE49-F238E27FC236}">
                <a16:creationId xmlns:a16="http://schemas.microsoft.com/office/drawing/2014/main" id="{308F14EE-72A6-AFDD-6184-093591B97F1C}"/>
              </a:ext>
            </a:extLst>
          </p:cNvPr>
          <p:cNvSpPr txBox="1"/>
          <p:nvPr/>
        </p:nvSpPr>
        <p:spPr>
          <a:xfrm>
            <a:off x="9150994" y="5717481"/>
            <a:ext cx="1249895" cy="276999"/>
          </a:xfrm>
          <a:prstGeom prst="rect">
            <a:avLst/>
          </a:prstGeom>
          <a:noFill/>
        </p:spPr>
        <p:txBody>
          <a:bodyPr wrap="square" rtlCol="0">
            <a:spAutoFit/>
          </a:bodyPr>
          <a:lstStyle/>
          <a:p>
            <a:pPr>
              <a:defRPr/>
            </a:pPr>
            <a:r>
              <a:rPr lang="en-US" altLang="zh-CN" sz="1200" dirty="0">
                <a:solidFill>
                  <a:srgbClr val="FF0000"/>
                </a:solidFill>
                <a:latin typeface="微软雅黑" panose="020B0503020204020204" charset="-122"/>
                <a:ea typeface="等线" panose="02010600030101010101" pitchFamily="2" charset="-122"/>
              </a:rPr>
              <a:t>Check point</a:t>
            </a:r>
          </a:p>
        </p:txBody>
      </p:sp>
      <p:sp>
        <p:nvSpPr>
          <p:cNvPr id="148" name="星形: 六角 147">
            <a:extLst>
              <a:ext uri="{FF2B5EF4-FFF2-40B4-BE49-F238E27FC236}">
                <a16:creationId xmlns:a16="http://schemas.microsoft.com/office/drawing/2014/main" id="{E8EDB7FE-2E62-F349-8F3A-CA49CDD13AC4}"/>
              </a:ext>
            </a:extLst>
          </p:cNvPr>
          <p:cNvSpPr/>
          <p:nvPr/>
        </p:nvSpPr>
        <p:spPr>
          <a:xfrm>
            <a:off x="9521494" y="5975555"/>
            <a:ext cx="216024" cy="246221"/>
          </a:xfrm>
          <a:prstGeom prst="star6">
            <a:avLst>
              <a:gd name="adj" fmla="val 28868"/>
              <a:gd name="hf" fmla="val 115470"/>
            </a:avLst>
          </a:prstGeom>
          <a:solidFill>
            <a:srgbClr val="5B9BD5">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等线" panose="02010600030101010101" pitchFamily="2" charset="-122"/>
            </a:endParaRPr>
          </a:p>
        </p:txBody>
      </p:sp>
    </p:spTree>
    <p:extLst>
      <p:ext uri="{BB962C8B-B14F-4D97-AF65-F5344CB8AC3E}">
        <p14:creationId xmlns:p14="http://schemas.microsoft.com/office/powerpoint/2010/main" val="7563659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7"/>
          </p:nvPr>
        </p:nvSpPr>
        <p:spPr/>
        <p:txBody>
          <a:bodyPr/>
          <a:lstStyle/>
          <a:p>
            <a:pPr marL="95250" marR="0" lvl="0" indent="0" algn="l" defTabSz="685800" rtl="0" eaLnBrk="1" fontAlgn="auto" latinLnBrk="0" hangingPunct="1">
              <a:lnSpc>
                <a:spcPct val="100000"/>
              </a:lnSpc>
              <a:spcBef>
                <a:spcPts val="125"/>
              </a:spcBef>
              <a:spcAft>
                <a:spcPts val="0"/>
              </a:spcAft>
              <a:buClrTx/>
              <a:buSzTx/>
              <a:buFontTx/>
              <a:buNone/>
              <a:tabLst/>
              <a:defRPr/>
            </a:pPr>
            <a:fld id="{81D60167-4931-47E6-BA6A-407CBD079E47}" type="slidenum">
              <a:rPr kumimoji="0" lang="en-US" altLang="zh-CN" sz="1200" b="0" i="0" u="none" strike="noStrike" kern="1200" cap="none" spc="0" normalizeH="0" baseline="0" noProof="0" smtClean="0">
                <a:ln>
                  <a:noFill/>
                </a:ln>
                <a:solidFill>
                  <a:prstClr val="black"/>
                </a:solidFill>
                <a:effectLst/>
                <a:uLnTx/>
                <a:uFillTx/>
                <a:latin typeface="微软雅黑" panose="020B0503020204020204" charset="-122"/>
                <a:ea typeface="宋体" panose="02010600030101010101" pitchFamily="2" charset="-122"/>
              </a:rPr>
              <a:pPr marL="95250" marR="0" lvl="0" indent="0" algn="l" defTabSz="685800" rtl="0" eaLnBrk="1" fontAlgn="auto" latinLnBrk="0" hangingPunct="1">
                <a:lnSpc>
                  <a:spcPct val="100000"/>
                </a:lnSpc>
                <a:spcBef>
                  <a:spcPts val="125"/>
                </a:spcBef>
                <a:spcAft>
                  <a:spcPts val="0"/>
                </a:spcAft>
                <a:buClrTx/>
                <a:buSzTx/>
                <a:buFontTx/>
                <a:buNone/>
                <a:tabLst/>
                <a:defRPr/>
              </a:pPr>
              <a:t>7</a:t>
            </a:fld>
            <a:endParaRPr kumimoji="0" lang="en-US" altLang="zh-CN" sz="1200" b="0" i="0" u="none" strike="noStrike" kern="1200" cap="none" spc="0" normalizeH="0" baseline="0" noProof="0" dirty="0">
              <a:ln>
                <a:noFill/>
              </a:ln>
              <a:solidFill>
                <a:prstClr val="black"/>
              </a:solidFill>
              <a:effectLst/>
              <a:uLnTx/>
              <a:uFillTx/>
              <a:latin typeface="微软雅黑" panose="020B0503020204020204" charset="-122"/>
              <a:ea typeface="宋体" panose="02010600030101010101" pitchFamily="2" charset="-122"/>
            </a:endParaRPr>
          </a:p>
        </p:txBody>
      </p:sp>
      <p:grpSp>
        <p:nvGrpSpPr>
          <p:cNvPr id="10" name="组合 3">
            <a:extLst>
              <a:ext uri="{FF2B5EF4-FFF2-40B4-BE49-F238E27FC236}">
                <a16:creationId xmlns:a16="http://schemas.microsoft.com/office/drawing/2014/main" id="{EDE4924D-9A15-BA53-6321-DD2ADCF8C315}"/>
              </a:ext>
            </a:extLst>
          </p:cNvPr>
          <p:cNvGrpSpPr/>
          <p:nvPr/>
        </p:nvGrpSpPr>
        <p:grpSpPr>
          <a:xfrm>
            <a:off x="0" y="0"/>
            <a:ext cx="11868150" cy="762000"/>
            <a:chOff x="0" y="0"/>
            <a:chExt cx="18690" cy="1200"/>
          </a:xfrm>
        </p:grpSpPr>
        <p:grpSp>
          <p:nvGrpSpPr>
            <p:cNvPr id="11" name="组合 12">
              <a:extLst>
                <a:ext uri="{FF2B5EF4-FFF2-40B4-BE49-F238E27FC236}">
                  <a16:creationId xmlns:a16="http://schemas.microsoft.com/office/drawing/2014/main" id="{40F370F6-EDA1-0E08-2010-7D5544179377}"/>
                </a:ext>
              </a:extLst>
            </p:cNvPr>
            <p:cNvGrpSpPr/>
            <p:nvPr/>
          </p:nvGrpSpPr>
          <p:grpSpPr>
            <a:xfrm>
              <a:off x="0" y="0"/>
              <a:ext cx="14040" cy="1200"/>
              <a:chOff x="0" y="152400"/>
              <a:chExt cx="8915400" cy="762000"/>
            </a:xfrm>
          </p:grpSpPr>
          <p:sp>
            <p:nvSpPr>
              <p:cNvPr id="13" name="矩形 19">
                <a:extLst>
                  <a:ext uri="{FF2B5EF4-FFF2-40B4-BE49-F238E27FC236}">
                    <a16:creationId xmlns:a16="http://schemas.microsoft.com/office/drawing/2014/main" id="{1104BFAC-7629-8932-F9C2-23D87F1C7D71}"/>
                  </a:ext>
                </a:extLst>
              </p:cNvPr>
              <p:cNvSpPr/>
              <p:nvPr/>
            </p:nvSpPr>
            <p:spPr>
              <a:xfrm>
                <a:off x="0" y="152400"/>
                <a:ext cx="228600" cy="762000"/>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14" name="直接连接符 20">
                <a:extLst>
                  <a:ext uri="{FF2B5EF4-FFF2-40B4-BE49-F238E27FC236}">
                    <a16:creationId xmlns:a16="http://schemas.microsoft.com/office/drawing/2014/main" id="{66459AE3-EDDE-E45F-B14E-000C954CE602}"/>
                  </a:ext>
                </a:extLst>
              </p:cNvPr>
              <p:cNvCxnSpPr/>
              <p:nvPr/>
            </p:nvCxnSpPr>
            <p:spPr>
              <a:xfrm>
                <a:off x="0" y="914400"/>
                <a:ext cx="8915400" cy="0"/>
              </a:xfrm>
              <a:prstGeom prst="line">
                <a:avLst/>
              </a:prstGeom>
              <a:noFill/>
              <a:ln w="6350" cap="flat" cmpd="sng" algn="ctr">
                <a:solidFill>
                  <a:srgbClr val="4472C4"/>
                </a:solidFill>
                <a:prstDash val="solid"/>
                <a:miter lim="800000"/>
              </a:ln>
              <a:effectLst/>
            </p:spPr>
          </p:cxnSp>
        </p:grpSp>
        <p:sp>
          <p:nvSpPr>
            <p:cNvPr id="12" name="TextBox 4">
              <a:extLst>
                <a:ext uri="{FF2B5EF4-FFF2-40B4-BE49-F238E27FC236}">
                  <a16:creationId xmlns:a16="http://schemas.microsoft.com/office/drawing/2014/main" id="{8A39E4B6-E9B5-954A-2FB9-24199D7C0914}"/>
                </a:ext>
              </a:extLst>
            </p:cNvPr>
            <p:cNvSpPr txBox="1"/>
            <p:nvPr/>
          </p:nvSpPr>
          <p:spPr>
            <a:xfrm>
              <a:off x="360" y="189"/>
              <a:ext cx="18330" cy="824"/>
            </a:xfrm>
            <a:prstGeom prst="rect">
              <a:avLst/>
            </a:prstGeom>
            <a:noFill/>
          </p:spPr>
          <p:txBody>
            <a:bodyPr wrap="square" rtlCol="0">
              <a:spAutoFit/>
            </a:bodyPr>
            <a:lstStyle/>
            <a:p>
              <a:pPr marL="0" marR="0" lvl="0" indent="0" defTabSz="914400" eaLnBrk="1" fontAlgn="auto" latinLnBrk="0" hangingPunct="1">
                <a:lnSpc>
                  <a:spcPct val="100000"/>
                </a:lnSpc>
                <a:spcBef>
                  <a:spcPct val="20000"/>
                </a:spcBef>
                <a:spcAft>
                  <a:spcPts val="0"/>
                </a:spcAft>
                <a:buClrTx/>
                <a:buSzTx/>
                <a:buFontTx/>
                <a:buNone/>
                <a:tabLst/>
                <a:defRPr/>
              </a:pPr>
              <a:r>
                <a:rPr kumimoji="0" lang="en-US" altLang="zh-CN" sz="28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rPr>
                <a:t>Ambient IoT SI/WI </a:t>
              </a:r>
              <a:r>
                <a:rPr kumimoji="0" lang="en-US" altLang="zh-CN" sz="28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mn-ea"/>
                </a:rPr>
                <a:t>Objectives</a:t>
              </a:r>
              <a:endParaRPr kumimoji="0" lang="zh-CN" altLang="zh-CN" sz="28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mn-ea"/>
              </a:endParaRPr>
            </a:p>
          </p:txBody>
        </p:sp>
      </p:grpSp>
      <p:sp>
        <p:nvSpPr>
          <p:cNvPr id="15" name="灯片编号占位符 2">
            <a:extLst>
              <a:ext uri="{FF2B5EF4-FFF2-40B4-BE49-F238E27FC236}">
                <a16:creationId xmlns:a16="http://schemas.microsoft.com/office/drawing/2014/main" id="{777108A8-F651-E0AC-AC5A-43139F2BE943}"/>
              </a:ext>
            </a:extLst>
          </p:cNvPr>
          <p:cNvSpPr txBox="1">
            <a:spLocks/>
          </p:cNvSpPr>
          <p:nvPr/>
        </p:nvSpPr>
        <p:spPr>
          <a:xfrm>
            <a:off x="11497343" y="6438872"/>
            <a:ext cx="340360" cy="184665"/>
          </a:xfrm>
          <a:prstGeom prst="rect">
            <a:avLst/>
          </a:prstGeom>
        </p:spPr>
        <p:txBody>
          <a:bodyPr wrap="square" lIns="0" tIns="0" rIns="0" bIns="0">
            <a:spAutoFit/>
          </a:bodyPr>
          <a:lstStyle>
            <a:defPPr>
              <a:defRPr lang="zh-CN"/>
            </a:defPPr>
            <a:lvl1pPr marL="0" algn="l" defTabSz="685800" rtl="0" eaLnBrk="1" latinLnBrk="0" hangingPunct="1">
              <a:defRPr sz="1200" b="0" i="0" kern="1200">
                <a:solidFill>
                  <a:schemeClr val="tx1"/>
                </a:solidFill>
                <a:latin typeface="微软雅黑" panose="020B0503020204020204" charset="-122"/>
                <a:ea typeface="+mn-ea"/>
                <a:cs typeface="微软雅黑" panose="020B0503020204020204" charset="-122"/>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95250">
              <a:spcBef>
                <a:spcPts val="125"/>
              </a:spcBef>
            </a:pPr>
            <a:fld id="{81D60167-4931-47E6-BA6A-407CBD079E47}" type="slidenum">
              <a:rPr lang="en-US" altLang="zh-CN" smtClean="0">
                <a:solidFill>
                  <a:prstClr val="black"/>
                </a:solidFill>
                <a:ea typeface="等线" panose="02010600030101010101" pitchFamily="2" charset="-122"/>
              </a:rPr>
              <a:pPr marL="95250">
                <a:spcBef>
                  <a:spcPts val="125"/>
                </a:spcBef>
              </a:pPr>
              <a:t>7</a:t>
            </a:fld>
            <a:endParaRPr lang="en-US" altLang="zh-CN" dirty="0">
              <a:solidFill>
                <a:prstClr val="black"/>
              </a:solidFill>
              <a:ea typeface="等线" panose="02010600030101010101" pitchFamily="2" charset="-122"/>
            </a:endParaRPr>
          </a:p>
        </p:txBody>
      </p:sp>
      <p:sp>
        <p:nvSpPr>
          <p:cNvPr id="16" name="文本框 15">
            <a:extLst>
              <a:ext uri="{FF2B5EF4-FFF2-40B4-BE49-F238E27FC236}">
                <a16:creationId xmlns:a16="http://schemas.microsoft.com/office/drawing/2014/main" id="{064740E6-0626-FA4A-40B7-DBC611234DF0}"/>
              </a:ext>
            </a:extLst>
          </p:cNvPr>
          <p:cNvSpPr txBox="1"/>
          <p:nvPr/>
        </p:nvSpPr>
        <p:spPr>
          <a:xfrm>
            <a:off x="358224" y="1002872"/>
            <a:ext cx="11295211" cy="5740098"/>
          </a:xfrm>
          <a:prstGeom prst="rect">
            <a:avLst/>
          </a:prstGeom>
          <a:noFill/>
        </p:spPr>
        <p:txBody>
          <a:bodyPr wrap="square" numCol="2">
            <a:spAutoFit/>
          </a:bodyPr>
          <a:lstStyle/>
          <a:p>
            <a:pPr marL="285750" indent="-285750" defTabSz="914400">
              <a:lnSpc>
                <a:spcPct val="110000"/>
              </a:lnSpc>
              <a:buFont typeface="Arial" panose="020B0604020202020204" pitchFamily="34" charset="0"/>
              <a:buChar char="•"/>
            </a:pPr>
            <a:r>
              <a:rPr lang="en-US" altLang="zh-CN" sz="1400" b="1" dirty="0">
                <a:solidFill>
                  <a:prstClr val="black"/>
                </a:solidFill>
                <a:latin typeface="Arial" panose="020B0604020202020204" pitchFamily="34" charset="0"/>
                <a:ea typeface="Arial Unicode MS" panose="020B0604020202020204" pitchFamily="34" charset="-122"/>
                <a:cs typeface="Arial" panose="020B0604020202020204" pitchFamily="34" charset="0"/>
              </a:rPr>
              <a:t>Identify evaluation methodology and KPIs based on RAN design target (SI only, RAN1)</a:t>
            </a:r>
          </a:p>
          <a:p>
            <a:pPr marL="628650" lvl="1" indent="-285750" defTabSz="914400">
              <a:lnSpc>
                <a:spcPct val="110000"/>
              </a:lnSpc>
              <a:buFont typeface="Arial" panose="020B0604020202020204" pitchFamily="34" charset="0"/>
              <a:buChar char="•"/>
            </a:pPr>
            <a:r>
              <a:rPr lang="en-US" altLang="zh-CN" sz="1400" dirty="0">
                <a:solidFill>
                  <a:prstClr val="black"/>
                </a:solidFill>
                <a:latin typeface="Arial" panose="020B0604020202020204" pitchFamily="34" charset="0"/>
                <a:ea typeface="Arial Unicode MS" panose="020B0604020202020204" pitchFamily="34" charset="-122"/>
                <a:cs typeface="Arial" panose="020B0604020202020204" pitchFamily="34" charset="0"/>
              </a:rPr>
              <a:t>Target power/coverage/sensitivity/battery life for each device type</a:t>
            </a:r>
          </a:p>
          <a:p>
            <a:pPr marL="628650" lvl="1" indent="-285750" defTabSz="914400" fontAlgn="ctr">
              <a:lnSpc>
                <a:spcPct val="110000"/>
              </a:lnSpc>
              <a:buFont typeface="Arial" panose="020B0604020202020204" pitchFamily="34" charset="0"/>
              <a:buChar char="•"/>
            </a:pPr>
            <a:r>
              <a:rPr lang="en-US" altLang="zh-CN" sz="1400" dirty="0">
                <a:solidFill>
                  <a:prstClr val="black"/>
                </a:solidFill>
                <a:latin typeface="Arial" panose="020B0604020202020204" pitchFamily="34" charset="0"/>
                <a:ea typeface="Arial Unicode MS" panose="020B0604020202020204" pitchFamily="34" charset="-122"/>
                <a:cs typeface="Arial" panose="020B0604020202020204" pitchFamily="34" charset="0"/>
              </a:rPr>
              <a:t>Evaluation methodologies and results to be provided, including performance and coverage evaluation by considering appropriate scenarios/topology, impairment model and to analysis whether the </a:t>
            </a:r>
            <a:r>
              <a:rPr lang="en-US" altLang="zh-CN" sz="1400" dirty="0" err="1">
                <a:solidFill>
                  <a:prstClr val="black"/>
                </a:solidFill>
                <a:latin typeface="Arial" panose="020B0604020202020204" pitchFamily="34" charset="0"/>
                <a:ea typeface="Arial Unicode MS" panose="020B0604020202020204" pitchFamily="34" charset="-122"/>
                <a:cs typeface="Arial" panose="020B0604020202020204" pitchFamily="34" charset="0"/>
              </a:rPr>
              <a:t>AIoT</a:t>
            </a:r>
            <a:r>
              <a:rPr lang="en-US" altLang="zh-CN" sz="1400" dirty="0">
                <a:solidFill>
                  <a:prstClr val="black"/>
                </a:solidFill>
                <a:latin typeface="Arial" panose="020B0604020202020204" pitchFamily="34" charset="0"/>
                <a:ea typeface="Arial Unicode MS" panose="020B0604020202020204" pitchFamily="34" charset="-122"/>
                <a:cs typeface="Arial" panose="020B0604020202020204" pitchFamily="34" charset="0"/>
              </a:rPr>
              <a:t> can satisfy the coverage target. </a:t>
            </a:r>
          </a:p>
          <a:p>
            <a:pPr marL="228600" indent="-228600" fontAlgn="ctr">
              <a:buFont typeface="Arial" panose="020B0604020202020204" pitchFamily="34" charset="0"/>
              <a:buChar char="•"/>
            </a:pPr>
            <a:r>
              <a:rPr lang="en-US" altLang="zh-CN" sz="1400" b="1" dirty="0">
                <a:solidFill>
                  <a:prstClr val="black"/>
                </a:solidFill>
                <a:latin typeface="Arial" panose="020B0604020202020204" pitchFamily="34" charset="0"/>
                <a:ea typeface="Arial Unicode MS" panose="020B0604020202020204" pitchFamily="34" charset="-122"/>
                <a:cs typeface="Arial" panose="020B0604020202020204" pitchFamily="34" charset="0"/>
              </a:rPr>
              <a:t>Device hardware architecture(SI only, RAN1/RAN4)</a:t>
            </a:r>
          </a:p>
          <a:p>
            <a:pPr marL="628650" lvl="1" indent="-285750" defTabSz="914400" fontAlgn="ctr">
              <a:lnSpc>
                <a:spcPct val="110000"/>
              </a:lnSpc>
              <a:buFont typeface="Arial" panose="020B0604020202020204" pitchFamily="34" charset="0"/>
              <a:buChar char="•"/>
            </a:pPr>
            <a:r>
              <a:rPr lang="en-US" altLang="zh-CN" sz="1400" dirty="0">
                <a:solidFill>
                  <a:prstClr val="black"/>
                </a:solidFill>
                <a:latin typeface="Arial" panose="020B0604020202020204" pitchFamily="34" charset="0"/>
                <a:ea typeface="Arial Unicode MS" panose="020B0604020202020204" pitchFamily="34" charset="-122"/>
                <a:cs typeface="Arial" panose="020B0604020202020204" pitchFamily="34" charset="0"/>
              </a:rPr>
              <a:t>Device architecture for each device type</a:t>
            </a:r>
          </a:p>
          <a:p>
            <a:pPr marL="285750" indent="-285750" defTabSz="914400">
              <a:lnSpc>
                <a:spcPct val="110000"/>
              </a:lnSpc>
              <a:buFont typeface="Arial" panose="020B0604020202020204" pitchFamily="34" charset="0"/>
              <a:buChar char="•"/>
            </a:pPr>
            <a:r>
              <a:rPr lang="en-US" altLang="zh-CN" sz="1400" b="1" dirty="0">
                <a:solidFill>
                  <a:prstClr val="black"/>
                </a:solidFill>
                <a:latin typeface="Arial" panose="020B0604020202020204" pitchFamily="34" charset="0"/>
                <a:ea typeface="Arial Unicode MS" panose="020B0604020202020204" pitchFamily="34" charset="-122"/>
                <a:cs typeface="Arial" panose="020B0604020202020204" pitchFamily="34" charset="0"/>
              </a:rPr>
              <a:t>Study and specify necessary physical layer aspects, focusing on the basic and common design for inventory use case, passive device and common ambient-link air interface, including </a:t>
            </a:r>
            <a:r>
              <a:rPr lang="en-US" altLang="zh-CN" sz="1400" b="1"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(RAN1/RAN2)</a:t>
            </a:r>
            <a:endParaRPr lang="en-US" altLang="zh-CN" sz="1400" b="1"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742950" lvl="1" indent="-285750" defTabSz="914400">
              <a:lnSpc>
                <a:spcPct val="110000"/>
              </a:lnSpc>
              <a:buFont typeface="Arial" panose="020B0604020202020204" pitchFamily="34" charset="0"/>
              <a:buChar char="•"/>
            </a:pPr>
            <a:r>
              <a:rPr lang="en-US" altLang="zh-CN" sz="14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Waveform/numerology/modulation/frame structure/coding</a:t>
            </a:r>
          </a:p>
          <a:p>
            <a:pPr marL="742950" lvl="1" indent="-285750" defTabSz="914400">
              <a:lnSpc>
                <a:spcPct val="110000"/>
              </a:lnSpc>
              <a:buFont typeface="Arial" panose="020B0604020202020204" pitchFamily="34" charset="0"/>
              <a:buChar char="•"/>
            </a:pPr>
            <a:r>
              <a:rPr lang="en-US" altLang="zh-CN" sz="1400" dirty="0">
                <a:solidFill>
                  <a:prstClr val="black"/>
                </a:solidFill>
                <a:latin typeface="Arial" panose="020B0604020202020204" pitchFamily="34" charset="0"/>
                <a:ea typeface="Arial Unicode MS" panose="020B0604020202020204" pitchFamily="34" charset="-122"/>
                <a:cs typeface="Arial" panose="020B0604020202020204" pitchFamily="34" charset="0"/>
              </a:rPr>
              <a:t>Basic DL/UL physical channels</a:t>
            </a:r>
          </a:p>
          <a:p>
            <a:pPr marL="742950" lvl="1" indent="-285750" defTabSz="914400">
              <a:lnSpc>
                <a:spcPct val="110000"/>
              </a:lnSpc>
              <a:buFont typeface="Arial" panose="020B0604020202020204" pitchFamily="34" charset="0"/>
              <a:buChar char="•"/>
            </a:pPr>
            <a:r>
              <a:rPr lang="en-US" altLang="zh-CN" sz="1400" dirty="0">
                <a:solidFill>
                  <a:prstClr val="black"/>
                </a:solidFill>
                <a:latin typeface="Arial" panose="020B0604020202020204" pitchFamily="34" charset="0"/>
                <a:ea typeface="Arial Unicode MS" panose="020B0604020202020204" pitchFamily="34" charset="-122"/>
                <a:cs typeface="Arial" panose="020B0604020202020204" pitchFamily="34" charset="0"/>
              </a:rPr>
              <a:t>Necessary L1 procedures</a:t>
            </a:r>
          </a:p>
          <a:p>
            <a:pPr marL="285750" indent="-285750" defTabSz="914400">
              <a:lnSpc>
                <a:spcPct val="110000"/>
              </a:lnSpc>
              <a:buFont typeface="Arial" panose="020B0604020202020204" pitchFamily="34" charset="0"/>
              <a:buChar char="•"/>
            </a:pPr>
            <a:r>
              <a:rPr lang="en-US" altLang="zh-CN" sz="1400" b="1" dirty="0">
                <a:solidFill>
                  <a:prstClr val="black"/>
                </a:solidFill>
                <a:latin typeface="Arial" panose="020B0604020202020204" pitchFamily="34" charset="0"/>
                <a:ea typeface="Arial Unicode MS" panose="020B0604020202020204" pitchFamily="34" charset="-122"/>
                <a:cs typeface="Arial" panose="020B0604020202020204" pitchFamily="34" charset="0"/>
              </a:rPr>
              <a:t>Study and specify necessary L2/L3 control plane and user plane for passive device, including (RAN2)</a:t>
            </a:r>
          </a:p>
          <a:p>
            <a:pPr marL="742950" lvl="1" indent="-285750" defTabSz="914400">
              <a:lnSpc>
                <a:spcPct val="110000"/>
              </a:lnSpc>
              <a:buFont typeface="Arial" panose="020B0604020202020204" pitchFamily="34" charset="0"/>
              <a:buChar char="•"/>
            </a:pPr>
            <a:r>
              <a:rPr lang="en-US" altLang="zh-CN" sz="1400" dirty="0">
                <a:solidFill>
                  <a:prstClr val="black"/>
                </a:solidFill>
                <a:latin typeface="Arial" panose="020B0604020202020204" pitchFamily="34" charset="0"/>
                <a:ea typeface="Arial Unicode MS" panose="020B0604020202020204" pitchFamily="34" charset="-122"/>
                <a:cs typeface="Arial" panose="020B0604020202020204" pitchFamily="34" charset="0"/>
              </a:rPr>
              <a:t>minimum CP functions, e.g., access control, paging, security, mobility management</a:t>
            </a:r>
          </a:p>
          <a:p>
            <a:pPr marL="742950" lvl="1" indent="-285750" defTabSz="914400">
              <a:lnSpc>
                <a:spcPct val="110000"/>
              </a:lnSpc>
              <a:buFont typeface="Arial" panose="020B0604020202020204" pitchFamily="34" charset="0"/>
              <a:buChar char="•"/>
            </a:pPr>
            <a:r>
              <a:rPr lang="en-US" altLang="zh-CN" sz="1400" dirty="0">
                <a:solidFill>
                  <a:prstClr val="black"/>
                </a:solidFill>
                <a:latin typeface="Arial" panose="020B0604020202020204" pitchFamily="34" charset="0"/>
                <a:ea typeface="Arial Unicode MS" panose="020B0604020202020204" pitchFamily="34" charset="-122"/>
                <a:cs typeface="Arial" panose="020B0604020202020204" pitchFamily="34" charset="0"/>
              </a:rPr>
              <a:t>minimum UP protocol layer and procedures, e.g., protocol stack, random access, packet structure</a:t>
            </a:r>
          </a:p>
          <a:p>
            <a:pPr marL="742950" lvl="1" indent="-285750" defTabSz="914400">
              <a:lnSpc>
                <a:spcPct val="110000"/>
              </a:lnSpc>
              <a:buFont typeface="Arial" panose="020B0604020202020204" pitchFamily="34" charset="0"/>
              <a:buChar char="•"/>
            </a:pPr>
            <a:r>
              <a:rPr lang="en-US" altLang="zh-CN" sz="1400" kern="100" dirty="0">
                <a:solidFill>
                  <a:prstClr val="black"/>
                </a:solidFill>
                <a:latin typeface="Arial" panose="020B0604020202020204" pitchFamily="34" charset="0"/>
                <a:ea typeface="等线" panose="02010600030101010101" pitchFamily="2" charset="-122"/>
                <a:cs typeface="Arial" panose="020B0604020202020204" pitchFamily="34" charset="0"/>
              </a:rPr>
              <a:t>mechanism(s) to support topology 2 (BS ↔ intermediate node ↔ </a:t>
            </a:r>
            <a:r>
              <a:rPr lang="en-US" altLang="zh-CN" sz="1400" kern="100" dirty="0" err="1">
                <a:solidFill>
                  <a:prstClr val="black"/>
                </a:solidFill>
                <a:latin typeface="Arial" panose="020B0604020202020204" pitchFamily="34" charset="0"/>
                <a:ea typeface="等线" panose="02010600030101010101" pitchFamily="2" charset="-122"/>
                <a:cs typeface="Arial" panose="020B0604020202020204" pitchFamily="34" charset="0"/>
              </a:rPr>
              <a:t>AIoT</a:t>
            </a:r>
            <a:r>
              <a:rPr lang="en-US" altLang="zh-CN" sz="1400" kern="100" dirty="0">
                <a:solidFill>
                  <a:prstClr val="black"/>
                </a:solidFill>
                <a:latin typeface="Arial" panose="020B0604020202020204" pitchFamily="34" charset="0"/>
                <a:ea typeface="等线" panose="02010600030101010101" pitchFamily="2" charset="-122"/>
                <a:cs typeface="Arial" panose="020B0604020202020204" pitchFamily="34" charset="0"/>
              </a:rPr>
              <a:t> device), focusing on the CP procedures and UP protocol stack for layer-2 relay and layer-3 relay</a:t>
            </a:r>
            <a:endParaRPr lang="en-US" altLang="zh-CN" sz="1400" kern="100"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285750" indent="-285750" defTabSz="914400">
              <a:lnSpc>
                <a:spcPct val="110000"/>
              </a:lnSpc>
              <a:buFont typeface="Arial" panose="020B0604020202020204" pitchFamily="34" charset="0"/>
              <a:buChar char="•"/>
            </a:pPr>
            <a:r>
              <a:rPr lang="en-US" altLang="zh-CN" sz="1400" b="1" dirty="0">
                <a:solidFill>
                  <a:prstClr val="black"/>
                </a:solidFill>
                <a:latin typeface="Arial" panose="020B0604020202020204" pitchFamily="34" charset="0"/>
                <a:ea typeface="Arial Unicode MS" panose="020B0604020202020204" pitchFamily="34" charset="-122"/>
                <a:cs typeface="Arial" panose="020B0604020202020204" pitchFamily="34" charset="0"/>
              </a:rPr>
              <a:t>Study on the RAN architecture, including either </a:t>
            </a:r>
            <a:r>
              <a:rPr lang="en-US" altLang="zh-CN" sz="1400" b="1" dirty="0" err="1">
                <a:solidFill>
                  <a:prstClr val="black"/>
                </a:solidFill>
                <a:latin typeface="Arial" panose="020B0604020202020204" pitchFamily="34" charset="0"/>
                <a:ea typeface="Arial Unicode MS" panose="020B0604020202020204" pitchFamily="34" charset="-122"/>
                <a:cs typeface="Arial" panose="020B0604020202020204" pitchFamily="34" charset="0"/>
              </a:rPr>
              <a:t>gNB</a:t>
            </a:r>
            <a:r>
              <a:rPr lang="en-US" altLang="zh-CN" sz="1400" b="1" dirty="0">
                <a:solidFill>
                  <a:prstClr val="black"/>
                </a:solidFill>
                <a:latin typeface="Arial" panose="020B0604020202020204" pitchFamily="34" charset="0"/>
                <a:ea typeface="Arial Unicode MS" panose="020B0604020202020204" pitchFamily="34" charset="-122"/>
                <a:cs typeface="Arial" panose="020B0604020202020204" pitchFamily="34" charset="0"/>
              </a:rPr>
              <a:t> or UE act as reader, with/without CN connection (RAN3)</a:t>
            </a:r>
          </a:p>
          <a:p>
            <a:pPr marL="285750" indent="-285750" defTabSz="914400">
              <a:lnSpc>
                <a:spcPct val="110000"/>
              </a:lnSpc>
              <a:buFont typeface="Arial" panose="020B0604020202020204" pitchFamily="34" charset="0"/>
              <a:buChar char="•"/>
            </a:pPr>
            <a:r>
              <a:rPr lang="en-US" altLang="zh-CN" sz="1400" b="1" dirty="0">
                <a:solidFill>
                  <a:prstClr val="black"/>
                </a:solidFill>
                <a:latin typeface="Arial" panose="020B0604020202020204" pitchFamily="34" charset="0"/>
                <a:ea typeface="Arial Unicode MS" panose="020B0604020202020204" pitchFamily="34" charset="-122"/>
                <a:cs typeface="Arial" panose="020B0604020202020204" pitchFamily="34" charset="0"/>
              </a:rPr>
              <a:t>Coexistence with UEs and infrastructure with existing 3GPP technologies, e.g., LTE, NR, NB-IoT (RAN4/RAN1)</a:t>
            </a:r>
          </a:p>
          <a:p>
            <a:pPr marL="285750" indent="-285750" fontAlgn="ctr">
              <a:buFont typeface="Arial" panose="020B0604020202020204" pitchFamily="34" charset="0"/>
              <a:buChar char="•"/>
            </a:pPr>
            <a:r>
              <a:rPr lang="en-US" altLang="zh-CN" sz="1400" b="1" dirty="0">
                <a:solidFill>
                  <a:prstClr val="black"/>
                </a:solidFill>
                <a:latin typeface="Arial" panose="020B0604020202020204" pitchFamily="34" charset="0"/>
                <a:ea typeface="Arial Unicode MS" panose="020B0604020202020204" pitchFamily="34" charset="-122"/>
                <a:cs typeface="Arial" panose="020B0604020202020204" pitchFamily="34" charset="0"/>
              </a:rPr>
              <a:t>Study and specify necessary enhancement to support A-IoT device measurement based on LP-SS, at least for serving-cell (RAN4/1/2)</a:t>
            </a:r>
          </a:p>
          <a:p>
            <a:pPr marL="742950" lvl="1" indent="-285750" defTabSz="914400" fontAlgn="ctr">
              <a:lnSpc>
                <a:spcPct val="110000"/>
              </a:lnSpc>
              <a:buFont typeface="Arial" panose="020B0604020202020204" pitchFamily="34" charset="0"/>
              <a:buChar char="•"/>
            </a:pPr>
            <a:r>
              <a:rPr lang="en-US" altLang="zh-CN" sz="1400" dirty="0">
                <a:solidFill>
                  <a:prstClr val="black"/>
                </a:solidFill>
                <a:latin typeface="Arial" panose="020B0604020202020204" pitchFamily="34" charset="0"/>
                <a:ea typeface="Arial Unicode MS" panose="020B0604020202020204" pitchFamily="34" charset="-122"/>
                <a:cs typeface="Arial" panose="020B0604020202020204" pitchFamily="34" charset="0"/>
              </a:rPr>
              <a:t>Measurement accuracy and criteria (RAN4)</a:t>
            </a:r>
          </a:p>
          <a:p>
            <a:pPr marL="742950" lvl="1" indent="-285750" defTabSz="914400" fontAlgn="ctr">
              <a:lnSpc>
                <a:spcPct val="110000"/>
              </a:lnSpc>
              <a:buFont typeface="Arial" panose="020B0604020202020204" pitchFamily="34" charset="0"/>
              <a:buChar char="•"/>
            </a:pPr>
            <a:r>
              <a:rPr lang="en-US" altLang="zh-CN" sz="1400" dirty="0">
                <a:solidFill>
                  <a:prstClr val="black"/>
                </a:solidFill>
                <a:latin typeface="Arial" panose="020B0604020202020204" pitchFamily="34" charset="0"/>
                <a:ea typeface="Arial Unicode MS" panose="020B0604020202020204" pitchFamily="34" charset="-122"/>
                <a:cs typeface="Arial" panose="020B0604020202020204" pitchFamily="34" charset="0"/>
              </a:rPr>
              <a:t>Necessary procedures to support measurement (RAN2)</a:t>
            </a:r>
          </a:p>
          <a:p>
            <a:pPr marL="285750" indent="-285750" defTabSz="914400" fontAlgn="ctr">
              <a:lnSpc>
                <a:spcPct val="110000"/>
              </a:lnSpc>
              <a:buFont typeface="Arial" panose="020B0604020202020204" pitchFamily="34" charset="0"/>
              <a:buChar char="•"/>
            </a:pPr>
            <a:r>
              <a:rPr lang="en-US" altLang="zh-CN" sz="1400" b="1" dirty="0">
                <a:solidFill>
                  <a:prstClr val="black"/>
                </a:solidFill>
                <a:latin typeface="Arial" panose="020B0604020202020204" pitchFamily="34" charset="0"/>
                <a:ea typeface="Arial Unicode MS" panose="020B0604020202020204" pitchFamily="34" charset="-122"/>
                <a:cs typeface="Arial" panose="020B0604020202020204" pitchFamily="34" charset="0"/>
              </a:rPr>
              <a:t>Note: the followings are considered in the study item,</a:t>
            </a:r>
          </a:p>
          <a:p>
            <a:pPr marL="742950" lvl="1" indent="-285750" defTabSz="914400" fontAlgn="ctr">
              <a:lnSpc>
                <a:spcPct val="110000"/>
              </a:lnSpc>
              <a:buFont typeface="Arial" panose="020B0604020202020204" pitchFamily="34" charset="0"/>
              <a:buChar char="•"/>
            </a:pPr>
            <a:r>
              <a:rPr lang="en-US" altLang="zh-CN" sz="1400" dirty="0">
                <a:solidFill>
                  <a:prstClr val="black"/>
                </a:solidFill>
                <a:latin typeface="Arial" panose="020B0604020202020204" pitchFamily="34" charset="0"/>
                <a:ea typeface="Arial Unicode MS" panose="020B0604020202020204" pitchFamily="34" charset="-122"/>
                <a:cs typeface="Arial" panose="020B0604020202020204" pitchFamily="34" charset="0"/>
              </a:rPr>
              <a:t>Device type A&amp;B</a:t>
            </a:r>
          </a:p>
          <a:p>
            <a:pPr marL="742950" lvl="1" indent="-285750" defTabSz="914400" fontAlgn="ctr">
              <a:lnSpc>
                <a:spcPct val="110000"/>
              </a:lnSpc>
              <a:buFont typeface="Arial" panose="020B0604020202020204" pitchFamily="34" charset="0"/>
              <a:buChar char="•"/>
            </a:pPr>
            <a:r>
              <a:rPr lang="en-GB" altLang="zh-CN" sz="1400" dirty="0">
                <a:solidFill>
                  <a:prstClr val="black"/>
                </a:solidFill>
                <a:latin typeface="Arial" panose="020B0604020202020204" pitchFamily="34" charset="0"/>
                <a:ea typeface="Arial Unicode MS" panose="020B0604020202020204" pitchFamily="34" charset="-122"/>
                <a:cs typeface="Arial" panose="020B0604020202020204" pitchFamily="34" charset="0"/>
              </a:rPr>
              <a:t>Topology 1&amp;2</a:t>
            </a:r>
            <a:endParaRPr lang="en-US" altLang="zh-CN" sz="1400" dirty="0">
              <a:solidFill>
                <a:srgbClr val="FF0000"/>
              </a:solidFill>
              <a:latin typeface="Arial" panose="020B0604020202020204" pitchFamily="34" charset="0"/>
              <a:ea typeface="Arial Unicode MS" panose="020B0604020202020204" pitchFamily="34" charset="-122"/>
              <a:cs typeface="Arial" panose="020B0604020202020204" pitchFamily="34" charset="0"/>
            </a:endParaRPr>
          </a:p>
          <a:p>
            <a:pPr marL="742950" lvl="1" indent="-285750" defTabSz="914400" fontAlgn="ctr">
              <a:lnSpc>
                <a:spcPct val="110000"/>
              </a:lnSpc>
              <a:buFont typeface="Arial" panose="020B0604020202020204" pitchFamily="34" charset="0"/>
              <a:buChar char="•"/>
            </a:pPr>
            <a:r>
              <a:rPr lang="en-US" altLang="zh-CN" sz="1400" dirty="0">
                <a:solidFill>
                  <a:prstClr val="black"/>
                </a:solidFill>
                <a:latin typeface="Arial" panose="020B0604020202020204" pitchFamily="34" charset="0"/>
                <a:ea typeface="Arial Unicode MS" panose="020B0604020202020204" pitchFamily="34" charset="-122"/>
                <a:cs typeface="Arial" panose="020B0604020202020204" pitchFamily="34" charset="0"/>
              </a:rPr>
              <a:t>FDD spectrum is prioritized for study</a:t>
            </a:r>
          </a:p>
          <a:p>
            <a:pPr marL="742950" lvl="1" indent="-285750" defTabSz="914400" fontAlgn="ctr">
              <a:lnSpc>
                <a:spcPct val="110000"/>
              </a:lnSpc>
              <a:buFont typeface="Arial" panose="020B0604020202020204" pitchFamily="34" charset="0"/>
              <a:buChar char="•"/>
            </a:pPr>
            <a:r>
              <a:rPr lang="en-US" altLang="zh-CN" sz="1400" dirty="0">
                <a:solidFill>
                  <a:prstClr val="black"/>
                </a:solidFill>
                <a:latin typeface="Arial" panose="020B0604020202020204" pitchFamily="34" charset="0"/>
                <a:ea typeface="Arial Unicode MS" panose="020B0604020202020204" pitchFamily="34" charset="-122"/>
                <a:cs typeface="Arial" panose="020B0604020202020204" pitchFamily="34" charset="0"/>
              </a:rPr>
              <a:t>Both spectrum in-band to NR, in guard-band to LTE/NR, and in standalone band(s) are considered</a:t>
            </a:r>
          </a:p>
        </p:txBody>
      </p:sp>
    </p:spTree>
    <p:extLst>
      <p:ext uri="{BB962C8B-B14F-4D97-AF65-F5344CB8AC3E}">
        <p14:creationId xmlns:p14="http://schemas.microsoft.com/office/powerpoint/2010/main" val="23732382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5722" y="1992243"/>
            <a:ext cx="11516139" cy="1323439"/>
          </a:xfrm>
          <a:prstGeom prst="rect">
            <a:avLst/>
          </a:prstGeom>
          <a:noFill/>
        </p:spPr>
        <p:txBody>
          <a:bodyPr wrap="square" rtlCol="0">
            <a:spAutoFit/>
          </a:bodyPr>
          <a:lstStyle/>
          <a:p>
            <a:pPr algn="ctr"/>
            <a:r>
              <a:rPr lang="en-US" altLang="zh-CN" sz="8000" i="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panose="020B0604020202020204" pitchFamily="34" charset="0"/>
                <a:cs typeface="Arial" panose="020B0604020202020204" pitchFamily="34" charset="0"/>
              </a:rPr>
              <a:t>Thank you!</a:t>
            </a:r>
            <a:endParaRPr lang="zh-CN" altLang="en-US" sz="8000" i="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panose="020B0604020202020204" pitchFamily="34" charset="0"/>
              <a:cs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7"/>
          </p:nvPr>
        </p:nvSpPr>
        <p:spPr/>
        <p:txBody>
          <a:bodyPr/>
          <a:lstStyle/>
          <a:p>
            <a:pPr marL="95250" marR="0" lvl="0" indent="0" algn="l" defTabSz="685800" rtl="0" eaLnBrk="1" fontAlgn="auto" latinLnBrk="0" hangingPunct="1">
              <a:lnSpc>
                <a:spcPct val="100000"/>
              </a:lnSpc>
              <a:spcBef>
                <a:spcPts val="125"/>
              </a:spcBef>
              <a:spcAft>
                <a:spcPts val="0"/>
              </a:spcAft>
              <a:buClrTx/>
              <a:buSzTx/>
              <a:buFontTx/>
              <a:buNone/>
              <a:tabLst/>
              <a:defRPr/>
            </a:pPr>
            <a:fld id="{81D60167-4931-47E6-BA6A-407CBD079E47}" type="slidenum">
              <a:rPr kumimoji="0" lang="en-US" altLang="zh-CN" sz="1200" b="0" i="0" u="none" strike="noStrike" kern="1200" cap="none" spc="0" normalizeH="0" baseline="0" noProof="0" smtClean="0">
                <a:ln>
                  <a:noFill/>
                </a:ln>
                <a:solidFill>
                  <a:prstClr val="black"/>
                </a:solidFill>
                <a:effectLst/>
                <a:uLnTx/>
                <a:uFillTx/>
                <a:latin typeface="微软雅黑" panose="020B0503020204020204" charset="-122"/>
                <a:ea typeface="宋体" panose="02010600030101010101" pitchFamily="2" charset="-122"/>
              </a:rPr>
              <a:pPr marL="95250" marR="0" lvl="0" indent="0" algn="l" defTabSz="685800" rtl="0" eaLnBrk="1" fontAlgn="auto" latinLnBrk="0" hangingPunct="1">
                <a:lnSpc>
                  <a:spcPct val="100000"/>
                </a:lnSpc>
                <a:spcBef>
                  <a:spcPts val="125"/>
                </a:spcBef>
                <a:spcAft>
                  <a:spcPts val="0"/>
                </a:spcAft>
                <a:buClrTx/>
                <a:buSzTx/>
                <a:buFontTx/>
                <a:buNone/>
                <a:tabLst/>
                <a:defRPr/>
              </a:pPr>
              <a:t>9</a:t>
            </a:fld>
            <a:endParaRPr kumimoji="0" lang="en-US" altLang="zh-CN" sz="1200" b="0" i="0" u="none" strike="noStrike" kern="1200" cap="none" spc="0" normalizeH="0" baseline="0" noProof="0" dirty="0">
              <a:ln>
                <a:noFill/>
              </a:ln>
              <a:solidFill>
                <a:prstClr val="black"/>
              </a:solidFill>
              <a:effectLst/>
              <a:uLnTx/>
              <a:uFillTx/>
              <a:latin typeface="微软雅黑" panose="020B0503020204020204" charset="-122"/>
              <a:ea typeface="宋体" panose="02010600030101010101" pitchFamily="2" charset="-122"/>
            </a:endParaRPr>
          </a:p>
        </p:txBody>
      </p:sp>
      <p:grpSp>
        <p:nvGrpSpPr>
          <p:cNvPr id="14" name="组合 3">
            <a:extLst>
              <a:ext uri="{FF2B5EF4-FFF2-40B4-BE49-F238E27FC236}">
                <a16:creationId xmlns:a16="http://schemas.microsoft.com/office/drawing/2014/main" id="{B788F8A9-1B70-CEED-3A6B-A56682B8D29F}"/>
              </a:ext>
            </a:extLst>
          </p:cNvPr>
          <p:cNvGrpSpPr/>
          <p:nvPr/>
        </p:nvGrpSpPr>
        <p:grpSpPr>
          <a:xfrm>
            <a:off x="0" y="0"/>
            <a:ext cx="11868150" cy="1074420"/>
            <a:chOff x="0" y="0"/>
            <a:chExt cx="18690" cy="1692"/>
          </a:xfrm>
        </p:grpSpPr>
        <p:grpSp>
          <p:nvGrpSpPr>
            <p:cNvPr id="15" name="组合 12">
              <a:extLst>
                <a:ext uri="{FF2B5EF4-FFF2-40B4-BE49-F238E27FC236}">
                  <a16:creationId xmlns:a16="http://schemas.microsoft.com/office/drawing/2014/main" id="{1C36A57D-F13F-2445-1CBF-2480AA83B705}"/>
                </a:ext>
              </a:extLst>
            </p:cNvPr>
            <p:cNvGrpSpPr/>
            <p:nvPr/>
          </p:nvGrpSpPr>
          <p:grpSpPr>
            <a:xfrm>
              <a:off x="0" y="0"/>
              <a:ext cx="14040" cy="1200"/>
              <a:chOff x="0" y="152400"/>
              <a:chExt cx="8915400" cy="762000"/>
            </a:xfrm>
          </p:grpSpPr>
          <p:sp>
            <p:nvSpPr>
              <p:cNvPr id="17" name="矩形 19">
                <a:extLst>
                  <a:ext uri="{FF2B5EF4-FFF2-40B4-BE49-F238E27FC236}">
                    <a16:creationId xmlns:a16="http://schemas.microsoft.com/office/drawing/2014/main" id="{E0686B31-4A87-1B01-EBA2-BB1B86F5C137}"/>
                  </a:ext>
                </a:extLst>
              </p:cNvPr>
              <p:cNvSpPr/>
              <p:nvPr/>
            </p:nvSpPr>
            <p:spPr>
              <a:xfrm>
                <a:off x="0" y="152400"/>
                <a:ext cx="228600" cy="762000"/>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18" name="直接连接符 20">
                <a:extLst>
                  <a:ext uri="{FF2B5EF4-FFF2-40B4-BE49-F238E27FC236}">
                    <a16:creationId xmlns:a16="http://schemas.microsoft.com/office/drawing/2014/main" id="{566D0B1C-B044-BA8E-4C54-249A3E1E2D83}"/>
                  </a:ext>
                </a:extLst>
              </p:cNvPr>
              <p:cNvCxnSpPr/>
              <p:nvPr/>
            </p:nvCxnSpPr>
            <p:spPr>
              <a:xfrm>
                <a:off x="0" y="914400"/>
                <a:ext cx="8915400" cy="0"/>
              </a:xfrm>
              <a:prstGeom prst="line">
                <a:avLst/>
              </a:prstGeom>
              <a:noFill/>
              <a:ln w="6350" cap="flat" cmpd="sng" algn="ctr">
                <a:solidFill>
                  <a:srgbClr val="4472C4"/>
                </a:solidFill>
                <a:prstDash val="solid"/>
                <a:miter lim="800000"/>
              </a:ln>
              <a:effectLst/>
            </p:spPr>
          </p:cxnSp>
        </p:grpSp>
        <p:sp>
          <p:nvSpPr>
            <p:cNvPr id="16" name="TextBox 4">
              <a:extLst>
                <a:ext uri="{FF2B5EF4-FFF2-40B4-BE49-F238E27FC236}">
                  <a16:creationId xmlns:a16="http://schemas.microsoft.com/office/drawing/2014/main" id="{D36A69A2-31F4-0766-A311-F6F36339BDF3}"/>
                </a:ext>
              </a:extLst>
            </p:cNvPr>
            <p:cNvSpPr txBox="1"/>
            <p:nvPr/>
          </p:nvSpPr>
          <p:spPr>
            <a:xfrm>
              <a:off x="360" y="189"/>
              <a:ext cx="18330" cy="150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Annex 1:</a:t>
              </a:r>
              <a:r>
                <a:rPr kumimoji="0" lang="zh-CN" altLang="en-US" sz="28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 </a:t>
              </a:r>
              <a:r>
                <a:rPr kumimoji="0" lang="en-US" altLang="zh-CN" sz="28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Spectrum and deployment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28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grpSp>
        <p:nvGrpSpPr>
          <p:cNvPr id="20" name="组合 19">
            <a:extLst>
              <a:ext uri="{FF2B5EF4-FFF2-40B4-BE49-F238E27FC236}">
                <a16:creationId xmlns:a16="http://schemas.microsoft.com/office/drawing/2014/main" id="{783C5F6B-4A86-F8DB-C5D3-4BE089131F46}"/>
              </a:ext>
            </a:extLst>
          </p:cNvPr>
          <p:cNvGrpSpPr/>
          <p:nvPr/>
        </p:nvGrpSpPr>
        <p:grpSpPr>
          <a:xfrm>
            <a:off x="335359" y="734805"/>
            <a:ext cx="6060304" cy="400105"/>
            <a:chOff x="431365" y="884716"/>
            <a:chExt cx="4396835" cy="400105"/>
          </a:xfrm>
        </p:grpSpPr>
        <p:sp>
          <p:nvSpPr>
            <p:cNvPr id="21" name="矩形 20">
              <a:extLst>
                <a:ext uri="{FF2B5EF4-FFF2-40B4-BE49-F238E27FC236}">
                  <a16:creationId xmlns:a16="http://schemas.microsoft.com/office/drawing/2014/main" id="{7091CAC4-0BE6-2F01-07B3-A548269CDDC2}"/>
                </a:ext>
              </a:extLst>
            </p:cNvPr>
            <p:cNvSpPr/>
            <p:nvPr/>
          </p:nvSpPr>
          <p:spPr>
            <a:xfrm>
              <a:off x="431365" y="920416"/>
              <a:ext cx="2683308" cy="353694"/>
            </a:xfrm>
            <a:prstGeom prst="rect">
              <a:avLst/>
            </a:prstGeom>
            <a:solidFill>
              <a:srgbClr val="5B9BD5">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22" name="文本框 2">
              <a:extLst>
                <a:ext uri="{FF2B5EF4-FFF2-40B4-BE49-F238E27FC236}">
                  <a16:creationId xmlns:a16="http://schemas.microsoft.com/office/drawing/2014/main" id="{6DA94B89-FB70-C733-57A2-C79172D17DB2}"/>
                </a:ext>
              </a:extLst>
            </p:cNvPr>
            <p:cNvSpPr txBox="1"/>
            <p:nvPr/>
          </p:nvSpPr>
          <p:spPr>
            <a:xfrm>
              <a:off x="431366" y="884716"/>
              <a:ext cx="4396834" cy="400105"/>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Spectrum and deployment </a:t>
              </a:r>
            </a:p>
          </p:txBody>
        </p:sp>
      </p:grpSp>
      <p:sp>
        <p:nvSpPr>
          <p:cNvPr id="23" name="矩形 14">
            <a:extLst>
              <a:ext uri="{FF2B5EF4-FFF2-40B4-BE49-F238E27FC236}">
                <a16:creationId xmlns:a16="http://schemas.microsoft.com/office/drawing/2014/main" id="{23461640-5DA4-0E47-B40D-00B165F9DC3A}"/>
              </a:ext>
            </a:extLst>
          </p:cNvPr>
          <p:cNvSpPr/>
          <p:nvPr/>
        </p:nvSpPr>
        <p:spPr>
          <a:xfrm>
            <a:off x="335362" y="1124199"/>
            <a:ext cx="11639550" cy="1846659"/>
          </a:xfrm>
          <a:prstGeom prst="rect">
            <a:avLst/>
          </a:prstGeom>
          <a:noFill/>
          <a:ln w="12700">
            <a:solidFill>
              <a:srgbClr val="4472C4"/>
            </a:solidFill>
          </a:ln>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a:t>
            </a:r>
            <a:r>
              <a:rPr kumimoji="0" lang="zh-CN" altLang="en-US"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following operations flexible deployment are to be considered,</a:t>
            </a:r>
          </a:p>
          <a:p>
            <a:pPr marL="360363" marR="0" lvl="1" indent="-180975" defTabSz="914400" eaLnBrk="1" fontAlgn="ctr" latinLnBrk="0" hangingPunct="1">
              <a:lnSpc>
                <a:spcPct val="100000"/>
              </a:lnSpc>
              <a:spcBef>
                <a:spcPts val="0"/>
              </a:spcBef>
              <a:spcAft>
                <a:spcPts val="0"/>
              </a:spcAft>
              <a:buClrTx/>
              <a:buSzTx/>
              <a:buFont typeface="Courier New" panose="02070309020205020404" pitchFamily="49" charset="0"/>
              <a:buChar char="o"/>
              <a:tabLst/>
              <a:defRPr/>
            </a:pPr>
            <a:r>
              <a:rPr kumimoji="0" lang="en-US" altLang="zh-CN" sz="1400" b="0" i="0" u="sng" strike="noStrike" kern="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Mode A (in-band operation)</a:t>
            </a:r>
            <a:r>
              <a:rPr kumimoji="0" lang="en-US" altLang="zh-CN" sz="1400" b="0" i="0" u="none" strike="noStrike" kern="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F</a:t>
            </a:r>
            <a:r>
              <a:rPr kumimoji="0" lang="zh-CN" altLang="zh-CN" sz="1400" b="0" i="0" u="none" strike="noStrike" kern="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requency bands in licensed spectrum, coexistence with UEs and infrastructure in frequency bands for NR</a:t>
            </a:r>
          </a:p>
          <a:p>
            <a:pPr marL="360363" marR="0" lvl="1" indent="-180975" defTabSz="914400" eaLnBrk="1" fontAlgn="ctr" latinLnBrk="0" hangingPunct="1">
              <a:lnSpc>
                <a:spcPct val="100000"/>
              </a:lnSpc>
              <a:spcBef>
                <a:spcPts val="0"/>
              </a:spcBef>
              <a:spcAft>
                <a:spcPts val="0"/>
              </a:spcAft>
              <a:buClrTx/>
              <a:buSzTx/>
              <a:buFont typeface="Courier New" panose="02070309020205020404" pitchFamily="49" charset="0"/>
              <a:buChar char="o"/>
              <a:tabLst/>
              <a:defRPr/>
            </a:pPr>
            <a:r>
              <a:rPr kumimoji="0" lang="en-US" altLang="zh-CN" sz="1400" b="0" i="0" u="sng" strike="noStrike" kern="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Mode B (standalone operation)</a:t>
            </a:r>
            <a:r>
              <a:rPr kumimoji="0" lang="en-US" altLang="zh-CN" sz="1400" b="0" i="0" u="none" strike="noStrike" kern="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 F</a:t>
            </a:r>
            <a:r>
              <a:rPr kumimoji="0" lang="zh-CN" altLang="zh-CN" sz="1400" b="0" i="0" u="none" strike="noStrike" kern="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requency bands in licensed spectrum</a:t>
            </a:r>
            <a:r>
              <a:rPr kumimoji="0" lang="en-US" altLang="zh-CN" sz="1400" b="0" i="0" u="none" strike="noStrike" kern="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standalone operation in a narrow BW outside the NR carrier.</a:t>
            </a:r>
            <a:endParaRPr kumimoji="0" lang="zh-CN" altLang="zh-CN" sz="1400" b="0" i="0" u="none" strike="noStrike" kern="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719138" marR="0" lvl="2" indent="-271463" defTabSz="91440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Mode B-1:  no additional GB needed among A-IoT CCs</a:t>
            </a:r>
          </a:p>
          <a:p>
            <a:pPr marL="719138" marR="0" lvl="2" indent="-271463" defTabSz="91440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400" b="0" i="0" u="none" strike="noStrike" kern="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Mode B-2:  additional GB needed among A-IoT CCs</a:t>
            </a:r>
          </a:p>
          <a:p>
            <a:pPr marL="360363" marR="0" lvl="1" indent="-180975" defTabSz="914400" eaLnBrk="1" fontAlgn="ctr" latinLnBrk="0" hangingPunct="1">
              <a:lnSpc>
                <a:spcPct val="100000"/>
              </a:lnSpc>
              <a:spcBef>
                <a:spcPts val="0"/>
              </a:spcBef>
              <a:spcAft>
                <a:spcPts val="0"/>
              </a:spcAft>
              <a:buClrTx/>
              <a:buSzTx/>
              <a:buFont typeface="Courier New" panose="02070309020205020404" pitchFamily="49" charset="0"/>
              <a:buChar char="o"/>
              <a:tabLst/>
              <a:defRPr/>
            </a:pPr>
            <a:r>
              <a:rPr kumimoji="0" lang="en-US" altLang="zh-CN" sz="1400" b="0" i="0" u="sng" strike="noStrike" kern="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Mode C (guard-band operation): </a:t>
            </a:r>
            <a:r>
              <a:rPr kumimoji="0" lang="en-US" altLang="zh-CN" sz="1400" b="0" i="0" u="none" strike="noStrike" kern="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F</a:t>
            </a:r>
            <a:r>
              <a:rPr kumimoji="0" lang="zh-CN" altLang="zh-CN" sz="1400" b="0" i="0" u="none" strike="noStrike" kern="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requency bands in licensed spectrum</a:t>
            </a:r>
            <a:r>
              <a:rPr kumimoji="0" lang="en-US" altLang="zh-CN" sz="1400" b="0" i="0" u="none" strike="noStrike" kern="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standalone operation in a narrow BW in the guard-band of NR.</a:t>
            </a:r>
            <a:endParaRPr kumimoji="0" lang="zh-CN" altLang="zh-CN" sz="1400" b="0" i="0" u="none" strike="noStrike" kern="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defTabSz="914400" eaLnBrk="1" fontAlgn="ctr" latinLnBrk="0" hangingPunct="1">
              <a:lnSpc>
                <a:spcPct val="100000"/>
              </a:lnSpc>
              <a:spcBef>
                <a:spcPts val="0"/>
              </a:spcBef>
              <a:spcAft>
                <a:spcPts val="0"/>
              </a:spcAft>
              <a:buClrTx/>
              <a:buSzTx/>
              <a:buFontTx/>
              <a:buNone/>
              <a:tabLst/>
              <a:defRPr/>
            </a:pPr>
            <a:r>
              <a:rPr kumimoji="0" lang="en-US" altLang="zh-CN" sz="14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Proposal</a:t>
            </a:r>
            <a:r>
              <a:rPr kumimoji="0" lang="zh-CN" altLang="en-US" sz="14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en-US" altLang="zh-CN" sz="1400" b="1" i="0" u="none" strike="noStrike" kern="1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Both standalone (with/without additional GB among CCs), in-band and guard-band operation in licensed spectrum is supported. FDD is prioritized for the study. </a:t>
            </a:r>
          </a:p>
        </p:txBody>
      </p:sp>
      <p:pic>
        <p:nvPicPr>
          <p:cNvPr id="24" name="图片 23">
            <a:extLst>
              <a:ext uri="{FF2B5EF4-FFF2-40B4-BE49-F238E27FC236}">
                <a16:creationId xmlns:a16="http://schemas.microsoft.com/office/drawing/2014/main" id="{F0FD56CF-E72D-B615-398E-6C9D4B046F6D}"/>
              </a:ext>
            </a:extLst>
          </p:cNvPr>
          <p:cNvPicPr>
            <a:picLocks noChangeAspect="1"/>
          </p:cNvPicPr>
          <p:nvPr/>
        </p:nvPicPr>
        <p:blipFill>
          <a:blip r:embed="rId3"/>
          <a:stretch>
            <a:fillRect/>
          </a:stretch>
        </p:blipFill>
        <p:spPr>
          <a:xfrm>
            <a:off x="1942914" y="3105028"/>
            <a:ext cx="7827810" cy="3383948"/>
          </a:xfrm>
          <a:prstGeom prst="rect">
            <a:avLst/>
          </a:prstGeom>
        </p:spPr>
      </p:pic>
    </p:spTree>
    <p:extLst>
      <p:ext uri="{BB962C8B-B14F-4D97-AF65-F5344CB8AC3E}">
        <p14:creationId xmlns:p14="http://schemas.microsoft.com/office/powerpoint/2010/main" val="3551415972"/>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15571</TotalTime>
  <Words>3178</Words>
  <Application>Microsoft Office PowerPoint</Application>
  <PresentationFormat>宽屏</PresentationFormat>
  <Paragraphs>418</Paragraphs>
  <Slides>14</Slides>
  <Notes>13</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14</vt:i4>
      </vt:variant>
    </vt:vector>
  </HeadingPairs>
  <TitlesOfParts>
    <vt:vector size="25" baseType="lpstr">
      <vt:lpstr>等线</vt:lpstr>
      <vt:lpstr>方正黑体简体</vt:lpstr>
      <vt:lpstr>微软雅黑</vt:lpstr>
      <vt:lpstr>Arial</vt:lpstr>
      <vt:lpstr>Calibri</vt:lpstr>
      <vt:lpstr>Calibri Light</vt:lpstr>
      <vt:lpstr>Cambria Math</vt:lpstr>
      <vt:lpstr>Courier New</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CMCC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CMCC</dc:creator>
  <cp:lastModifiedBy>CMCC_Ningyu</cp:lastModifiedBy>
  <cp:revision>672</cp:revision>
  <dcterms:created xsi:type="dcterms:W3CDTF">2021-03-17T03:39:00Z</dcterms:created>
  <dcterms:modified xsi:type="dcterms:W3CDTF">2023-12-04T10:10:33Z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EB04C5A5E0854C57BAC22B0A219A3043</vt:lpwstr>
  </property>
  <property fmtid="{D5CDD505-2E9C-101B-9397-08002B2CF9AE}" pid="3" name="KSOProductBuildVer">
    <vt:lpwstr>2052-11.8.2.10912</vt:lpwstr>
  </property>
</Properties>
</file>