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604" r:id="rId5"/>
    <p:sldId id="610" r:id="rId6"/>
    <p:sldId id="605" r:id="rId7"/>
    <p:sldId id="609" r:id="rId8"/>
    <p:sldId id="611" r:id="rId9"/>
    <p:sldId id="291" r:id="rId10"/>
    <p:sldId id="60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  <p:cmAuthor id="2" name="Luo Xingyi" initials="LX" lastIdx="6" clrIdx="1">
    <p:extLst>
      <p:ext uri="{19B8F6BF-5375-455C-9EA6-DF929625EA0E}">
        <p15:presenceInfo xmlns:p15="http://schemas.microsoft.com/office/powerpoint/2012/main" userId="f97f316494d31e82" providerId="Windows Live"/>
      </p:ext>
    </p:extLst>
  </p:cmAuthor>
  <p:cmAuthor id="3" name="Xiaomi" initials="XM" lastIdx="4" clrIdx="2">
    <p:extLst>
      <p:ext uri="{19B8F6BF-5375-455C-9EA6-DF929625EA0E}">
        <p15:presenceInfo xmlns:p15="http://schemas.microsoft.com/office/powerpoint/2012/main" userId="Xiaom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900"/>
    <a:srgbClr val="FF9953"/>
    <a:srgbClr val="FF9147"/>
    <a:srgbClr val="FFC39B"/>
    <a:srgbClr val="FFEBDD"/>
    <a:srgbClr val="FFDCC5"/>
    <a:srgbClr val="FFD5B9"/>
    <a:srgbClr val="FFEDE1"/>
    <a:srgbClr val="FFDAC1"/>
    <a:srgbClr val="FFD2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6" autoAdjust="0"/>
    <p:restoredTop sz="86040" autoAdjust="0"/>
  </p:normalViewPr>
  <p:slideViewPr>
    <p:cSldViewPr snapToGrid="0">
      <p:cViewPr varScale="1">
        <p:scale>
          <a:sx n="106" d="100"/>
          <a:sy n="106" d="100"/>
        </p:scale>
        <p:origin x="860" y="-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537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794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2023,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2022,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5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390971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2023,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>
            <a:cxnSpLocks/>
          </p:cNvCxnSpPr>
          <p:nvPr/>
        </p:nvCxnSpPr>
        <p:spPr>
          <a:xfrm>
            <a:off x="125506" y="91414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2023,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2570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2023,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2023,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2023,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1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2" r:id="rId12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8465" y="2845020"/>
            <a:ext cx="10058400" cy="1850891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Views on</a:t>
            </a:r>
            <a:r>
              <a:rPr lang="en-US" altLang="zh-CN" sz="4000" dirty="0"/>
              <a:t> </a:t>
            </a:r>
            <a:r>
              <a:rPr lang="en-US" altLang="zh-CN" sz="4000" dirty="0" smtClean="0"/>
              <a:t>Rel-19 </a:t>
            </a:r>
            <a:r>
              <a:rPr lang="en-US" altLang="zh-CN" sz="4000" dirty="0"/>
              <a:t>Mobility Enhancements </a:t>
            </a:r>
            <a:endParaRPr lang="en-GB" sz="4000" dirty="0"/>
          </a:p>
        </p:txBody>
      </p:sp>
      <p:sp>
        <p:nvSpPr>
          <p:cNvPr id="2" name="矩形 1"/>
          <p:cNvSpPr/>
          <p:nvPr/>
        </p:nvSpPr>
        <p:spPr>
          <a:xfrm>
            <a:off x="85585" y="150928"/>
            <a:ext cx="122851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	            		                                                                                                               RP-233239</a:t>
            </a: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3146432" y="4797956"/>
            <a:ext cx="7404847" cy="1149675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pt-BR" altLang="zh-CN" dirty="0"/>
              <a:t>Agenda Item:	9.1.2.1	Mobility enhancements</a:t>
            </a:r>
          </a:p>
          <a:p>
            <a:pPr algn="l"/>
            <a:r>
              <a:rPr lang="pt-BR" altLang="zh-CN" dirty="0"/>
              <a:t>Source:		Xiaomi</a:t>
            </a:r>
          </a:p>
          <a:p>
            <a:pPr algn="l"/>
            <a:r>
              <a:rPr lang="pt-BR" altLang="zh-CN" dirty="0"/>
              <a:t>Document  for:	Discussion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EE6516-8C92-4903-88E7-2F4DC426FDEB}"/>
              </a:ext>
            </a:extLst>
          </p:cNvPr>
          <p:cNvSpPr txBox="1"/>
          <p:nvPr/>
        </p:nvSpPr>
        <p:spPr>
          <a:xfrm>
            <a:off x="106041" y="174534"/>
            <a:ext cx="6201624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00000"/>
              </a:lnSpc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3GPP TSG RAN Meeting #102		</a:t>
            </a:r>
          </a:p>
          <a:p>
            <a:endParaRPr lang="en-US" altLang="zh-CN" dirty="0"/>
          </a:p>
          <a:p>
            <a:pPr hangingPunct="0"/>
            <a:r>
              <a:rPr lang="en-GB" dirty="0"/>
              <a:t>Edinburgh, Scotland, December 11-15, 2023</a:t>
            </a:r>
            <a:endParaRPr lang="en-US" dirty="0"/>
          </a:p>
        </p:txBody>
      </p:sp>
      <p:sp>
        <p:nvSpPr>
          <p:cNvPr id="6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/>
          </p:cNvSpPr>
          <p:nvPr/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r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fr-FR" smtClean="0">
                <a:solidFill>
                  <a:schemeClr val="bg1"/>
                </a:solidFill>
              </a:rPr>
              <a:pPr/>
              <a:t>1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222048"/>
            <a:ext cx="10058400" cy="4933823"/>
          </a:xfrm>
        </p:spPr>
        <p:txBody>
          <a:bodyPr/>
          <a:lstStyle/>
          <a:p>
            <a:r>
              <a:rPr lang="en-US" altLang="zh-CN" sz="1800" b="0" dirty="0">
                <a:solidFill>
                  <a:schemeClr val="tx1"/>
                </a:solidFill>
                <a:ea typeface="+mn-ea"/>
                <a:cs typeface="+mn-cs"/>
              </a:rPr>
              <a:t>In Chair’s s</a:t>
            </a:r>
            <a:r>
              <a:rPr lang="en-US" sz="1800" b="0" dirty="0">
                <a:solidFill>
                  <a:schemeClr val="tx1"/>
                </a:solidFill>
                <a:ea typeface="+mn-ea"/>
                <a:cs typeface="+mn-cs"/>
              </a:rPr>
              <a:t>ummary for RAN Rel-19 Package[1], the following potential objectives are provided: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2</a:t>
            </a:fld>
            <a:endParaRPr lang="fr-FR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915" y="1692352"/>
            <a:ext cx="8563656" cy="385889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43574" y="5772436"/>
            <a:ext cx="11009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the contribution, I will provide our views for these potential objectives.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-68797" y="6293260"/>
            <a:ext cx="11009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[1] RP-232745 Summary for RAN Rel-19 Package: RAN1/2/3-led</a:t>
            </a:r>
          </a:p>
        </p:txBody>
      </p:sp>
    </p:spTree>
    <p:extLst>
      <p:ext uri="{BB962C8B-B14F-4D97-AF65-F5344CB8AC3E}">
        <p14:creationId xmlns:p14="http://schemas.microsoft.com/office/powerpoint/2010/main" val="3579213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</a:t>
            </a:r>
            <a:r>
              <a:rPr lang="en-US" dirty="0"/>
              <a:t>nter-CU Layer 2 Mobility (LTM)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/>
              <a:t>Motivation</a:t>
            </a:r>
          </a:p>
          <a:p>
            <a:pPr lvl="1"/>
            <a:r>
              <a:rPr lang="en-US" sz="2200" dirty="0"/>
              <a:t>LTM has been supported to achieve fast </a:t>
            </a:r>
            <a:r>
              <a:rPr lang="en-US" altLang="zh-CN" sz="2200" dirty="0"/>
              <a:t>i</a:t>
            </a:r>
            <a:r>
              <a:rPr lang="en-US" sz="2200" dirty="0"/>
              <a:t>nter</a:t>
            </a:r>
            <a:r>
              <a:rPr lang="en-US" altLang="zh-CN" sz="2200" dirty="0"/>
              <a:t>-</a:t>
            </a:r>
            <a:r>
              <a:rPr lang="en-US" sz="2200" dirty="0"/>
              <a:t>cell mobility with low interruption. And the sequential L1/L2 cell change between </a:t>
            </a:r>
            <a:r>
              <a:rPr lang="en-US" altLang="zh-CN" sz="2200" dirty="0"/>
              <a:t>c</a:t>
            </a:r>
            <a:r>
              <a:rPr lang="en-US" sz="2200" dirty="0"/>
              <a:t>andidates without RRC reconfiguration has been supported in Rel-18 LTM.</a:t>
            </a:r>
          </a:p>
          <a:p>
            <a:pPr lvl="1"/>
            <a:r>
              <a:rPr lang="en-US" sz="2200" dirty="0"/>
              <a:t>In Rel-18, only i</a:t>
            </a:r>
            <a:r>
              <a:rPr lang="en-US" sz="2200" dirty="0" smtClean="0"/>
              <a:t>ntra-DU </a:t>
            </a:r>
            <a:r>
              <a:rPr lang="en-US" altLang="zh-CN" sz="2200" dirty="0"/>
              <a:t>LTM </a:t>
            </a:r>
            <a:r>
              <a:rPr lang="en-US" sz="2200" dirty="0"/>
              <a:t>and i</a:t>
            </a:r>
            <a:r>
              <a:rPr lang="en-US" sz="2200" dirty="0" smtClean="0"/>
              <a:t>ntra-CU </a:t>
            </a:r>
            <a:r>
              <a:rPr lang="en-US" sz="2200" dirty="0"/>
              <a:t>i</a:t>
            </a:r>
            <a:r>
              <a:rPr lang="en-US" sz="2200" dirty="0" smtClean="0"/>
              <a:t>nter-DU </a:t>
            </a:r>
            <a:r>
              <a:rPr lang="en-US" sz="2200" dirty="0"/>
              <a:t>LTM are </a:t>
            </a:r>
            <a:r>
              <a:rPr lang="en-US" altLang="zh-CN" sz="2200" dirty="0"/>
              <a:t>supported</a:t>
            </a:r>
            <a:r>
              <a:rPr lang="en-US" sz="2200" dirty="0"/>
              <a:t>.</a:t>
            </a:r>
          </a:p>
          <a:p>
            <a:pPr lvl="1"/>
            <a:r>
              <a:rPr lang="en-US" altLang="zh-CN" sz="2200" dirty="0"/>
              <a:t>In Rel-18, LTM for simultaneous </a:t>
            </a:r>
            <a:r>
              <a:rPr lang="en-US" altLang="zh-CN" sz="2200" dirty="0" err="1"/>
              <a:t>PCell</a:t>
            </a:r>
            <a:r>
              <a:rPr lang="en-US" altLang="zh-CN" sz="2200" dirty="0"/>
              <a:t> and </a:t>
            </a:r>
            <a:r>
              <a:rPr lang="en-US" altLang="zh-CN" sz="2200" dirty="0" err="1"/>
              <a:t>PSCell</a:t>
            </a:r>
            <a:r>
              <a:rPr lang="en-US" altLang="zh-CN" sz="2200" dirty="0"/>
              <a:t> change is not supported in Rel-18.</a:t>
            </a:r>
          </a:p>
          <a:p>
            <a:r>
              <a:rPr lang="en-US" dirty="0"/>
              <a:t>Potential </a:t>
            </a:r>
            <a:r>
              <a:rPr lang="en-US" altLang="zh-CN" dirty="0">
                <a:cs typeface="Arial" panose="020B0604020202020204" pitchFamily="34" charset="0"/>
              </a:rPr>
              <a:t>working scope</a:t>
            </a:r>
            <a:endParaRPr lang="en-US" dirty="0"/>
          </a:p>
          <a:p>
            <a:pPr lvl="1"/>
            <a:r>
              <a:rPr lang="en-US" dirty="0" smtClean="0"/>
              <a:t>To </a:t>
            </a:r>
            <a:r>
              <a:rPr lang="en-US" dirty="0"/>
              <a:t>s</a:t>
            </a:r>
            <a:r>
              <a:rPr lang="en-US" dirty="0" smtClean="0"/>
              <a:t>pecify </a:t>
            </a:r>
            <a:r>
              <a:rPr lang="en-US" dirty="0"/>
              <a:t>support for inter-CU Layer 2 Mobility (LTM</a:t>
            </a:r>
            <a:r>
              <a:rPr lang="en-US" dirty="0" smtClean="0"/>
              <a:t>):</a:t>
            </a:r>
            <a:endParaRPr lang="en-US" dirty="0"/>
          </a:p>
          <a:p>
            <a:pPr lvl="2"/>
            <a:r>
              <a:rPr lang="en-US" altLang="zh-CN" dirty="0"/>
              <a:t>Rel-18 </a:t>
            </a:r>
            <a:r>
              <a:rPr lang="en-US" altLang="zh-CN" dirty="0" smtClean="0"/>
              <a:t>intra-CU </a:t>
            </a:r>
            <a:r>
              <a:rPr lang="en-US" altLang="zh-CN" dirty="0"/>
              <a:t>LTM </a:t>
            </a:r>
            <a:r>
              <a:rPr lang="en-US" dirty="0"/>
              <a:t>is used as the baseline;</a:t>
            </a:r>
          </a:p>
          <a:p>
            <a:pPr lvl="2"/>
            <a:r>
              <a:rPr lang="en-US" dirty="0"/>
              <a:t>The procedure of inter-CU LTM </a:t>
            </a:r>
            <a:r>
              <a:rPr lang="en-US" dirty="0" smtClean="0"/>
              <a:t>are applicable </a:t>
            </a:r>
            <a:r>
              <a:rPr lang="en-US" dirty="0"/>
              <a:t>to the following scenarios:</a:t>
            </a:r>
          </a:p>
          <a:p>
            <a:pPr lvl="3"/>
            <a:r>
              <a:rPr lang="en-US" dirty="0"/>
              <a:t>Non-DC case (standalone and CA): </a:t>
            </a:r>
            <a:r>
              <a:rPr lang="en-US" dirty="0" smtClean="0"/>
              <a:t>inter-CU </a:t>
            </a:r>
            <a:r>
              <a:rPr lang="en-US" dirty="0"/>
              <a:t>LTM for MCG change;</a:t>
            </a:r>
          </a:p>
          <a:p>
            <a:pPr lvl="3"/>
            <a:r>
              <a:rPr lang="en-US" dirty="0"/>
              <a:t>NR-DC case: </a:t>
            </a:r>
            <a:r>
              <a:rPr lang="en-US" dirty="0" smtClean="0"/>
              <a:t>inter-CU </a:t>
            </a:r>
            <a:r>
              <a:rPr lang="en-US" dirty="0"/>
              <a:t>LTM for SCG change; </a:t>
            </a:r>
            <a:r>
              <a:rPr lang="en-US" dirty="0" smtClean="0"/>
              <a:t>inter-CU </a:t>
            </a:r>
            <a:r>
              <a:rPr lang="en-US" dirty="0"/>
              <a:t>LTM for </a:t>
            </a:r>
            <a:r>
              <a:rPr lang="en-US" altLang="zh-CN" dirty="0"/>
              <a:t>simultaneous MCG and SCG change;</a:t>
            </a:r>
          </a:p>
          <a:p>
            <a:pPr lvl="2"/>
            <a:r>
              <a:rPr lang="en-US" sz="2100" dirty="0"/>
              <a:t>CU-CU interface </a:t>
            </a:r>
            <a:r>
              <a:rPr lang="en-US" sz="2100" dirty="0" err="1"/>
              <a:t>signal</a:t>
            </a:r>
            <a:r>
              <a:rPr lang="en-US" altLang="zh-CN" sz="2100" dirty="0" err="1"/>
              <a:t>l</a:t>
            </a:r>
            <a:r>
              <a:rPr lang="en-US" sz="2100" dirty="0" err="1"/>
              <a:t>ing</a:t>
            </a:r>
            <a:r>
              <a:rPr lang="en-US" sz="2100" dirty="0"/>
              <a:t> to support inter-CU L</a:t>
            </a:r>
            <a:r>
              <a:rPr lang="en-US" altLang="zh-CN" sz="2100" dirty="0"/>
              <a:t>TM;</a:t>
            </a:r>
          </a:p>
          <a:p>
            <a:pPr lvl="2"/>
            <a:r>
              <a:rPr lang="en-US" altLang="zh-CN" sz="2100" dirty="0"/>
              <a:t>To avoid </a:t>
            </a:r>
            <a:r>
              <a:rPr lang="en-US" altLang="zh-CN" sz="2100" dirty="0" smtClean="0"/>
              <a:t>key </a:t>
            </a:r>
            <a:r>
              <a:rPr lang="en-US" altLang="zh-CN" sz="2100" dirty="0"/>
              <a:t>reuse </a:t>
            </a:r>
            <a:r>
              <a:rPr lang="en-US" altLang="zh-CN" sz="2100" dirty="0" smtClean="0"/>
              <a:t>for the </a:t>
            </a:r>
            <a:r>
              <a:rPr lang="en-US" altLang="zh-CN" sz="2100" dirty="0"/>
              <a:t>subsequent </a:t>
            </a:r>
            <a:r>
              <a:rPr lang="en-US" altLang="zh-CN" sz="2100" dirty="0" smtClean="0"/>
              <a:t>inter-CU </a:t>
            </a:r>
            <a:r>
              <a:rPr lang="en-US" altLang="zh-CN" sz="2100" dirty="0"/>
              <a:t>LTM</a:t>
            </a:r>
            <a:r>
              <a:rPr lang="en-US" altLang="zh-CN" sz="1900" dirty="0"/>
              <a:t>, including LTM for MCG change and LTM for SCG change. </a:t>
            </a:r>
            <a:endParaRPr lang="en-US" altLang="zh-CN" sz="21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3184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Measurements related enhancements for LTM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cs typeface="Arial" panose="020B0604020202020204" pitchFamily="34" charset="0"/>
              </a:rPr>
              <a:t>Motivation</a:t>
            </a:r>
          </a:p>
          <a:p>
            <a:pPr lvl="1"/>
            <a:r>
              <a:rPr lang="en-US" altLang="zh-CN" sz="2200" dirty="0" smtClean="0"/>
              <a:t>In </a:t>
            </a:r>
            <a:r>
              <a:rPr lang="en-US" altLang="zh-CN" sz="2200" dirty="0"/>
              <a:t>Rel-18 L1 measurement report, p</a:t>
            </a:r>
            <a:r>
              <a:rPr lang="en-US" sz="2200" dirty="0" smtClean="0"/>
              <a:t>eriodic </a:t>
            </a:r>
            <a:r>
              <a:rPr lang="en-US" altLang="zh-CN" sz="2200" dirty="0" smtClean="0"/>
              <a:t>report on PUCCH, </a:t>
            </a:r>
            <a:r>
              <a:rPr lang="en-US" sz="2200" dirty="0" smtClean="0"/>
              <a:t>semi-persistent </a:t>
            </a:r>
            <a:r>
              <a:rPr lang="en-US" sz="2200" dirty="0"/>
              <a:t>report on </a:t>
            </a:r>
            <a:r>
              <a:rPr lang="en-US" sz="2200" dirty="0" smtClean="0"/>
              <a:t>PUCCH </a:t>
            </a:r>
            <a:r>
              <a:rPr lang="en-US" altLang="zh-CN" sz="2200" dirty="0" smtClean="0"/>
              <a:t>and PUSCH </a:t>
            </a:r>
            <a:r>
              <a:rPr lang="en-US" altLang="zh-CN" sz="2200" dirty="0"/>
              <a:t>and aperiodic report on PUSCH are supported. But event triggered </a:t>
            </a:r>
            <a:r>
              <a:rPr lang="en-US" altLang="zh-CN" sz="2200" dirty="0" smtClean="0"/>
              <a:t>report </a:t>
            </a:r>
            <a:r>
              <a:rPr lang="en-US" altLang="zh-CN" sz="2200" dirty="0"/>
              <a:t>for L1 measurement is not supported</a:t>
            </a:r>
            <a:r>
              <a:rPr lang="en-US" altLang="zh-CN" sz="2200" dirty="0" smtClean="0"/>
              <a:t>.</a:t>
            </a:r>
          </a:p>
          <a:p>
            <a:pPr lvl="1"/>
            <a:r>
              <a:rPr lang="en-US" altLang="zh-CN" sz="2200" dirty="0"/>
              <a:t>In Rel-17 ICBM, CSI measurement for candidate cell(s) is supported. But, </a:t>
            </a:r>
            <a:r>
              <a:rPr lang="en-US" sz="2200" dirty="0"/>
              <a:t>only SSB-based measurement and reporting for candidate cell is allowed before LTM</a:t>
            </a:r>
            <a:r>
              <a:rPr lang="en-US" altLang="zh-CN" sz="2200" dirty="0"/>
              <a:t> in Rel-18</a:t>
            </a:r>
            <a:r>
              <a:rPr lang="en-US" sz="2200" dirty="0"/>
              <a:t>.</a:t>
            </a:r>
          </a:p>
          <a:p>
            <a:pPr lvl="1"/>
            <a:r>
              <a:rPr lang="en-US" altLang="zh-CN" sz="2200" dirty="0"/>
              <a:t>In Rel-18, </a:t>
            </a:r>
            <a:r>
              <a:rPr lang="en-US" altLang="zh-CN" sz="2200" dirty="0" smtClean="0"/>
              <a:t>only </a:t>
            </a:r>
            <a:r>
              <a:rPr lang="en-US" altLang="zh-CN" sz="2200" dirty="0"/>
              <a:t>L1-RSRP as the </a:t>
            </a:r>
            <a:r>
              <a:rPr lang="en-US" altLang="zh-CN" sz="2200" dirty="0" smtClean="0"/>
              <a:t>measurement </a:t>
            </a:r>
            <a:r>
              <a:rPr lang="en-US" altLang="zh-CN" sz="2200" dirty="0"/>
              <a:t>quantity </a:t>
            </a:r>
            <a:r>
              <a:rPr lang="en-US" altLang="zh-CN" sz="2200" dirty="0" smtClean="0"/>
              <a:t>is supported for L1 measurement.</a:t>
            </a:r>
          </a:p>
          <a:p>
            <a:pPr lvl="1"/>
            <a:r>
              <a:rPr lang="en-US" altLang="zh-CN" sz="2200" dirty="0" smtClean="0"/>
              <a:t>In Rel-18</a:t>
            </a:r>
            <a:r>
              <a:rPr lang="en-US" altLang="zh-CN" sz="2200" dirty="0"/>
              <a:t>, UE-based filtering to the L1 measurement results is </a:t>
            </a:r>
            <a:r>
              <a:rPr lang="en-US" altLang="zh-CN" sz="2200" dirty="0" smtClean="0"/>
              <a:t>not supported.</a:t>
            </a:r>
            <a:endParaRPr lang="en-US" altLang="zh-CN" sz="2200" dirty="0"/>
          </a:p>
          <a:p>
            <a:pPr lvl="1"/>
            <a:r>
              <a:rPr lang="en-GB" sz="2200" dirty="0"/>
              <a:t>In Rel-18, </a:t>
            </a:r>
            <a:r>
              <a:rPr lang="en-GB" sz="2200" i="1" dirty="0"/>
              <a:t>s-Measure</a:t>
            </a:r>
            <a:r>
              <a:rPr lang="en-GB" sz="2200" dirty="0"/>
              <a:t> does not apply to L1 LTM related measurements</a:t>
            </a:r>
            <a:r>
              <a:rPr lang="en-US" sz="2200" dirty="0"/>
              <a:t>.</a:t>
            </a:r>
            <a:endParaRPr lang="en-GB" sz="2200" dirty="0"/>
          </a:p>
          <a:p>
            <a:r>
              <a:rPr lang="en-US" altLang="zh-CN" dirty="0" smtClean="0">
                <a:cs typeface="Arial" panose="020B0604020202020204" pitchFamily="34" charset="0"/>
              </a:rPr>
              <a:t>Potential </a:t>
            </a:r>
            <a:r>
              <a:rPr lang="en-US" altLang="zh-CN" dirty="0">
                <a:cs typeface="Arial" panose="020B0604020202020204" pitchFamily="34" charset="0"/>
              </a:rPr>
              <a:t>working scope</a:t>
            </a:r>
          </a:p>
          <a:p>
            <a:pPr lvl="1"/>
            <a:r>
              <a:rPr lang="en-US" altLang="zh-CN" sz="2200" dirty="0"/>
              <a:t>To </a:t>
            </a:r>
            <a:r>
              <a:rPr lang="en-US" altLang="zh-CN" sz="2200" dirty="0" smtClean="0"/>
              <a:t>specify measurements </a:t>
            </a:r>
            <a:r>
              <a:rPr lang="en-US" altLang="zh-CN" sz="2200" dirty="0"/>
              <a:t>related enhancements for purpose of supporting LTM</a:t>
            </a:r>
            <a:r>
              <a:rPr lang="zh-CN" altLang="en-US" sz="2200" dirty="0"/>
              <a:t>：</a:t>
            </a:r>
            <a:endParaRPr lang="en-US" altLang="zh-CN" sz="2200" dirty="0"/>
          </a:p>
          <a:p>
            <a:pPr lvl="2"/>
            <a:r>
              <a:rPr lang="en-US" altLang="zh-CN" sz="1800" dirty="0"/>
              <a:t>To specify event triggered L1 measurement reporting for triggering </a:t>
            </a:r>
            <a:r>
              <a:rPr lang="en-US" altLang="zh-CN" sz="1800" dirty="0" smtClean="0"/>
              <a:t>LTM:</a:t>
            </a:r>
            <a:endParaRPr lang="en-US" altLang="zh-CN" sz="1800" dirty="0"/>
          </a:p>
          <a:p>
            <a:pPr lvl="3"/>
            <a:r>
              <a:rPr lang="en-US" altLang="zh-CN" sz="1600" dirty="0"/>
              <a:t>To </a:t>
            </a:r>
            <a:r>
              <a:rPr lang="en-US" altLang="zh-CN" sz="1600" dirty="0" smtClean="0"/>
              <a:t>specify </a:t>
            </a:r>
            <a:r>
              <a:rPr lang="en-US" altLang="zh-CN" sz="1600" dirty="0"/>
              <a:t>events for L1 measurement </a:t>
            </a:r>
            <a:r>
              <a:rPr lang="en-US" altLang="zh-CN" sz="1600" dirty="0" smtClean="0"/>
              <a:t>reporting;</a:t>
            </a:r>
            <a:endParaRPr lang="en-US" altLang="zh-CN" sz="1600" dirty="0"/>
          </a:p>
          <a:p>
            <a:pPr lvl="3"/>
            <a:r>
              <a:rPr lang="en-US" altLang="zh-CN" sz="1600" dirty="0"/>
              <a:t>To specify the reporting resource for event triggered L1 measurement </a:t>
            </a:r>
            <a:r>
              <a:rPr lang="en-US" altLang="zh-CN" sz="1600" dirty="0" smtClean="0"/>
              <a:t>reporting;</a:t>
            </a:r>
          </a:p>
          <a:p>
            <a:pPr lvl="3"/>
            <a:r>
              <a:rPr lang="en-US" altLang="zh-CN" sz="1600" dirty="0" smtClean="0"/>
              <a:t>To </a:t>
            </a:r>
            <a:r>
              <a:rPr lang="en-US" altLang="zh-CN" sz="1600" dirty="0"/>
              <a:t>specify the reporting format for event triggered L1 measurement reporting </a:t>
            </a:r>
            <a:r>
              <a:rPr lang="en-US" altLang="zh-CN" sz="1600" dirty="0" smtClean="0"/>
              <a:t>;</a:t>
            </a:r>
          </a:p>
          <a:p>
            <a:pPr lvl="2"/>
            <a:r>
              <a:rPr lang="en-US" altLang="zh-CN" sz="1800" dirty="0"/>
              <a:t>To specify CSI-RS measurements for LTM procedures and enable CSI-RS based beam </a:t>
            </a:r>
            <a:r>
              <a:rPr lang="en-US" altLang="zh-CN" sz="1800" dirty="0" smtClean="0"/>
              <a:t>management;</a:t>
            </a:r>
            <a:endParaRPr lang="en-US" altLang="zh-CN" sz="1800" dirty="0"/>
          </a:p>
          <a:p>
            <a:pPr lvl="2"/>
            <a:r>
              <a:rPr lang="en-US" altLang="zh-CN" sz="1800" dirty="0"/>
              <a:t>To support L1-SINR as the Measurement quantity for </a:t>
            </a:r>
            <a:r>
              <a:rPr lang="en-US" altLang="zh-CN" sz="1800" dirty="0" smtClean="0"/>
              <a:t>L1 measurement reporting;</a:t>
            </a:r>
            <a:endParaRPr lang="en-US" altLang="zh-CN" sz="1800" dirty="0" smtClean="0">
              <a:solidFill>
                <a:srgbClr val="FF0000"/>
              </a:solidFill>
            </a:endParaRPr>
          </a:p>
          <a:p>
            <a:pPr lvl="2"/>
            <a:r>
              <a:rPr lang="en-US" altLang="zh-CN" sz="1800" dirty="0"/>
              <a:t>To specify </a:t>
            </a:r>
            <a:r>
              <a:rPr lang="en-US" sz="1800" dirty="0"/>
              <a:t>UE-based filtering to the L1 measurement </a:t>
            </a:r>
            <a:r>
              <a:rPr lang="en-US" sz="1800" dirty="0" smtClean="0"/>
              <a:t>results;</a:t>
            </a:r>
            <a:endParaRPr lang="en-US" sz="1800" dirty="0"/>
          </a:p>
          <a:p>
            <a:pPr lvl="2"/>
            <a:r>
              <a:rPr lang="en-US" altLang="zh-CN" sz="1800" dirty="0"/>
              <a:t>To specify the conditions </a:t>
            </a:r>
            <a:r>
              <a:rPr lang="en-US" altLang="zh-CN" sz="1800" dirty="0" smtClean="0"/>
              <a:t>for the controlling of </a:t>
            </a:r>
            <a:r>
              <a:rPr lang="en-GB" sz="1800" dirty="0" smtClean="0"/>
              <a:t>L1 </a:t>
            </a:r>
            <a:r>
              <a:rPr lang="en-GB" sz="1800" dirty="0"/>
              <a:t>measurements </a:t>
            </a:r>
            <a:r>
              <a:rPr lang="en-US" sz="1800" dirty="0" smtClean="0"/>
              <a:t>on </a:t>
            </a:r>
            <a:r>
              <a:rPr lang="en-US" altLang="zh-CN" sz="1800" dirty="0" smtClean="0"/>
              <a:t>LTM candidate cells:</a:t>
            </a:r>
            <a:endParaRPr lang="en-US" altLang="zh-CN" sz="1800" dirty="0"/>
          </a:p>
          <a:p>
            <a:pPr lvl="3"/>
            <a:r>
              <a:rPr lang="en-US" altLang="zh-CN" sz="1500" dirty="0"/>
              <a:t>To </a:t>
            </a:r>
            <a:r>
              <a:rPr lang="en-US" altLang="zh-CN" sz="1500" dirty="0" smtClean="0"/>
              <a:t>define the threshold based </a:t>
            </a:r>
            <a:r>
              <a:rPr lang="en-US" altLang="zh-CN" sz="1500" dirty="0"/>
              <a:t>on L1/L3 measurement </a:t>
            </a:r>
            <a:r>
              <a:rPr lang="en-US" altLang="zh-CN" sz="1500" dirty="0" smtClean="0"/>
              <a:t>results, e.g.</a:t>
            </a:r>
            <a:r>
              <a:rPr lang="en-GB" sz="1600" dirty="0"/>
              <a:t> </a:t>
            </a:r>
            <a:r>
              <a:rPr lang="en-GB" sz="1600" dirty="0" smtClean="0"/>
              <a:t>similar to </a:t>
            </a:r>
            <a:r>
              <a:rPr lang="en-GB" sz="1600" i="1" dirty="0" smtClean="0"/>
              <a:t>s-Measure</a:t>
            </a:r>
            <a:r>
              <a:rPr lang="en-US" altLang="zh-CN" sz="1500" dirty="0" smtClean="0"/>
              <a:t>.</a:t>
            </a:r>
            <a:endParaRPr lang="en-US" altLang="zh-CN" sz="15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119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Subsequent conditional mobility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正文样式用于整个PPT文档的主要文字内容；…"/>
          <p:cNvSpPr txBox="1">
            <a:spLocks noGrp="1"/>
          </p:cNvSpPr>
          <p:nvPr>
            <p:ph idx="1"/>
          </p:nvPr>
        </p:nvSpPr>
        <p:spPr>
          <a:xfrm>
            <a:off x="1097280" y="1222048"/>
            <a:ext cx="10058400" cy="5223907"/>
          </a:xfrm>
          <a:prstGeom prst="rect">
            <a:avLst/>
          </a:prstGeom>
        </p:spPr>
        <p:txBody>
          <a:bodyPr vert="horz" lIns="0" tIns="45720" rIns="0" bIns="45720" rtlCol="0">
            <a:normAutofit fontScale="77500" lnSpcReduction="20000"/>
          </a:bodyPr>
          <a:lstStyle/>
          <a:p>
            <a:r>
              <a:rPr lang="en-US" altLang="zh-CN" sz="2200" dirty="0"/>
              <a:t>Motivation</a:t>
            </a:r>
          </a:p>
          <a:p>
            <a:pPr lvl="1"/>
            <a:r>
              <a:rPr lang="en-US" altLang="zh-CN" sz="2000" dirty="0"/>
              <a:t> In Rel-16 and Rel-17, CHO and CPAC have been introduced to improve the robustness and UE should release stored all conditional configurations after successful completion of </a:t>
            </a:r>
            <a:r>
              <a:rPr lang="en-US" altLang="zh-CN" sz="2000" dirty="0" err="1"/>
              <a:t>SpCell</a:t>
            </a:r>
            <a:r>
              <a:rPr lang="en-US" altLang="zh-CN" sz="2000" dirty="0"/>
              <a:t> change procedure.</a:t>
            </a:r>
          </a:p>
          <a:p>
            <a:pPr lvl="1"/>
            <a:r>
              <a:rPr lang="en-US" altLang="zh-CN" sz="2000" dirty="0"/>
              <a:t>In Rel-18, to reduce </a:t>
            </a:r>
            <a:r>
              <a:rPr lang="en-US" altLang="zh-CN" sz="2000" dirty="0" err="1"/>
              <a:t>signalling</a:t>
            </a:r>
            <a:r>
              <a:rPr lang="en-US" altLang="zh-CN" sz="2000" dirty="0"/>
              <a:t> overhead and interrupting time, the selective activation of the cell groups has been discussed. In selective activation of the cell groups, UE should keep conditional configurations after </a:t>
            </a:r>
            <a:r>
              <a:rPr lang="en-US" altLang="zh-CN" sz="2000" dirty="0" err="1"/>
              <a:t>SpCell</a:t>
            </a:r>
            <a:r>
              <a:rPr lang="en-US" altLang="zh-CN" sz="2000" dirty="0"/>
              <a:t> change for subsequent mobility without RRC reconfiguration. In Rel-18, the selective activation of the cell groups focuses on SCG and there‘s no time for MCG. And the terminology of the selective activation of SCG is “subsequent CPAC”.</a:t>
            </a:r>
          </a:p>
          <a:p>
            <a:pPr lvl="1"/>
            <a:r>
              <a:rPr lang="en-US" altLang="zh-CN" sz="2000" dirty="0"/>
              <a:t>Rel-18 LTM can only be triggered by network command and conditional based LTM is not supported</a:t>
            </a:r>
            <a:r>
              <a:rPr lang="en-US" altLang="zh-CN" sz="2000" dirty="0" smtClean="0"/>
              <a:t>.</a:t>
            </a:r>
          </a:p>
          <a:p>
            <a:pPr lvl="1"/>
            <a:r>
              <a:rPr lang="en-US" sz="2000" dirty="0" smtClean="0"/>
              <a:t>In Rel-18, the </a:t>
            </a:r>
            <a:r>
              <a:rPr lang="en-US" sz="2000" dirty="0"/>
              <a:t>LTM candidate configuration is not able to be used for CHO/CPAC, and the CHO/CPAC candidate configuration is not able to be used for LTM. However, both the CHO/CPAC candidate configuration and the LTM candidate configuration can be described by </a:t>
            </a:r>
            <a:r>
              <a:rPr lang="en-US" sz="2000" dirty="0" smtClean="0"/>
              <a:t>the </a:t>
            </a:r>
            <a:r>
              <a:rPr lang="en-US" sz="2000" i="1" dirty="0" err="1" smtClean="0"/>
              <a:t>RRCReconfiguration</a:t>
            </a:r>
            <a:r>
              <a:rPr lang="en-US" sz="2000" dirty="0" smtClean="0"/>
              <a:t> message</a:t>
            </a:r>
            <a:endParaRPr lang="en-US" altLang="zh-CN" sz="2000" dirty="0"/>
          </a:p>
          <a:p>
            <a:r>
              <a:rPr lang="en-US" altLang="zh-CN" sz="2200" dirty="0"/>
              <a:t>Potential working scope</a:t>
            </a:r>
          </a:p>
          <a:p>
            <a:pPr lvl="1"/>
            <a:r>
              <a:rPr lang="en-US" sz="2000" dirty="0"/>
              <a:t>To specify mechanism and procedures of subsequent conditional mobility:</a:t>
            </a:r>
          </a:p>
          <a:p>
            <a:pPr lvl="2"/>
            <a:r>
              <a:rPr lang="en-US" sz="1900" dirty="0" smtClean="0"/>
              <a:t>Conditional LTM:</a:t>
            </a:r>
            <a:endParaRPr lang="en-US" sz="1900" dirty="0"/>
          </a:p>
          <a:p>
            <a:pPr lvl="3"/>
            <a:r>
              <a:rPr lang="en-US" altLang="zh-CN" dirty="0"/>
              <a:t>To specify execution </a:t>
            </a:r>
            <a:r>
              <a:rPr lang="en-US" altLang="zh-CN" dirty="0" smtClean="0"/>
              <a:t>conditions </a:t>
            </a:r>
            <a:r>
              <a:rPr lang="en-US" altLang="zh-CN" dirty="0"/>
              <a:t>based on L1/L3 </a:t>
            </a:r>
            <a:r>
              <a:rPr lang="en-US" altLang="zh-CN" dirty="0" smtClean="0"/>
              <a:t>measurement;</a:t>
            </a:r>
            <a:endParaRPr lang="en-US" altLang="zh-CN" dirty="0"/>
          </a:p>
          <a:p>
            <a:pPr lvl="3"/>
            <a:r>
              <a:rPr lang="en-US" dirty="0"/>
              <a:t>Early TA acquisition enhancements for </a:t>
            </a:r>
            <a:r>
              <a:rPr lang="en-US" dirty="0" smtClean="0"/>
              <a:t>the RACH-less </a:t>
            </a:r>
            <a:r>
              <a:rPr lang="en-US" dirty="0"/>
              <a:t>based </a:t>
            </a:r>
            <a:r>
              <a:rPr lang="en-US" dirty="0" smtClean="0"/>
              <a:t>LTM;</a:t>
            </a:r>
            <a:endParaRPr lang="en-US" dirty="0"/>
          </a:p>
          <a:p>
            <a:pPr lvl="2"/>
            <a:r>
              <a:rPr lang="en-US" sz="1900" dirty="0"/>
              <a:t>S</a:t>
            </a:r>
            <a:r>
              <a:rPr lang="en-US" sz="1900" dirty="0" smtClean="0"/>
              <a:t>ubsequent </a:t>
            </a:r>
            <a:r>
              <a:rPr lang="en-US" sz="1900" dirty="0"/>
              <a:t>CHO </a:t>
            </a:r>
            <a:r>
              <a:rPr lang="en-US" sz="1900" dirty="0" smtClean="0"/>
              <a:t>in non-DC and NR-D</a:t>
            </a:r>
            <a:r>
              <a:rPr lang="en-US" altLang="zh-CN" sz="1900" dirty="0" smtClean="0"/>
              <a:t>C and </a:t>
            </a:r>
            <a:r>
              <a:rPr lang="en-US" altLang="zh-CN" sz="1800" dirty="0"/>
              <a:t>t</a:t>
            </a:r>
            <a:r>
              <a:rPr lang="en-US" sz="1800" dirty="0"/>
              <a:t>he procedure of subsequent CHO </a:t>
            </a:r>
            <a:r>
              <a:rPr lang="en-US" altLang="zh-CN" sz="1800" dirty="0"/>
              <a:t>is</a:t>
            </a:r>
            <a:r>
              <a:rPr lang="en-US" sz="1800" dirty="0"/>
              <a:t> applicable to the </a:t>
            </a:r>
            <a:r>
              <a:rPr lang="en-US" altLang="zh-CN" sz="1800" dirty="0"/>
              <a:t>following</a:t>
            </a:r>
            <a:r>
              <a:rPr lang="en-US" sz="1800" dirty="0"/>
              <a:t> </a:t>
            </a:r>
            <a:r>
              <a:rPr lang="en-US" sz="1800" dirty="0" smtClean="0"/>
              <a:t>scenarios:</a:t>
            </a:r>
            <a:endParaRPr lang="en-US" sz="1900" dirty="0"/>
          </a:p>
          <a:p>
            <a:pPr lvl="3"/>
            <a:r>
              <a:rPr lang="en-US" dirty="0"/>
              <a:t>Subsequent CHO with/without SCG </a:t>
            </a:r>
            <a:r>
              <a:rPr lang="en-US" dirty="0" smtClean="0"/>
              <a:t>change;</a:t>
            </a:r>
            <a:endParaRPr lang="en-US" dirty="0"/>
          </a:p>
          <a:p>
            <a:pPr lvl="3"/>
            <a:r>
              <a:rPr lang="en-US" dirty="0"/>
              <a:t>Subsequent CHO with candidate SCGs for subsequent </a:t>
            </a:r>
            <a:r>
              <a:rPr lang="en-US" dirty="0" smtClean="0"/>
              <a:t>CPAC;</a:t>
            </a:r>
            <a:endParaRPr lang="en-US" dirty="0"/>
          </a:p>
          <a:p>
            <a:pPr lvl="2"/>
            <a:r>
              <a:rPr lang="en-US" altLang="zh-CN" dirty="0"/>
              <a:t>A harmonized RRC modelling approach for </a:t>
            </a:r>
            <a:r>
              <a:rPr lang="en-US" altLang="zh-CN" dirty="0" smtClean="0"/>
              <a:t>LTM </a:t>
            </a:r>
            <a:r>
              <a:rPr lang="en-US" altLang="zh-CN" dirty="0"/>
              <a:t>and conditional L3 mobility with the ability for </a:t>
            </a:r>
            <a:r>
              <a:rPr lang="en-US" altLang="zh-CN" dirty="0" smtClean="0"/>
              <a:t>subsequent mobility </a:t>
            </a:r>
            <a:r>
              <a:rPr lang="en-US" altLang="zh-CN" dirty="0"/>
              <a:t>can be </a:t>
            </a:r>
            <a:r>
              <a:rPr lang="en-US" altLang="zh-CN" dirty="0" smtClean="0"/>
              <a:t>considered</a:t>
            </a:r>
            <a:r>
              <a:rPr lang="en-US" altLang="zh-CN" dirty="0"/>
              <a:t>:</a:t>
            </a:r>
            <a:endParaRPr lang="en-US" altLang="zh-CN" dirty="0" smtClean="0"/>
          </a:p>
          <a:p>
            <a:pPr lvl="3">
              <a:lnSpc>
                <a:spcPct val="100000"/>
              </a:lnSpc>
            </a:pPr>
            <a:r>
              <a:rPr lang="en-US" dirty="0"/>
              <a:t>To allow LTM candidate </a:t>
            </a:r>
            <a:r>
              <a:rPr lang="en-US" dirty="0" smtClean="0"/>
              <a:t>configurations </a:t>
            </a:r>
            <a:r>
              <a:rPr lang="en-US" dirty="0"/>
              <a:t>used for CHO/CPAC </a:t>
            </a:r>
            <a:r>
              <a:rPr lang="en-US" dirty="0" smtClean="0"/>
              <a:t>procedure;</a:t>
            </a:r>
            <a:endParaRPr lang="en-US" dirty="0"/>
          </a:p>
          <a:p>
            <a:pPr lvl="3">
              <a:lnSpc>
                <a:spcPct val="100000"/>
              </a:lnSpc>
            </a:pPr>
            <a:r>
              <a:rPr lang="en-US" dirty="0"/>
              <a:t>To allow CHO/CPAC candidate </a:t>
            </a:r>
            <a:r>
              <a:rPr lang="en-US" dirty="0" smtClean="0"/>
              <a:t>configurations </a:t>
            </a:r>
            <a:r>
              <a:rPr lang="en-US" dirty="0"/>
              <a:t>used for LTM </a:t>
            </a:r>
            <a:r>
              <a:rPr lang="en-US" dirty="0" smtClean="0"/>
              <a:t>procedure.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1019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6AF4C9-A416-4884-ACBD-A5CE405C4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991756-FA78-4223-977C-41384B70A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360378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sz="2400" dirty="0" smtClean="0">
                <a:cs typeface="Arial" panose="020B0604020202020204" pitchFamily="34" charset="0"/>
              </a:rPr>
              <a:t>Proposal</a:t>
            </a:r>
            <a:r>
              <a:rPr lang="en-US" altLang="zh-CN" sz="2400" dirty="0">
                <a:cs typeface="Arial" panose="020B0604020202020204" pitchFamily="34" charset="0"/>
              </a:rPr>
              <a:t>: The following objectives can be considered for Mobility </a:t>
            </a:r>
            <a:r>
              <a:rPr lang="en-US" altLang="zh-CN" sz="2400" dirty="0" smtClean="0">
                <a:cs typeface="Arial" panose="020B0604020202020204" pitchFamily="34" charset="0"/>
              </a:rPr>
              <a:t>Enhancements </a:t>
            </a:r>
            <a:r>
              <a:rPr lang="en-US" altLang="zh-CN" sz="2400" dirty="0">
                <a:cs typeface="Arial" panose="020B0604020202020204" pitchFamily="34" charset="0"/>
              </a:rPr>
              <a:t>in </a:t>
            </a:r>
            <a:r>
              <a:rPr lang="en-US" altLang="zh-CN" sz="2400" dirty="0" smtClean="0">
                <a:cs typeface="Arial" panose="020B0604020202020204" pitchFamily="34" charset="0"/>
              </a:rPr>
              <a:t>Rel-19</a:t>
            </a:r>
          </a:p>
          <a:p>
            <a:pPr lvl="1"/>
            <a:r>
              <a:rPr lang="en-US" dirty="0"/>
              <a:t>To specify support for inter-CU Layer 2 Mobility (LTM</a:t>
            </a:r>
            <a:r>
              <a:rPr lang="en-US" dirty="0" smtClean="0"/>
              <a:t>):</a:t>
            </a:r>
            <a:endParaRPr lang="en-US" dirty="0"/>
          </a:p>
          <a:p>
            <a:pPr lvl="2"/>
            <a:r>
              <a:rPr lang="en-US" altLang="zh-CN" dirty="0"/>
              <a:t>Rel-18 intra-CU LTM </a:t>
            </a:r>
            <a:r>
              <a:rPr lang="en-US" dirty="0"/>
              <a:t>is used as the baseline;</a:t>
            </a:r>
          </a:p>
          <a:p>
            <a:pPr lvl="2"/>
            <a:r>
              <a:rPr lang="en-US" dirty="0"/>
              <a:t>The procedure of inter-CU LTM are applicable to the following scenarios:</a:t>
            </a:r>
          </a:p>
          <a:p>
            <a:pPr lvl="3"/>
            <a:r>
              <a:rPr lang="en-US" dirty="0"/>
              <a:t>Non-DC case (standalone and CA): inter-CU LTM for MCG change;</a:t>
            </a:r>
          </a:p>
          <a:p>
            <a:pPr lvl="3"/>
            <a:r>
              <a:rPr lang="en-US" dirty="0"/>
              <a:t>NR-DC case: inter-CU LTM for SCG change; inter-CU LTM for </a:t>
            </a:r>
            <a:r>
              <a:rPr lang="en-US" altLang="zh-CN" dirty="0"/>
              <a:t>simultaneous MCG and SCG change;</a:t>
            </a:r>
          </a:p>
          <a:p>
            <a:pPr lvl="2"/>
            <a:r>
              <a:rPr lang="en-US" sz="2100" dirty="0"/>
              <a:t>CU-CU interface </a:t>
            </a:r>
            <a:r>
              <a:rPr lang="en-US" sz="2100" dirty="0" err="1"/>
              <a:t>signal</a:t>
            </a:r>
            <a:r>
              <a:rPr lang="en-US" altLang="zh-CN" sz="2100" dirty="0" err="1"/>
              <a:t>l</a:t>
            </a:r>
            <a:r>
              <a:rPr lang="en-US" sz="2100" dirty="0" err="1"/>
              <a:t>ing</a:t>
            </a:r>
            <a:r>
              <a:rPr lang="en-US" sz="2100" dirty="0"/>
              <a:t> to support inter-CU L</a:t>
            </a:r>
            <a:r>
              <a:rPr lang="en-US" altLang="zh-CN" sz="2100" dirty="0"/>
              <a:t>TM;</a:t>
            </a:r>
          </a:p>
          <a:p>
            <a:pPr lvl="2"/>
            <a:r>
              <a:rPr lang="en-US" altLang="zh-CN" sz="2100" dirty="0"/>
              <a:t>To avoid key reuse for the subsequent inter-CU LTM</a:t>
            </a:r>
            <a:r>
              <a:rPr lang="en-US" altLang="zh-CN" sz="1900" dirty="0"/>
              <a:t>, including LTM for MCG change and LTM for SCG change. </a:t>
            </a:r>
            <a:endParaRPr lang="en-US" altLang="zh-CN" sz="2100" dirty="0"/>
          </a:p>
          <a:p>
            <a:pPr lvl="1"/>
            <a:r>
              <a:rPr lang="en-US" altLang="zh-CN" sz="2200" dirty="0"/>
              <a:t>To specify measurements related enhancements for purpose of supporting LTM</a:t>
            </a:r>
            <a:r>
              <a:rPr lang="zh-CN" altLang="en-US" sz="2200" dirty="0"/>
              <a:t>：</a:t>
            </a:r>
            <a:endParaRPr lang="en-US" altLang="zh-CN" sz="2200" dirty="0"/>
          </a:p>
          <a:p>
            <a:pPr lvl="2"/>
            <a:r>
              <a:rPr lang="en-US" altLang="zh-CN" sz="1800" dirty="0"/>
              <a:t>To specify event triggered L1 measurement reporting for triggering LTM:</a:t>
            </a:r>
          </a:p>
          <a:p>
            <a:pPr lvl="3"/>
            <a:r>
              <a:rPr lang="en-US" altLang="zh-CN" sz="1600" dirty="0"/>
              <a:t>To specify events for L1 measurement reporting;</a:t>
            </a:r>
          </a:p>
          <a:p>
            <a:pPr lvl="3"/>
            <a:r>
              <a:rPr lang="en-US" altLang="zh-CN" sz="1600" dirty="0"/>
              <a:t>To specify the reporting resource for event triggered L1 measurement reporting;</a:t>
            </a:r>
          </a:p>
          <a:p>
            <a:pPr lvl="3"/>
            <a:r>
              <a:rPr lang="en-US" altLang="zh-CN" sz="1600" dirty="0"/>
              <a:t>To specify the reporting format for event triggered L1 measurement reporting ;</a:t>
            </a:r>
          </a:p>
          <a:p>
            <a:pPr lvl="2"/>
            <a:r>
              <a:rPr lang="en-US" altLang="zh-CN" sz="1800" dirty="0"/>
              <a:t>To specify CSI-RS measurements for LTM procedures and enable CSI-RS based beam management;</a:t>
            </a:r>
          </a:p>
          <a:p>
            <a:pPr lvl="2"/>
            <a:r>
              <a:rPr lang="en-US" altLang="zh-CN" sz="1800" dirty="0"/>
              <a:t>To support L1-SINR as the Measurement quantity </a:t>
            </a:r>
            <a:r>
              <a:rPr lang="en-US" altLang="zh-CN" sz="1800" dirty="0" smtClean="0"/>
              <a:t>for L1 </a:t>
            </a:r>
            <a:r>
              <a:rPr lang="en-US" altLang="zh-CN" sz="1800" dirty="0"/>
              <a:t>measurement reporting;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 lvl="2"/>
            <a:r>
              <a:rPr lang="en-US" altLang="zh-CN" sz="1800" dirty="0"/>
              <a:t>To specify </a:t>
            </a:r>
            <a:r>
              <a:rPr lang="en-US" sz="1800" dirty="0"/>
              <a:t>UE-based filtering to the L1 measurement results;</a:t>
            </a:r>
          </a:p>
          <a:p>
            <a:pPr lvl="2"/>
            <a:r>
              <a:rPr lang="en-US" altLang="zh-CN" sz="1800" dirty="0"/>
              <a:t>To specify the conditions for the controlling of </a:t>
            </a:r>
            <a:r>
              <a:rPr lang="en-GB" sz="1800" dirty="0" smtClean="0"/>
              <a:t>L1 </a:t>
            </a:r>
            <a:r>
              <a:rPr lang="en-GB" sz="1800" dirty="0"/>
              <a:t>measurements </a:t>
            </a:r>
            <a:r>
              <a:rPr lang="en-US" sz="1800" dirty="0"/>
              <a:t>on </a:t>
            </a:r>
            <a:r>
              <a:rPr lang="en-US" altLang="zh-CN" sz="1800" dirty="0"/>
              <a:t>LTM candidate cells:</a:t>
            </a:r>
          </a:p>
          <a:p>
            <a:pPr lvl="3"/>
            <a:r>
              <a:rPr lang="en-US" altLang="zh-CN" sz="1500" dirty="0"/>
              <a:t>To define the threshold based on L1/L3 measurement results, e.g.</a:t>
            </a:r>
            <a:r>
              <a:rPr lang="en-GB" sz="1600" dirty="0"/>
              <a:t> similar to </a:t>
            </a:r>
            <a:r>
              <a:rPr lang="en-GB" sz="1600" i="1" dirty="0"/>
              <a:t>s-Measure</a:t>
            </a:r>
            <a:r>
              <a:rPr lang="en-US" altLang="zh-CN" sz="1500" dirty="0"/>
              <a:t>.</a:t>
            </a:r>
          </a:p>
          <a:p>
            <a:pPr lvl="1"/>
            <a:r>
              <a:rPr lang="en-US" sz="2000" dirty="0"/>
              <a:t>To specify mechanism and procedures of subsequent conditional mobility:</a:t>
            </a:r>
          </a:p>
          <a:p>
            <a:pPr lvl="2"/>
            <a:r>
              <a:rPr lang="en-US" sz="1900" dirty="0"/>
              <a:t>Conditional LTM:</a:t>
            </a:r>
          </a:p>
          <a:p>
            <a:pPr lvl="3"/>
            <a:r>
              <a:rPr lang="en-US" altLang="zh-CN" dirty="0"/>
              <a:t>To specify execution conditions based on L1/L3 measurement;</a:t>
            </a:r>
          </a:p>
          <a:p>
            <a:pPr lvl="3"/>
            <a:r>
              <a:rPr lang="en-US" dirty="0"/>
              <a:t>Early TA acquisition enhancements for the RACH-less based LTM;</a:t>
            </a:r>
          </a:p>
          <a:p>
            <a:pPr lvl="2"/>
            <a:r>
              <a:rPr lang="en-US" sz="1900" dirty="0"/>
              <a:t>Subsequent CHO in non-DC and NR-D</a:t>
            </a:r>
            <a:r>
              <a:rPr lang="en-US" altLang="zh-CN" sz="1900" dirty="0"/>
              <a:t>C and </a:t>
            </a:r>
            <a:r>
              <a:rPr lang="en-US" altLang="zh-CN" sz="1800" dirty="0"/>
              <a:t>t</a:t>
            </a:r>
            <a:r>
              <a:rPr lang="en-US" sz="1800" dirty="0"/>
              <a:t>he procedure of subsequent CHO </a:t>
            </a:r>
            <a:r>
              <a:rPr lang="en-US" altLang="zh-CN" sz="1800" dirty="0"/>
              <a:t>is</a:t>
            </a:r>
            <a:r>
              <a:rPr lang="en-US" sz="1800" dirty="0"/>
              <a:t> applicable to the </a:t>
            </a:r>
            <a:r>
              <a:rPr lang="en-US" altLang="zh-CN" sz="1800" dirty="0"/>
              <a:t>following</a:t>
            </a:r>
            <a:r>
              <a:rPr lang="en-US" sz="1800" dirty="0"/>
              <a:t> scenarios:</a:t>
            </a:r>
            <a:endParaRPr lang="en-US" sz="1900" dirty="0"/>
          </a:p>
          <a:p>
            <a:pPr lvl="3"/>
            <a:r>
              <a:rPr lang="en-US" dirty="0"/>
              <a:t>Subsequent CHO with/without SCG change;</a:t>
            </a:r>
          </a:p>
          <a:p>
            <a:pPr lvl="3"/>
            <a:r>
              <a:rPr lang="en-US" dirty="0"/>
              <a:t>Subsequent CHO with candidate SCGs for subsequent CPAC;</a:t>
            </a:r>
          </a:p>
          <a:p>
            <a:pPr lvl="2"/>
            <a:r>
              <a:rPr lang="en-US" altLang="zh-CN" dirty="0"/>
              <a:t>A harmonized RRC modelling approach for LTM and conditional L3 mobility with the ability for subsequent mobility can be considered:</a:t>
            </a:r>
          </a:p>
          <a:p>
            <a:pPr lvl="3">
              <a:lnSpc>
                <a:spcPct val="100000"/>
              </a:lnSpc>
            </a:pPr>
            <a:r>
              <a:rPr lang="en-US" dirty="0" smtClean="0"/>
              <a:t>To </a:t>
            </a:r>
            <a:r>
              <a:rPr lang="en-US" dirty="0"/>
              <a:t>allow LTM candidate configurations used for CHO/CPAC procedure;</a:t>
            </a:r>
          </a:p>
          <a:p>
            <a:pPr lvl="3">
              <a:lnSpc>
                <a:spcPct val="100000"/>
              </a:lnSpc>
            </a:pPr>
            <a:r>
              <a:rPr lang="en-US" dirty="0"/>
              <a:t>To allow CHO/CPAC candidate configurations used for LTM procedure.</a:t>
            </a:r>
          </a:p>
          <a:p>
            <a:pPr lvl="1"/>
            <a:endParaRPr lang="en-US" altLang="zh-CN" sz="2000" dirty="0" smtClean="0">
              <a:cs typeface="Arial" panose="020B0604020202020204" pitchFamily="34" charset="0"/>
            </a:endParaRPr>
          </a:p>
        </p:txBody>
      </p:sp>
      <p:sp>
        <p:nvSpPr>
          <p:cNvPr id="4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462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Xiaomi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10880725" y="6527800"/>
            <a:ext cx="1311275" cy="384175"/>
          </a:xfrm>
        </p:spPr>
        <p:txBody>
          <a:bodyPr/>
          <a:lstStyle/>
          <a:p>
            <a:fld id="{86CB4B4D-7CA3-9044-876B-883B54F8677D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6" ma:contentTypeDescription="Crée un document." ma:contentTypeScope="" ma:versionID="ea1ddc07698397e40b8ea8620246ee07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6daa8f9552c8da9e0bb73b5fda87ae75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Balises d’image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78ED63F-F7AF-40C5-8BBE-D41D72B541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4FFF8A-5B8B-44E9-9440-D7B91A98DBB2}">
  <ds:schemaRefs>
    <ds:schemaRef ds:uri="229579ab-57a9-4bef-bc1b-2624410c5e1c"/>
    <ds:schemaRef ds:uri="http://schemas.microsoft.com/office/2006/documentManagement/types"/>
    <ds:schemaRef ds:uri="http://purl.org/dc/terms/"/>
    <ds:schemaRef ds:uri="c872df49-ebad-488d-a324-025e4f6ab39d"/>
    <ds:schemaRef ds:uri="http://www.w3.org/XML/1998/namespace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7980</TotalTime>
  <Words>1123</Words>
  <Application>Microsoft Office PowerPoint</Application>
  <PresentationFormat>宽屏</PresentationFormat>
  <Paragraphs>99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 Unicode MS</vt:lpstr>
      <vt:lpstr>等线</vt:lpstr>
      <vt:lpstr>宋体</vt:lpstr>
      <vt:lpstr>Arial</vt:lpstr>
      <vt:lpstr>Calibri</vt:lpstr>
      <vt:lpstr>Calibri Light</vt:lpstr>
      <vt:lpstr>Wingdings</vt:lpstr>
      <vt:lpstr>回顾</vt:lpstr>
      <vt:lpstr>Views on Rel-19 Mobility Enhancements </vt:lpstr>
      <vt:lpstr>Introduction</vt:lpstr>
      <vt:lpstr>Inter-CU Layer 2 Mobility (LTM)</vt:lpstr>
      <vt:lpstr>Measurements related enhancements for LTM</vt:lpstr>
      <vt:lpstr>Subsequent conditional mobility</vt:lpstr>
      <vt:lpstr>Conclusion</vt:lpstr>
      <vt:lpstr>Thanks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Xiaomi</cp:lastModifiedBy>
  <cp:revision>1125</cp:revision>
  <dcterms:created xsi:type="dcterms:W3CDTF">2018-04-28T02:54:17Z</dcterms:created>
  <dcterms:modified xsi:type="dcterms:W3CDTF">2023-12-04T02:21:27Z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2964a133623b4156b98ca4dd427f5362">
    <vt:lpwstr>CWMnjAOZQycMeEr8kmTxjcOQ8FxV3OYgpd7hN4B41PBtGJcd6TupJX6YKB6cljP/rfIBVnZoTWoGRn34IU3EDTPpQ==</vt:lpwstr>
  </property>
  <property fmtid="{D5CDD505-2E9C-101B-9397-08002B2CF9AE}" pid="4" name="MediaServiceImageTags">
    <vt:lpwstr/>
  </property>
  <property fmtid="{D5CDD505-2E9C-101B-9397-08002B2CF9AE}" pid="5" name="CWMee72ae873dfb4db3a614eb80b6fa3325">
    <vt:lpwstr>CWMB9fPi7N8ER6dvzK3Li2Yo0SHW+q0EuCkpktMR5u9L3+tYLFy/XHMRSMAH238fPZTTQBxfPNzkFj6VqtKTE0NzQ==</vt:lpwstr>
  </property>
  <property fmtid="{D5CDD505-2E9C-101B-9397-08002B2CF9AE}" pid="6" name="CWM501edc5a43a640b0a66980f5c3b24eac">
    <vt:lpwstr>CWMYXBq2MnKJK0R8MKrjpSwoypgf2n9kS5x2ii74AMOSD4buN7fVyhOmYN4WrXx/ap0AlaLIrIv9ebxeX84G9hW8A==</vt:lpwstr>
  </property>
  <property fmtid="{D5CDD505-2E9C-101B-9397-08002B2CF9AE}" pid="7" name="CWM58651f6d46c44d2684c9521b4845414e">
    <vt:lpwstr>CWMw9468hjMVt67FeHXR5UrWDIyTAWhzf1Tkwn38SvYf9LyUak9YapywaK6V+dYLdh/L8gupCPdBlHA/MsC/uM7sg==</vt:lpwstr>
  </property>
  <property fmtid="{D5CDD505-2E9C-101B-9397-08002B2CF9AE}" pid="8" name="CWMbfe1bcc0488011ee800017ce000016ce">
    <vt:lpwstr>CWMq5bjHpHRFAzEMPEuiRlqqQ5kPl+00C/FNSarGseFwAMMlDmL4ixdkA3KsRPAnPhvKLly5eHg3aGPI6YYVgJubg==</vt:lpwstr>
  </property>
  <property fmtid="{D5CDD505-2E9C-101B-9397-08002B2CF9AE}" pid="9" name="CWM082857e08cf211ee80004dd400004dd4">
    <vt:lpwstr>CWMqhPTJIZ+qslB0OmesVSwglWK9E2x6XxhW2bQJVUpwG3ChXy8aDF9+jyOGB/nuDkhdyn389+UpGrek5jfcstOfA==</vt:lpwstr>
  </property>
  <property fmtid="{D5CDD505-2E9C-101B-9397-08002B2CF9AE}" pid="10" name="CWM99931ee08d0611ee8000270900002709">
    <vt:lpwstr>CWMjMrcBK6VFT3aDnyxNnTY4QP/Gk0ebdRAE34G+trqRib2mqS9YvfImrXcNhrBmNptWliPFsSWRaUcevajA72iCw==</vt:lpwstr>
  </property>
</Properties>
</file>