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5"/>
  </p:notesMasterIdLst>
  <p:sldIdLst>
    <p:sldId id="804" r:id="rId5"/>
    <p:sldId id="807" r:id="rId6"/>
    <p:sldId id="812" r:id="rId7"/>
    <p:sldId id="813" r:id="rId8"/>
    <p:sldId id="814" r:id="rId9"/>
    <p:sldId id="802" r:id="rId10"/>
    <p:sldId id="810" r:id="rId11"/>
    <p:sldId id="803" r:id="rId12"/>
    <p:sldId id="809" r:id="rId13"/>
    <p:sldId id="805" r:id="rId14"/>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804"/>
            <p14:sldId id="807"/>
            <p14:sldId id="812"/>
            <p14:sldId id="813"/>
            <p14:sldId id="814"/>
            <p14:sldId id="802"/>
            <p14:sldId id="810"/>
            <p14:sldId id="803"/>
            <p14:sldId id="809"/>
            <p14:sldId id="805"/>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E46C0A"/>
    <a:srgbClr val="FFFFFF"/>
    <a:srgbClr val="0067A6"/>
    <a:srgbClr val="A50034"/>
    <a:srgbClr val="6B6B6B"/>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83007" autoAdjust="0"/>
  </p:normalViewPr>
  <p:slideViewPr>
    <p:cSldViewPr>
      <p:cViewPr varScale="1">
        <p:scale>
          <a:sx n="55" d="100"/>
          <a:sy n="55" d="100"/>
        </p:scale>
        <p:origin x="1675" y="38"/>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613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2023-11-30</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D7977B6-C3DC-471B-9E18-7C83DD0CC473}" type="slidenum">
              <a:rPr lang="ko-KR" altLang="en-US" smtClean="0"/>
              <a:pPr>
                <a:defRPr/>
              </a:pPr>
              <a:t>2</a:t>
            </a:fld>
            <a:endParaRPr lang="ko-KR" altLang="en-US"/>
          </a:p>
        </p:txBody>
      </p:sp>
    </p:spTree>
    <p:extLst>
      <p:ext uri="{BB962C8B-B14F-4D97-AF65-F5344CB8AC3E}">
        <p14:creationId xmlns:p14="http://schemas.microsoft.com/office/powerpoint/2010/main" val="1006424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3</a:t>
            </a:fld>
            <a:endParaRPr lang="ko-KR" altLang="en-US"/>
          </a:p>
        </p:txBody>
      </p:sp>
    </p:spTree>
    <p:extLst>
      <p:ext uri="{BB962C8B-B14F-4D97-AF65-F5344CB8AC3E}">
        <p14:creationId xmlns:p14="http://schemas.microsoft.com/office/powerpoint/2010/main" val="3911466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6</a:t>
            </a:fld>
            <a:endParaRPr lang="ko-KR" altLang="en-US"/>
          </a:p>
        </p:txBody>
      </p:sp>
    </p:spTree>
    <p:extLst>
      <p:ext uri="{BB962C8B-B14F-4D97-AF65-F5344CB8AC3E}">
        <p14:creationId xmlns:p14="http://schemas.microsoft.com/office/powerpoint/2010/main" val="392714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8</a:t>
            </a:fld>
            <a:endParaRPr lang="ko-KR" altLang="en-US"/>
          </a:p>
        </p:txBody>
      </p:sp>
    </p:spTree>
    <p:extLst>
      <p:ext uri="{BB962C8B-B14F-4D97-AF65-F5344CB8AC3E}">
        <p14:creationId xmlns:p14="http://schemas.microsoft.com/office/powerpoint/2010/main" val="260188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D7977B6-C3DC-471B-9E18-7C83DD0CC473}" type="slidenum">
              <a:rPr lang="ko-KR" altLang="en-US" smtClean="0"/>
              <a:pPr>
                <a:defRPr/>
              </a:pPr>
              <a:t>10</a:t>
            </a:fld>
            <a:endParaRPr lang="ko-KR" altLang="en-US"/>
          </a:p>
        </p:txBody>
      </p:sp>
    </p:spTree>
    <p:extLst>
      <p:ext uri="{BB962C8B-B14F-4D97-AF65-F5344CB8AC3E}">
        <p14:creationId xmlns:p14="http://schemas.microsoft.com/office/powerpoint/2010/main" val="7641698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41"/>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2023-11-30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5"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5"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2023-11-30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4"/>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02" indent="0">
              <a:buNone/>
              <a:defRPr sz="2300">
                <a:solidFill>
                  <a:schemeClr val="tx1">
                    <a:tint val="75000"/>
                  </a:schemeClr>
                </a:solidFill>
              </a:defRPr>
            </a:lvl2pPr>
            <a:lvl3pPr marL="1142403" indent="0">
              <a:buNone/>
              <a:defRPr sz="2000">
                <a:solidFill>
                  <a:schemeClr val="tx1">
                    <a:tint val="75000"/>
                  </a:schemeClr>
                </a:solidFill>
              </a:defRPr>
            </a:lvl3pPr>
            <a:lvl4pPr marL="1713604" indent="0">
              <a:buNone/>
              <a:defRPr sz="1800">
                <a:solidFill>
                  <a:schemeClr val="tx1">
                    <a:tint val="75000"/>
                  </a:schemeClr>
                </a:solidFill>
              </a:defRPr>
            </a:lvl4pPr>
            <a:lvl5pPr marL="2284807" indent="0">
              <a:buNone/>
              <a:defRPr sz="1800">
                <a:solidFill>
                  <a:schemeClr val="tx1">
                    <a:tint val="75000"/>
                  </a:schemeClr>
                </a:solidFill>
              </a:defRPr>
            </a:lvl5pPr>
            <a:lvl6pPr marL="2856010" indent="0">
              <a:buNone/>
              <a:defRPr sz="1800">
                <a:solidFill>
                  <a:schemeClr val="tx1">
                    <a:tint val="75000"/>
                  </a:schemeClr>
                </a:solidFill>
              </a:defRPr>
            </a:lvl6pPr>
            <a:lvl7pPr marL="3427211" indent="0">
              <a:buNone/>
              <a:defRPr sz="1800">
                <a:solidFill>
                  <a:schemeClr val="tx1">
                    <a:tint val="75000"/>
                  </a:schemeClr>
                </a:solidFill>
              </a:defRPr>
            </a:lvl7pPr>
            <a:lvl8pPr marL="3998413" indent="0">
              <a:buNone/>
              <a:defRPr sz="1800">
                <a:solidFill>
                  <a:schemeClr val="tx1">
                    <a:tint val="75000"/>
                  </a:schemeClr>
                </a:solidFill>
              </a:defRPr>
            </a:lvl8pPr>
            <a:lvl9pPr marL="4569615"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2023-11-30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5"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5"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5" y="7945438"/>
            <a:ext cx="3555507" cy="457200"/>
          </a:xfrm>
          <a:prstGeom prst="rect">
            <a:avLst/>
          </a:prstGeom>
        </p:spPr>
        <p:txBody>
          <a:bodyPr vert="horz" wrap="square" lIns="114248" tIns="57124" rIns="114248" bIns="57124" numCol="1" anchor="ctr" anchorCtr="0" compatLnSpc="1">
            <a:prstTxWarp prst="textNoShape">
              <a:avLst/>
            </a:prstTxWarp>
          </a:bodyPr>
          <a:lstStyle>
            <a:lvl1pP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2023-11-30</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2" y="7945438"/>
            <a:ext cx="3555507"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163"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67"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35"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01"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270"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34" indent="-423834" algn="l" defTabSz="1138163"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03" rtl="0" eaLnBrk="1" latinLnBrk="1" hangingPunct="1">
        <a:defRPr sz="2300" kern="1200">
          <a:solidFill>
            <a:schemeClr val="tx1"/>
          </a:solidFill>
          <a:latin typeface="+mn-lt"/>
          <a:ea typeface="+mn-ea"/>
          <a:cs typeface="+mn-cs"/>
        </a:defRPr>
      </a:lvl1pPr>
      <a:lvl2pPr marL="571202" algn="l" defTabSz="1142403" rtl="0" eaLnBrk="1" latinLnBrk="1" hangingPunct="1">
        <a:defRPr sz="2300" kern="1200">
          <a:solidFill>
            <a:schemeClr val="tx1"/>
          </a:solidFill>
          <a:latin typeface="+mn-lt"/>
          <a:ea typeface="+mn-ea"/>
          <a:cs typeface="+mn-cs"/>
        </a:defRPr>
      </a:lvl2pPr>
      <a:lvl3pPr marL="1142403" algn="l" defTabSz="1142403" rtl="0" eaLnBrk="1" latinLnBrk="1" hangingPunct="1">
        <a:defRPr sz="2300" kern="1200">
          <a:solidFill>
            <a:schemeClr val="tx1"/>
          </a:solidFill>
          <a:latin typeface="+mn-lt"/>
          <a:ea typeface="+mn-ea"/>
          <a:cs typeface="+mn-cs"/>
        </a:defRPr>
      </a:lvl3pPr>
      <a:lvl4pPr marL="1713604" algn="l" defTabSz="1142403" rtl="0" eaLnBrk="1" latinLnBrk="1" hangingPunct="1">
        <a:defRPr sz="2300" kern="1200">
          <a:solidFill>
            <a:schemeClr val="tx1"/>
          </a:solidFill>
          <a:latin typeface="+mn-lt"/>
          <a:ea typeface="+mn-ea"/>
          <a:cs typeface="+mn-cs"/>
        </a:defRPr>
      </a:lvl4pPr>
      <a:lvl5pPr marL="2284807" algn="l" defTabSz="1142403" rtl="0" eaLnBrk="1" latinLnBrk="1" hangingPunct="1">
        <a:defRPr sz="2300" kern="1200">
          <a:solidFill>
            <a:schemeClr val="tx1"/>
          </a:solidFill>
          <a:latin typeface="+mn-lt"/>
          <a:ea typeface="+mn-ea"/>
          <a:cs typeface="+mn-cs"/>
        </a:defRPr>
      </a:lvl5pPr>
      <a:lvl6pPr marL="2856010" algn="l" defTabSz="1142403" rtl="0" eaLnBrk="1" latinLnBrk="1" hangingPunct="1">
        <a:defRPr sz="2300" kern="1200">
          <a:solidFill>
            <a:schemeClr val="tx1"/>
          </a:solidFill>
          <a:latin typeface="+mn-lt"/>
          <a:ea typeface="+mn-ea"/>
          <a:cs typeface="+mn-cs"/>
        </a:defRPr>
      </a:lvl6pPr>
      <a:lvl7pPr marL="3427211" algn="l" defTabSz="1142403" rtl="0" eaLnBrk="1" latinLnBrk="1" hangingPunct="1">
        <a:defRPr sz="2300" kern="1200">
          <a:solidFill>
            <a:schemeClr val="tx1"/>
          </a:solidFill>
          <a:latin typeface="+mn-lt"/>
          <a:ea typeface="+mn-ea"/>
          <a:cs typeface="+mn-cs"/>
        </a:defRPr>
      </a:lvl7pPr>
      <a:lvl8pPr marL="3998413" algn="l" defTabSz="1142403" rtl="0" eaLnBrk="1" latinLnBrk="1" hangingPunct="1">
        <a:defRPr sz="2300" kern="1200">
          <a:solidFill>
            <a:schemeClr val="tx1"/>
          </a:solidFill>
          <a:latin typeface="+mn-lt"/>
          <a:ea typeface="+mn-ea"/>
          <a:cs typeface="+mn-cs"/>
        </a:defRPr>
      </a:lvl8pPr>
      <a:lvl9pPr marL="4569615" algn="l" defTabSz="1142403"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2166410" y="2702074"/>
            <a:ext cx="11291167" cy="2374557"/>
          </a:xfrm>
        </p:spPr>
        <p:txBody>
          <a:bodyPr/>
          <a:lstStyle/>
          <a:p>
            <a:r>
              <a:rPr lang="en-US" altLang="ko-KR" sz="4000" b="1" dirty="0"/>
              <a:t>Proposal on network energy saving in Rel-19</a:t>
            </a:r>
            <a:endParaRPr lang="ko-KR" altLang="en-US" sz="4000" dirty="0"/>
          </a:p>
        </p:txBody>
      </p:sp>
      <p:sp>
        <p:nvSpPr>
          <p:cNvPr id="3" name="직사각형 2"/>
          <p:cNvSpPr/>
          <p:nvPr/>
        </p:nvSpPr>
        <p:spPr>
          <a:xfrm>
            <a:off x="193053" y="181797"/>
            <a:ext cx="7618941"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 Meeting #102</a:t>
            </a:r>
          </a:p>
          <a:p>
            <a:r>
              <a:rPr lang="en-US" altLang="ko-KR" b="1" i="1" dirty="0">
                <a:solidFill>
                  <a:srgbClr val="6B6B6B"/>
                </a:solidFill>
                <a:latin typeface="Arial" panose="020B0604020202020204" pitchFamily="34" charset="0"/>
                <a:cs typeface="Arial" panose="020B0604020202020204" pitchFamily="34" charset="0"/>
              </a:rPr>
              <a:t>Edinburgh, Scotland, December 11-15, 2023</a:t>
            </a:r>
          </a:p>
          <a:p>
            <a:r>
              <a:rPr kumimoji="1" lang="en-US" altLang="ko-KR" b="1" i="1" kern="1200">
                <a:solidFill>
                  <a:srgbClr val="6B6B6B"/>
                </a:solidFill>
                <a:latin typeface="Arial" panose="020B0604020202020204" pitchFamily="34" charset="0"/>
                <a:ea typeface="굴림" panose="020B0600000101010101" pitchFamily="50" charset="-127"/>
                <a:cs typeface="Arial" panose="020B0604020202020204" pitchFamily="34" charset="0"/>
              </a:rPr>
              <a:t>Agenda Item: 9.1.1.5</a:t>
            </a:r>
          </a:p>
        </p:txBody>
      </p:sp>
      <p:sp>
        <p:nvSpPr>
          <p:cNvPr id="4" name="직사각형 3"/>
          <p:cNvSpPr/>
          <p:nvPr/>
        </p:nvSpPr>
        <p:spPr>
          <a:xfrm>
            <a:off x="11171901" y="236609"/>
            <a:ext cx="3875046" cy="461665"/>
          </a:xfrm>
          <a:prstGeom prst="rect">
            <a:avLst/>
          </a:prstGeom>
        </p:spPr>
        <p:txBody>
          <a:bodyPr wrap="square">
            <a:spAutoFit/>
          </a:bodyPr>
          <a:lstStyle/>
          <a:p>
            <a:pPr algn="r"/>
            <a:r>
              <a:rPr lang="en-US" altLang="ko-KR" sz="2400" b="1" i="1" dirty="0">
                <a:solidFill>
                  <a:srgbClr val="6B6B6B"/>
                </a:solidFill>
                <a:latin typeface="Arial" panose="020B0604020202020204" pitchFamily="34" charset="0"/>
                <a:cs typeface="Arial" panose="020B0604020202020204" pitchFamily="34" charset="0"/>
              </a:rPr>
              <a:t>RP-233155</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1386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Proposal on network energy saving in Rel-19</a:t>
            </a:r>
            <a:endParaRPr lang="ko-KR" altLang="en-US"/>
          </a:p>
        </p:txBody>
      </p:sp>
      <p:sp>
        <p:nvSpPr>
          <p:cNvPr id="3" name="내용 개체 틀 2"/>
          <p:cNvSpPr>
            <a:spLocks noGrp="1"/>
          </p:cNvSpPr>
          <p:nvPr>
            <p:ph idx="1"/>
          </p:nvPr>
        </p:nvSpPr>
        <p:spPr>
          <a:xfrm>
            <a:off x="491208" y="1333922"/>
            <a:ext cx="13986899" cy="6480720"/>
          </a:xfrm>
        </p:spPr>
        <p:txBody>
          <a:bodyPr>
            <a:normAutofit fontScale="92500" lnSpcReduction="10000"/>
          </a:bodyPr>
          <a:lstStyle/>
          <a:p>
            <a:r>
              <a:rPr lang="en-US" altLang="ko-KR" dirty="0">
                <a:solidFill>
                  <a:schemeClr val="tx1"/>
                </a:solidFill>
              </a:rPr>
              <a:t>SSB-less operation with on-demand SSB for </a:t>
            </a:r>
            <a:r>
              <a:rPr lang="en-US" altLang="ko-KR" dirty="0" err="1">
                <a:solidFill>
                  <a:schemeClr val="tx1"/>
                </a:solidFill>
              </a:rPr>
              <a:t>SCell</a:t>
            </a:r>
            <a:r>
              <a:rPr lang="en-US" altLang="ko-KR" dirty="0">
                <a:solidFill>
                  <a:schemeClr val="tx1"/>
                </a:solidFill>
              </a:rPr>
              <a:t> of RRC-connected UEs</a:t>
            </a:r>
          </a:p>
          <a:p>
            <a:pPr lvl="1"/>
            <a:r>
              <a:rPr lang="en-US" altLang="ko-KR" sz="2000" dirty="0">
                <a:solidFill>
                  <a:schemeClr val="tx1"/>
                </a:solidFill>
              </a:rPr>
              <a:t>Design/configuration of UL signal/channel to request on-demand SSB</a:t>
            </a:r>
          </a:p>
          <a:p>
            <a:pPr lvl="1"/>
            <a:r>
              <a:rPr lang="en-US" altLang="ko-KR" sz="2000" dirty="0">
                <a:solidFill>
                  <a:schemeClr val="tx1"/>
                </a:solidFill>
              </a:rPr>
              <a:t>Procedure for on-demand SSB operation</a:t>
            </a:r>
          </a:p>
          <a:p>
            <a:endParaRPr lang="en-US" altLang="ko-KR" dirty="0">
              <a:solidFill>
                <a:schemeClr val="tx1"/>
              </a:solidFill>
            </a:endParaRPr>
          </a:p>
          <a:p>
            <a:r>
              <a:rPr lang="en-US" altLang="ko-KR" dirty="0">
                <a:solidFill>
                  <a:schemeClr val="tx1"/>
                </a:solidFill>
              </a:rPr>
              <a:t>CHO enhancement for Cell-Off use case</a:t>
            </a:r>
          </a:p>
          <a:p>
            <a:pPr lvl="1"/>
            <a:r>
              <a:rPr lang="en-US" altLang="ko-KR" dirty="0">
                <a:solidFill>
                  <a:schemeClr val="tx1"/>
                </a:solidFill>
              </a:rPr>
              <a:t>CHO condition specific to Cell-Off, DCI 2-9 extension </a:t>
            </a:r>
          </a:p>
          <a:p>
            <a:endParaRPr lang="en-US" altLang="ko-KR" dirty="0">
              <a:solidFill>
                <a:schemeClr val="tx1"/>
              </a:solidFill>
            </a:endParaRPr>
          </a:p>
          <a:p>
            <a:r>
              <a:rPr lang="en-US" altLang="ko-KR" dirty="0">
                <a:solidFill>
                  <a:schemeClr val="tx1"/>
                </a:solidFill>
              </a:rPr>
              <a:t>Dynamic TRP adaptation (on/off) mechanism for NW energy savings in multi-TRP operation</a:t>
            </a:r>
          </a:p>
          <a:p>
            <a:pPr lvl="1"/>
            <a:r>
              <a:rPr lang="en-US" altLang="ko-KR" dirty="0">
                <a:solidFill>
                  <a:schemeClr val="tx1"/>
                </a:solidFill>
              </a:rPr>
              <a:t>Enhancements of CSI, TCI, beam management and repetition related procedures to enable efficient adaptation of TRPs</a:t>
            </a:r>
          </a:p>
          <a:p>
            <a:endParaRPr lang="en-US" altLang="ko-KR" dirty="0">
              <a:solidFill>
                <a:schemeClr val="tx1"/>
              </a:solidFill>
            </a:endParaRPr>
          </a:p>
          <a:p>
            <a:r>
              <a:rPr lang="en-US" altLang="ko-KR" dirty="0">
                <a:solidFill>
                  <a:schemeClr val="tx1"/>
                </a:solidFill>
              </a:rPr>
              <a:t>Leftover issues of Rel-18 NES</a:t>
            </a:r>
          </a:p>
          <a:p>
            <a:pPr lvl="1"/>
            <a:r>
              <a:rPr lang="en-US" altLang="ko-KR" dirty="0">
                <a:solidFill>
                  <a:schemeClr val="tx1"/>
                </a:solidFill>
              </a:rPr>
              <a:t>CSI overhead/complexity reduction</a:t>
            </a:r>
          </a:p>
          <a:p>
            <a:pPr lvl="1"/>
            <a:r>
              <a:rPr lang="en-US" altLang="ko-KR" dirty="0">
                <a:solidFill>
                  <a:schemeClr val="tx1"/>
                </a:solidFill>
              </a:rPr>
              <a:t>TCI configuration enhancement</a:t>
            </a:r>
          </a:p>
          <a:p>
            <a:pPr lvl="1"/>
            <a:r>
              <a:rPr lang="en-US" altLang="ko-KR" dirty="0">
                <a:solidFill>
                  <a:schemeClr val="tx1"/>
                </a:solidFill>
              </a:rPr>
              <a:t>Beam management enhancement</a:t>
            </a:r>
          </a:p>
          <a:p>
            <a:pPr lvl="1"/>
            <a:r>
              <a:rPr lang="en-US" altLang="ko-KR" dirty="0">
                <a:solidFill>
                  <a:schemeClr val="tx1"/>
                </a:solidFill>
              </a:rPr>
              <a:t>PUCCH resource adaptation based on activated sub-configurations</a:t>
            </a:r>
          </a:p>
          <a:p>
            <a:pPr lvl="1"/>
            <a:endParaRPr lang="en-US" altLang="ko-KR" dirty="0"/>
          </a:p>
        </p:txBody>
      </p:sp>
    </p:spTree>
    <p:extLst>
      <p:ext uri="{BB962C8B-B14F-4D97-AF65-F5344CB8AC3E}">
        <p14:creationId xmlns:p14="http://schemas.microsoft.com/office/powerpoint/2010/main" val="4093016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Potential Scope in RP-232745  </a:t>
            </a:r>
            <a:endParaRPr lang="ko-KR" altLang="en-US" dirty="0"/>
          </a:p>
        </p:txBody>
      </p:sp>
      <p:sp>
        <p:nvSpPr>
          <p:cNvPr id="3" name="내용 개체 틀 2"/>
          <p:cNvSpPr>
            <a:spLocks noGrp="1"/>
          </p:cNvSpPr>
          <p:nvPr>
            <p:ph idx="1"/>
          </p:nvPr>
        </p:nvSpPr>
        <p:spPr/>
        <p:txBody>
          <a:bodyPr>
            <a:normAutofit fontScale="85000" lnSpcReduction="20000"/>
          </a:bodyPr>
          <a:lstStyle/>
          <a:p>
            <a:r>
              <a:rPr lang="en-US" altLang="ko-KR" dirty="0"/>
              <a:t>RAN chair suggests the following as potential scope: </a:t>
            </a:r>
          </a:p>
          <a:p>
            <a:pPr lvl="1"/>
            <a:r>
              <a:rPr lang="en-US" altLang="zh-CN" sz="1800" dirty="0">
                <a:latin typeface="Calibri" panose="020F0502020204030204" pitchFamily="34" charset="0"/>
                <a:cs typeface="Calibri" panose="020F0502020204030204" pitchFamily="34" charset="0"/>
              </a:rPr>
              <a:t>On-demand SSB transmission for </a:t>
            </a:r>
            <a:r>
              <a:rPr lang="en-US" altLang="zh-CN" sz="1800" dirty="0" err="1">
                <a:latin typeface="Calibri" panose="020F0502020204030204" pitchFamily="34" charset="0"/>
                <a:cs typeface="Calibri" panose="020F0502020204030204" pitchFamily="34" charset="0"/>
              </a:rPr>
              <a:t>Scell</a:t>
            </a:r>
            <a:r>
              <a:rPr lang="en-US" altLang="zh-CN" sz="1800" dirty="0">
                <a:latin typeface="Calibri" panose="020F0502020204030204" pitchFamily="34" charset="0"/>
                <a:cs typeface="Calibri" panose="020F0502020204030204" pitchFamily="34" charset="0"/>
              </a:rPr>
              <a:t> for connected UEs</a:t>
            </a:r>
          </a:p>
          <a:p>
            <a:pPr lvl="2"/>
            <a:r>
              <a:rPr lang="en-US" altLang="zh-CN" sz="1600" dirty="0">
                <a:latin typeface="Calibri" panose="020F0502020204030204" pitchFamily="34" charset="0"/>
                <a:cs typeface="Calibri" panose="020F0502020204030204" pitchFamily="34" charset="0"/>
              </a:rPr>
              <a:t>Possible triggering methods (e.g., UE uplink wake-up-signal </a:t>
            </a:r>
            <a:r>
              <a:rPr lang="en-US" altLang="zh-CN" sz="1600" u="sng" dirty="0">
                <a:solidFill>
                  <a:srgbClr val="FF0000"/>
                </a:solidFill>
                <a:latin typeface="Calibri" panose="020F0502020204030204" pitchFamily="34" charset="0"/>
                <a:cs typeface="Calibri" panose="020F0502020204030204" pitchFamily="34" charset="0"/>
              </a:rPr>
              <a:t>using an existing signal/channel</a:t>
            </a:r>
            <a:r>
              <a:rPr lang="en-US" altLang="zh-CN" sz="1600" dirty="0">
                <a:latin typeface="Calibri" panose="020F0502020204030204" pitchFamily="34" charset="0"/>
                <a:cs typeface="Calibri" panose="020F0502020204030204" pitchFamily="34" charset="0"/>
              </a:rPr>
              <a:t>, cell on/off indication via backhaul, </a:t>
            </a:r>
            <a:r>
              <a:rPr lang="en-US" altLang="zh-CN" sz="1600" dirty="0" err="1">
                <a:latin typeface="Calibri" panose="020F0502020204030204" pitchFamily="34" charset="0"/>
                <a:cs typeface="Calibri" panose="020F0502020204030204" pitchFamily="34" charset="0"/>
              </a:rPr>
              <a:t>Scell</a:t>
            </a:r>
            <a:r>
              <a:rPr lang="en-US" altLang="zh-CN" sz="1600" dirty="0">
                <a:latin typeface="Calibri" panose="020F0502020204030204" pitchFamily="34" charset="0"/>
                <a:cs typeface="Calibri" panose="020F0502020204030204" pitchFamily="34" charset="0"/>
              </a:rPr>
              <a:t> activation/deactivation signaling, etc.)</a:t>
            </a:r>
          </a:p>
          <a:p>
            <a:pPr lvl="1"/>
            <a:r>
              <a:rPr lang="en-US" altLang="zh-CN" sz="1800" dirty="0">
                <a:latin typeface="Calibri" panose="020F0502020204030204" pitchFamily="34" charset="0"/>
                <a:cs typeface="Calibri" panose="020F0502020204030204" pitchFamily="34" charset="0"/>
              </a:rPr>
              <a:t>On-demand SIB1transmission for idle UEs </a:t>
            </a:r>
          </a:p>
          <a:p>
            <a:pPr lvl="2"/>
            <a:r>
              <a:rPr lang="en-US" altLang="zh-CN" sz="1600" dirty="0">
                <a:latin typeface="Calibri" panose="020F0502020204030204" pitchFamily="34" charset="0"/>
                <a:cs typeface="Calibri" panose="020F0502020204030204" pitchFamily="34" charset="0"/>
              </a:rPr>
              <a:t>Possible triggering methods (e.g., UE uplink wake-up-signal </a:t>
            </a:r>
            <a:r>
              <a:rPr lang="en-US" altLang="zh-CN" sz="1600" u="sng" dirty="0">
                <a:solidFill>
                  <a:srgbClr val="FF0000"/>
                </a:solidFill>
                <a:latin typeface="Calibri" panose="020F0502020204030204" pitchFamily="34" charset="0"/>
                <a:cs typeface="Calibri" panose="020F0502020204030204" pitchFamily="34" charset="0"/>
              </a:rPr>
              <a:t>using an existing signal/channel</a:t>
            </a:r>
            <a:r>
              <a:rPr lang="en-US" altLang="zh-CN" sz="1600" dirty="0">
                <a:latin typeface="Calibri" panose="020F0502020204030204" pitchFamily="34" charset="0"/>
                <a:cs typeface="Calibri" panose="020F0502020204030204" pitchFamily="34" charset="0"/>
              </a:rPr>
              <a:t>, cell on/off indication via backhaul, </a:t>
            </a:r>
            <a:r>
              <a:rPr lang="en-US" altLang="zh-CN" sz="1600" dirty="0" err="1">
                <a:latin typeface="Calibri" panose="020F0502020204030204" pitchFamily="34" charset="0"/>
                <a:cs typeface="Calibri" panose="020F0502020204030204" pitchFamily="34" charset="0"/>
              </a:rPr>
              <a:t>Scell</a:t>
            </a:r>
            <a:r>
              <a:rPr lang="en-US" altLang="zh-CN" sz="1600" dirty="0">
                <a:latin typeface="Calibri" panose="020F0502020204030204" pitchFamily="34" charset="0"/>
                <a:cs typeface="Calibri" panose="020F0502020204030204" pitchFamily="34" charset="0"/>
              </a:rPr>
              <a:t> activation/deactivation signaling, etc.)</a:t>
            </a:r>
          </a:p>
          <a:p>
            <a:pPr lvl="2"/>
            <a:endParaRPr lang="en-US" altLang="zh-CN" sz="1600" dirty="0">
              <a:latin typeface="Calibri" panose="020F0502020204030204" pitchFamily="34" charset="0"/>
              <a:cs typeface="Calibri" panose="020F0502020204030204" pitchFamily="34" charset="0"/>
            </a:endParaRPr>
          </a:p>
          <a:p>
            <a:pPr lvl="1"/>
            <a:r>
              <a:rPr lang="en-US" altLang="zh-CN" sz="2000" dirty="0">
                <a:latin typeface="Calibri" panose="020F0502020204030204" pitchFamily="34" charset="0"/>
                <a:cs typeface="Calibri" panose="020F0502020204030204" pitchFamily="34" charset="0"/>
              </a:rPr>
              <a:t>Others</a:t>
            </a:r>
          </a:p>
          <a:p>
            <a:pPr lvl="2"/>
            <a:r>
              <a:rPr lang="en-US" altLang="zh-CN" sz="1600" dirty="0">
                <a:latin typeface="Calibri" panose="020F0502020204030204" pitchFamily="34" charset="0"/>
                <a:cs typeface="Calibri" panose="020F0502020204030204" pitchFamily="34" charset="0"/>
              </a:rPr>
              <a:t>[SSB]/SIB1-less operation in multi-carrier scenario for (documented in TR38.864)</a:t>
            </a:r>
          </a:p>
          <a:p>
            <a:pPr lvl="3"/>
            <a:r>
              <a:rPr lang="en-US" altLang="zh-CN" sz="1600" dirty="0">
                <a:latin typeface="Calibri" panose="020F0502020204030204" pitchFamily="34" charset="0"/>
                <a:cs typeface="Calibri" panose="020F0502020204030204" pitchFamily="34" charset="0"/>
              </a:rPr>
              <a:t>[SSB]/SIB1-less for non-anchor NES cell for UEs in IDLE/INACTIVE state, where it is assumed that another carrier (an anchor cell) is available for the UE</a:t>
            </a:r>
          </a:p>
          <a:p>
            <a:pPr lvl="2"/>
            <a:r>
              <a:rPr lang="en-US" altLang="zh-CN" sz="1600" dirty="0">
                <a:latin typeface="Calibri" panose="020F0502020204030204" pitchFamily="34" charset="0"/>
                <a:cs typeface="Calibri" panose="020F0502020204030204" pitchFamily="34" charset="0"/>
              </a:rPr>
              <a:t>Adaptation of common signal/channel transmissions (documented in TR38.864)</a:t>
            </a:r>
          </a:p>
          <a:p>
            <a:pPr lvl="2"/>
            <a:r>
              <a:rPr lang="en-US" altLang="zh-CN" sz="1600" dirty="0">
                <a:latin typeface="Calibri" panose="020F0502020204030204" pitchFamily="34" charset="0"/>
                <a:cs typeface="Calibri" panose="020F0502020204030204" pitchFamily="34" charset="0"/>
              </a:rPr>
              <a:t>Specify Cell DRX/DTX for UEs in idle/inactive modes (as an extension of Rel-18 cell DRX/DTX) </a:t>
            </a:r>
          </a:p>
          <a:p>
            <a:pPr lvl="2"/>
            <a:r>
              <a:rPr lang="en-US" altLang="zh-CN" sz="1600" dirty="0">
                <a:latin typeface="Calibri" panose="020F0502020204030204" pitchFamily="34" charset="0"/>
                <a:cs typeface="Calibri" panose="020F0502020204030204" pitchFamily="34" charset="0"/>
              </a:rPr>
              <a:t>Multi-TRP adaptation mechanisms</a:t>
            </a:r>
          </a:p>
          <a:p>
            <a:pPr lvl="2"/>
            <a:r>
              <a:rPr lang="en-US" altLang="zh-CN" sz="1600" dirty="0">
                <a:latin typeface="Calibri" panose="020F0502020204030204" pitchFamily="34" charset="0"/>
                <a:cs typeface="Calibri" panose="020F0502020204030204" pitchFamily="34" charset="0"/>
              </a:rPr>
              <a:t>UE group-common or cell-specific BWP configuration, adaptation and/or switching.</a:t>
            </a:r>
          </a:p>
          <a:p>
            <a:pPr lvl="2"/>
            <a:r>
              <a:rPr lang="en-US" altLang="zh-CN" sz="1600" dirty="0">
                <a:latin typeface="Calibri" panose="020F0502020204030204" pitchFamily="34" charset="0"/>
                <a:cs typeface="Calibri" panose="020F0502020204030204" pitchFamily="34" charset="0"/>
              </a:rPr>
              <a:t>Group cell switch</a:t>
            </a:r>
          </a:p>
          <a:p>
            <a:pPr lvl="2"/>
            <a:r>
              <a:rPr lang="en-US" altLang="zh-CN" sz="1600" dirty="0">
                <a:latin typeface="Calibri" panose="020F0502020204030204" pitchFamily="34" charset="0"/>
                <a:cs typeface="Calibri" panose="020F0502020204030204" pitchFamily="34" charset="0"/>
              </a:rPr>
              <a:t>Power domains studied in R18 (techniques D-2 ~ D-5)</a:t>
            </a:r>
          </a:p>
          <a:p>
            <a:pPr lvl="2"/>
            <a:r>
              <a:rPr lang="en-US" altLang="zh-CN" sz="1600" dirty="0">
                <a:latin typeface="Calibri" panose="020F0502020204030204" pitchFamily="34" charset="0"/>
                <a:cs typeface="Calibri" panose="020F0502020204030204" pitchFamily="34" charset="0"/>
              </a:rPr>
              <a:t>Low-power SSB/SIB1/Paging</a:t>
            </a:r>
          </a:p>
          <a:p>
            <a:pPr lvl="2"/>
            <a:r>
              <a:rPr lang="en-US" altLang="zh-CN" sz="1600" dirty="0">
                <a:latin typeface="Calibri" panose="020F0502020204030204" pitchFamily="34" charset="0"/>
                <a:cs typeface="Calibri" panose="020F0502020204030204" pitchFamily="34" charset="0"/>
              </a:rPr>
              <a:t>Extension of spatial and power domain techniques in 1) high load scenarios 2) Type-II codebook types</a:t>
            </a:r>
          </a:p>
          <a:p>
            <a:pPr lvl="2"/>
            <a:r>
              <a:rPr lang="en-US" altLang="zh-CN" sz="1600" dirty="0">
                <a:latin typeface="Calibri" panose="020F0502020204030204" pitchFamily="34" charset="0"/>
                <a:cs typeface="Calibri" panose="020F0502020204030204" pitchFamily="34" charset="0"/>
              </a:rPr>
              <a:t>Semi-static beam-specific broadcast channel configuration</a:t>
            </a:r>
          </a:p>
          <a:p>
            <a:pPr lvl="2"/>
            <a:r>
              <a:rPr lang="en-US" altLang="zh-CN" sz="1600" dirty="0">
                <a:latin typeface="Calibri" panose="020F0502020204030204" pitchFamily="34" charset="0"/>
                <a:cs typeface="Calibri" panose="020F0502020204030204" pitchFamily="34" charset="0"/>
              </a:rPr>
              <a:t>Scenario 2a for SSB-less</a:t>
            </a:r>
          </a:p>
          <a:p>
            <a:pPr lvl="2"/>
            <a:r>
              <a:rPr lang="en-US" altLang="zh-CN" sz="1600" dirty="0">
                <a:latin typeface="Calibri" panose="020F0502020204030204" pitchFamily="34" charset="0"/>
                <a:cs typeface="Calibri" panose="020F0502020204030204" pitchFamily="34" charset="0"/>
              </a:rPr>
              <a:t>It was also mentioned that some proposals for multi-carrier enhancements may be beneficial for network energy savings (e.g. cross-carrier HARQ, fast DL carrier switch, multi-carrier CSI)</a:t>
            </a:r>
          </a:p>
          <a:p>
            <a:pPr lvl="2"/>
            <a:r>
              <a:rPr lang="en-US" altLang="zh-CN" sz="1600" dirty="0">
                <a:latin typeface="Calibri" panose="020F0502020204030204" pitchFamily="34" charset="0"/>
                <a:cs typeface="Calibri" panose="020F0502020204030204" pitchFamily="34" charset="0"/>
              </a:rPr>
              <a:t>Extensions to network-controlled repeaters (NCR), e.g. backhaul/control link behavior for efficient interaction between NES-capable </a:t>
            </a:r>
            <a:r>
              <a:rPr lang="en-US" altLang="zh-CN" sz="1600" dirty="0" err="1">
                <a:latin typeface="Calibri" panose="020F0502020204030204" pitchFamily="34" charset="0"/>
                <a:cs typeface="Calibri" panose="020F0502020204030204" pitchFamily="34" charset="0"/>
              </a:rPr>
              <a:t>gNB</a:t>
            </a:r>
            <a:r>
              <a:rPr lang="en-US" altLang="zh-CN" sz="1600" dirty="0">
                <a:latin typeface="Calibri" panose="020F0502020204030204" pitchFamily="34" charset="0"/>
                <a:cs typeface="Calibri" panose="020F0502020204030204" pitchFamily="34" charset="0"/>
              </a:rPr>
              <a:t> and associated NCR, to consider the case where the </a:t>
            </a:r>
            <a:r>
              <a:rPr lang="en-US" altLang="zh-CN" sz="1600" dirty="0" err="1">
                <a:latin typeface="Calibri" panose="020F0502020204030204" pitchFamily="34" charset="0"/>
                <a:cs typeface="Calibri" panose="020F0502020204030204" pitchFamily="34" charset="0"/>
              </a:rPr>
              <a:t>gNB</a:t>
            </a:r>
            <a:r>
              <a:rPr lang="en-US" altLang="zh-CN" sz="1600" dirty="0">
                <a:latin typeface="Calibri" panose="020F0502020204030204" pitchFamily="34" charset="0"/>
                <a:cs typeface="Calibri" panose="020F0502020204030204" pitchFamily="34" charset="0"/>
              </a:rPr>
              <a:t> would operate with S/P-domain adaptation or cell DTX/DRX adaptation for NW energy saving</a:t>
            </a:r>
          </a:p>
          <a:p>
            <a:pPr lvl="2"/>
            <a:endParaRPr lang="en-US" altLang="zh-CN" sz="1600" dirty="0">
              <a:latin typeface="Calibri" panose="020F0502020204030204" pitchFamily="34" charset="0"/>
              <a:cs typeface="Calibri" panose="020F0502020204030204" pitchFamily="34" charset="0"/>
            </a:endParaRPr>
          </a:p>
          <a:p>
            <a:r>
              <a:rPr lang="en-US" altLang="ko-KR" dirty="0">
                <a:solidFill>
                  <a:srgbClr val="A50034"/>
                </a:solidFill>
              </a:rPr>
              <a:t>We provide our view on objectives that are RAN1/RAN2-centric or involves non-trivial RAN1/RAN2 work</a:t>
            </a:r>
          </a:p>
        </p:txBody>
      </p:sp>
    </p:spTree>
    <p:extLst>
      <p:ext uri="{BB962C8B-B14F-4D97-AF65-F5344CB8AC3E}">
        <p14:creationId xmlns:p14="http://schemas.microsoft.com/office/powerpoint/2010/main" val="732092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Background</a:t>
            </a:r>
            <a:endParaRPr lang="ko-KR" altLang="en-US" dirty="0"/>
          </a:p>
        </p:txBody>
      </p:sp>
      <p:sp>
        <p:nvSpPr>
          <p:cNvPr id="3" name="내용 개체 틀 2"/>
          <p:cNvSpPr>
            <a:spLocks noGrp="1"/>
          </p:cNvSpPr>
          <p:nvPr>
            <p:ph idx="1"/>
          </p:nvPr>
        </p:nvSpPr>
        <p:spPr>
          <a:xfrm>
            <a:off x="419200" y="1333922"/>
            <a:ext cx="14185576" cy="7238578"/>
          </a:xfrm>
        </p:spPr>
        <p:txBody>
          <a:bodyPr>
            <a:normAutofit/>
          </a:bodyPr>
          <a:lstStyle/>
          <a:p>
            <a:r>
              <a:rPr lang="en-US" altLang="ko-KR" sz="2400" dirty="0"/>
              <a:t>During Rel-18 NW Energy Saving (NES) SI phase, various T/F/S/P-domain NES techniques were studied, as enumerated below.</a:t>
            </a:r>
          </a:p>
          <a:p>
            <a:r>
              <a:rPr lang="en-US" altLang="ko-KR" sz="2400" dirty="0"/>
              <a:t>Considering impacts on legacy NR UEs and performance analysis, some NES techniques (i.e., B-1-1, A-4, C-1, and D-1 techniques) out of studied ones are included in Rel-18 NES WID.</a:t>
            </a: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graphicFrame>
        <p:nvGraphicFramePr>
          <p:cNvPr id="6" name="내용 개체 틀 3"/>
          <p:cNvGraphicFramePr>
            <a:graphicFrameLocks/>
          </p:cNvGraphicFramePr>
          <p:nvPr/>
        </p:nvGraphicFramePr>
        <p:xfrm>
          <a:off x="762000" y="3278138"/>
          <a:ext cx="6858000" cy="4587240"/>
        </p:xfrm>
        <a:graphic>
          <a:graphicData uri="http://schemas.openxmlformats.org/drawingml/2006/table">
            <a:tbl>
              <a:tblPr firstRow="1" bandRow="1">
                <a:tableStyleId>{21E4AEA4-8DFA-4A89-87EB-49C32662AFE0}</a:tableStyleId>
              </a:tblPr>
              <a:tblGrid>
                <a:gridCol w="1313384">
                  <a:extLst>
                    <a:ext uri="{9D8B030D-6E8A-4147-A177-3AD203B41FA5}">
                      <a16:colId xmlns:a16="http://schemas.microsoft.com/office/drawing/2014/main" val="20000"/>
                    </a:ext>
                  </a:extLst>
                </a:gridCol>
                <a:gridCol w="5544616">
                  <a:extLst>
                    <a:ext uri="{9D8B030D-6E8A-4147-A177-3AD203B41FA5}">
                      <a16:colId xmlns:a16="http://schemas.microsoft.com/office/drawing/2014/main" val="20001"/>
                    </a:ext>
                  </a:extLst>
                </a:gridCol>
              </a:tblGrid>
              <a:tr h="370840">
                <a:tc>
                  <a:txBody>
                    <a:bodyPr/>
                    <a:lstStyle/>
                    <a:p>
                      <a:pPr latinLnBrk="1"/>
                      <a:r>
                        <a:rPr lang="en-US" altLang="ko-KR" sz="1600" dirty="0">
                          <a:latin typeface="Arial" panose="020B0604020202020204" pitchFamily="34" charset="0"/>
                          <a:cs typeface="Arial" panose="020B0604020202020204" pitchFamily="34" charset="0"/>
                        </a:rPr>
                        <a:t>Domain</a:t>
                      </a:r>
                      <a:endParaRPr lang="ko-KR" altLang="en-US" sz="1600" dirty="0">
                        <a:latin typeface="Arial" panose="020B0604020202020204" pitchFamily="34" charset="0"/>
                        <a:cs typeface="Arial" panose="020B0604020202020204" pitchFamily="34" charset="0"/>
                      </a:endParaRPr>
                    </a:p>
                  </a:txBody>
                  <a:tcPr/>
                </a:tc>
                <a:tc>
                  <a:txBody>
                    <a:bodyPr/>
                    <a:lstStyle/>
                    <a:p>
                      <a:pPr latinLnBrk="1"/>
                      <a:r>
                        <a:rPr lang="en-US" altLang="ko-KR" sz="1600" dirty="0">
                          <a:latin typeface="Arial" panose="020B0604020202020204" pitchFamily="34" charset="0"/>
                          <a:cs typeface="Arial" panose="020B0604020202020204" pitchFamily="34" charset="0"/>
                        </a:rPr>
                        <a:t>Technique</a:t>
                      </a:r>
                      <a:endParaRPr lang="ko-KR" altLang="en-US"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rowSpan="5">
                  <a:txBody>
                    <a:bodyPr/>
                    <a:lstStyle/>
                    <a:p>
                      <a:pPr marL="0" algn="l" defTabSz="1142403" rtl="0" eaLnBrk="1" latinLnBrk="1" hangingPunct="1"/>
                      <a:r>
                        <a:rPr lang="en-US" altLang="ko-KR" sz="1600" b="1" kern="1200" dirty="0">
                          <a:solidFill>
                            <a:schemeClr val="lt1"/>
                          </a:solidFill>
                          <a:latin typeface="Arial" panose="020B0604020202020204" pitchFamily="34" charset="0"/>
                          <a:ea typeface="+mn-ea"/>
                          <a:cs typeface="Arial" panose="020B0604020202020204" pitchFamily="34" charset="0"/>
                        </a:rPr>
                        <a:t>Time</a:t>
                      </a:r>
                      <a:endParaRPr lang="ko-KR" altLang="en-US" sz="16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GB" altLang="ko-KR" sz="1400" dirty="0">
                          <a:effectLst/>
                          <a:latin typeface="Arial" panose="020B0604020202020204" pitchFamily="34" charset="0"/>
                          <a:cs typeface="Arial" panose="020B0604020202020204" pitchFamily="34" charset="0"/>
                        </a:rPr>
                        <a:t>A-1: Adapting transmission/reception of common channels/signals</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A-1-1: Simplified SSB without PBCH or with partial PBCH</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A-1-2: Skipping of SSB/SIB1 transmission occasion</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A-1-3: Configuration/adaptation of longer periodicity of SSB/SIB1 and/or uplink random access opportunities</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A-1-4: Adapting paging or SSB transmission patterns</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A-1-5: Dynamically adapting PRACH periodicity and occasions</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A-1-6: Scheduling of SIB1 without PDCCH</a:t>
                      </a:r>
                      <a:endParaRPr lang="ko-KR"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70840">
                <a:tc vMerge="1">
                  <a:txBody>
                    <a:bodyPr/>
                    <a:lstStyle/>
                    <a:p>
                      <a:pPr marL="0" algn="l" defTabSz="1142403" rtl="0" eaLnBrk="1" latinLnBrk="1" hangingPunct="1"/>
                      <a:endParaRPr lang="ko-KR" altLang="en-US" sz="2300" b="1" kern="1200" dirty="0">
                        <a:solidFill>
                          <a:schemeClr val="lt1"/>
                        </a:solidFill>
                        <a:latin typeface="+mn-lt"/>
                        <a:ea typeface="+mn-ea"/>
                        <a:cs typeface="+mn-cs"/>
                      </a:endParaRPr>
                    </a:p>
                  </a:txBody>
                  <a:tcPr>
                    <a:solidFill>
                      <a:schemeClr val="accent2"/>
                    </a:solidFill>
                  </a:tcPr>
                </a:tc>
                <a:tc>
                  <a:txBody>
                    <a:bodyPr/>
                    <a:lstStyle/>
                    <a:p>
                      <a:pPr latinLnBrk="1"/>
                      <a:r>
                        <a:rPr lang="en-GB" altLang="ko-KR" sz="1400" dirty="0">
                          <a:effectLst/>
                          <a:latin typeface="Arial" panose="020B0604020202020204" pitchFamily="34" charset="0"/>
                          <a:cs typeface="Arial" panose="020B0604020202020204" pitchFamily="34" charset="0"/>
                        </a:rPr>
                        <a:t>A-2: Adaptation of UE specific signals and channels</a:t>
                      </a:r>
                      <a:endParaRPr lang="ko-KR"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70840">
                <a:tc vMerge="1">
                  <a:txBody>
                    <a:bodyPr/>
                    <a:lstStyle/>
                    <a:p>
                      <a:pPr marL="0" algn="l" defTabSz="1142403" rtl="0" eaLnBrk="1" latinLnBrk="1" hangingPunct="1"/>
                      <a:endParaRPr lang="ko-KR" altLang="en-US" sz="2300" b="1" kern="1200" dirty="0">
                        <a:solidFill>
                          <a:schemeClr val="lt1"/>
                        </a:solidFill>
                        <a:latin typeface="+mn-lt"/>
                        <a:ea typeface="+mn-ea"/>
                        <a:cs typeface="+mn-cs"/>
                      </a:endParaRPr>
                    </a:p>
                  </a:txBody>
                  <a:tcPr>
                    <a:solidFill>
                      <a:schemeClr val="accent2"/>
                    </a:solidFill>
                  </a:tcPr>
                </a:tc>
                <a:tc>
                  <a:txBody>
                    <a:bodyPr/>
                    <a:lstStyle/>
                    <a:p>
                      <a:pPr marL="0" marR="0" lvl="0" indent="0" algn="l" defTabSz="1142403" rtl="0" eaLnBrk="1" fontAlgn="auto" latinLnBrk="1" hangingPunct="1">
                        <a:lnSpc>
                          <a:spcPct val="100000"/>
                        </a:lnSpc>
                        <a:spcBef>
                          <a:spcPts val="0"/>
                        </a:spcBef>
                        <a:spcAft>
                          <a:spcPts val="0"/>
                        </a:spcAft>
                        <a:buClrTx/>
                        <a:buSzTx/>
                        <a:buFontTx/>
                        <a:buNone/>
                        <a:tabLst/>
                        <a:defRPr/>
                      </a:pPr>
                      <a:r>
                        <a:rPr lang="en-GB" altLang="ko-KR" sz="1400" dirty="0">
                          <a:effectLst/>
                          <a:latin typeface="Arial" panose="020B0604020202020204" pitchFamily="34" charset="0"/>
                          <a:cs typeface="Arial" panose="020B0604020202020204" pitchFamily="34" charset="0"/>
                        </a:rPr>
                        <a:t>A-3: UE wake up signal (WUS) for </a:t>
                      </a:r>
                      <a:r>
                        <a:rPr lang="en-GB" altLang="ko-KR" sz="1400" dirty="0" err="1">
                          <a:effectLst/>
                          <a:latin typeface="Arial" panose="020B0604020202020204" pitchFamily="34" charset="0"/>
                          <a:cs typeface="Arial" panose="020B0604020202020204" pitchFamily="34" charset="0"/>
                        </a:rPr>
                        <a:t>gNB</a:t>
                      </a:r>
                      <a:endParaRPr lang="ko-KR" altLang="ko-KR" sz="1400" dirty="0">
                        <a:effectLst/>
                        <a:latin typeface="Arial" panose="020B0604020202020204" pitchFamily="34" charset="0"/>
                        <a:cs typeface="Arial" panose="020B0604020202020204" pitchFamily="34" charset="0"/>
                      </a:endParaRP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A-3-1: UE WUS triggering </a:t>
                      </a:r>
                      <a:r>
                        <a:rPr lang="en-US" altLang="ko-KR" sz="1400" dirty="0" err="1">
                          <a:latin typeface="Arial" panose="020B0604020202020204" pitchFamily="34" charset="0"/>
                          <a:cs typeface="Arial" panose="020B0604020202020204" pitchFamily="34" charset="0"/>
                        </a:rPr>
                        <a:t>gNB</a:t>
                      </a:r>
                      <a:r>
                        <a:rPr lang="en-US" altLang="ko-KR" sz="1400" dirty="0">
                          <a:latin typeface="Arial" panose="020B0604020202020204" pitchFamily="34" charset="0"/>
                          <a:cs typeface="Arial" panose="020B0604020202020204" pitchFamily="34" charset="0"/>
                        </a:rPr>
                        <a:t> for SSB/SIB/RACH</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A-3-2: UE WUS triggering </a:t>
                      </a:r>
                      <a:r>
                        <a:rPr lang="en-US" altLang="ko-KR" sz="1400" dirty="0" err="1">
                          <a:latin typeface="Arial" panose="020B0604020202020204" pitchFamily="34" charset="0"/>
                          <a:cs typeface="Arial" panose="020B0604020202020204" pitchFamily="34" charset="0"/>
                        </a:rPr>
                        <a:t>gNB</a:t>
                      </a:r>
                      <a:r>
                        <a:rPr lang="en-US" altLang="ko-KR" sz="1400" dirty="0">
                          <a:latin typeface="Arial" panose="020B0604020202020204" pitchFamily="34" charset="0"/>
                          <a:cs typeface="Arial" panose="020B0604020202020204" pitchFamily="34" charset="0"/>
                        </a:rPr>
                        <a:t> to wake up in case of uplink traffic arrival</a:t>
                      </a:r>
                    </a:p>
                  </a:txBody>
                  <a:tcPr/>
                </a:tc>
                <a:extLst>
                  <a:ext uri="{0D108BD9-81ED-4DB2-BD59-A6C34878D82A}">
                    <a16:rowId xmlns:a16="http://schemas.microsoft.com/office/drawing/2014/main" val="10003"/>
                  </a:ext>
                </a:extLst>
              </a:tr>
              <a:tr h="370840">
                <a:tc vMerge="1">
                  <a:txBody>
                    <a:bodyPr/>
                    <a:lstStyle/>
                    <a:p>
                      <a:pPr marL="0" algn="l" defTabSz="1142403" rtl="0" eaLnBrk="1" latinLnBrk="1" hangingPunct="1"/>
                      <a:endParaRPr lang="ko-KR" altLang="en-US" sz="2300" b="1" kern="1200" dirty="0">
                        <a:solidFill>
                          <a:schemeClr val="lt1"/>
                        </a:solidFill>
                        <a:latin typeface="+mn-lt"/>
                        <a:ea typeface="+mn-ea"/>
                        <a:cs typeface="+mn-cs"/>
                      </a:endParaRPr>
                    </a:p>
                  </a:txBody>
                  <a:tcPr>
                    <a:solidFill>
                      <a:schemeClr val="accent2"/>
                    </a:solidFill>
                  </a:tcPr>
                </a:tc>
                <a:tc>
                  <a:txBody>
                    <a:bodyPr/>
                    <a:lstStyle/>
                    <a:p>
                      <a:pPr marL="0" marR="0" lvl="0" indent="0" algn="l" defTabSz="1142403" rtl="0" eaLnBrk="1" fontAlgn="auto" latinLnBrk="1" hangingPunct="1">
                        <a:lnSpc>
                          <a:spcPct val="100000"/>
                        </a:lnSpc>
                        <a:spcBef>
                          <a:spcPts val="0"/>
                        </a:spcBef>
                        <a:spcAft>
                          <a:spcPts val="0"/>
                        </a:spcAft>
                        <a:buClrTx/>
                        <a:buSzTx/>
                        <a:buFontTx/>
                        <a:buNone/>
                        <a:tabLst/>
                        <a:defRPr/>
                      </a:pPr>
                      <a:r>
                        <a:rPr lang="en-GB" altLang="ko-KR" sz="1400" dirty="0">
                          <a:effectLst/>
                          <a:latin typeface="Arial" panose="020B0604020202020204" pitchFamily="34" charset="0"/>
                          <a:cs typeface="Arial" panose="020B0604020202020204" pitchFamily="34" charset="0"/>
                        </a:rPr>
                        <a:t>A-4: Adaptation of DTX/DRX</a:t>
                      </a:r>
                      <a:endParaRPr lang="ko-KR" altLang="ko-KR" sz="1400" dirty="0">
                        <a:effectLst/>
                        <a:latin typeface="Arial" panose="020B0604020202020204" pitchFamily="34" charset="0"/>
                        <a:ea typeface="MS Mincho"/>
                        <a:cs typeface="Arial" panose="020B0604020202020204" pitchFamily="34" charset="0"/>
                      </a:endParaRPr>
                    </a:p>
                  </a:txBody>
                  <a:tcPr/>
                </a:tc>
                <a:extLst>
                  <a:ext uri="{0D108BD9-81ED-4DB2-BD59-A6C34878D82A}">
                    <a16:rowId xmlns:a16="http://schemas.microsoft.com/office/drawing/2014/main" val="10004"/>
                  </a:ext>
                </a:extLst>
              </a:tr>
              <a:tr h="370840">
                <a:tc vMerge="1">
                  <a:txBody>
                    <a:bodyPr/>
                    <a:lstStyle/>
                    <a:p>
                      <a:pPr marL="0" algn="l" defTabSz="1142403" rtl="0" eaLnBrk="1" latinLnBrk="1" hangingPunct="1"/>
                      <a:endParaRPr lang="ko-KR" altLang="en-US" sz="2300" b="1" kern="1200" dirty="0">
                        <a:solidFill>
                          <a:schemeClr val="lt1"/>
                        </a:solidFill>
                        <a:latin typeface="+mn-lt"/>
                        <a:ea typeface="+mn-ea"/>
                        <a:cs typeface="+mn-cs"/>
                      </a:endParaRPr>
                    </a:p>
                  </a:txBody>
                  <a:tcPr>
                    <a:solidFill>
                      <a:schemeClr val="accent2"/>
                    </a:solidFill>
                  </a:tcPr>
                </a:tc>
                <a:tc>
                  <a:txBody>
                    <a:bodyPr/>
                    <a:lstStyle/>
                    <a:p>
                      <a:pPr marL="0" marR="0" lvl="0" indent="0" algn="l" defTabSz="1142403" rtl="0" eaLnBrk="1" fontAlgn="auto" latinLnBrk="1" hangingPunct="1">
                        <a:lnSpc>
                          <a:spcPct val="100000"/>
                        </a:lnSpc>
                        <a:spcBef>
                          <a:spcPts val="0"/>
                        </a:spcBef>
                        <a:spcAft>
                          <a:spcPts val="0"/>
                        </a:spcAft>
                        <a:buClrTx/>
                        <a:buSzTx/>
                        <a:buFontTx/>
                        <a:buNone/>
                        <a:tabLst/>
                        <a:defRPr/>
                      </a:pPr>
                      <a:r>
                        <a:rPr lang="en-GB" altLang="ko-KR" sz="1400" dirty="0">
                          <a:effectLst/>
                          <a:latin typeface="Arial" panose="020B0604020202020204" pitchFamily="34" charset="0"/>
                          <a:cs typeface="Arial" panose="020B0604020202020204" pitchFamily="34" charset="0"/>
                        </a:rPr>
                        <a:t>A-5: Adaptation of SSB/SIB1</a:t>
                      </a:r>
                      <a:endParaRPr lang="ko-KR" altLang="ko-KR" sz="1400" dirty="0">
                        <a:effectLst/>
                        <a:latin typeface="Arial" panose="020B0604020202020204" pitchFamily="34" charset="0"/>
                        <a:cs typeface="Arial" panose="020B0604020202020204" pitchFamily="34" charset="0"/>
                      </a:endParaRP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A-5-1: SSB- and/or SIB1-less operation for non-CA</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A-5-2: On-demand SSB/SIB1</a:t>
                      </a:r>
                    </a:p>
                  </a:txBody>
                  <a:tcPr/>
                </a:tc>
                <a:extLst>
                  <a:ext uri="{0D108BD9-81ED-4DB2-BD59-A6C34878D82A}">
                    <a16:rowId xmlns:a16="http://schemas.microsoft.com/office/drawing/2014/main" val="10005"/>
                  </a:ext>
                </a:extLst>
              </a:tr>
            </a:tbl>
          </a:graphicData>
        </a:graphic>
      </p:graphicFrame>
      <p:graphicFrame>
        <p:nvGraphicFramePr>
          <p:cNvPr id="7" name="내용 개체 틀 3"/>
          <p:cNvGraphicFramePr>
            <a:graphicFrameLocks/>
          </p:cNvGraphicFramePr>
          <p:nvPr/>
        </p:nvGraphicFramePr>
        <p:xfrm>
          <a:off x="7620000" y="3278138"/>
          <a:ext cx="6858000" cy="4107180"/>
        </p:xfrm>
        <a:graphic>
          <a:graphicData uri="http://schemas.openxmlformats.org/drawingml/2006/table">
            <a:tbl>
              <a:tblPr firstRow="1" bandRow="1">
                <a:tableStyleId>{21E4AEA4-8DFA-4A89-87EB-49C32662AFE0}</a:tableStyleId>
              </a:tblPr>
              <a:tblGrid>
                <a:gridCol w="1296144">
                  <a:extLst>
                    <a:ext uri="{9D8B030D-6E8A-4147-A177-3AD203B41FA5}">
                      <a16:colId xmlns:a16="http://schemas.microsoft.com/office/drawing/2014/main" val="20000"/>
                    </a:ext>
                  </a:extLst>
                </a:gridCol>
                <a:gridCol w="5561856">
                  <a:extLst>
                    <a:ext uri="{9D8B030D-6E8A-4147-A177-3AD203B41FA5}">
                      <a16:colId xmlns:a16="http://schemas.microsoft.com/office/drawing/2014/main" val="20001"/>
                    </a:ext>
                  </a:extLst>
                </a:gridCol>
              </a:tblGrid>
              <a:tr h="370840">
                <a:tc>
                  <a:txBody>
                    <a:bodyPr/>
                    <a:lstStyle/>
                    <a:p>
                      <a:pPr latinLnBrk="1"/>
                      <a:r>
                        <a:rPr lang="en-US" altLang="ko-KR" sz="1600" dirty="0">
                          <a:latin typeface="Arial" panose="020B0604020202020204" pitchFamily="34" charset="0"/>
                          <a:cs typeface="Arial" panose="020B0604020202020204" pitchFamily="34" charset="0"/>
                        </a:rPr>
                        <a:t>Domain</a:t>
                      </a:r>
                      <a:endParaRPr lang="ko-KR" altLang="en-US" sz="1600" dirty="0">
                        <a:latin typeface="Arial" panose="020B0604020202020204" pitchFamily="34" charset="0"/>
                        <a:cs typeface="Arial" panose="020B0604020202020204" pitchFamily="34" charset="0"/>
                      </a:endParaRPr>
                    </a:p>
                  </a:txBody>
                  <a:tcPr/>
                </a:tc>
                <a:tc>
                  <a:txBody>
                    <a:bodyPr/>
                    <a:lstStyle/>
                    <a:p>
                      <a:pPr latinLnBrk="1"/>
                      <a:r>
                        <a:rPr lang="en-US" altLang="ko-KR" sz="1600" dirty="0">
                          <a:latin typeface="Arial" panose="020B0604020202020204" pitchFamily="34" charset="0"/>
                          <a:cs typeface="Arial" panose="020B0604020202020204" pitchFamily="34" charset="0"/>
                        </a:rPr>
                        <a:t>Technique</a:t>
                      </a:r>
                      <a:endParaRPr lang="ko-KR" altLang="en-US" sz="16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rowSpan="3">
                  <a:txBody>
                    <a:bodyPr/>
                    <a:lstStyle/>
                    <a:p>
                      <a:pPr marL="0" algn="l" defTabSz="1142403" rtl="0" eaLnBrk="1" latinLnBrk="1" hangingPunct="1"/>
                      <a:r>
                        <a:rPr lang="en-US" altLang="ko-KR" sz="1600" b="1" kern="1200" dirty="0">
                          <a:solidFill>
                            <a:schemeClr val="lt1"/>
                          </a:solidFill>
                          <a:latin typeface="Arial" panose="020B0604020202020204" pitchFamily="34" charset="0"/>
                          <a:ea typeface="+mn-ea"/>
                          <a:cs typeface="Arial" panose="020B0604020202020204" pitchFamily="34" charset="0"/>
                        </a:rPr>
                        <a:t>Frequency</a:t>
                      </a:r>
                      <a:endParaRPr lang="ko-KR" altLang="en-US" sz="16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B-1: Multi-carrier energy savings enhancements</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B-1-1: SSB- and/or SIB1-less operation for inter-band CA</a:t>
                      </a:r>
                    </a:p>
                    <a:p>
                      <a:pPr marL="342900" indent="-342900" latinLnBrk="1">
                        <a:buFont typeface="Arial" panose="020B0604020202020204" pitchFamily="34" charset="0"/>
                        <a:buChar char="•"/>
                      </a:pPr>
                      <a:r>
                        <a:rPr lang="en-US" altLang="ko-KR" sz="1400" dirty="0">
                          <a:latin typeface="Arial" panose="020B0604020202020204" pitchFamily="34" charset="0"/>
                          <a:cs typeface="Arial" panose="020B0604020202020204" pitchFamily="34" charset="0"/>
                        </a:rPr>
                        <a:t>B-1-2: Dynamic UE-group </a:t>
                      </a:r>
                      <a:r>
                        <a:rPr lang="en-US" altLang="ko-KR" sz="1400" dirty="0" err="1">
                          <a:latin typeface="Arial" panose="020B0604020202020204" pitchFamily="34" charset="0"/>
                          <a:cs typeface="Arial" panose="020B0604020202020204" pitchFamily="34" charset="0"/>
                        </a:rPr>
                        <a:t>PCell</a:t>
                      </a:r>
                      <a:r>
                        <a:rPr lang="en-US" altLang="ko-KR" sz="1400" dirty="0">
                          <a:latin typeface="Arial" panose="020B0604020202020204" pitchFamily="34" charset="0"/>
                          <a:cs typeface="Arial" panose="020B0604020202020204" pitchFamily="34" charset="0"/>
                        </a:rPr>
                        <a:t> switching</a:t>
                      </a:r>
                    </a:p>
                  </a:txBody>
                  <a:tcPr/>
                </a:tc>
                <a:extLst>
                  <a:ext uri="{0D108BD9-81ED-4DB2-BD59-A6C34878D82A}">
                    <a16:rowId xmlns:a16="http://schemas.microsoft.com/office/drawing/2014/main" val="10001"/>
                  </a:ext>
                </a:extLst>
              </a:tr>
              <a:tr h="370840">
                <a:tc vMerge="1">
                  <a:txBody>
                    <a:bodyPr/>
                    <a:lstStyle/>
                    <a:p>
                      <a:pPr marL="0" algn="l" defTabSz="1142403" rtl="0" eaLnBrk="1" latinLnBrk="1" hangingPunct="1"/>
                      <a:endParaRPr lang="ko-KR" altLang="en-US" sz="18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B-2: Adaptation of bandwidth part of UE(s) within a carrier</a:t>
                      </a:r>
                    </a:p>
                  </a:txBody>
                  <a:tcPr/>
                </a:tc>
                <a:extLst>
                  <a:ext uri="{0D108BD9-81ED-4DB2-BD59-A6C34878D82A}">
                    <a16:rowId xmlns:a16="http://schemas.microsoft.com/office/drawing/2014/main" val="10002"/>
                  </a:ext>
                </a:extLst>
              </a:tr>
              <a:tr h="370840">
                <a:tc vMerge="1">
                  <a:txBody>
                    <a:bodyPr/>
                    <a:lstStyle/>
                    <a:p>
                      <a:pPr marL="0" algn="l" defTabSz="1142403" rtl="0" eaLnBrk="1" latinLnBrk="1" hangingPunct="1"/>
                      <a:endParaRPr lang="ko-KR" altLang="en-US" sz="18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B-3: Adaptation of bandwidth of UE(s) within a BWP</a:t>
                      </a:r>
                      <a:endParaRPr lang="ko-KR"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70840">
                <a:tc rowSpan="2">
                  <a:txBody>
                    <a:bodyPr/>
                    <a:lstStyle/>
                    <a:p>
                      <a:pPr marL="0" algn="l" defTabSz="1142403" rtl="0" eaLnBrk="1" latinLnBrk="1" hangingPunct="1"/>
                      <a:r>
                        <a:rPr lang="en-US" altLang="ko-KR" sz="1600" b="1" kern="1200" dirty="0">
                          <a:solidFill>
                            <a:schemeClr val="lt1"/>
                          </a:solidFill>
                          <a:latin typeface="Arial" panose="020B0604020202020204" pitchFamily="34" charset="0"/>
                          <a:ea typeface="+mn-ea"/>
                          <a:cs typeface="Arial" panose="020B0604020202020204" pitchFamily="34" charset="0"/>
                        </a:rPr>
                        <a:t>Spatial</a:t>
                      </a:r>
                      <a:endParaRPr lang="ko-KR" altLang="en-US" sz="16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C-1: Adaptation of spatial elements</a:t>
                      </a:r>
                    </a:p>
                  </a:txBody>
                  <a:tcPr/>
                </a:tc>
                <a:extLst>
                  <a:ext uri="{0D108BD9-81ED-4DB2-BD59-A6C34878D82A}">
                    <a16:rowId xmlns:a16="http://schemas.microsoft.com/office/drawing/2014/main" val="10004"/>
                  </a:ext>
                </a:extLst>
              </a:tr>
              <a:tr h="0">
                <a:tc vMerge="1">
                  <a:txBody>
                    <a:bodyPr/>
                    <a:lstStyle/>
                    <a:p>
                      <a:pPr marL="0" algn="l" defTabSz="1142403" rtl="0" eaLnBrk="1" latinLnBrk="1" hangingPunct="1"/>
                      <a:endParaRPr lang="ko-KR" altLang="en-US" sz="18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C-2: Adaptation of TRPs in </a:t>
                      </a:r>
                      <a:r>
                        <a:rPr lang="en-US" altLang="ko-KR" sz="1400" dirty="0" err="1">
                          <a:latin typeface="Arial" panose="020B0604020202020204" pitchFamily="34" charset="0"/>
                          <a:cs typeface="Arial" panose="020B0604020202020204" pitchFamily="34" charset="0"/>
                        </a:rPr>
                        <a:t>mTRP</a:t>
                      </a:r>
                      <a:r>
                        <a:rPr lang="en-US" altLang="ko-KR" sz="1400" dirty="0">
                          <a:latin typeface="Arial" panose="020B0604020202020204" pitchFamily="34" charset="0"/>
                          <a:cs typeface="Arial" panose="020B0604020202020204" pitchFamily="34" charset="0"/>
                        </a:rPr>
                        <a:t> operation</a:t>
                      </a:r>
                      <a:endParaRPr lang="ko-KR"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r h="368300">
                <a:tc rowSpan="5">
                  <a:txBody>
                    <a:bodyPr/>
                    <a:lstStyle/>
                    <a:p>
                      <a:pPr marL="0" algn="l" defTabSz="1142403" rtl="0" eaLnBrk="1" latinLnBrk="1" hangingPunct="1"/>
                      <a:r>
                        <a:rPr lang="en-US" altLang="ko-KR" sz="1600" b="1" kern="1200" dirty="0">
                          <a:solidFill>
                            <a:schemeClr val="lt1"/>
                          </a:solidFill>
                          <a:latin typeface="Arial" panose="020B0604020202020204" pitchFamily="34" charset="0"/>
                          <a:ea typeface="+mn-ea"/>
                          <a:cs typeface="Arial" panose="020B0604020202020204" pitchFamily="34" charset="0"/>
                        </a:rPr>
                        <a:t>Power</a:t>
                      </a:r>
                      <a:endParaRPr lang="ko-KR" altLang="en-US" sz="16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D-1: Adaptation of transmission power of signals and channels</a:t>
                      </a:r>
                      <a:endParaRPr lang="ko-KR"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r h="294640">
                <a:tc vMerge="1">
                  <a:txBody>
                    <a:bodyPr/>
                    <a:lstStyle/>
                    <a:p>
                      <a:pPr marL="0" algn="l" defTabSz="1142403" rtl="0" eaLnBrk="1" latinLnBrk="1" hangingPunct="1"/>
                      <a:endParaRPr lang="ko-KR" altLang="en-US" sz="18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D-2: Over the air digital pre-distortion</a:t>
                      </a:r>
                      <a:endParaRPr lang="ko-KR"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7"/>
                  </a:ext>
                </a:extLst>
              </a:tr>
              <a:tr h="220980">
                <a:tc vMerge="1">
                  <a:txBody>
                    <a:bodyPr/>
                    <a:lstStyle/>
                    <a:p>
                      <a:pPr marL="0" algn="l" defTabSz="1142403" rtl="0" eaLnBrk="1" latinLnBrk="1" hangingPunct="1"/>
                      <a:endParaRPr lang="ko-KR" altLang="en-US" sz="14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D-3: Tone reservation</a:t>
                      </a:r>
                      <a:endParaRPr lang="ko-KR"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8"/>
                  </a:ext>
                </a:extLst>
              </a:tr>
              <a:tr h="147320">
                <a:tc vMerge="1">
                  <a:txBody>
                    <a:bodyPr/>
                    <a:lstStyle/>
                    <a:p>
                      <a:pPr marL="0" algn="l" defTabSz="1142403" rtl="0" eaLnBrk="1" latinLnBrk="1" hangingPunct="1"/>
                      <a:endParaRPr lang="ko-KR" altLang="en-US" sz="14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D-4: PA power bias adaptation</a:t>
                      </a:r>
                      <a:endParaRPr lang="ko-KR"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9"/>
                  </a:ext>
                </a:extLst>
              </a:tr>
              <a:tr h="0">
                <a:tc vMerge="1">
                  <a:txBody>
                    <a:bodyPr/>
                    <a:lstStyle/>
                    <a:p>
                      <a:pPr marL="0" algn="l" defTabSz="1142403" rtl="0" eaLnBrk="1" latinLnBrk="1" hangingPunct="1"/>
                      <a:endParaRPr lang="ko-KR" altLang="en-US" sz="14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400" dirty="0">
                          <a:latin typeface="Arial" panose="020B0604020202020204" pitchFamily="34" charset="0"/>
                          <a:cs typeface="Arial" panose="020B0604020202020204" pitchFamily="34" charset="0"/>
                        </a:rPr>
                        <a:t>D-5: UE post-distortion</a:t>
                      </a:r>
                      <a:endParaRPr lang="ko-KR"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295011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LGE view on potential scope </a:t>
            </a:r>
            <a:endParaRPr lang="ko-KR" altLang="en-US" dirty="0"/>
          </a:p>
        </p:txBody>
      </p:sp>
      <p:sp>
        <p:nvSpPr>
          <p:cNvPr id="3" name="내용 개체 틀 2"/>
          <p:cNvSpPr>
            <a:spLocks noGrp="1"/>
          </p:cNvSpPr>
          <p:nvPr>
            <p:ph idx="1"/>
          </p:nvPr>
        </p:nvSpPr>
        <p:spPr/>
        <p:txBody>
          <a:bodyPr>
            <a:normAutofit/>
          </a:bodyPr>
          <a:lstStyle/>
          <a:p>
            <a:r>
              <a:rPr lang="en-US" altLang="ko-KR" sz="2400" dirty="0"/>
              <a:t>Potential objective in RP-232745 </a:t>
            </a:r>
          </a:p>
          <a:p>
            <a:pPr lvl="1"/>
            <a:r>
              <a:rPr lang="en-US" altLang="ko-KR" dirty="0"/>
              <a:t>On-demand SSB </a:t>
            </a:r>
            <a:r>
              <a:rPr lang="en-US" altLang="ko-KR" dirty="0">
                <a:solidFill>
                  <a:schemeClr val="tx1"/>
                </a:solidFill>
              </a:rPr>
              <a:t>transmission for </a:t>
            </a:r>
            <a:r>
              <a:rPr lang="en-US" altLang="ko-KR" dirty="0" err="1">
                <a:solidFill>
                  <a:schemeClr val="tx1"/>
                </a:solidFill>
              </a:rPr>
              <a:t>SCell</a:t>
            </a:r>
            <a:r>
              <a:rPr lang="en-US" altLang="ko-KR" dirty="0">
                <a:solidFill>
                  <a:schemeClr val="tx1"/>
                </a:solidFill>
              </a:rPr>
              <a:t> for connected UEs</a:t>
            </a:r>
          </a:p>
          <a:p>
            <a:pPr lvl="2"/>
            <a:r>
              <a:rPr lang="en-US" altLang="ko-KR" dirty="0"/>
              <a:t>Possible triggering methods (</a:t>
            </a:r>
            <a:r>
              <a:rPr lang="en-US" altLang="ko-KR" dirty="0">
                <a:solidFill>
                  <a:srgbClr val="00B050"/>
                </a:solidFill>
              </a:rPr>
              <a:t>e.g., UE uplink wake-up-signal using an existing signal/channel, cell on/off indication via backhaul, </a:t>
            </a:r>
            <a:r>
              <a:rPr lang="en-US" altLang="ko-KR" dirty="0" err="1">
                <a:solidFill>
                  <a:srgbClr val="00B050"/>
                </a:solidFill>
              </a:rPr>
              <a:t>Scell</a:t>
            </a:r>
            <a:r>
              <a:rPr lang="en-US" altLang="ko-KR" dirty="0">
                <a:solidFill>
                  <a:srgbClr val="00B050"/>
                </a:solidFill>
              </a:rPr>
              <a:t> activation/deactivation signaling, etc.</a:t>
            </a:r>
            <a:r>
              <a:rPr lang="en-US" altLang="ko-KR" dirty="0"/>
              <a:t>)</a:t>
            </a:r>
          </a:p>
          <a:p>
            <a:pPr lvl="1"/>
            <a:r>
              <a:rPr lang="en-US" altLang="ko-KR" dirty="0"/>
              <a:t>On-demand SIB1 transmission for idle UEs </a:t>
            </a:r>
          </a:p>
          <a:p>
            <a:pPr lvl="2"/>
            <a:r>
              <a:rPr lang="en-US" altLang="ko-KR" dirty="0"/>
              <a:t>Possible triggering methods (</a:t>
            </a:r>
            <a:r>
              <a:rPr lang="en-US" altLang="ko-KR" dirty="0">
                <a:solidFill>
                  <a:srgbClr val="00B050"/>
                </a:solidFill>
              </a:rPr>
              <a:t>e.g., UE uplink wake-up-signal using an existing signal/channel, cell on/off indication via backhaul, </a:t>
            </a:r>
            <a:r>
              <a:rPr lang="en-US" altLang="ko-KR" dirty="0" err="1">
                <a:solidFill>
                  <a:srgbClr val="00B050"/>
                </a:solidFill>
              </a:rPr>
              <a:t>Scell</a:t>
            </a:r>
            <a:r>
              <a:rPr lang="en-US" altLang="ko-KR" dirty="0">
                <a:solidFill>
                  <a:srgbClr val="00B050"/>
                </a:solidFill>
              </a:rPr>
              <a:t> activation/deactivation signaling, etc.</a:t>
            </a:r>
            <a:r>
              <a:rPr lang="en-US" altLang="ko-KR" dirty="0"/>
              <a:t>)</a:t>
            </a:r>
          </a:p>
          <a:p>
            <a:pPr lvl="2"/>
            <a:endParaRPr lang="en-US" altLang="ko-KR" sz="1400" dirty="0"/>
          </a:p>
          <a:p>
            <a:r>
              <a:rPr lang="en-US" altLang="ko-KR" sz="2400" dirty="0"/>
              <a:t>Based on </a:t>
            </a:r>
            <a:r>
              <a:rPr lang="en-US" altLang="ko-KR" sz="2400" dirty="0" err="1"/>
              <a:t>Tdocs</a:t>
            </a:r>
            <a:r>
              <a:rPr lang="en-US" altLang="ko-KR" sz="2400" dirty="0"/>
              <a:t> submitted to RAN#101, SSB/SIB1-less or on-demand SSB/SIB1 operations (i.e., A-1, A-3, and A-5 techniques) can be categorized as follows:</a:t>
            </a:r>
          </a:p>
          <a:p>
            <a:endParaRPr lang="en-US" altLang="ko-KR" sz="2800" dirty="0"/>
          </a:p>
          <a:p>
            <a:endParaRPr lang="en-US" altLang="ko-KR" dirty="0"/>
          </a:p>
          <a:p>
            <a:endParaRPr lang="ko-KR" altLang="en-US" dirty="0"/>
          </a:p>
        </p:txBody>
      </p:sp>
      <p:graphicFrame>
        <p:nvGraphicFramePr>
          <p:cNvPr id="4" name="Table 3">
            <a:extLst>
              <a:ext uri="{FF2B5EF4-FFF2-40B4-BE49-F238E27FC236}">
                <a16:creationId xmlns:a16="http://schemas.microsoft.com/office/drawing/2014/main" id="{1E672C1F-B4E6-617E-EA54-C17F45CD91E4}"/>
              </a:ext>
            </a:extLst>
          </p:cNvPr>
          <p:cNvGraphicFramePr>
            <a:graphicFrameLocks noGrp="1"/>
          </p:cNvGraphicFramePr>
          <p:nvPr>
            <p:extLst>
              <p:ext uri="{D42A27DB-BD31-4B8C-83A1-F6EECF244321}">
                <p14:modId xmlns:p14="http://schemas.microsoft.com/office/powerpoint/2010/main" val="3839240489"/>
              </p:ext>
            </p:extLst>
          </p:nvPr>
        </p:nvGraphicFramePr>
        <p:xfrm>
          <a:off x="995264" y="4862314"/>
          <a:ext cx="13033448" cy="3383280"/>
        </p:xfrm>
        <a:graphic>
          <a:graphicData uri="http://schemas.openxmlformats.org/drawingml/2006/table">
            <a:tbl>
              <a:tblPr firstRow="1" bandRow="1">
                <a:tableStyleId>{21E4AEA4-8DFA-4A89-87EB-49C32662AFE0}</a:tableStyleId>
              </a:tblPr>
              <a:tblGrid>
                <a:gridCol w="1467342">
                  <a:extLst>
                    <a:ext uri="{9D8B030D-6E8A-4147-A177-3AD203B41FA5}">
                      <a16:colId xmlns:a16="http://schemas.microsoft.com/office/drawing/2014/main" val="1044744880"/>
                    </a:ext>
                  </a:extLst>
                </a:gridCol>
                <a:gridCol w="6128310">
                  <a:extLst>
                    <a:ext uri="{9D8B030D-6E8A-4147-A177-3AD203B41FA5}">
                      <a16:colId xmlns:a16="http://schemas.microsoft.com/office/drawing/2014/main" val="792948506"/>
                    </a:ext>
                  </a:extLst>
                </a:gridCol>
                <a:gridCol w="3020998">
                  <a:extLst>
                    <a:ext uri="{9D8B030D-6E8A-4147-A177-3AD203B41FA5}">
                      <a16:colId xmlns:a16="http://schemas.microsoft.com/office/drawing/2014/main" val="3703265710"/>
                    </a:ext>
                  </a:extLst>
                </a:gridCol>
                <a:gridCol w="2416798">
                  <a:extLst>
                    <a:ext uri="{9D8B030D-6E8A-4147-A177-3AD203B41FA5}">
                      <a16:colId xmlns:a16="http://schemas.microsoft.com/office/drawing/2014/main" val="770169759"/>
                    </a:ext>
                  </a:extLst>
                </a:gridCol>
              </a:tblGrid>
              <a:tr h="144016">
                <a:tc>
                  <a:txBody>
                    <a:bodyPr/>
                    <a:lstStyle/>
                    <a:p>
                      <a:pPr latinLnBrk="1"/>
                      <a:r>
                        <a:rPr lang="en-US" altLang="ko-KR" sz="2000" dirty="0">
                          <a:latin typeface="Arial" panose="020B0604020202020204" pitchFamily="34" charset="0"/>
                          <a:cs typeface="Arial" panose="020B0604020202020204" pitchFamily="34" charset="0"/>
                        </a:rPr>
                        <a:t>Category</a:t>
                      </a:r>
                      <a:endParaRPr lang="ko-KR" altLang="en-US" sz="2000" dirty="0">
                        <a:latin typeface="Arial" panose="020B0604020202020204" pitchFamily="34" charset="0"/>
                        <a:cs typeface="Arial" panose="020B0604020202020204" pitchFamily="34" charset="0"/>
                      </a:endParaRPr>
                    </a:p>
                  </a:txBody>
                  <a:tcPr/>
                </a:tc>
                <a:tc>
                  <a:txBody>
                    <a:bodyPr/>
                    <a:lstStyle/>
                    <a:p>
                      <a:pPr latinLnBrk="1"/>
                      <a:r>
                        <a:rPr lang="en-US" altLang="ko-KR" sz="2000" dirty="0">
                          <a:latin typeface="Arial" panose="020B0604020202020204" pitchFamily="34" charset="0"/>
                          <a:cs typeface="Arial" panose="020B0604020202020204" pitchFamily="34" charset="0"/>
                        </a:rPr>
                        <a:t>SSB and/or SIB1-less</a:t>
                      </a:r>
                      <a:endParaRPr lang="ko-KR" altLang="en-US" sz="2000" dirty="0">
                        <a:latin typeface="Arial" panose="020B0604020202020204" pitchFamily="34" charset="0"/>
                        <a:cs typeface="Arial" panose="020B0604020202020204" pitchFamily="34" charset="0"/>
                      </a:endParaRPr>
                    </a:p>
                  </a:txBody>
                  <a:tcPr/>
                </a:tc>
                <a:tc>
                  <a:txBody>
                    <a:bodyPr/>
                    <a:lstStyle/>
                    <a:p>
                      <a:pPr latinLnBrk="1"/>
                      <a:r>
                        <a:rPr lang="en-US" altLang="ko-KR" sz="2000" dirty="0">
                          <a:latin typeface="Arial" panose="020B0604020202020204" pitchFamily="34" charset="0"/>
                          <a:cs typeface="Arial" panose="020B0604020202020204" pitchFamily="34" charset="0"/>
                        </a:rPr>
                        <a:t>On-demand SSB/SIB1</a:t>
                      </a:r>
                      <a:endParaRPr lang="ko-KR" altLang="en-US" sz="2000" dirty="0">
                        <a:latin typeface="Arial" panose="020B0604020202020204" pitchFamily="34" charset="0"/>
                        <a:cs typeface="Arial" panose="020B0604020202020204" pitchFamily="34" charset="0"/>
                      </a:endParaRPr>
                    </a:p>
                  </a:txBody>
                  <a:tcPr/>
                </a:tc>
                <a:tc>
                  <a:txBody>
                    <a:bodyPr/>
                    <a:lstStyle/>
                    <a:p>
                      <a:pPr latinLnBrk="1"/>
                      <a:r>
                        <a:rPr lang="en-US" altLang="ko-KR" sz="2000" dirty="0">
                          <a:latin typeface="Arial" panose="020B0604020202020204" pitchFamily="34" charset="0"/>
                          <a:cs typeface="Arial" panose="020B0604020202020204" pitchFamily="34" charset="0"/>
                        </a:rPr>
                        <a:t>UE status</a:t>
                      </a:r>
                      <a:endParaRPr lang="ko-KR" alt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32718894"/>
                  </a:ext>
                </a:extLst>
              </a:tr>
              <a:tr h="144016">
                <a:tc>
                  <a:txBody>
                    <a:bodyPr/>
                    <a:lstStyle/>
                    <a:p>
                      <a:pPr marL="0" algn="l" defTabSz="1142403" rtl="0" eaLnBrk="1" latinLnBrk="1" hangingPunct="1"/>
                      <a:r>
                        <a:rPr lang="en-US" altLang="ko-KR" sz="2000" b="1" kern="1200" dirty="0">
                          <a:solidFill>
                            <a:schemeClr val="lt1"/>
                          </a:solidFill>
                          <a:latin typeface="Arial" panose="020B0604020202020204" pitchFamily="34" charset="0"/>
                          <a:ea typeface="+mn-ea"/>
                          <a:cs typeface="Arial" panose="020B0604020202020204" pitchFamily="34" charset="0"/>
                        </a:rPr>
                        <a:t>Cat-1</a:t>
                      </a:r>
                      <a:endParaRPr lang="ko-KR" altLang="en-US" sz="20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800" dirty="0">
                          <a:latin typeface="Arial" panose="020B0604020202020204" pitchFamily="34" charset="0"/>
                          <a:cs typeface="Arial" panose="020B0604020202020204" pitchFamily="34" charset="0"/>
                        </a:rPr>
                        <a:t>SSB-less operation limited to </a:t>
                      </a:r>
                      <a:r>
                        <a:rPr lang="en-US" altLang="ko-KR" sz="1800" dirty="0" err="1">
                          <a:latin typeface="Arial" panose="020B0604020202020204" pitchFamily="34" charset="0"/>
                          <a:cs typeface="Arial" panose="020B0604020202020204" pitchFamily="34" charset="0"/>
                        </a:rPr>
                        <a:t>SCell</a:t>
                      </a:r>
                      <a:endParaRPr lang="en-US" altLang="ko-KR" sz="1800" dirty="0">
                        <a:latin typeface="Arial" panose="020B0604020202020204" pitchFamily="34" charset="0"/>
                        <a:cs typeface="Arial" panose="020B0604020202020204" pitchFamily="34" charset="0"/>
                      </a:endParaRPr>
                    </a:p>
                  </a:txBody>
                  <a:tcPr/>
                </a:tc>
                <a:tc>
                  <a:txBody>
                    <a:bodyPr/>
                    <a:lstStyle/>
                    <a:p>
                      <a:pPr latinLnBrk="1"/>
                      <a:r>
                        <a:rPr lang="en-US" altLang="ko-KR" sz="1800" dirty="0">
                          <a:latin typeface="Arial" panose="020B0604020202020204" pitchFamily="34" charset="0"/>
                          <a:cs typeface="Arial" panose="020B0604020202020204" pitchFamily="34" charset="0"/>
                        </a:rPr>
                        <a:t>With on-demand SSB</a:t>
                      </a:r>
                    </a:p>
                  </a:txBody>
                  <a:tcPr/>
                </a:tc>
                <a:tc>
                  <a:txBody>
                    <a:bodyPr/>
                    <a:lstStyle/>
                    <a:p>
                      <a:pPr latinLnBrk="1"/>
                      <a:r>
                        <a:rPr lang="en-US" altLang="ko-KR" sz="1800" dirty="0">
                          <a:latin typeface="Arial" panose="020B0604020202020204" pitchFamily="34" charset="0"/>
                          <a:cs typeface="Arial" panose="020B0604020202020204" pitchFamily="34" charset="0"/>
                        </a:rPr>
                        <a:t>RRC_CONNECTED</a:t>
                      </a:r>
                    </a:p>
                  </a:txBody>
                  <a:tcPr/>
                </a:tc>
                <a:extLst>
                  <a:ext uri="{0D108BD9-81ED-4DB2-BD59-A6C34878D82A}">
                    <a16:rowId xmlns:a16="http://schemas.microsoft.com/office/drawing/2014/main" val="2986127017"/>
                  </a:ext>
                </a:extLst>
              </a:tr>
              <a:tr h="144016">
                <a:tc>
                  <a:txBody>
                    <a:bodyPr/>
                    <a:lstStyle/>
                    <a:p>
                      <a:pPr marL="0" algn="l" defTabSz="1142403" rtl="0" eaLnBrk="1" latinLnBrk="1" hangingPunct="1"/>
                      <a:r>
                        <a:rPr lang="en-US" altLang="ko-KR" sz="2000" b="1" kern="1200" dirty="0">
                          <a:solidFill>
                            <a:schemeClr val="lt1"/>
                          </a:solidFill>
                          <a:latin typeface="Arial" panose="020B0604020202020204" pitchFamily="34" charset="0"/>
                          <a:ea typeface="+mn-ea"/>
                          <a:cs typeface="Arial" panose="020B0604020202020204" pitchFamily="34" charset="0"/>
                        </a:rPr>
                        <a:t>Cat-2</a:t>
                      </a:r>
                      <a:endParaRPr lang="ko-KR" altLang="en-US" sz="20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marL="0" marR="0" lvl="0" indent="0" algn="l" defTabSz="1142403" rtl="0" eaLnBrk="1" fontAlgn="auto" latinLnBrk="1" hangingPunct="1">
                        <a:lnSpc>
                          <a:spcPct val="100000"/>
                        </a:lnSpc>
                        <a:spcBef>
                          <a:spcPts val="0"/>
                        </a:spcBef>
                        <a:spcAft>
                          <a:spcPts val="0"/>
                        </a:spcAft>
                        <a:buClrTx/>
                        <a:buSzTx/>
                        <a:buFontTx/>
                        <a:buNone/>
                        <a:tabLst/>
                        <a:defRPr/>
                      </a:pPr>
                      <a:r>
                        <a:rPr lang="en-US" altLang="ko-KR" sz="1800" dirty="0">
                          <a:latin typeface="Arial" panose="020B0604020202020204" pitchFamily="34" charset="0"/>
                          <a:cs typeface="Arial" panose="020B0604020202020204" pitchFamily="34" charset="0"/>
                        </a:rPr>
                        <a:t>SSB-less operation limited to </a:t>
                      </a:r>
                      <a:r>
                        <a:rPr lang="en-US" altLang="ko-KR" sz="1800" dirty="0" err="1">
                          <a:latin typeface="Arial" panose="020B0604020202020204" pitchFamily="34" charset="0"/>
                          <a:cs typeface="Arial" panose="020B0604020202020204" pitchFamily="34" charset="0"/>
                        </a:rPr>
                        <a:t>SCell</a:t>
                      </a:r>
                      <a:r>
                        <a:rPr lang="en-US" altLang="ko-KR" sz="1800" dirty="0">
                          <a:latin typeface="Arial" panose="020B0604020202020204" pitchFamily="34" charset="0"/>
                          <a:cs typeface="Arial" panose="020B0604020202020204" pitchFamily="34" charset="0"/>
                        </a:rPr>
                        <a:t> (e.g., for fast </a:t>
                      </a:r>
                      <a:r>
                        <a:rPr lang="en-US" altLang="ko-KR" sz="1800" dirty="0" err="1">
                          <a:latin typeface="Arial" panose="020B0604020202020204" pitchFamily="34" charset="0"/>
                          <a:cs typeface="Arial" panose="020B0604020202020204" pitchFamily="34" charset="0"/>
                        </a:rPr>
                        <a:t>SCell</a:t>
                      </a:r>
                      <a:r>
                        <a:rPr lang="en-US" altLang="ko-KR" sz="1800" dirty="0">
                          <a:latin typeface="Arial" panose="020B0604020202020204" pitchFamily="34" charset="0"/>
                          <a:cs typeface="Arial" panose="020B0604020202020204" pitchFamily="34" charset="0"/>
                        </a:rPr>
                        <a:t> activation)</a:t>
                      </a:r>
                    </a:p>
                  </a:txBody>
                  <a:tcPr/>
                </a:tc>
                <a:tc>
                  <a:txBody>
                    <a:bodyPr/>
                    <a:lstStyle/>
                    <a:p>
                      <a:pPr latinLnBrk="1"/>
                      <a:r>
                        <a:rPr lang="en-US" altLang="ko-KR" sz="1800" dirty="0">
                          <a:latin typeface="Arial" panose="020B0604020202020204" pitchFamily="34" charset="0"/>
                          <a:cs typeface="Arial" panose="020B0604020202020204" pitchFamily="34" charset="0"/>
                        </a:rPr>
                        <a:t>Not needed</a:t>
                      </a:r>
                    </a:p>
                  </a:txBody>
                  <a:tcPr/>
                </a:tc>
                <a:tc>
                  <a:txBody>
                    <a:bodyPr/>
                    <a:lstStyle/>
                    <a:p>
                      <a:pPr latinLnBrk="1"/>
                      <a:r>
                        <a:rPr lang="en-US" altLang="ko-KR" sz="1800" dirty="0">
                          <a:latin typeface="Arial" panose="020B0604020202020204" pitchFamily="34" charset="0"/>
                          <a:cs typeface="Arial" panose="020B0604020202020204" pitchFamily="34" charset="0"/>
                        </a:rPr>
                        <a:t>RRC_CONNECTED</a:t>
                      </a:r>
                    </a:p>
                  </a:txBody>
                  <a:tcPr/>
                </a:tc>
                <a:extLst>
                  <a:ext uri="{0D108BD9-81ED-4DB2-BD59-A6C34878D82A}">
                    <a16:rowId xmlns:a16="http://schemas.microsoft.com/office/drawing/2014/main" val="1578900192"/>
                  </a:ext>
                </a:extLst>
              </a:tr>
              <a:tr h="144016">
                <a:tc>
                  <a:txBody>
                    <a:bodyPr/>
                    <a:lstStyle/>
                    <a:p>
                      <a:pPr marL="0" algn="l" defTabSz="1142403" rtl="0" eaLnBrk="1" latinLnBrk="1" hangingPunct="1"/>
                      <a:r>
                        <a:rPr lang="en-US" altLang="ko-KR" sz="2000" b="1" kern="1200" dirty="0">
                          <a:solidFill>
                            <a:schemeClr val="lt1"/>
                          </a:solidFill>
                          <a:latin typeface="Arial" panose="020B0604020202020204" pitchFamily="34" charset="0"/>
                          <a:ea typeface="+mn-ea"/>
                          <a:cs typeface="Arial" panose="020B0604020202020204" pitchFamily="34" charset="0"/>
                        </a:rPr>
                        <a:t>Cat-3</a:t>
                      </a:r>
                      <a:endParaRPr lang="ko-KR" altLang="en-US" sz="20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800" dirty="0">
                          <a:latin typeface="Arial" panose="020B0604020202020204" pitchFamily="34" charset="0"/>
                          <a:cs typeface="Arial" panose="020B0604020202020204" pitchFamily="34" charset="0"/>
                        </a:rPr>
                        <a:t>SSB/SIB1-less operation with single-carrier scenario</a:t>
                      </a:r>
                      <a:endParaRPr lang="ko-KR" altLang="en-US" sz="1800" dirty="0">
                        <a:latin typeface="Arial" panose="020B0604020202020204" pitchFamily="34" charset="0"/>
                        <a:cs typeface="Arial" panose="020B0604020202020204" pitchFamily="34" charset="0"/>
                      </a:endParaRPr>
                    </a:p>
                  </a:txBody>
                  <a:tcPr/>
                </a:tc>
                <a:tc>
                  <a:txBody>
                    <a:bodyPr/>
                    <a:lstStyle/>
                    <a:p>
                      <a:pPr latinLnBrk="1"/>
                      <a:r>
                        <a:rPr lang="en-US" altLang="ko-KR" sz="1800" dirty="0">
                          <a:latin typeface="Arial" panose="020B0604020202020204" pitchFamily="34" charset="0"/>
                          <a:cs typeface="Arial" panose="020B0604020202020204" pitchFamily="34" charset="0"/>
                        </a:rPr>
                        <a:t>With on-demand SSB/SIB1</a:t>
                      </a:r>
                      <a:endParaRPr lang="ko-KR" altLang="en-US" sz="1800" dirty="0">
                        <a:latin typeface="Arial" panose="020B0604020202020204" pitchFamily="34" charset="0"/>
                        <a:cs typeface="Arial" panose="020B0604020202020204" pitchFamily="34" charset="0"/>
                      </a:endParaRPr>
                    </a:p>
                  </a:txBody>
                  <a:tcPr/>
                </a:tc>
                <a:tc>
                  <a:txBody>
                    <a:bodyPr/>
                    <a:lstStyle/>
                    <a:p>
                      <a:pPr latinLnBrk="1"/>
                      <a:r>
                        <a:rPr lang="en-US" altLang="ko-KR" sz="1800" dirty="0">
                          <a:latin typeface="Arial" panose="020B0604020202020204" pitchFamily="34" charset="0"/>
                          <a:cs typeface="Arial" panose="020B0604020202020204" pitchFamily="34" charset="0"/>
                        </a:rPr>
                        <a:t>IDLE (or INACTIVE)</a:t>
                      </a:r>
                    </a:p>
                  </a:txBody>
                  <a:tcPr/>
                </a:tc>
                <a:extLst>
                  <a:ext uri="{0D108BD9-81ED-4DB2-BD59-A6C34878D82A}">
                    <a16:rowId xmlns:a16="http://schemas.microsoft.com/office/drawing/2014/main" val="210641854"/>
                  </a:ext>
                </a:extLst>
              </a:tr>
              <a:tr h="144016">
                <a:tc>
                  <a:txBody>
                    <a:bodyPr/>
                    <a:lstStyle/>
                    <a:p>
                      <a:pPr marL="0" algn="l" defTabSz="1142403" rtl="0" eaLnBrk="1" latinLnBrk="1" hangingPunct="1"/>
                      <a:r>
                        <a:rPr lang="en-US" altLang="ko-KR" sz="2000" b="1" kern="1200" dirty="0">
                          <a:solidFill>
                            <a:schemeClr val="lt1"/>
                          </a:solidFill>
                          <a:latin typeface="Arial" panose="020B0604020202020204" pitchFamily="34" charset="0"/>
                          <a:ea typeface="+mn-ea"/>
                          <a:cs typeface="Arial" panose="020B0604020202020204" pitchFamily="34" charset="0"/>
                        </a:rPr>
                        <a:t>Cat-4</a:t>
                      </a:r>
                      <a:endParaRPr lang="ko-KR" altLang="en-US" sz="20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800" dirty="0">
                          <a:latin typeface="Arial" panose="020B0604020202020204" pitchFamily="34" charset="0"/>
                          <a:cs typeface="Arial" panose="020B0604020202020204" pitchFamily="34" charset="0"/>
                        </a:rPr>
                        <a:t>SSB/SIB1-less operation with multi-carrier scenario (e.g., SSB/SIB1-less operation for non-anchor carrier)</a:t>
                      </a:r>
                    </a:p>
                  </a:txBody>
                  <a:tcPr/>
                </a:tc>
                <a:tc>
                  <a:txBody>
                    <a:bodyPr/>
                    <a:lstStyle/>
                    <a:p>
                      <a:pPr latinLnBrk="1"/>
                      <a:r>
                        <a:rPr lang="en-US" altLang="ko-KR" sz="1800" dirty="0">
                          <a:latin typeface="Arial" panose="020B0604020202020204" pitchFamily="34" charset="0"/>
                          <a:cs typeface="Arial" panose="020B0604020202020204" pitchFamily="34" charset="0"/>
                        </a:rPr>
                        <a:t>With on-demand SSB/SIB1, if needed</a:t>
                      </a:r>
                    </a:p>
                  </a:txBody>
                  <a:tcPr/>
                </a:tc>
                <a:tc>
                  <a:txBody>
                    <a:bodyPr/>
                    <a:lstStyle/>
                    <a:p>
                      <a:pPr latinLnBrk="1"/>
                      <a:r>
                        <a:rPr lang="en-US" altLang="ko-KR" sz="1800" dirty="0">
                          <a:latin typeface="Arial" panose="020B0604020202020204" pitchFamily="34" charset="0"/>
                          <a:cs typeface="Arial" panose="020B0604020202020204" pitchFamily="34" charset="0"/>
                        </a:rPr>
                        <a:t>IDLE (or INACTIVE)</a:t>
                      </a:r>
                      <a:endParaRPr lang="ko-KR" altLang="en-US"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87326984"/>
                  </a:ext>
                </a:extLst>
              </a:tr>
              <a:tr h="144016">
                <a:tc>
                  <a:txBody>
                    <a:bodyPr/>
                    <a:lstStyle/>
                    <a:p>
                      <a:pPr marL="0" algn="l" defTabSz="1142403" rtl="0" eaLnBrk="1" latinLnBrk="1" hangingPunct="1"/>
                      <a:r>
                        <a:rPr lang="en-US" altLang="ko-KR" sz="2000" b="1" kern="1200" dirty="0">
                          <a:solidFill>
                            <a:schemeClr val="lt1"/>
                          </a:solidFill>
                          <a:latin typeface="Arial" panose="020B0604020202020204" pitchFamily="34" charset="0"/>
                          <a:ea typeface="+mn-ea"/>
                          <a:cs typeface="Arial" panose="020B0604020202020204" pitchFamily="34" charset="0"/>
                        </a:rPr>
                        <a:t>Cat-5</a:t>
                      </a:r>
                      <a:endParaRPr lang="ko-KR" altLang="en-US" sz="2000" b="1" kern="1200" dirty="0">
                        <a:solidFill>
                          <a:schemeClr val="lt1"/>
                        </a:solidFill>
                        <a:latin typeface="Arial" panose="020B0604020202020204" pitchFamily="34" charset="0"/>
                        <a:ea typeface="+mn-ea"/>
                        <a:cs typeface="Arial" panose="020B0604020202020204" pitchFamily="34" charset="0"/>
                      </a:endParaRPr>
                    </a:p>
                  </a:txBody>
                  <a:tcPr>
                    <a:solidFill>
                      <a:schemeClr val="accent2"/>
                    </a:solidFill>
                  </a:tcPr>
                </a:tc>
                <a:tc>
                  <a:txBody>
                    <a:bodyPr/>
                    <a:lstStyle/>
                    <a:p>
                      <a:pPr latinLnBrk="1"/>
                      <a:r>
                        <a:rPr lang="en-US" altLang="ko-KR" sz="1800" dirty="0">
                          <a:latin typeface="Arial" panose="020B0604020202020204" pitchFamily="34" charset="0"/>
                          <a:cs typeface="Arial" panose="020B0604020202020204" pitchFamily="34" charset="0"/>
                        </a:rPr>
                        <a:t>SSB/SIB1-less operation with multi-carrier scenario (e.g., SIB1 for non-anchor carrier to be transmitted on anchor carrier and NOT on non-anchor carrier)</a:t>
                      </a:r>
                      <a:endParaRPr lang="ko-KR" altLang="en-US" sz="1800" dirty="0">
                        <a:latin typeface="Arial" panose="020B0604020202020204" pitchFamily="34" charset="0"/>
                        <a:cs typeface="Arial" panose="020B0604020202020204" pitchFamily="34" charset="0"/>
                      </a:endParaRPr>
                    </a:p>
                  </a:txBody>
                  <a:tcPr/>
                </a:tc>
                <a:tc>
                  <a:txBody>
                    <a:bodyPr/>
                    <a:lstStyle/>
                    <a:p>
                      <a:pPr latinLnBrk="1"/>
                      <a:r>
                        <a:rPr lang="en-US" altLang="ko-KR" sz="1800" dirty="0">
                          <a:latin typeface="Arial" panose="020B0604020202020204" pitchFamily="34" charset="0"/>
                          <a:cs typeface="Arial" panose="020B0604020202020204" pitchFamily="34" charset="0"/>
                        </a:rPr>
                        <a:t>Not needed</a:t>
                      </a:r>
                      <a:endParaRPr lang="ko-KR" altLang="en-US" sz="1800" dirty="0">
                        <a:latin typeface="Arial" panose="020B0604020202020204" pitchFamily="34" charset="0"/>
                        <a:cs typeface="Arial" panose="020B0604020202020204" pitchFamily="34" charset="0"/>
                      </a:endParaRPr>
                    </a:p>
                  </a:txBody>
                  <a:tcPr/>
                </a:tc>
                <a:tc>
                  <a:txBody>
                    <a:bodyPr/>
                    <a:lstStyle/>
                    <a:p>
                      <a:pPr latinLnBrk="1"/>
                      <a:r>
                        <a:rPr lang="en-US" altLang="ko-KR" sz="1800" dirty="0">
                          <a:latin typeface="Arial" panose="020B0604020202020204" pitchFamily="34" charset="0"/>
                          <a:cs typeface="Arial" panose="020B0604020202020204" pitchFamily="34" charset="0"/>
                        </a:rPr>
                        <a:t>IDLE (or INACTIVE)</a:t>
                      </a:r>
                    </a:p>
                  </a:txBody>
                  <a:tcPr/>
                </a:tc>
                <a:extLst>
                  <a:ext uri="{0D108BD9-81ED-4DB2-BD59-A6C34878D82A}">
                    <a16:rowId xmlns:a16="http://schemas.microsoft.com/office/drawing/2014/main" val="3586744064"/>
                  </a:ext>
                </a:extLst>
              </a:tr>
            </a:tbl>
          </a:graphicData>
        </a:graphic>
      </p:graphicFrame>
    </p:spTree>
    <p:extLst>
      <p:ext uri="{BB962C8B-B14F-4D97-AF65-F5344CB8AC3E}">
        <p14:creationId xmlns:p14="http://schemas.microsoft.com/office/powerpoint/2010/main" val="133086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LGE view on potential scope </a:t>
            </a:r>
            <a:endParaRPr lang="ko-KR" altLang="en-US" dirty="0"/>
          </a:p>
        </p:txBody>
      </p:sp>
      <p:sp>
        <p:nvSpPr>
          <p:cNvPr id="3" name="내용 개체 틀 2"/>
          <p:cNvSpPr>
            <a:spLocks noGrp="1"/>
          </p:cNvSpPr>
          <p:nvPr>
            <p:ph idx="1"/>
          </p:nvPr>
        </p:nvSpPr>
        <p:spPr/>
        <p:txBody>
          <a:bodyPr>
            <a:normAutofit/>
          </a:bodyPr>
          <a:lstStyle/>
          <a:p>
            <a:r>
              <a:rPr lang="en-US" altLang="ko-KR" dirty="0">
                <a:solidFill>
                  <a:srgbClr val="A50034"/>
                </a:solidFill>
              </a:rPr>
              <a:t>LGE view</a:t>
            </a:r>
          </a:p>
          <a:p>
            <a:pPr lvl="1"/>
            <a:r>
              <a:rPr lang="en-US" altLang="ko-KR" dirty="0">
                <a:solidFill>
                  <a:srgbClr val="A50034"/>
                </a:solidFill>
              </a:rPr>
              <a:t>Among five categories, Cat-1 can be considered in Rel-19, taking account of:</a:t>
            </a:r>
          </a:p>
          <a:p>
            <a:pPr lvl="2"/>
            <a:r>
              <a:rPr lang="en-US" altLang="ko-KR" dirty="0">
                <a:solidFill>
                  <a:srgbClr val="A50034"/>
                </a:solidFill>
              </a:rPr>
              <a:t>Design/configuration of UL signal/channel to request on-demand SSB</a:t>
            </a:r>
          </a:p>
          <a:p>
            <a:pPr lvl="2"/>
            <a:r>
              <a:rPr lang="en-US" altLang="ko-KR" dirty="0">
                <a:solidFill>
                  <a:srgbClr val="A50034"/>
                </a:solidFill>
              </a:rPr>
              <a:t>Procedure for on-demand SSB operation</a:t>
            </a:r>
          </a:p>
          <a:p>
            <a:pPr lvl="1"/>
            <a:r>
              <a:rPr lang="en-US" altLang="ko-KR" dirty="0">
                <a:solidFill>
                  <a:srgbClr val="A50034"/>
                </a:solidFill>
              </a:rPr>
              <a:t>For other categories,</a:t>
            </a:r>
          </a:p>
          <a:p>
            <a:pPr lvl="2"/>
            <a:r>
              <a:rPr lang="en-US" altLang="ko-KR" dirty="0">
                <a:solidFill>
                  <a:srgbClr val="A50034"/>
                </a:solidFill>
              </a:rPr>
              <a:t>Justification for the relevant scenarios should be further identified</a:t>
            </a:r>
          </a:p>
          <a:p>
            <a:pPr lvl="2"/>
            <a:r>
              <a:rPr lang="en-US" altLang="ko-KR">
                <a:solidFill>
                  <a:srgbClr val="A50034"/>
                </a:solidFill>
              </a:rPr>
              <a:t>Impacts </a:t>
            </a:r>
            <a:r>
              <a:rPr lang="en-US" altLang="ko-KR" dirty="0">
                <a:solidFill>
                  <a:srgbClr val="A50034"/>
                </a:solidFill>
              </a:rPr>
              <a:t>on legacy UEs should be carefully investigated.</a:t>
            </a:r>
          </a:p>
          <a:p>
            <a:pPr lvl="1"/>
            <a:r>
              <a:rPr lang="en-US" altLang="ko-KR" dirty="0">
                <a:solidFill>
                  <a:srgbClr val="A50034"/>
                </a:solidFill>
              </a:rPr>
              <a:t>Particularly, for on-demand SIB1 transmissions (i.e., Cat-3 to Cat-5),</a:t>
            </a:r>
          </a:p>
          <a:p>
            <a:pPr lvl="2"/>
            <a:r>
              <a:rPr lang="en-US" altLang="ko-KR" dirty="0">
                <a:solidFill>
                  <a:srgbClr val="A50034"/>
                </a:solidFill>
              </a:rPr>
              <a:t>On-demand SIB1 transmission for idle mode requires huge discussion on cell selection, cell reselection, essential SIB, other SIB as assistance info, etc. in RAN2 as SIB1 is quite essential. Corresponding specification impacts would be quite big. </a:t>
            </a:r>
          </a:p>
          <a:p>
            <a:pPr lvl="2"/>
            <a:r>
              <a:rPr lang="en-US" altLang="ko-KR" dirty="0">
                <a:solidFill>
                  <a:srgbClr val="A50034"/>
                </a:solidFill>
              </a:rPr>
              <a:t>It is not clear if achievable NES gain with on-demand SIB1 transmission can be justified. </a:t>
            </a:r>
          </a:p>
          <a:p>
            <a:pPr lvl="1"/>
            <a:r>
              <a:rPr lang="en-US" altLang="ko-KR" dirty="0">
                <a:solidFill>
                  <a:srgbClr val="A50034"/>
                </a:solidFill>
              </a:rPr>
              <a:t>Those presented as possible triggering methods (</a:t>
            </a:r>
            <a:r>
              <a:rPr lang="en-US" altLang="ko-KR" dirty="0">
                <a:solidFill>
                  <a:srgbClr val="00B050"/>
                </a:solidFill>
              </a:rPr>
              <a:t>marked as green in previous slide</a:t>
            </a:r>
            <a:r>
              <a:rPr lang="en-US" altLang="ko-KR" dirty="0">
                <a:solidFill>
                  <a:srgbClr val="A50034"/>
                </a:solidFill>
              </a:rPr>
              <a:t>) are too unclear to be specified in objective unless they are further clarified and reworded. </a:t>
            </a:r>
          </a:p>
          <a:p>
            <a:pPr lvl="2"/>
            <a:r>
              <a:rPr lang="en-US" altLang="ko-KR" dirty="0">
                <a:solidFill>
                  <a:srgbClr val="A50034"/>
                </a:solidFill>
              </a:rPr>
              <a:t>It is ambiguous how cell on/off indication is related and how </a:t>
            </a:r>
            <a:r>
              <a:rPr lang="en-US" altLang="ko-KR" dirty="0" err="1">
                <a:solidFill>
                  <a:srgbClr val="A50034"/>
                </a:solidFill>
              </a:rPr>
              <a:t>Scell</a:t>
            </a:r>
            <a:r>
              <a:rPr lang="en-US" altLang="ko-KR" dirty="0">
                <a:solidFill>
                  <a:srgbClr val="A50034"/>
                </a:solidFill>
              </a:rPr>
              <a:t> act/</a:t>
            </a:r>
            <a:r>
              <a:rPr lang="en-US" altLang="ko-KR" dirty="0" err="1">
                <a:solidFill>
                  <a:srgbClr val="A50034"/>
                </a:solidFill>
              </a:rPr>
              <a:t>deac</a:t>
            </a:r>
            <a:r>
              <a:rPr lang="en-US" altLang="ko-KR" dirty="0">
                <a:solidFill>
                  <a:srgbClr val="A50034"/>
                </a:solidFill>
              </a:rPr>
              <a:t> signaling is related.</a:t>
            </a:r>
          </a:p>
          <a:p>
            <a:pPr lvl="2"/>
            <a:r>
              <a:rPr lang="en-US" altLang="ko-KR" dirty="0">
                <a:solidFill>
                  <a:srgbClr val="A50034"/>
                </a:solidFill>
              </a:rPr>
              <a:t>Unless the objective indeed intends to limit solution candidates already, the detailed signaling should be discussed and decided in normative phase. </a:t>
            </a:r>
          </a:p>
          <a:p>
            <a:endParaRPr lang="ko-KR" altLang="en-US" dirty="0"/>
          </a:p>
        </p:txBody>
      </p:sp>
    </p:spTree>
    <p:extLst>
      <p:ext uri="{BB962C8B-B14F-4D97-AF65-F5344CB8AC3E}">
        <p14:creationId xmlns:p14="http://schemas.microsoft.com/office/powerpoint/2010/main" val="3324056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LGE view on “Others”</a:t>
            </a:r>
            <a:endParaRPr lang="ko-KR" altLang="en-US" dirty="0"/>
          </a:p>
        </p:txBody>
      </p:sp>
      <p:sp>
        <p:nvSpPr>
          <p:cNvPr id="3" name="내용 개체 틀 2"/>
          <p:cNvSpPr>
            <a:spLocks noGrp="1"/>
          </p:cNvSpPr>
          <p:nvPr>
            <p:ph idx="1"/>
          </p:nvPr>
        </p:nvSpPr>
        <p:spPr>
          <a:xfrm>
            <a:off x="419200" y="1333922"/>
            <a:ext cx="14185576" cy="7238578"/>
          </a:xfrm>
        </p:spPr>
        <p:txBody>
          <a:bodyPr>
            <a:normAutofit/>
          </a:bodyPr>
          <a:lstStyle/>
          <a:p>
            <a:r>
              <a:rPr lang="en-US" altLang="ko-KR" sz="2400" dirty="0"/>
              <a:t>Rel-18 NES WI introduces spatial domain techniques focusing on single TRP operation.</a:t>
            </a:r>
          </a:p>
          <a:p>
            <a:r>
              <a:rPr lang="en-US" altLang="ko-KR" sz="2400" dirty="0"/>
              <a:t>For adaptation of TRPs in multi-TRP operation (C-2 technique),</a:t>
            </a:r>
          </a:p>
          <a:p>
            <a:pPr lvl="1"/>
            <a:r>
              <a:rPr lang="en-US" altLang="ko-KR" dirty="0">
                <a:solidFill>
                  <a:schemeClr val="tx1"/>
                </a:solidFill>
              </a:rPr>
              <a:t>Substantial network energy saving gain has been shown during NES SI phase.</a:t>
            </a:r>
          </a:p>
          <a:p>
            <a:pPr lvl="1"/>
            <a:r>
              <a:rPr lang="en-US" altLang="ko-KR" dirty="0">
                <a:solidFill>
                  <a:schemeClr val="tx1"/>
                </a:solidFill>
              </a:rPr>
              <a:t>As captured in TR 38.864, no impact for legacy UEs is foreseen if the adaptation technique is used on a UE-specific basis.</a:t>
            </a:r>
          </a:p>
          <a:p>
            <a:endParaRPr lang="en-US" altLang="ko-KR" sz="2400" dirty="0">
              <a:solidFill>
                <a:srgbClr val="A50034"/>
              </a:solidFill>
            </a:endParaRPr>
          </a:p>
          <a:p>
            <a:r>
              <a:rPr lang="en-US" altLang="ko-KR" sz="2400" dirty="0">
                <a:solidFill>
                  <a:srgbClr val="A50034"/>
                </a:solidFill>
              </a:rPr>
              <a:t>LGE view</a:t>
            </a:r>
          </a:p>
          <a:p>
            <a:pPr lvl="1"/>
            <a:r>
              <a:rPr lang="en-US" altLang="ko-KR" dirty="0">
                <a:solidFill>
                  <a:srgbClr val="A50034"/>
                </a:solidFill>
              </a:rPr>
              <a:t>To enable efficient adaptation of TRPs, the enhancements of CSI, TCI, beam management and repetition related procedures can be considered in Rel-19.</a:t>
            </a:r>
          </a:p>
        </p:txBody>
      </p:sp>
      <p:sp>
        <p:nvSpPr>
          <p:cNvPr id="11" name="TextBox 10"/>
          <p:cNvSpPr txBox="1"/>
          <p:nvPr/>
        </p:nvSpPr>
        <p:spPr>
          <a:xfrm>
            <a:off x="5638783" y="7188056"/>
            <a:ext cx="3962431" cy="338554"/>
          </a:xfrm>
          <a:prstGeom prst="rect">
            <a:avLst/>
          </a:prstGeom>
          <a:noFill/>
        </p:spPr>
        <p:txBody>
          <a:bodyPr wrap="none" rtlCol="0">
            <a:spAutoFit/>
          </a:bodyPr>
          <a:lstStyle/>
          <a:p>
            <a:r>
              <a:rPr lang="en-US" altLang="ko-KR" sz="1600" dirty="0">
                <a:latin typeface="Arial" panose="020B0604020202020204" pitchFamily="34" charset="0"/>
                <a:cs typeface="Arial" panose="020B0604020202020204" pitchFamily="34" charset="0"/>
              </a:rPr>
              <a:t>Multi-TRP operation with enhanced NES</a:t>
            </a:r>
            <a:endParaRPr lang="ko-KR" altLang="en-US" sz="1600" dirty="0">
              <a:latin typeface="Arial" panose="020B0604020202020204" pitchFamily="34" charset="0"/>
              <a:cs typeface="Arial" panose="020B0604020202020204" pitchFamily="34" charset="0"/>
            </a:endParaRPr>
          </a:p>
        </p:txBody>
      </p:sp>
      <p:pic>
        <p:nvPicPr>
          <p:cNvPr id="12" name="그림 11"/>
          <p:cNvPicPr>
            <a:picLocks noChangeAspect="1"/>
          </p:cNvPicPr>
          <p:nvPr/>
        </p:nvPicPr>
        <p:blipFill>
          <a:blip r:embed="rId3"/>
          <a:stretch>
            <a:fillRect/>
          </a:stretch>
        </p:blipFill>
        <p:spPr>
          <a:xfrm>
            <a:off x="2706274" y="5090464"/>
            <a:ext cx="9827447" cy="2097592"/>
          </a:xfrm>
          <a:prstGeom prst="rect">
            <a:avLst/>
          </a:prstGeom>
        </p:spPr>
      </p:pic>
    </p:spTree>
    <p:extLst>
      <p:ext uri="{BB962C8B-B14F-4D97-AF65-F5344CB8AC3E}">
        <p14:creationId xmlns:p14="http://schemas.microsoft.com/office/powerpoint/2010/main" val="580853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LGE view on “Others” </a:t>
            </a:r>
            <a:endParaRPr lang="ko-KR" altLang="en-US" dirty="0"/>
          </a:p>
        </p:txBody>
      </p:sp>
      <p:sp>
        <p:nvSpPr>
          <p:cNvPr id="3" name="내용 개체 틀 2"/>
          <p:cNvSpPr>
            <a:spLocks noGrp="1"/>
          </p:cNvSpPr>
          <p:nvPr>
            <p:ph idx="1"/>
          </p:nvPr>
        </p:nvSpPr>
        <p:spPr/>
        <p:txBody>
          <a:bodyPr>
            <a:normAutofit/>
          </a:bodyPr>
          <a:lstStyle/>
          <a:p>
            <a:r>
              <a:rPr lang="en-US" altLang="ko-KR" dirty="0">
                <a:solidFill>
                  <a:srgbClr val="A50034"/>
                </a:solidFill>
              </a:rPr>
              <a:t>LGE view</a:t>
            </a:r>
          </a:p>
          <a:p>
            <a:pPr lvl="1"/>
            <a:r>
              <a:rPr lang="en-US" altLang="ko-KR" dirty="0">
                <a:solidFill>
                  <a:srgbClr val="A50034"/>
                </a:solidFill>
              </a:rPr>
              <a:t>We do not support introducing “group cell switch” via common signaling </a:t>
            </a:r>
          </a:p>
          <a:p>
            <a:pPr lvl="2"/>
            <a:r>
              <a:rPr lang="en-US" altLang="ko-KR" dirty="0">
                <a:solidFill>
                  <a:srgbClr val="A50034"/>
                </a:solidFill>
              </a:rPr>
              <a:t>NES gain of the group cell switch is questionable. R18 NES CHO condition and R19 NES CHO enhancements as we propose is more generic and useful. </a:t>
            </a:r>
          </a:p>
          <a:p>
            <a:pPr lvl="2"/>
            <a:r>
              <a:rPr lang="en-US" altLang="ko-KR" dirty="0">
                <a:solidFill>
                  <a:srgbClr val="A50034"/>
                </a:solidFill>
              </a:rPr>
              <a:t>Group cell switch via common signaling has large specification impact and serious consideration including security aspect.  </a:t>
            </a:r>
          </a:p>
          <a:p>
            <a:pPr lvl="1"/>
            <a:r>
              <a:rPr lang="en-US" altLang="ko-KR" dirty="0">
                <a:solidFill>
                  <a:srgbClr val="A50034"/>
                </a:solidFill>
              </a:rPr>
              <a:t>We do not support introducing anchor cell concept for multi-carrier operation</a:t>
            </a:r>
          </a:p>
          <a:p>
            <a:pPr lvl="2"/>
            <a:r>
              <a:rPr lang="en-US" altLang="ko-KR" dirty="0">
                <a:solidFill>
                  <a:srgbClr val="A50034"/>
                </a:solidFill>
              </a:rPr>
              <a:t>The concept of anchor cell unnecessarily complicates UE behaviors to very high extents but its exclusive benefit/ necessity is quite unclear.</a:t>
            </a:r>
          </a:p>
          <a:p>
            <a:pPr lvl="1"/>
            <a:r>
              <a:rPr lang="en-US" altLang="ko-KR" dirty="0">
                <a:solidFill>
                  <a:srgbClr val="A50034"/>
                </a:solidFill>
              </a:rPr>
              <a:t>We do not support specifying Cell DRX/DTX for UEs in idle/inactive modes</a:t>
            </a:r>
          </a:p>
          <a:p>
            <a:pPr lvl="2"/>
            <a:r>
              <a:rPr lang="en-US" altLang="ko-KR" dirty="0">
                <a:solidFill>
                  <a:srgbClr val="A50034"/>
                </a:solidFill>
              </a:rPr>
              <a:t>For UE in idle/inactive modes, </a:t>
            </a:r>
          </a:p>
          <a:p>
            <a:pPr lvl="3"/>
            <a:r>
              <a:rPr lang="en-US" altLang="ko-KR" dirty="0">
                <a:solidFill>
                  <a:srgbClr val="A50034"/>
                </a:solidFill>
              </a:rPr>
              <a:t>if network wants to bar legacy UEs while admitting Cell DTX/DRX capable UEs, it is sufficient to set </a:t>
            </a:r>
            <a:r>
              <a:rPr lang="en-US" altLang="ko-KR" dirty="0" err="1">
                <a:solidFill>
                  <a:srgbClr val="A50034"/>
                </a:solidFill>
              </a:rPr>
              <a:t>cellBarred</a:t>
            </a:r>
            <a:r>
              <a:rPr lang="en-US" altLang="ko-KR" dirty="0">
                <a:solidFill>
                  <a:srgbClr val="A50034"/>
                </a:solidFill>
              </a:rPr>
              <a:t> in MIB as barred while setting R18 NES specific access barring bit as </a:t>
            </a:r>
            <a:r>
              <a:rPr lang="en-US" altLang="ko-KR" dirty="0" err="1">
                <a:solidFill>
                  <a:srgbClr val="A50034"/>
                </a:solidFill>
              </a:rPr>
              <a:t>notBarred</a:t>
            </a:r>
            <a:r>
              <a:rPr lang="en-US" altLang="ko-KR" dirty="0">
                <a:solidFill>
                  <a:srgbClr val="A50034"/>
                </a:solidFill>
              </a:rPr>
              <a:t>. </a:t>
            </a:r>
          </a:p>
          <a:p>
            <a:pPr lvl="3"/>
            <a:r>
              <a:rPr lang="en-US" altLang="ko-KR" dirty="0">
                <a:solidFill>
                  <a:srgbClr val="A50034"/>
                </a:solidFill>
              </a:rPr>
              <a:t>Else if network admits legacy UEs as well, it should react as legacy </a:t>
            </a:r>
            <a:r>
              <a:rPr lang="en-US" altLang="ko-KR" dirty="0" err="1">
                <a:solidFill>
                  <a:srgbClr val="A50034"/>
                </a:solidFill>
              </a:rPr>
              <a:t>gNB</a:t>
            </a:r>
            <a:r>
              <a:rPr lang="en-US" altLang="ko-KR" dirty="0">
                <a:solidFill>
                  <a:srgbClr val="A50034"/>
                </a:solidFill>
              </a:rPr>
              <a:t> for any UE in idle/inactive, regardless of whether the UE is Cell DTRX capable or not (paging, RACH, </a:t>
            </a:r>
            <a:r>
              <a:rPr lang="en-US" altLang="ko-KR" dirty="0" err="1">
                <a:solidFill>
                  <a:srgbClr val="A50034"/>
                </a:solidFill>
              </a:rPr>
              <a:t>etc</a:t>
            </a:r>
            <a:r>
              <a:rPr lang="en-US" altLang="ko-KR" dirty="0">
                <a:solidFill>
                  <a:srgbClr val="A50034"/>
                </a:solidFill>
              </a:rPr>
              <a:t>).  No further optimization is useful for NES gain. </a:t>
            </a:r>
          </a:p>
          <a:p>
            <a:pPr lvl="1"/>
            <a:endParaRPr lang="ko-KR" altLang="en-US" dirty="0"/>
          </a:p>
        </p:txBody>
      </p:sp>
    </p:spTree>
    <p:extLst>
      <p:ext uri="{BB962C8B-B14F-4D97-AF65-F5344CB8AC3E}">
        <p14:creationId xmlns:p14="http://schemas.microsoft.com/office/powerpoint/2010/main" val="3373946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Additional RAN1 centric objective </a:t>
            </a:r>
            <a:endParaRPr lang="ko-KR" altLang="en-US" dirty="0"/>
          </a:p>
        </p:txBody>
      </p:sp>
      <p:sp>
        <p:nvSpPr>
          <p:cNvPr id="3" name="내용 개체 틀 2"/>
          <p:cNvSpPr>
            <a:spLocks noGrp="1"/>
          </p:cNvSpPr>
          <p:nvPr>
            <p:ph idx="1"/>
          </p:nvPr>
        </p:nvSpPr>
        <p:spPr>
          <a:xfrm>
            <a:off x="419200" y="1333922"/>
            <a:ext cx="14185576" cy="7238578"/>
          </a:xfrm>
        </p:spPr>
        <p:txBody>
          <a:bodyPr>
            <a:normAutofit/>
          </a:bodyPr>
          <a:lstStyle/>
          <a:p>
            <a:r>
              <a:rPr lang="en-US" altLang="ko-KR" dirty="0">
                <a:solidFill>
                  <a:srgbClr val="A50034"/>
                </a:solidFill>
              </a:rPr>
              <a:t>In addition, the following Rel-18 leftover items can be considered in Rel-19.</a:t>
            </a:r>
          </a:p>
          <a:p>
            <a:pPr lvl="1"/>
            <a:r>
              <a:rPr lang="en-US" altLang="ko-KR" dirty="0">
                <a:solidFill>
                  <a:srgbClr val="A50034"/>
                </a:solidFill>
              </a:rPr>
              <a:t>CSI overhead/complexity reduction</a:t>
            </a:r>
          </a:p>
          <a:p>
            <a:pPr lvl="1"/>
            <a:r>
              <a:rPr lang="en-US" altLang="ko-KR" dirty="0">
                <a:solidFill>
                  <a:srgbClr val="A50034"/>
                </a:solidFill>
              </a:rPr>
              <a:t>TCI configuration enhancement</a:t>
            </a:r>
          </a:p>
          <a:p>
            <a:pPr lvl="1"/>
            <a:r>
              <a:rPr lang="en-US" altLang="ko-KR" dirty="0">
                <a:solidFill>
                  <a:srgbClr val="A50034"/>
                </a:solidFill>
              </a:rPr>
              <a:t>Beam management enhancement</a:t>
            </a:r>
          </a:p>
          <a:p>
            <a:pPr lvl="1"/>
            <a:r>
              <a:rPr lang="en-US" altLang="ko-KR" dirty="0">
                <a:solidFill>
                  <a:srgbClr val="A50034"/>
                </a:solidFill>
              </a:rPr>
              <a:t>PUCCH resource adaptation based on activated sub-configurations</a:t>
            </a:r>
          </a:p>
        </p:txBody>
      </p:sp>
    </p:spTree>
    <p:extLst>
      <p:ext uri="{BB962C8B-B14F-4D97-AF65-F5344CB8AC3E}">
        <p14:creationId xmlns:p14="http://schemas.microsoft.com/office/powerpoint/2010/main" val="2784976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Additional RAN2 centric objective </a:t>
            </a:r>
            <a:endParaRPr lang="ko-KR" altLang="en-US" dirty="0"/>
          </a:p>
        </p:txBody>
      </p:sp>
      <p:sp>
        <p:nvSpPr>
          <p:cNvPr id="3" name="내용 개체 틀 2"/>
          <p:cNvSpPr>
            <a:spLocks noGrp="1"/>
          </p:cNvSpPr>
          <p:nvPr>
            <p:ph idx="1"/>
          </p:nvPr>
        </p:nvSpPr>
        <p:spPr/>
        <p:txBody>
          <a:bodyPr>
            <a:normAutofit/>
          </a:bodyPr>
          <a:lstStyle/>
          <a:p>
            <a:r>
              <a:rPr lang="en-US" altLang="ko-KR" dirty="0"/>
              <a:t>R18 Mobility enhancement for NES </a:t>
            </a:r>
          </a:p>
          <a:p>
            <a:pPr lvl="1"/>
            <a:r>
              <a:rPr lang="en-US" altLang="ko-KR" dirty="0">
                <a:solidFill>
                  <a:schemeClr val="tx1"/>
                </a:solidFill>
              </a:rPr>
              <a:t>In Rel-18, RAN2 enhanced CHO for Cell DTX/DRX NES use case. </a:t>
            </a:r>
          </a:p>
          <a:p>
            <a:pPr lvl="2"/>
            <a:r>
              <a:rPr lang="en-US" altLang="ko-KR" dirty="0">
                <a:solidFill>
                  <a:schemeClr val="tx1"/>
                </a:solidFill>
              </a:rPr>
              <a:t>CHO condition specific to Cell DTX/DRX can be configured to UE. UE can execute the CHO condition, if satisfied, only after it receives NES CHO activation indication included in DCI 2-9 indicated for Cell DTX/DRX activation.  </a:t>
            </a:r>
          </a:p>
          <a:p>
            <a:pPr lvl="1"/>
            <a:r>
              <a:rPr lang="en-US" altLang="ko-KR" dirty="0">
                <a:solidFill>
                  <a:schemeClr val="tx1"/>
                </a:solidFill>
              </a:rPr>
              <a:t>During Rel-18, RAN2 acknowledged that Cell-Off use case is considered important for maximizing NES gain. However, the R18 CHO enhancement cannot cover Cell-Off use case, due to the limitation:</a:t>
            </a:r>
          </a:p>
          <a:p>
            <a:pPr lvl="2"/>
            <a:r>
              <a:rPr lang="en-US" altLang="ko-KR" dirty="0">
                <a:solidFill>
                  <a:schemeClr val="tx1"/>
                </a:solidFill>
              </a:rPr>
              <a:t>DCI 2-9 have a single bit indication of NES CHO activation, rather then two bit indications covering both Cell DTX/DRX and Cell-Off. </a:t>
            </a:r>
          </a:p>
          <a:p>
            <a:pPr lvl="2"/>
            <a:r>
              <a:rPr lang="en-US" altLang="ko-KR" dirty="0">
                <a:solidFill>
                  <a:schemeClr val="tx1"/>
                </a:solidFill>
              </a:rPr>
              <a:t>NES CHO condition has a flag of a single code-point to indicate that the condition is Cell DTX/DRX-specific, rather than having two separate flags covering both Cell DTX/DRX and Cell-Off. </a:t>
            </a:r>
            <a:endParaRPr lang="en-US" altLang="ko-KR" sz="2000" dirty="0">
              <a:solidFill>
                <a:schemeClr val="tx1"/>
              </a:solidFill>
            </a:endParaRPr>
          </a:p>
          <a:p>
            <a:endParaRPr lang="en-US" altLang="ko-KR" dirty="0">
              <a:solidFill>
                <a:srgbClr val="A50034"/>
              </a:solidFill>
            </a:endParaRPr>
          </a:p>
          <a:p>
            <a:r>
              <a:rPr lang="en-US" altLang="ko-KR" dirty="0">
                <a:solidFill>
                  <a:srgbClr val="A50034"/>
                </a:solidFill>
              </a:rPr>
              <a:t>To better support Cell-Off with CHO, we propose  </a:t>
            </a:r>
          </a:p>
          <a:p>
            <a:pPr lvl="2"/>
            <a:r>
              <a:rPr lang="en-US" altLang="ko-KR" u="sng" dirty="0">
                <a:solidFill>
                  <a:srgbClr val="A50034"/>
                </a:solidFill>
              </a:rPr>
              <a:t>To include objective “enhance CHO to support Cell-Off-specific CHO condition” </a:t>
            </a:r>
          </a:p>
          <a:p>
            <a:pPr lvl="2"/>
            <a:r>
              <a:rPr lang="en-US" altLang="ko-KR" dirty="0">
                <a:solidFill>
                  <a:srgbClr val="A50034"/>
                </a:solidFill>
              </a:rPr>
              <a:t>Potential specification impact to support Cell-Off-specific CHO condition is straightforward and small; </a:t>
            </a:r>
          </a:p>
          <a:p>
            <a:pPr lvl="3"/>
            <a:r>
              <a:rPr lang="en-US" altLang="ko-KR" dirty="0">
                <a:solidFill>
                  <a:srgbClr val="A50034"/>
                </a:solidFill>
              </a:rPr>
              <a:t>The minimum would be to introduce variant of DCI 2-9 indicating two CHO activation bits  and to introduce a flag in CHO condition to indicate that the condition is Cell-Off-specific. </a:t>
            </a:r>
          </a:p>
          <a:p>
            <a:pPr lvl="2"/>
            <a:r>
              <a:rPr lang="en-US" altLang="ko-KR" dirty="0">
                <a:solidFill>
                  <a:srgbClr val="A50034"/>
                </a:solidFill>
              </a:rPr>
              <a:t>Failure recovery due to no CHO </a:t>
            </a:r>
          </a:p>
        </p:txBody>
      </p:sp>
    </p:spTree>
    <p:extLst>
      <p:ext uri="{BB962C8B-B14F-4D97-AF65-F5344CB8AC3E}">
        <p14:creationId xmlns:p14="http://schemas.microsoft.com/office/powerpoint/2010/main" val="31292368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F126B1-5379-444F-8DBB-0A41228BE666}">
  <ds:schemaRefs>
    <ds:schemaRef ds:uri="http://www.w3.org/XML/1998/namespace"/>
    <ds:schemaRef ds:uri="http://schemas.microsoft.com/office/infopath/2007/PartnerControls"/>
    <ds:schemaRef ds:uri="http://purl.org/dc/dcmitype/"/>
    <ds:schemaRef ds:uri="http://schemas.microsoft.com/office/2006/metadata/properties"/>
    <ds:schemaRef ds:uri="http://purl.org/dc/elements/1.1/"/>
    <ds:schemaRef ds:uri="http://schemas.microsoft.com/office/2006/documentManagement/types"/>
    <ds:schemaRef ds:uri="http://schemas.openxmlformats.org/package/2006/metadata/core-properties"/>
    <ds:schemaRef ds:uri="http://schemas.microsoft.com/sharepoint/v3"/>
    <ds:schemaRef ds:uri="http://purl.org/dc/terms/"/>
  </ds:schemaRefs>
</ds:datastoreItem>
</file>

<file path=customXml/itemProps2.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5C5E36-BF63-4A2F-B977-501AF3EAC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76900</TotalTime>
  <Words>1850</Words>
  <Application>Microsoft Office PowerPoint</Application>
  <PresentationFormat>Custom</PresentationFormat>
  <Paragraphs>186</Paragraphs>
  <Slides>10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굴림</vt:lpstr>
      <vt:lpstr>맑은 고딕</vt:lpstr>
      <vt:lpstr>Arial</vt:lpstr>
      <vt:lpstr>Calibri</vt:lpstr>
      <vt:lpstr>Office 테마</vt:lpstr>
      <vt:lpstr>Proposal on network energy saving in Rel-19</vt:lpstr>
      <vt:lpstr>Potential Scope in RP-232745  </vt:lpstr>
      <vt:lpstr>Background</vt:lpstr>
      <vt:lpstr>LGE view on potential scope </vt:lpstr>
      <vt:lpstr>LGE view on potential scope </vt:lpstr>
      <vt:lpstr>LGE view on “Others”</vt:lpstr>
      <vt:lpstr>LGE view on “Others” </vt:lpstr>
      <vt:lpstr>Additional RAN1 centric objective </vt:lpstr>
      <vt:lpstr>Additional RAN2 centric objective </vt:lpstr>
      <vt:lpstr>Proposal on network energy saving in Rel-19</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Seonwook Kim</cp:lastModifiedBy>
  <cp:revision>3522</cp:revision>
  <dcterms:created xsi:type="dcterms:W3CDTF">2016-10-11T04:12:52Z</dcterms:created>
  <dcterms:modified xsi:type="dcterms:W3CDTF">2023-11-30T07:24:44Z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