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595" r:id="rId2"/>
    <p:sldId id="640" r:id="rId3"/>
    <p:sldId id="641" r:id="rId4"/>
    <p:sldId id="642" r:id="rId5"/>
    <p:sldId id="647" r:id="rId6"/>
    <p:sldId id="643" r:id="rId7"/>
    <p:sldId id="644" r:id="rId8"/>
    <p:sldId id="646" r:id="rId9"/>
    <p:sldId id="291" r:id="rId10"/>
    <p:sldId id="617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700"/>
    <a:srgbClr val="E20074"/>
    <a:srgbClr val="7E025B"/>
    <a:srgbClr val="70AC2E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114" d="100"/>
          <a:sy n="114" d="100"/>
        </p:scale>
        <p:origin x="4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2023/12/1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/>
          <p:cNvSpPr txBox="1"/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/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2023/12/1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2023/12/1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2023/12/1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2023/12/1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2975" y="1896804"/>
            <a:ext cx="10813306" cy="957232"/>
          </a:xfrm>
        </p:spPr>
        <p:txBody>
          <a:bodyPr>
            <a:normAutofit/>
          </a:bodyPr>
          <a:lstStyle/>
          <a:p>
            <a:r>
              <a:rPr lang="en-US" altLang="zh-CN" sz="4800" dirty="0"/>
              <a:t>Views on LP</a:t>
            </a:r>
            <a:r>
              <a:rPr lang="zh-CN" altLang="en-US" sz="4800" dirty="0"/>
              <a:t> </a:t>
            </a:r>
            <a:r>
              <a:rPr lang="en-US" altLang="zh-CN" sz="4800" dirty="0"/>
              <a:t>WUS</a:t>
            </a:r>
            <a:r>
              <a:rPr lang="zh-CN" altLang="en-US" sz="4800" dirty="0"/>
              <a:t> </a:t>
            </a:r>
            <a:r>
              <a:rPr lang="en-US" altLang="zh-CN" sz="4800" dirty="0"/>
              <a:t>for R19 WI</a:t>
            </a:r>
            <a:endParaRPr lang="zh-CN" altLang="en-US" sz="4800" dirty="0"/>
          </a:p>
        </p:txBody>
      </p:sp>
      <p:sp>
        <p:nvSpPr>
          <p:cNvPr id="3" name="文本框 2"/>
          <p:cNvSpPr txBox="1"/>
          <p:nvPr/>
        </p:nvSpPr>
        <p:spPr>
          <a:xfrm>
            <a:off x="1270489" y="3852796"/>
            <a:ext cx="9378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Xiaomi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F60532E-B965-4CBF-8E19-19BDB794A265}"/>
              </a:ext>
            </a:extLst>
          </p:cNvPr>
          <p:cNvSpPr txBox="1"/>
          <p:nvPr/>
        </p:nvSpPr>
        <p:spPr>
          <a:xfrm>
            <a:off x="293615" y="184558"/>
            <a:ext cx="10922466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#102			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			</a:t>
            </a:r>
            <a:r>
              <a:rPr lang="en-GB" altLang="zh-CN" b="1" dirty="0">
                <a:latin typeface="Arial" panose="020B0604020202020204" pitchFamily="34" charset="0"/>
                <a:ea typeface="MS Mincho" panose="02020609040205080304" pitchFamily="49" charset="-128"/>
              </a:rPr>
              <a:t>                 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RP-233137</a:t>
            </a:r>
            <a:endParaRPr lang="zh-CN" altLang="zh-C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Edinburgh, Scotland, December 11-15, 2023</a:t>
            </a:r>
            <a:endParaRPr lang="zh-CN" altLang="zh-C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753" y="0"/>
            <a:ext cx="11055927" cy="811851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Brief introductions for R18 SI </a:t>
            </a:r>
            <a:endParaRPr lang="zh-CN" altLang="en-US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377504" y="1023458"/>
            <a:ext cx="11098496" cy="3021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The study on LP WUS and its receiver is summarized in TR 38.869</a:t>
            </a:r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LP WUS can be applied for </a:t>
            </a:r>
            <a:r>
              <a:rPr lang="en-US" altLang="zh-CN" sz="1400" dirty="0" err="1"/>
              <a:t>eMBB</a:t>
            </a:r>
            <a:r>
              <a:rPr lang="en-US" altLang="zh-CN" sz="1400" dirty="0"/>
              <a:t>/IoT and wearable cases, mainly for stationary and low/medium speed scenarios.</a:t>
            </a:r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Evaluations on power consumption/coverage have been done.</a:t>
            </a:r>
            <a:r>
              <a:rPr lang="zh-CN" altLang="en-US" sz="1400" dirty="0"/>
              <a:t> </a:t>
            </a:r>
            <a:r>
              <a:rPr lang="en-US" altLang="zh-CN" sz="1400" dirty="0"/>
              <a:t>LP</a:t>
            </a:r>
            <a:r>
              <a:rPr lang="zh-CN" altLang="en-US" sz="1400" dirty="0"/>
              <a:t> </a:t>
            </a:r>
            <a:r>
              <a:rPr lang="en-US" altLang="zh-CN" sz="1400" dirty="0"/>
              <a:t>WUS</a:t>
            </a:r>
            <a:r>
              <a:rPr lang="zh-CN" altLang="en-US" sz="1400" dirty="0"/>
              <a:t> </a:t>
            </a:r>
            <a:r>
              <a:rPr lang="en-US" altLang="zh-CN" sz="1400" dirty="0"/>
              <a:t>shows</a:t>
            </a:r>
            <a:r>
              <a:rPr lang="zh-CN" altLang="en-US" sz="1400" dirty="0"/>
              <a:t> </a:t>
            </a:r>
            <a:r>
              <a:rPr lang="en-US" altLang="zh-CN" sz="1400" dirty="0"/>
              <a:t>large</a:t>
            </a:r>
            <a:r>
              <a:rPr lang="zh-CN" altLang="en-US" sz="1400" dirty="0"/>
              <a:t> </a:t>
            </a:r>
            <a:r>
              <a:rPr lang="en-US" altLang="zh-CN" sz="1400" dirty="0"/>
              <a:t>power</a:t>
            </a:r>
            <a:r>
              <a:rPr lang="zh-CN" altLang="en-US" sz="1400" dirty="0"/>
              <a:t> </a:t>
            </a:r>
            <a:r>
              <a:rPr lang="en-US" altLang="zh-CN" sz="1400" dirty="0"/>
              <a:t>saving</a:t>
            </a:r>
            <a:r>
              <a:rPr lang="zh-CN" altLang="en-US" sz="1400" dirty="0"/>
              <a:t> </a:t>
            </a:r>
            <a:r>
              <a:rPr lang="en-US" altLang="zh-CN" sz="1400" dirty="0"/>
              <a:t>gain</a:t>
            </a:r>
            <a:r>
              <a:rPr lang="zh-CN" altLang="en-US" sz="1400" dirty="0"/>
              <a:t> </a:t>
            </a:r>
            <a:r>
              <a:rPr lang="en-US" altLang="zh-CN" sz="1400" dirty="0"/>
              <a:t>and</a:t>
            </a:r>
            <a:r>
              <a:rPr lang="zh-CN" altLang="en-US" sz="1400" dirty="0"/>
              <a:t> </a:t>
            </a:r>
            <a:r>
              <a:rPr lang="en-US" altLang="zh-CN" sz="1400" dirty="0"/>
              <a:t>its</a:t>
            </a:r>
            <a:r>
              <a:rPr lang="zh-CN" altLang="en-US" sz="1400" dirty="0"/>
              <a:t> </a:t>
            </a:r>
            <a:r>
              <a:rPr lang="en-US" altLang="zh-CN" sz="1400" dirty="0"/>
              <a:t>coverage</a:t>
            </a:r>
            <a:r>
              <a:rPr lang="zh-CN" altLang="en-US" sz="1400" dirty="0"/>
              <a:t> </a:t>
            </a:r>
            <a:r>
              <a:rPr lang="en-US" altLang="zh-CN" sz="1400" dirty="0"/>
              <a:t>performance</a:t>
            </a:r>
            <a:r>
              <a:rPr lang="zh-CN" altLang="en-US" sz="1400" dirty="0"/>
              <a:t> </a:t>
            </a:r>
            <a:r>
              <a:rPr lang="en-US" altLang="zh-CN" sz="1400" dirty="0"/>
              <a:t>is</a:t>
            </a:r>
            <a:r>
              <a:rPr lang="zh-CN" altLang="en-US" sz="1400" dirty="0"/>
              <a:t> </a:t>
            </a:r>
            <a:r>
              <a:rPr lang="en-US" altLang="zh-CN" sz="1400" dirty="0"/>
              <a:t>similar</a:t>
            </a:r>
            <a:r>
              <a:rPr lang="zh-CN" altLang="en-US" sz="1400" dirty="0"/>
              <a:t> </a:t>
            </a:r>
            <a:r>
              <a:rPr lang="en-US" altLang="zh-CN" sz="1400" dirty="0"/>
              <a:t>as</a:t>
            </a:r>
            <a:r>
              <a:rPr lang="zh-CN" altLang="en-US" sz="1400" dirty="0"/>
              <a:t> </a:t>
            </a:r>
            <a:r>
              <a:rPr lang="en-US" altLang="zh-CN" sz="1400" dirty="0"/>
              <a:t>PUSCH msg3 but worse than PDCCH.</a:t>
            </a:r>
            <a:r>
              <a:rPr lang="zh-CN" altLang="en-US" sz="1400" dirty="0"/>
              <a:t> </a:t>
            </a:r>
            <a:endParaRPr lang="en-US" altLang="zh-CN" sz="1400" dirty="0"/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Waveform comparisons across OOK/FSK/OFDMA signals are completed. Based on discussion in RAN #101, OOK-1/4 and Harmonized design that accommodates OOK-1/OOK-4 and OFDM waveform got</a:t>
            </a:r>
            <a:r>
              <a:rPr lang="zh-CN" altLang="en-US" sz="1400" dirty="0"/>
              <a:t> </a:t>
            </a:r>
            <a:r>
              <a:rPr lang="en-US" altLang="zh-CN" sz="1400" dirty="0"/>
              <a:t>the</a:t>
            </a:r>
            <a:r>
              <a:rPr lang="zh-CN" altLang="en-US" sz="1400" dirty="0"/>
              <a:t> </a:t>
            </a:r>
            <a:r>
              <a:rPr lang="en-US" altLang="zh-CN" sz="1400" dirty="0"/>
              <a:t>most</a:t>
            </a:r>
            <a:r>
              <a:rPr lang="zh-CN" altLang="en-US" sz="1400" dirty="0"/>
              <a:t> </a:t>
            </a:r>
            <a:r>
              <a:rPr lang="en-US" altLang="zh-CN" sz="1400" dirty="0"/>
              <a:t>support.</a:t>
            </a:r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Receiver architectures for envelop detection/FSK and OFDMA based receiver are studied.</a:t>
            </a:r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Procedures for synchronization, RRM measurement, LP-WUS monitoring for RRC idle/inactive</a:t>
            </a:r>
            <a:r>
              <a:rPr lang="zh-CN" altLang="en-US" sz="1400" dirty="0"/>
              <a:t> </a:t>
            </a:r>
            <a:r>
              <a:rPr lang="en-US" altLang="zh-CN" sz="1400" dirty="0"/>
              <a:t>and</a:t>
            </a:r>
            <a:r>
              <a:rPr lang="zh-CN" altLang="en-US" sz="1400" dirty="0"/>
              <a:t> </a:t>
            </a:r>
            <a:r>
              <a:rPr lang="en-US" altLang="zh-CN" sz="1400" dirty="0"/>
              <a:t>RRC connected UE, (de)</a:t>
            </a:r>
            <a:r>
              <a:rPr lang="en-GB" altLang="zh-CN" sz="1400" dirty="0"/>
              <a:t>activation procedures of LP-WUS </a:t>
            </a:r>
            <a:r>
              <a:rPr lang="en-US" altLang="zh-CN" sz="1400" dirty="0"/>
              <a:t>are studied.</a:t>
            </a:r>
            <a:endParaRPr lang="zh-CN" altLang="en-US" sz="14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Essential topics for R19 WI- RAN1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450476" y="1036409"/>
            <a:ext cx="11291047" cy="6204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50"/>
              </a:spcAft>
            </a:pPr>
            <a:r>
              <a:rPr lang="en-US" altLang="zh-CN" dirty="0">
                <a:solidFill>
                  <a:srgbClr val="FF6700"/>
                </a:solidFill>
              </a:rPr>
              <a:t>Waveform</a:t>
            </a:r>
            <a:endParaRPr lang="en-US" altLang="zh-CN" i="1" kern="100" dirty="0">
              <a:solidFill>
                <a:srgbClr val="FF6700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Harmonized design that accommodates OOK-1/OOK-4 and OFDM waveform can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be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supported</a:t>
            </a:r>
            <a:endParaRPr lang="en-US" altLang="zh-CN" sz="1400" dirty="0"/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Based on discussion in RAN #101, Direction 1 and 2 got the most support.  Direction 2, the harmonized design to accommodate OFDM and OOK-1/OOK-4, should be adopted since it will support both OOK-based and  OFDM- based LP WUR without extra signals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.</a:t>
            </a:r>
            <a:endParaRPr lang="en-US" altLang="zh-CN" sz="1400" dirty="0"/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OOK-1 is more robust to timing error, and of lower complexity compared to OOK-4, but with lower bit rate.</a:t>
            </a:r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If relatively small bitrate carried in LP WUS/LP-SS, OOK-1 is preferred compared with OOK-4.</a:t>
            </a:r>
          </a:p>
          <a:p>
            <a:pPr algn="just">
              <a:spcAft>
                <a:spcPts val="50"/>
              </a:spcAft>
            </a:pPr>
            <a:endParaRPr lang="en-US" altLang="zh-CN" dirty="0"/>
          </a:p>
          <a:p>
            <a:pPr algn="just">
              <a:spcAft>
                <a:spcPts val="50"/>
              </a:spcAft>
            </a:pPr>
            <a:r>
              <a:rPr lang="en-US" altLang="zh-CN" dirty="0">
                <a:solidFill>
                  <a:srgbClr val="FF6700"/>
                </a:solidFill>
              </a:rPr>
              <a:t>Coverage</a:t>
            </a: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For OFDM-based signal/receiver, the coverage performance is similar as other NR DL channels, and needs no coverage enhancement</a:t>
            </a: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For OOK-based signal/receiver, simulation shows the coverage is similar as PUSCH msg 3,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and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worse than PDCCH. And coverage enhancement should be supported</a:t>
            </a:r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Robust coding, e.g., Manchester coding.</a:t>
            </a:r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Time domain repetition</a:t>
            </a:r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Power boosting</a:t>
            </a: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For OOK-based receiver, if coverage imbalance exists between LP WUS and legacy NR channels,  how to avoid ping-pang effect for UE switching between MR awake-Ultra sleep should be considered.</a:t>
            </a:r>
          </a:p>
          <a:p>
            <a:pPr algn="just">
              <a:spcAft>
                <a:spcPts val="50"/>
              </a:spcAft>
            </a:pPr>
            <a:endParaRPr lang="en-US" altLang="zh-CN" sz="16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Essential topics for R19 WI- RAN1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450476" y="1036409"/>
            <a:ext cx="11291047" cy="5716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50"/>
              </a:spcAft>
            </a:pPr>
            <a:r>
              <a:rPr lang="en-US" altLang="zh-CN" dirty="0">
                <a:solidFill>
                  <a:srgbClr val="FF6700"/>
                </a:solidFill>
              </a:rPr>
              <a:t>Synchronization</a:t>
            </a: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For OFDM-based receiver, PSS/SSS can be reused. For OOK-based receiver,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periodical LP-SS, is recommended.</a:t>
            </a:r>
          </a:p>
          <a:p>
            <a:pPr marL="651510" lvl="4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GB" altLang="zh-CN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periodicity of LP-SS can refer to the RSS 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MTC, which </a:t>
            </a:r>
            <a:r>
              <a:rPr lang="en-GB" altLang="zh-CN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is configurable to 160, 320, 640 and 1280 </a:t>
            </a:r>
            <a:r>
              <a:rPr lang="en-GB" altLang="zh-CN" sz="14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ms</a:t>
            </a:r>
            <a:r>
              <a:rPr lang="en-GB" altLang="zh-CN" sz="1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1400" dirty="0"/>
          </a:p>
          <a:p>
            <a:pPr marL="651510" lvl="4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With PSS/SSS or periodical LP-SS, LP WUR can stay sync with </a:t>
            </a:r>
            <a:r>
              <a:rPr lang="en-US" altLang="zh-CN" sz="1400" dirty="0" err="1"/>
              <a:t>gNB</a:t>
            </a:r>
            <a:r>
              <a:rPr lang="en-US" altLang="zh-CN" sz="1400" dirty="0"/>
              <a:t> and monitor LP WUS by duty cycle manner.</a:t>
            </a:r>
          </a:p>
          <a:p>
            <a:pPr marL="651510" lvl="4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LP-SS is cell specific, e.g. cell ID is carried, if supporting neighboring cell RRM measurement.</a:t>
            </a:r>
          </a:p>
          <a:p>
            <a:pPr marL="365760" lvl="4">
              <a:spcBef>
                <a:spcPts val="1200"/>
              </a:spcBef>
              <a:spcAft>
                <a:spcPts val="200"/>
              </a:spcAft>
              <a:buSzPct val="100000"/>
            </a:pPr>
            <a:endParaRPr lang="en-US" altLang="zh-CN" dirty="0"/>
          </a:p>
          <a:p>
            <a:pPr algn="just">
              <a:spcAft>
                <a:spcPts val="50"/>
              </a:spcAft>
            </a:pPr>
            <a:r>
              <a:rPr lang="en-US" altLang="zh-CN" dirty="0">
                <a:solidFill>
                  <a:srgbClr val="FF6700"/>
                </a:solidFill>
              </a:rPr>
              <a:t>RRM measurement</a:t>
            </a: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Serving cell RRM measurement based </a:t>
            </a:r>
            <a:r>
              <a:rPr lang="en-US" altLang="zh-CN" sz="1600" dirty="0"/>
              <a:t>on PSS/SSS for OFDM-LP WUR receiver and LP –SS by OOK-LP WUR receiver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should be supported. </a:t>
            </a: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For OFDM-LP WUR receiver, neighboring cell RRM measurement should be supported.</a:t>
            </a: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For </a:t>
            </a:r>
            <a:r>
              <a:rPr lang="en-US" altLang="zh-CN" sz="1600" dirty="0"/>
              <a:t>OOK-LP WUR receiver, if after coverage enhancement, the LP-SS coverage is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whole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cell, neighboring cell RRM measurement can also be supported.</a:t>
            </a: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Serving/neighbor cell RRM measurement by main radio can be relaxed, including partially/fully offloaded to LP WUR, for RRC idle/inactive UE.</a:t>
            </a:r>
          </a:p>
          <a:p>
            <a:pPr algn="just">
              <a:spcAft>
                <a:spcPts val="50"/>
              </a:spcAft>
            </a:pPr>
            <a:endParaRPr lang="en-US" altLang="zh-CN" dirty="0"/>
          </a:p>
          <a:p>
            <a:pPr algn="just">
              <a:spcAft>
                <a:spcPts val="50"/>
              </a:spcAft>
            </a:pPr>
            <a:endParaRPr lang="en-US" altLang="zh-CN" sz="16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Essential topics for R19 WI- RAN1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450476" y="1036409"/>
            <a:ext cx="11291047" cy="3934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50"/>
              </a:spcAft>
            </a:pPr>
            <a:r>
              <a:rPr lang="en-US" altLang="zh-CN" dirty="0">
                <a:solidFill>
                  <a:srgbClr val="FF6700"/>
                </a:solidFill>
              </a:rPr>
              <a:t>LP WUS monitoring </a:t>
            </a: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Duty cycle monitoring is preferred compared to always on monitoring, since it is more power saving and provide another dimension for UE subgrouping. </a:t>
            </a: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LP WUS is transmitted by duty cycle manner, multiple LP WUS time occasions corresponding to different UE sub-group can be configured within a cycle.</a:t>
            </a:r>
          </a:p>
          <a:p>
            <a:pPr marL="0" lvl="2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algn="just">
              <a:spcAft>
                <a:spcPts val="50"/>
              </a:spcAft>
            </a:pPr>
            <a:r>
              <a:rPr lang="en-US" altLang="zh-CN" dirty="0">
                <a:solidFill>
                  <a:srgbClr val="FF6700"/>
                </a:solidFill>
              </a:rPr>
              <a:t>Coexistence with other NR channels/signals</a:t>
            </a: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LP-SS/WUS should be able to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be multiplexed with other NR channels/signals of main radio in the same OFDM symbols. </a:t>
            </a:r>
          </a:p>
          <a:p>
            <a:pPr marL="0" lvl="2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marL="0" lvl="2">
              <a:spcBef>
                <a:spcPts val="1200"/>
              </a:spcBef>
              <a:spcAft>
                <a:spcPts val="200"/>
              </a:spcAft>
              <a:buSzPct val="100000"/>
            </a:pPr>
            <a:endParaRPr lang="en-US" altLang="zh-CN" sz="1400" dirty="0"/>
          </a:p>
          <a:p>
            <a:pPr algn="just">
              <a:spcAft>
                <a:spcPts val="50"/>
              </a:spcAft>
            </a:pPr>
            <a:endParaRPr lang="en-US" altLang="zh-CN" sz="16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663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Essential topics for R19 WI- RAN1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450476" y="1036409"/>
            <a:ext cx="11291047" cy="4608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50"/>
              </a:spcAft>
            </a:pPr>
            <a:r>
              <a:rPr lang="en-US" altLang="zh-CN" dirty="0">
                <a:solidFill>
                  <a:srgbClr val="FF6700"/>
                </a:solidFill>
              </a:rPr>
              <a:t>Information carried</a:t>
            </a: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For LP-WUS for  RRC idle/inactive UE</a:t>
            </a:r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Different LP WUS monitoring occasions correspond to different UE groups, similar as PO.</a:t>
            </a:r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Within each MO, at least wake up indication for Paging DCI monitoring is indicated.</a:t>
            </a:r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At least UE sub-group ID is indicated, similar as PEI.</a:t>
            </a:r>
          </a:p>
          <a:p>
            <a:pPr marL="651510" lvl="4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400" dirty="0"/>
              <a:t>Different or the same UE subgrouping method can be applied for LP WUS and PEI</a:t>
            </a: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For LP-WUS for  RRC connected UE</a:t>
            </a:r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UE specific configured monitoring occasions.</a:t>
            </a:r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A single LP WUS occasion can correspond to one or multiple UEs, with separate indication for each UE/UE subgroup</a:t>
            </a:r>
          </a:p>
          <a:p>
            <a:pPr marL="651510" lvl="4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400" dirty="0"/>
              <a:t>UE subgroup is subject to </a:t>
            </a:r>
            <a:r>
              <a:rPr lang="en-US" altLang="zh-CN" sz="1400" dirty="0" err="1"/>
              <a:t>gNB</a:t>
            </a:r>
            <a:r>
              <a:rPr lang="en-US" altLang="zh-CN" sz="1400" dirty="0"/>
              <a:t> configuration</a:t>
            </a:r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UE will monitor LP WUS when MR is sleeping. At least wake up indication for PDCCH monitoring is indicated.</a:t>
            </a:r>
          </a:p>
          <a:p>
            <a:pPr algn="just">
              <a:spcAft>
                <a:spcPts val="50"/>
              </a:spcAft>
            </a:pPr>
            <a:endParaRPr lang="en-US" altLang="zh-CN" sz="1600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Essential topics for R19 </a:t>
            </a:r>
            <a:r>
              <a:rPr lang="en-GB" altLang="zh-CN" sz="2800" dirty="0"/>
              <a:t>WI- </a:t>
            </a:r>
            <a:r>
              <a:rPr lang="en-US" altLang="zh-CN" sz="2800" dirty="0"/>
              <a:t>RAN2</a:t>
            </a:r>
            <a:endParaRPr lang="en-US" sz="2800" dirty="0"/>
          </a:p>
        </p:txBody>
      </p:sp>
      <p:sp>
        <p:nvSpPr>
          <p:cNvPr id="4" name="Rectangle 4"/>
          <p:cNvSpPr/>
          <p:nvPr/>
        </p:nvSpPr>
        <p:spPr>
          <a:xfrm>
            <a:off x="337800" y="1114414"/>
            <a:ext cx="11291047" cy="1190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For LP-WUS for  RRC idle/inactive UE</a:t>
            </a:r>
            <a:endParaRPr lang="en-GB" altLang="zh-CN" sz="20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marL="468630" lvl="3" indent="-285750" fontAlgn="base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Procedures for UE entering/exiting of LP-WUS monitoring should be specified.</a:t>
            </a:r>
          </a:p>
          <a:p>
            <a:pPr marL="468630" lvl="3" indent="-285750" fontAlgn="base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Procedures for UE MR paging monitoring triggered by LP-WUS should be specified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509614" y="2934748"/>
            <a:ext cx="8054131" cy="3439978"/>
            <a:chOff x="1547754" y="1135433"/>
            <a:chExt cx="8054131" cy="3439978"/>
          </a:xfrm>
        </p:grpSpPr>
        <p:grpSp>
          <p:nvGrpSpPr>
            <p:cNvPr id="7" name="组合 6"/>
            <p:cNvGrpSpPr/>
            <p:nvPr/>
          </p:nvGrpSpPr>
          <p:grpSpPr>
            <a:xfrm>
              <a:off x="1547754" y="1398866"/>
              <a:ext cx="6142086" cy="2632449"/>
              <a:chOff x="1547754" y="1398866"/>
              <a:chExt cx="6142086" cy="2632449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419249" y="3342107"/>
                <a:ext cx="1781131" cy="689208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419249" y="1398866"/>
                <a:ext cx="1811415" cy="775252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719022" y="1656679"/>
                <a:ext cx="208741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/>
                  <a:t>Main receiver on</a:t>
                </a:r>
                <a:endParaRPr lang="zh-CN" altLang="en-US" sz="1400" dirty="0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508211" y="2396584"/>
                <a:ext cx="208741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RRC IDLE/Inactive</a:t>
                </a:r>
                <a:endParaRPr lang="zh-CN" altLang="en-US" sz="1600" dirty="0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799023" y="3569898"/>
                <a:ext cx="208741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/>
                  <a:t>Main receiver off</a:t>
                </a:r>
                <a:endParaRPr lang="zh-CN" altLang="en-US" sz="1400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682471" y="3139259"/>
                <a:ext cx="208741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/>
                  <a:t>Operation on LP-WUS</a:t>
                </a:r>
                <a:endParaRPr lang="zh-CN" altLang="en-US" sz="1200" dirty="0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547754" y="2476662"/>
                <a:ext cx="16040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/>
                  <a:t>Entry of using LP-WUS</a:t>
                </a:r>
                <a:endParaRPr lang="zh-CN" altLang="en-US" sz="1200" dirty="0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5602422" y="2476662"/>
                <a:ext cx="208741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/>
                  <a:t>Exit of using LP-WUS</a:t>
                </a:r>
                <a:endParaRPr lang="zh-CN" altLang="en-US" sz="1200" dirty="0"/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1668455" y="2660861"/>
              <a:ext cx="5781088" cy="0"/>
            </a:xfrm>
            <a:prstGeom prst="line">
              <a:avLst/>
            </a:prstGeom>
            <a:ln w="9525" cap="flat" cmpd="sng" algn="ctr">
              <a:solidFill>
                <a:schemeClr val="accent4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9" name="箭头: 上弧形 8"/>
            <p:cNvSpPr/>
            <p:nvPr/>
          </p:nvSpPr>
          <p:spPr>
            <a:xfrm rot="4872512" flipV="1">
              <a:off x="2763675" y="2508459"/>
              <a:ext cx="981476" cy="368645"/>
            </a:xfrm>
            <a:prstGeom prst="curvedDown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5306674" y="3017438"/>
              <a:ext cx="674654" cy="579586"/>
            </a:xfrm>
            <a:prstGeom prst="line">
              <a:avLst/>
            </a:prstGeom>
            <a:ln w="9525" cap="flat" cmpd="sng" algn="ctr">
              <a:solidFill>
                <a:schemeClr val="accent4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355236" y="3919151"/>
              <a:ext cx="626092" cy="656260"/>
            </a:xfrm>
            <a:prstGeom prst="line">
              <a:avLst/>
            </a:prstGeom>
            <a:ln w="9525" cap="flat" cmpd="sng" algn="ctr">
              <a:solidFill>
                <a:schemeClr val="accent4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2" name="箭头: 上弧形 11"/>
            <p:cNvSpPr/>
            <p:nvPr/>
          </p:nvSpPr>
          <p:spPr>
            <a:xfrm rot="16200000" flipV="1">
              <a:off x="4927361" y="2408194"/>
              <a:ext cx="981476" cy="368645"/>
            </a:xfrm>
            <a:prstGeom prst="curvedDown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698252" y="3393817"/>
              <a:ext cx="390363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UE behavior(s) during the ultra-deep sleep, FFS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altLang="zh-CN" sz="1200" dirty="0">
                  <a:latin typeface="Times New Roman" panose="02020603050405020304" pitchFamily="18" charset="0"/>
                </a:rPr>
                <a:t>AS layer procedures is not required to perform? E.g.,</a:t>
              </a:r>
            </a:p>
            <a:p>
              <a:r>
                <a:rPr lang="en-GB" altLang="zh-CN" sz="1200" dirty="0">
                  <a:latin typeface="Times New Roman" panose="02020603050405020304" pitchFamily="18" charset="0"/>
                </a:rPr>
                <a:t>how to receive SI change notification and/or ETWS/CMAS.</a:t>
              </a:r>
              <a:endParaRPr lang="en-US" altLang="zh-CN" sz="1200" dirty="0">
                <a:latin typeface="Times New Roman" panose="02020603050405020304" pitchFamily="18" charset="0"/>
              </a:endParaRPr>
            </a:p>
            <a:p>
              <a:endParaRPr lang="zh-CN" altLang="en-US" sz="1200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V="1">
              <a:off x="5306674" y="1135433"/>
              <a:ext cx="674654" cy="360553"/>
            </a:xfrm>
            <a:prstGeom prst="line">
              <a:avLst/>
            </a:prstGeom>
            <a:ln w="9525" cap="flat" cmpd="sng" algn="ctr">
              <a:solidFill>
                <a:schemeClr val="accent4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355236" y="1818113"/>
              <a:ext cx="665528" cy="227661"/>
            </a:xfrm>
            <a:prstGeom prst="line">
              <a:avLst/>
            </a:prstGeom>
            <a:ln w="9525" cap="flat" cmpd="sng" algn="ctr">
              <a:solidFill>
                <a:schemeClr val="accent4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5595629" y="1370183"/>
              <a:ext cx="28650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UE behavior(s) out of the ultra-deep sleep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altLang="zh-CN" sz="1200" dirty="0">
                  <a:latin typeface="Times New Roman" panose="02020603050405020304" pitchFamily="18" charset="0"/>
                </a:rPr>
                <a:t>Paging monitoring 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altLang="zh-CN" sz="1200" dirty="0"/>
                <a:t>RRM measurement </a:t>
              </a:r>
              <a:endParaRPr lang="en-GB" altLang="zh-CN" sz="12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Essential topics for R19 </a:t>
            </a:r>
            <a:r>
              <a:rPr lang="en-GB" altLang="zh-CN" sz="2800" dirty="0"/>
              <a:t>WI- </a:t>
            </a:r>
            <a:r>
              <a:rPr lang="en-US" altLang="zh-CN" sz="2800" dirty="0"/>
              <a:t>RAN2</a:t>
            </a:r>
            <a:endParaRPr lang="en-US" sz="2800" dirty="0"/>
          </a:p>
        </p:txBody>
      </p:sp>
      <p:sp>
        <p:nvSpPr>
          <p:cNvPr id="4" name="Rectangle 4"/>
          <p:cNvSpPr/>
          <p:nvPr/>
        </p:nvSpPr>
        <p:spPr>
          <a:xfrm>
            <a:off x="337800" y="1114414"/>
            <a:ext cx="11291047" cy="2195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For LP-WUS for  RRC connected UE</a:t>
            </a:r>
            <a:r>
              <a:rPr lang="en-GB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: </a:t>
            </a:r>
          </a:p>
          <a:p>
            <a:pPr marL="468630" lvl="3" indent="-285750" fontAlgn="base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Procedures for UE entering/exiting of the LP-WUS monitoring should be specified.</a:t>
            </a:r>
          </a:p>
          <a:p>
            <a:pPr marL="468630" lvl="3" indent="-285750" fontAlgn="base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Procedures for LP-WUS monitoring by LP-WUR and PDCCH monitoring triggered by LP-WUS, e.g., h</a:t>
            </a:r>
            <a:r>
              <a:rPr lang="en-GB" altLang="zh-CN" sz="1400" dirty="0"/>
              <a:t>ow LP-WUS works with C-DRX</a:t>
            </a:r>
            <a:r>
              <a:rPr lang="en-US" altLang="zh-CN" sz="1400" dirty="0"/>
              <a:t>/</a:t>
            </a:r>
            <a:r>
              <a:rPr lang="en-GB" altLang="zh-CN" sz="1400" dirty="0"/>
              <a:t>PDCCH skipping/SSSG </a:t>
            </a:r>
            <a:r>
              <a:rPr lang="en-US" altLang="zh-CN" sz="1400" dirty="0"/>
              <a:t>switching,</a:t>
            </a:r>
            <a:r>
              <a:rPr lang="en-GB" altLang="zh-CN" sz="1400" dirty="0"/>
              <a:t> </a:t>
            </a:r>
            <a:r>
              <a:rPr lang="en-US" altLang="zh-CN" sz="1400" dirty="0"/>
              <a:t>should be specified.</a:t>
            </a:r>
          </a:p>
          <a:p>
            <a:pPr marL="468630" lvl="3" indent="-285750" fontAlgn="base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altLang="zh-CN" sz="1400" dirty="0"/>
              <a:t>No impact on existing RRM/RLM/BFD/CSI measurements for MR. </a:t>
            </a:r>
            <a:endParaRPr lang="en-US" altLang="zh-CN" sz="1000" dirty="0">
              <a:latin typeface="Times New Roman" panose="02020603050405020304" pitchFamily="18" charset="0"/>
            </a:endParaRPr>
          </a:p>
          <a:p>
            <a:pPr marL="46863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endParaRPr lang="en-US" altLang="zh-CN" sz="1400" dirty="0"/>
          </a:p>
        </p:txBody>
      </p:sp>
      <p:grpSp>
        <p:nvGrpSpPr>
          <p:cNvPr id="6" name="组合 5"/>
          <p:cNvGrpSpPr/>
          <p:nvPr/>
        </p:nvGrpSpPr>
        <p:grpSpPr>
          <a:xfrm>
            <a:off x="1518003" y="3144473"/>
            <a:ext cx="9169416" cy="3439978"/>
            <a:chOff x="1556143" y="1135433"/>
            <a:chExt cx="9169416" cy="3439978"/>
          </a:xfrm>
        </p:grpSpPr>
        <p:grpSp>
          <p:nvGrpSpPr>
            <p:cNvPr id="7" name="组合 6"/>
            <p:cNvGrpSpPr/>
            <p:nvPr/>
          </p:nvGrpSpPr>
          <p:grpSpPr>
            <a:xfrm>
              <a:off x="1556143" y="1398866"/>
              <a:ext cx="6251143" cy="2632449"/>
              <a:chOff x="1556143" y="1398866"/>
              <a:chExt cx="6251143" cy="2632449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419249" y="3342107"/>
                <a:ext cx="1781131" cy="689208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419249" y="1398866"/>
                <a:ext cx="1811415" cy="775252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719022" y="1656679"/>
                <a:ext cx="208741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/>
                  <a:t>PDCCH monitoring</a:t>
                </a:r>
                <a:endParaRPr lang="zh-CN" altLang="en-US" sz="1200" dirty="0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508211" y="2396584"/>
                <a:ext cx="208741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/>
                  <a:t>RRC Connected</a:t>
                </a:r>
                <a:endParaRPr lang="zh-CN" altLang="en-US" sz="1600" dirty="0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799023" y="3569898"/>
                <a:ext cx="208741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/>
                  <a:t>LP-WUS monitoring</a:t>
                </a:r>
                <a:endParaRPr lang="zh-CN" altLang="en-US" sz="1200" dirty="0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556143" y="2476662"/>
                <a:ext cx="178113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/>
                  <a:t>Entry of using LP-WUS</a:t>
                </a:r>
                <a:endParaRPr lang="zh-CN" altLang="en-US" sz="1200" dirty="0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5719868" y="2476662"/>
                <a:ext cx="208741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/>
                  <a:t>Exit of using LP-WUS</a:t>
                </a:r>
                <a:endParaRPr lang="zh-CN" altLang="en-US" sz="1200" dirty="0"/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1668455" y="2660861"/>
              <a:ext cx="5781088" cy="0"/>
            </a:xfrm>
            <a:prstGeom prst="line">
              <a:avLst/>
            </a:prstGeom>
            <a:ln w="9525" cap="flat" cmpd="sng" algn="ctr">
              <a:solidFill>
                <a:schemeClr val="accent4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9" name="箭头: 上弧形 8"/>
            <p:cNvSpPr/>
            <p:nvPr/>
          </p:nvSpPr>
          <p:spPr>
            <a:xfrm rot="4872512" flipV="1">
              <a:off x="2763675" y="2508459"/>
              <a:ext cx="981476" cy="368645"/>
            </a:xfrm>
            <a:prstGeom prst="curvedDown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5306674" y="3017438"/>
              <a:ext cx="674654" cy="579586"/>
            </a:xfrm>
            <a:prstGeom prst="line">
              <a:avLst/>
            </a:prstGeom>
            <a:ln w="9525" cap="flat" cmpd="sng" algn="ctr">
              <a:solidFill>
                <a:schemeClr val="accent4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355236" y="3919151"/>
              <a:ext cx="626092" cy="656260"/>
            </a:xfrm>
            <a:prstGeom prst="line">
              <a:avLst/>
            </a:prstGeom>
            <a:ln w="9525" cap="flat" cmpd="sng" algn="ctr">
              <a:solidFill>
                <a:schemeClr val="accent4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2" name="箭头: 上弧形 11"/>
            <p:cNvSpPr/>
            <p:nvPr/>
          </p:nvSpPr>
          <p:spPr>
            <a:xfrm rot="16200000" flipV="1">
              <a:off x="4927361" y="2408194"/>
              <a:ext cx="981476" cy="368645"/>
            </a:xfrm>
            <a:prstGeom prst="curvedDown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698252" y="3393817"/>
              <a:ext cx="432214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UE behavior(s) by</a:t>
              </a:r>
              <a:r>
                <a:rPr lang="en-US" altLang="zh-CN" sz="1200" dirty="0">
                  <a:latin typeface="Times New Roman" panose="02020603050405020304" pitchFamily="18" charset="0"/>
                </a:rPr>
                <a:t> LP-WUS monitoring </a:t>
              </a:r>
              <a:r>
                <a:rPr lang="en-US" altLang="zh-CN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: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altLang="zh-CN" sz="1200" dirty="0">
                  <a:latin typeface="Times New Roman" panose="02020603050405020304" pitchFamily="18" charset="0"/>
                </a:rPr>
                <a:t>Stops PDCCH monitoring of MR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altLang="zh-CN" sz="1200" dirty="0">
                  <a:latin typeface="Times New Roman" panose="02020603050405020304" pitchFamily="18" charset="0"/>
                </a:rPr>
                <a:t>No impact on  existing RRM/RLM/BFD/CSI measurements</a:t>
              </a:r>
              <a:endParaRPr lang="en-GB" altLang="zh-CN" sz="1200" dirty="0">
                <a:latin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GB" altLang="zh-CN" sz="1200" dirty="0">
                  <a:latin typeface="Times New Roman" panose="02020603050405020304" pitchFamily="18" charset="0"/>
                </a:rPr>
                <a:t>FFS: LP-WUS impact on running timers, e.g., BWP IAT timer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GB" altLang="zh-CN" sz="1200" dirty="0">
                  <a:latin typeface="Times New Roman" panose="02020603050405020304" pitchFamily="18" charset="0"/>
                </a:rPr>
                <a:t>FFS:  LP-WUS impact on SPS and CG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 flipV="1">
              <a:off x="5306674" y="1135433"/>
              <a:ext cx="674654" cy="360553"/>
            </a:xfrm>
            <a:prstGeom prst="line">
              <a:avLst/>
            </a:prstGeom>
            <a:ln w="9525" cap="flat" cmpd="sng" algn="ctr">
              <a:solidFill>
                <a:schemeClr val="accent4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355236" y="1818113"/>
              <a:ext cx="665528" cy="227661"/>
            </a:xfrm>
            <a:prstGeom prst="line">
              <a:avLst/>
            </a:prstGeom>
            <a:ln w="9525" cap="flat" cmpd="sng" algn="ctr">
              <a:solidFill>
                <a:schemeClr val="accent4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5595629" y="1370183"/>
              <a:ext cx="5129930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UE behavior(s) out </a:t>
              </a:r>
              <a:r>
                <a:rPr lang="en-US" altLang="zh-CN" sz="1200" dirty="0">
                  <a:latin typeface="Times New Roman" panose="02020603050405020304" pitchFamily="18" charset="0"/>
                </a:rPr>
                <a:t>of LP-WUS monitoring 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GB" altLang="zh-CN" sz="1200" dirty="0">
                  <a:latin typeface="Times New Roman" panose="02020603050405020304" pitchFamily="18" charset="0"/>
                </a:rPr>
                <a:t>LP-WUS works with C-DRX, PDCCH skipping</a:t>
              </a:r>
              <a:endParaRPr lang="en-US" altLang="zh-CN" sz="1200" dirty="0">
                <a:latin typeface="Times New Roman" panose="02020603050405020304" pitchFamily="18" charset="0"/>
              </a:endParaRPr>
            </a:p>
            <a:p>
              <a:r>
                <a:rPr lang="en-US" altLang="zh-CN" sz="1200" dirty="0">
                  <a:latin typeface="Times New Roman" panose="02020603050405020304" pitchFamily="18" charset="0"/>
                </a:rPr>
                <a:t>        </a:t>
              </a:r>
              <a:r>
                <a:rPr lang="en-GB" altLang="zh-CN" sz="1200" dirty="0">
                  <a:latin typeface="Times New Roman" panose="02020603050405020304" pitchFamily="18" charset="0"/>
                </a:rPr>
                <a:t>e.g., LP-WUS co-exist with R16 DCP, LP-WUS triggers IAT timer directly</a:t>
              </a:r>
              <a:endParaRPr lang="en-US" altLang="zh-CN" sz="1200" dirty="0">
                <a:latin typeface="Times New Roman" panose="02020603050405020304" pitchFamily="18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endParaRPr lang="en-US" altLang="zh-CN" sz="12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7325" y="33104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Summary</a:t>
            </a:r>
            <a:r>
              <a:rPr lang="en-GB" altLang="zh-CN" sz="3600" dirty="0"/>
              <a:t> 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0542" y="968765"/>
            <a:ext cx="10908405" cy="5044280"/>
          </a:xfrm>
        </p:spPr>
        <p:txBody>
          <a:bodyPr>
            <a:normAutofit/>
          </a:bodyPr>
          <a:lstStyle/>
          <a:p>
            <a:pPr marL="91440" lvl="1" indent="-91440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dirty="0"/>
              <a:t>Proposal 1: RAN is suggested</a:t>
            </a:r>
            <a:r>
              <a:rPr lang="en-GB" altLang="zh-CN" dirty="0"/>
              <a:t> to consider the following objectives for Rel-19 LP-WUS WI:</a:t>
            </a:r>
            <a:endParaRPr lang="zh-CN" altLang="zh-CN" dirty="0"/>
          </a:p>
          <a:p>
            <a:pPr marL="65151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zh-CN" altLang="zh-CN" dirty="0"/>
          </a:p>
          <a:p>
            <a:pPr marL="65151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7359" y="111095"/>
            <a:ext cx="901799" cy="770552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606606"/>
              </p:ext>
            </p:extLst>
          </p:nvPr>
        </p:nvGraphicFramePr>
        <p:xfrm>
          <a:off x="765692" y="1392572"/>
          <a:ext cx="10559446" cy="5534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59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29345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altLang="zh-CN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Specify LP-SS and LP-WUS</a:t>
                      </a:r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(RAN1)</a:t>
                      </a:r>
                      <a:r>
                        <a:rPr lang="en-GB" altLang="zh-CN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:</a:t>
                      </a:r>
                      <a:endParaRPr lang="zh-CN" altLang="zh-CN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marL="360680" indent="-180340" hangingPunct="0">
                        <a:spcAft>
                          <a:spcPts val="900"/>
                        </a:spcAft>
                        <a:buFontTx/>
                        <a:buChar char="-"/>
                      </a:pP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Specify harmonized design that accommodates OOK-1/OOK-4 and OFDM waveform for </a:t>
                      </a:r>
                      <a:r>
                        <a:rPr lang="en-GB" altLang="zh-CN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LP-WUS/LP-SS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, including the information carried, occupied resources and multiplexing with legacy channels, that can be detected by LP-WUR</a:t>
                      </a:r>
                      <a:r>
                        <a:rPr lang="en-GB" altLang="zh-CN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.</a:t>
                      </a:r>
                    </a:p>
                    <a:p>
                      <a:pPr marL="360680" indent="-180340" hangingPunct="0">
                        <a:spcAft>
                          <a:spcPts val="900"/>
                        </a:spcAft>
                        <a:buFontTx/>
                        <a:buChar char="-"/>
                      </a:pPr>
                      <a:r>
                        <a:rPr lang="en-GB" altLang="zh-CN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Specify coverage enhancement </a:t>
                      </a: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schemes </a:t>
                      </a:r>
                      <a:r>
                        <a:rPr lang="en-GB" altLang="zh-CN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for LP-WUS/LP-SS.</a:t>
                      </a:r>
                    </a:p>
                    <a:p>
                      <a:pPr marL="0" marR="0" lvl="0" indent="-18034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For LP-WUS for  RRC idle/inactive UE</a:t>
                      </a:r>
                      <a:r>
                        <a:rPr lang="en-GB" altLang="zh-CN" sz="1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 (RAN2, RAN1): </a:t>
                      </a:r>
                    </a:p>
                    <a:p>
                      <a:pPr marL="360680" lvl="1" indent="-180340" algn="l" defTabSz="914400" rtl="0" eaLnBrk="1" fontAlgn="base" latinLnBrk="0" hangingPunct="0">
                        <a:spcBef>
                          <a:spcPts val="200"/>
                        </a:spcBef>
                        <a:spcAft>
                          <a:spcPts val="900"/>
                        </a:spcAft>
                        <a:buSzPct val="100000"/>
                        <a:buFontTx/>
                        <a:buChar char="-"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Specify necessary procedures to allow UE enter/exit of the LP-WUS monitoring (RAN2, RAN1)</a:t>
                      </a:r>
                    </a:p>
                    <a:p>
                      <a:pPr marL="360680" lvl="1" indent="-180340" algn="l" defTabSz="914400" rtl="0" eaLnBrk="1" fontAlgn="base" latinLnBrk="0" hangingPunct="0">
                        <a:spcBef>
                          <a:spcPts val="200"/>
                        </a:spcBef>
                        <a:spcAft>
                          <a:spcPts val="900"/>
                        </a:spcAft>
                        <a:buSzPct val="100000"/>
                        <a:buFontTx/>
                        <a:buChar char="-"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Specify necessary procedures to allow UE MR (Main receiver) paging monitoring triggered by LP-WUS (RAN1, RAN2)</a:t>
                      </a:r>
                    </a:p>
                    <a:p>
                      <a:pPr marL="0" marR="0" lvl="0" indent="-18034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For LP-WUS for  RRC connected UE</a:t>
                      </a:r>
                      <a:r>
                        <a:rPr lang="en-GB" altLang="zh-CN" sz="1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(RAN1, RAN2): </a:t>
                      </a:r>
                      <a:endParaRPr lang="en-US" altLang="zh-CN" sz="12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  <a:p>
                      <a:pPr marL="360680" lvl="1" indent="-180340" algn="l" defTabSz="914400" rtl="0" eaLnBrk="1" fontAlgn="base" latinLnBrk="0" hangingPunct="0">
                        <a:spcBef>
                          <a:spcPts val="200"/>
                        </a:spcBef>
                        <a:spcAft>
                          <a:spcPts val="900"/>
                        </a:spcAft>
                        <a:buSzPct val="100000"/>
                        <a:buFontTx/>
                        <a:buChar char="-"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Specify necessary procedures to allow UE enter/exit of the LP-WUS monitoring (RAN2, RAN1)</a:t>
                      </a:r>
                    </a:p>
                    <a:p>
                      <a:pPr marL="360680" lvl="1" indent="-180340" algn="l" defTabSz="914400" rtl="0" eaLnBrk="1" fontAlgn="base" latinLnBrk="0" hangingPunct="0">
                        <a:spcBef>
                          <a:spcPts val="200"/>
                        </a:spcBef>
                        <a:spcAft>
                          <a:spcPts val="900"/>
                        </a:spcAft>
                        <a:buSzPct val="100000"/>
                        <a:buFontTx/>
                        <a:buChar char="-"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Specify necessary procedures to allow LP-WUS monitoring by LP-WUR and PDCCH monitoring triggered by LP-WUS, e.g., h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ow LP-WUS works with C-DRX, PDCCH skipping, SSSG </a:t>
                      </a: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switching(RAN1, RAN2)</a:t>
                      </a:r>
                    </a:p>
                    <a:p>
                      <a:pPr marL="360680" marR="0" lvl="1" indent="-18034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900"/>
                        </a:spcAft>
                        <a:buClrTx/>
                        <a:buSzPct val="100000"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Specify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necessary 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impact on configured resources in connected mode with LP-WUS (e.g. SPS CG);</a:t>
                      </a:r>
                      <a:endParaRPr lang="en-US" altLang="zh-CN" sz="12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  <a:p>
                      <a:pPr marL="360045" lvl="1" indent="0" algn="l" defTabSz="914400" rtl="0" eaLnBrk="1" fontAlgn="base" latinLnBrk="0" hangingPunct="0">
                        <a:spcBef>
                          <a:spcPts val="200"/>
                        </a:spcBef>
                        <a:spcAft>
                          <a:spcPts val="900"/>
                        </a:spcAft>
                        <a:buSzPct val="10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Note: No impact on existing RRM/RLM/BFD/CSI measurements for MR.</a:t>
                      </a:r>
                    </a:p>
                    <a:p>
                      <a:pPr marL="0" marR="0" lvl="0" indent="-18034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For RRM measurement(RAN4, RAN2, RAN1):</a:t>
                      </a:r>
                    </a:p>
                    <a:p>
                      <a:pPr marL="360680" marR="0" lvl="1" indent="-18034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900"/>
                        </a:spcAft>
                        <a:buClrTx/>
                        <a:buSzPct val="100000"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Specify further RRM relaxation of UE MR for both serving and neighbor cell measurements, including partially/fully offloading  serving cell/neighbor measurements to LP-WUR, for RRC idle/inactive UE (RAN4, RAN2, RAN1)</a:t>
                      </a:r>
                    </a:p>
                    <a:p>
                      <a:pPr marL="0" marR="0" lvl="1" indent="-18034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90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defRPr/>
                      </a:pPr>
                      <a:r>
                        <a:rPr lang="en-GB" altLang="zh-CN" sz="1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Specify 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UE RF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sym typeface="+mn-ea"/>
                        </a:rPr>
                        <a:t> and RRM 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core requirements (RAN4) </a:t>
                      </a:r>
                    </a:p>
                    <a:p>
                      <a:pPr marL="360680" marR="0" lvl="1" indent="-18034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900"/>
                        </a:spcAft>
                        <a:buClrTx/>
                        <a:buSzPct val="100000"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+mn-ea"/>
                        </a:rPr>
                        <a:t>Specify </a:t>
                      </a: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UE Rx RF requirement for</a:t>
                      </a: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+mn-ea"/>
                        </a:rPr>
                        <a:t> the new features introduced in this WI </a:t>
                      </a:r>
                      <a:endParaRPr lang="en-US" altLang="zh-CN" sz="12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  <a:p>
                      <a:pPr marL="360680" marR="0" lvl="1" indent="-18034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900"/>
                        </a:spcAft>
                        <a:buClrTx/>
                        <a:buSzPct val="100000"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Specify RRM core requirements for the new features introduced in this WI 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dmZGJkOGQ2MWY4OGI4MjA4YjFkNmM4YTZhMGE0ODMifQ=="/>
</p:tagLst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橙色">
    <a:dk1>
      <a:srgbClr val="000000"/>
    </a:dk1>
    <a:lt1>
      <a:sysClr val="window" lastClr="FFFFFF"/>
    </a:lt1>
    <a:dk2>
      <a:srgbClr val="637052"/>
    </a:dk2>
    <a:lt2>
      <a:srgbClr val="CCDDEA"/>
    </a:lt2>
    <a:accent1>
      <a:srgbClr val="E48312"/>
    </a:accent1>
    <a:accent2>
      <a:srgbClr val="BD582C"/>
    </a:accent2>
    <a:accent3>
      <a:srgbClr val="865640"/>
    </a:accent3>
    <a:accent4>
      <a:srgbClr val="9B8357"/>
    </a:accent4>
    <a:accent5>
      <a:srgbClr val="C2BC80"/>
    </a:accent5>
    <a:accent6>
      <a:srgbClr val="94A088"/>
    </a:accent6>
    <a:hlink>
      <a:srgbClr val="2998E3"/>
    </a:hlink>
    <a:folHlink>
      <a:srgbClr val="8C8C8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2599</TotalTime>
  <Words>1402</Words>
  <Application>Microsoft Office PowerPoint</Application>
  <PresentationFormat>宽屏</PresentationFormat>
  <Paragraphs>110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 Unicode MS</vt:lpstr>
      <vt:lpstr>宋体</vt:lpstr>
      <vt:lpstr>Arial</vt:lpstr>
      <vt:lpstr>Calibri</vt:lpstr>
      <vt:lpstr>Calibri Light</vt:lpstr>
      <vt:lpstr>Courier New</vt:lpstr>
      <vt:lpstr>Times New Roman</vt:lpstr>
      <vt:lpstr>Wingdings</vt:lpstr>
      <vt:lpstr>回顾</vt:lpstr>
      <vt:lpstr>Views on LP WUS for R19 WI</vt:lpstr>
      <vt:lpstr>Brief introductions for R18 SI </vt:lpstr>
      <vt:lpstr>Essential topics for R19 WI- RAN1</vt:lpstr>
      <vt:lpstr>Essential topics for R19 WI- RAN1</vt:lpstr>
      <vt:lpstr>Essential topics for R19 WI- RAN1</vt:lpstr>
      <vt:lpstr>Essential topics for R19 WI- RAN1</vt:lpstr>
      <vt:lpstr>Essential topics for R19 WI- RAN2</vt:lpstr>
      <vt:lpstr>Essential topics for R19 WI- RAN2</vt:lpstr>
      <vt:lpstr>Summary 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Fu Ting</cp:lastModifiedBy>
  <cp:revision>1745</cp:revision>
  <dcterms:created xsi:type="dcterms:W3CDTF">2018-04-28T02:54:00Z</dcterms:created>
  <dcterms:modified xsi:type="dcterms:W3CDTF">2023-12-01T01:01:08Z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e50c1ef6c64b46e7b29bc816992fb9a1">
    <vt:lpwstr>CWMp6/KW5AkdVo1VvNvn5vU6x+5LXFRZP0UcdD5r+vU/vDWhYwmJ4+feX+iyk9uBX6/q2IsPNBx/LHkz90I7sjI6Q==</vt:lpwstr>
  </property>
  <property fmtid="{D5CDD505-2E9C-101B-9397-08002B2CF9AE}" pid="4" name="CWM2031a7f0161a11ee800041be000041be">
    <vt:lpwstr>CWMFqc+Ic/5XFGlrq+x6Od6/f6Z1WvTsPRDXo8/onrcOrPRjFzkGeTsVPadkWJMuxBH3Dy4aLJL/j6ppuyha/Lruw==</vt:lpwstr>
  </property>
  <property fmtid="{D5CDD505-2E9C-101B-9397-08002B2CF9AE}" pid="5" name="ICV">
    <vt:lpwstr>8545DC397A064D9B8D5DDB85F35DFAC6_12</vt:lpwstr>
  </property>
  <property fmtid="{D5CDD505-2E9C-101B-9397-08002B2CF9AE}" pid="6" name="KSOProductBuildVer">
    <vt:lpwstr>2052-12.1.0.15374</vt:lpwstr>
  </property>
</Properties>
</file>