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0" r:id="rId5"/>
    <p:sldId id="393" r:id="rId6"/>
    <p:sldId id="390" r:id="rId7"/>
    <p:sldId id="391" r:id="rId8"/>
    <p:sldId id="389" r:id="rId9"/>
    <p:sldId id="394" r:id="rId10"/>
    <p:sldId id="395" r:id="rId11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0" autoAdjust="0"/>
    <p:restoredTop sz="94767" autoAdjust="0"/>
  </p:normalViewPr>
  <p:slideViewPr>
    <p:cSldViewPr snapToGrid="0">
      <p:cViewPr varScale="1">
        <p:scale>
          <a:sx n="101" d="100"/>
          <a:sy n="101" d="100"/>
        </p:scale>
        <p:origin x="26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2023/12/4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242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507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4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zh-CN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Edinburgh, Scotland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, Dec.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2023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RP-233024</a:t>
            </a:r>
            <a:endParaRPr kumimoji="1" lang="en-US" altLang="ja-JP" sz="15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68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  <p:sldLayoutId id="2147483729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Meetings_3GPP_SYNC/RAN3/Inbox/R3-23774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GB" sz="4800" dirty="0" smtClean="0"/>
              <a:t>Scope  </a:t>
            </a:r>
            <a:r>
              <a:rPr lang="en-GB" sz="4800" dirty="0"/>
              <a:t>of </a:t>
            </a:r>
            <a:r>
              <a:rPr lang="en-GB" sz="4800" dirty="0" smtClean="0"/>
              <a:t>AI/ML </a:t>
            </a:r>
            <a:r>
              <a:rPr lang="en-GB" sz="4800" dirty="0"/>
              <a:t>for </a:t>
            </a:r>
            <a:r>
              <a:rPr lang="en-GB" sz="4800" dirty="0" smtClean="0"/>
              <a:t>NG-RAN in </a:t>
            </a:r>
            <a:r>
              <a:rPr lang="en-GB" altLang="zh-CN" sz="4800" dirty="0" smtClean="0"/>
              <a:t>Rel-19</a:t>
            </a:r>
            <a:endParaRPr lang="en-GB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9.1.3.1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</a:t>
            </a: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Objectives from 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general, we are supportive on the summary, and observe there are several discussion points, especially the yellow-highlighted parts.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 txBox="1">
            <a:spLocks/>
          </p:cNvSpPr>
          <p:nvPr/>
        </p:nvSpPr>
        <p:spPr>
          <a:xfrm>
            <a:off x="568807" y="2479696"/>
            <a:ext cx="11421733" cy="375959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u="sng" kern="0" dirty="0" smtClean="0">
                <a:solidFill>
                  <a:srgbClr val="FF0000"/>
                </a:solidFill>
                <a:latin typeface="TimesNewRomanPSMT"/>
              </a:rPr>
              <a:t>6 months SI + 12 months WI</a:t>
            </a:r>
          </a:p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TimesNewRomanPSMT"/>
              </a:rPr>
              <a:t>Rel-18 leftovers (depends on Rel-18 outcome</a:t>
            </a:r>
            <a:r>
              <a:rPr lang="en-US" sz="1600" u="sng" kern="0" dirty="0" smtClean="0">
                <a:solidFill>
                  <a:srgbClr val="FF0000"/>
                </a:solidFill>
                <a:latin typeface="TimesNewRomanPSMT"/>
              </a:rPr>
              <a:t>), e.g.: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Mobility optimization</a:t>
            </a:r>
          </a:p>
          <a:p>
            <a:pPr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- NR-DC</a:t>
            </a:r>
          </a:p>
          <a:p>
            <a:pPr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- UE Trajectory prediction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Energy saving</a:t>
            </a:r>
          </a:p>
          <a:p>
            <a:pPr marL="546036"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	- Prediction for energy cost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Continuous MDT</a:t>
            </a:r>
          </a:p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strike="sngStrike" kern="0" dirty="0" smtClean="0">
                <a:solidFill>
                  <a:srgbClr val="FF0000"/>
                </a:solidFill>
                <a:latin typeface="TimesNewRomanPSMT"/>
              </a:rPr>
              <a:t>At least 1 </a:t>
            </a:r>
            <a:r>
              <a:rPr lang="en-US" sz="1600" u="sng" kern="0" dirty="0" smtClean="0">
                <a:solidFill>
                  <a:srgbClr val="FF0000"/>
                </a:solidFill>
                <a:latin typeface="TimesNewRomanPSMT"/>
              </a:rPr>
              <a:t>At most 2 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TimesNewRomanPSMT"/>
              </a:rPr>
              <a:t>potential new use case/scenario which benefits from inference-based </a:t>
            </a:r>
            <a:r>
              <a:rPr lang="en-US" sz="1800" kern="0" dirty="0" smtClean="0">
                <a:solidFill>
                  <a:sysClr val="windowText" lastClr="000000"/>
                </a:solidFill>
                <a:latin typeface="TimesNewRomanPSMT"/>
              </a:rPr>
              <a:t>techniques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Coverage and Capacity Optimization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Potential Rel-18 use case enhancements (e.g. new scenarios for ES)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err="1" smtClean="0">
                <a:solidFill>
                  <a:sysClr val="windowText" lastClr="000000"/>
                </a:solidFill>
                <a:latin typeface="TimesNewRomanPSMT"/>
              </a:rPr>
              <a:t>QoE</a:t>
            </a:r>
            <a:endParaRPr lang="en-US" sz="1400" kern="0" dirty="0" smtClean="0">
              <a:solidFill>
                <a:sysClr val="windowText" lastClr="000000"/>
              </a:solidFill>
              <a:latin typeface="TimesNewRomanPSMT"/>
            </a:endParaRP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Slicing</a:t>
            </a:r>
          </a:p>
          <a:p>
            <a:pPr lvl="2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Note: Model training/inference at the DU and/or F1 enhancements must be justified by the use case</a:t>
            </a:r>
          </a:p>
          <a:p>
            <a:pPr marL="563012" lvl="1" indent="-285750" defTabSz="914400">
              <a:buFont typeface="Arial" panose="020B0604020202020204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highlight>
                  <a:srgbClr val="FFFF00"/>
                </a:highlight>
                <a:latin typeface="TimesNewRomanPSMT"/>
              </a:rPr>
              <a:t>Study: Consider available functionality specified in 5GC (NWDAF, MDAS) in order to  align  AI/ML framework between RAN and </a:t>
            </a:r>
            <a:r>
              <a:rPr lang="en-US" sz="1600" kern="0" dirty="0" smtClean="0">
                <a:solidFill>
                  <a:sysClr val="windowText" lastClr="000000"/>
                </a:solidFill>
                <a:highlight>
                  <a:srgbClr val="FFFF00"/>
                </a:highlight>
                <a:latin typeface="TimesNewRomanPSMT"/>
              </a:rPr>
              <a:t>CN</a:t>
            </a:r>
            <a:endParaRPr lang="en-US" altLang="ja-JP" sz="18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3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/>
              <a:t>Potential new use cases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15665" y="977657"/>
            <a:ext cx="11509334" cy="425318"/>
          </a:xfrm>
        </p:spPr>
        <p:txBody>
          <a:bodyPr/>
          <a:lstStyle/>
          <a:p>
            <a:r>
              <a:rPr lang="en-US" dirty="0" smtClean="0"/>
              <a:t>We support to study the new use cases of slicing and </a:t>
            </a:r>
            <a:r>
              <a:rPr lang="en-US" dirty="0" err="1" smtClean="0"/>
              <a:t>QoE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67AAC7-37A6-1542-A537-C0FFE171B7A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000724" y="1312777"/>
            <a:ext cx="1219584" cy="340425"/>
          </a:xfrm>
        </p:spPr>
        <p:txBody>
          <a:bodyPr/>
          <a:lstStyle/>
          <a:p>
            <a:r>
              <a:rPr lang="en-US" altLang="ja-JP" sz="2000" b="1" dirty="0" smtClean="0">
                <a:latin typeface="+mn-lt"/>
              </a:rPr>
              <a:t>Slicing</a:t>
            </a:r>
            <a:endParaRPr lang="ja-JP" altLang="en-US" sz="2000" b="1" dirty="0"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5A002E9-14DB-3B43-ACDB-8EA459F1CE0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7989929" y="1312777"/>
            <a:ext cx="650997" cy="340425"/>
          </a:xfrm>
        </p:spPr>
        <p:txBody>
          <a:bodyPr/>
          <a:lstStyle/>
          <a:p>
            <a:r>
              <a:rPr lang="en-US" altLang="ja-JP" sz="2000" b="1" dirty="0" err="1" smtClean="0">
                <a:latin typeface="+mn-lt"/>
              </a:rPr>
              <a:t>QoE</a:t>
            </a:r>
            <a:endParaRPr lang="ja-JP" altLang="en-US" sz="2000" b="1" dirty="0">
              <a:latin typeface="+mn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297966" y="1673813"/>
            <a:ext cx="4319957" cy="3110884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1416402" y="1801392"/>
            <a:ext cx="4201521" cy="135240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2pPr>
            <a:lvl3pPr marL="530324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 sz="16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3pPr>
            <a:lvl4pPr marL="608790" indent="-129875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4pPr>
            <a:lvl5pPr marL="765723" indent="-12311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»"/>
              <a:defRPr sz="12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5pPr>
            <a:lvl6pPr marL="2320964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56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4950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6943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400" dirty="0">
                <a:solidFill>
                  <a:schemeClr val="tx1"/>
                </a:solidFill>
              </a:rPr>
              <a:t>Slicing: network uncertainty and delayed reconfiguration may deteriorate the performance.</a:t>
            </a:r>
          </a:p>
          <a:p>
            <a:pPr lvl="1"/>
            <a:r>
              <a:rPr kumimoji="1" lang="en-US" altLang="en-US" sz="1400" dirty="0">
                <a:solidFill>
                  <a:schemeClr val="tx1"/>
                </a:solidFill>
              </a:rPr>
              <a:t>Resource allocation: proper remapping policy to improve efficiency and satisfy </a:t>
            </a:r>
            <a:r>
              <a:rPr kumimoji="1" lang="en-US" altLang="en-US" sz="1400" dirty="0" err="1">
                <a:solidFill>
                  <a:schemeClr val="tx1"/>
                </a:solidFill>
              </a:rPr>
              <a:t>QoS</a:t>
            </a:r>
            <a:r>
              <a:rPr kumimoji="1" lang="en-US" altLang="en-US" sz="1400" dirty="0">
                <a:solidFill>
                  <a:schemeClr val="tx1"/>
                </a:solidFill>
              </a:rPr>
              <a:t> of UEs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219172" y="1673813"/>
            <a:ext cx="4320000" cy="3116901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33" name="内容占位符 2"/>
          <p:cNvSpPr txBox="1">
            <a:spLocks/>
          </p:cNvSpPr>
          <p:nvPr/>
        </p:nvSpPr>
        <p:spPr>
          <a:xfrm>
            <a:off x="6283052" y="1791465"/>
            <a:ext cx="4182443" cy="1180743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2pPr>
            <a:lvl3pPr marL="530324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 sz="16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3pPr>
            <a:lvl4pPr marL="608790" indent="-129875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4pPr>
            <a:lvl5pPr marL="765723" indent="-12311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»"/>
              <a:defRPr sz="12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5pPr>
            <a:lvl6pPr marL="2320964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56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4950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6943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400" dirty="0" err="1">
                <a:solidFill>
                  <a:schemeClr val="tx1"/>
                </a:solidFill>
              </a:rPr>
              <a:t>QoE</a:t>
            </a:r>
            <a:r>
              <a:rPr kumimoji="1" lang="en-US" altLang="zh-CN" sz="1400" dirty="0">
                <a:solidFill>
                  <a:schemeClr val="tx1"/>
                </a:solidFill>
              </a:rPr>
              <a:t>: relationship between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QoE</a:t>
            </a:r>
            <a:r>
              <a:rPr kumimoji="1" lang="en-US" altLang="zh-CN" sz="1400" dirty="0">
                <a:solidFill>
                  <a:schemeClr val="tx1"/>
                </a:solidFill>
              </a:rPr>
              <a:t> parameters and network related parameters is implicit.</a:t>
            </a:r>
          </a:p>
          <a:p>
            <a:pPr lvl="1"/>
            <a:r>
              <a:rPr kumimoji="1" lang="en-US" altLang="en-US" sz="1400" dirty="0" err="1">
                <a:solidFill>
                  <a:schemeClr val="tx1"/>
                </a:solidFill>
              </a:rPr>
              <a:t>QoE</a:t>
            </a:r>
            <a:r>
              <a:rPr kumimoji="1" lang="en-US" altLang="en-US" sz="1400" dirty="0">
                <a:solidFill>
                  <a:schemeClr val="tx1"/>
                </a:solidFill>
              </a:rPr>
              <a:t> prediction: varying-trend prediction of </a:t>
            </a:r>
            <a:r>
              <a:rPr kumimoji="1" lang="en-US" altLang="en-US" sz="1400" dirty="0" err="1">
                <a:solidFill>
                  <a:schemeClr val="tx1"/>
                </a:solidFill>
              </a:rPr>
              <a:t>QoE</a:t>
            </a:r>
            <a:r>
              <a:rPr kumimoji="1" lang="en-US" altLang="en-US" sz="1400" dirty="0">
                <a:solidFill>
                  <a:schemeClr val="tx1"/>
                </a:solidFill>
              </a:rPr>
              <a:t> for maintaining user experience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523" y="2978298"/>
            <a:ext cx="3339380" cy="16885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8222" y="2940314"/>
            <a:ext cx="3914412" cy="1776511"/>
          </a:xfrm>
          <a:prstGeom prst="rect">
            <a:avLst/>
          </a:prstGeom>
        </p:spPr>
      </p:pic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2898" y="4852469"/>
            <a:ext cx="11440963" cy="1490843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u="sng" dirty="0" smtClean="0"/>
              <a:t>CCO</a:t>
            </a:r>
            <a:r>
              <a:rPr lang="en-US" dirty="0" smtClean="0"/>
              <a:t>: </a:t>
            </a:r>
          </a:p>
          <a:p>
            <a:pPr marL="288000"/>
            <a:r>
              <a:rPr lang="en-US" sz="1400" dirty="0" smtClean="0"/>
              <a:t>With the AI/ML, the main enhancement is to support predicted CCO decision. </a:t>
            </a:r>
            <a:r>
              <a:rPr lang="en-US" sz="1400" dirty="0"/>
              <a:t>T</a:t>
            </a:r>
            <a:r>
              <a:rPr lang="en-US" sz="1400" dirty="0" smtClean="0"/>
              <a:t>he existing signaling can support </a:t>
            </a:r>
            <a:r>
              <a:rPr lang="en-US" altLang="zh-CN" sz="1400" dirty="0"/>
              <a:t>predicted CCO </a:t>
            </a:r>
            <a:r>
              <a:rPr lang="en-US" altLang="zh-CN" sz="1400" dirty="0" smtClean="0"/>
              <a:t>policy exchange. Other part e.g. the model design is implementation.</a:t>
            </a:r>
            <a:r>
              <a:rPr lang="en-US" sz="1400" dirty="0" smtClean="0"/>
              <a:t> So there is no strong requirement for CCO.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GB" u="sng" dirty="0" smtClean="0"/>
              <a:t>Potential </a:t>
            </a:r>
            <a:r>
              <a:rPr lang="en-GB" u="sng" dirty="0"/>
              <a:t>Rel-18 use case </a:t>
            </a:r>
            <a:r>
              <a:rPr lang="en-GB" u="sng" dirty="0" smtClean="0"/>
              <a:t>enhancements</a:t>
            </a:r>
            <a:r>
              <a:rPr lang="en-GB" dirty="0" smtClean="0"/>
              <a:t>:  </a:t>
            </a:r>
          </a:p>
          <a:p>
            <a:pPr marL="288000"/>
            <a:r>
              <a:rPr lang="en-GB" sz="1400" dirty="0"/>
              <a:t>T</a:t>
            </a:r>
            <a:r>
              <a:rPr lang="en-GB" sz="1400" dirty="0" smtClean="0"/>
              <a:t>he new scenario for NES is mainly within the scope of RAN1 and RAN2. It is better to study the use case with impact mainly in RAN3.</a:t>
            </a:r>
            <a:endParaRPr lang="en-US" sz="1400" dirty="0"/>
          </a:p>
        </p:txBody>
      </p:sp>
      <p:sp>
        <p:nvSpPr>
          <p:cNvPr id="2" name="矩形 1"/>
          <p:cNvSpPr/>
          <p:nvPr/>
        </p:nvSpPr>
        <p:spPr>
          <a:xfrm>
            <a:off x="342898" y="6343312"/>
            <a:ext cx="8660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sz="1800" b="1" dirty="0">
                <a:sym typeface="Wingdings" panose="05000000000000000000" pitchFamily="2" charset="2"/>
              </a:rPr>
              <a:t>Proposal 1: </a:t>
            </a:r>
            <a:r>
              <a:rPr lang="en-US" altLang="zh-CN" sz="1800" b="1" dirty="0" smtClean="0">
                <a:sym typeface="Wingdings" panose="05000000000000000000" pitchFamily="2" charset="2"/>
              </a:rPr>
              <a:t>Study new use cases of slicing and </a:t>
            </a:r>
            <a:r>
              <a:rPr lang="en-US" altLang="zh-CN" sz="1800" b="1" dirty="0" err="1" smtClean="0">
                <a:sym typeface="Wingdings" panose="05000000000000000000" pitchFamily="2" charset="2"/>
              </a:rPr>
              <a:t>QoE</a:t>
            </a:r>
            <a:r>
              <a:rPr lang="en-US" altLang="zh-CN" sz="1800" b="1" dirty="0" smtClean="0">
                <a:sym typeface="Wingdings" panose="05000000000000000000" pitchFamily="2" charset="2"/>
              </a:rPr>
              <a:t> in Rel-19.</a:t>
            </a:r>
            <a:endParaRPr lang="en-US" altLang="zh-CN" sz="1800" b="1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910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 smtClean="0"/>
              <a:t>Coordination with CN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1138" y="1356870"/>
            <a:ext cx="11509334" cy="4690371"/>
          </a:xfrm>
        </p:spPr>
        <p:txBody>
          <a:bodyPr/>
          <a:lstStyle/>
          <a:p>
            <a:pPr marL="563012" lvl="1" indent="-285750">
              <a:spcBef>
                <a:spcPts val="700"/>
              </a:spcBef>
              <a:buFontTx/>
              <a:buChar char="-"/>
            </a:pPr>
            <a:r>
              <a:rPr lang="en-US" altLang="en-US" dirty="0" smtClean="0"/>
              <a:t>For use cases i.e. mobility optimization, energy saving and load balancing, no coordination requirement is identified in Rel-18 (RAN3 reply LS in </a:t>
            </a:r>
            <a:r>
              <a:rPr lang="en-US" altLang="zh-CN" u="sng" dirty="0">
                <a:hlinkClick r:id="rId3"/>
              </a:rPr>
              <a:t>R3-237745</a:t>
            </a:r>
            <a:r>
              <a:rPr lang="en-US" altLang="en-US" dirty="0" smtClean="0"/>
              <a:t>). </a:t>
            </a:r>
          </a:p>
          <a:p>
            <a:pPr marL="563012" lvl="1" indent="-285750">
              <a:spcBef>
                <a:spcPts val="700"/>
              </a:spcBef>
              <a:buFontTx/>
              <a:buChar char="-"/>
            </a:pPr>
            <a:r>
              <a:rPr lang="en-US" altLang="en-US" dirty="0" smtClean="0"/>
              <a:t>For R19, whether available functionality specified in 5GC is useful in RAN need to be discussed case by case. It’s not possible to evaluate this without considering use cases.</a:t>
            </a:r>
          </a:p>
          <a:p>
            <a:pPr marL="563012" lvl="1" indent="-285750">
              <a:spcBef>
                <a:spcPts val="700"/>
              </a:spcBef>
              <a:buFontTx/>
              <a:buChar char="-"/>
            </a:pPr>
            <a:r>
              <a:rPr lang="en-US" altLang="en-US" dirty="0" smtClean="0"/>
              <a:t>The aim of AI/ML for NG-RAN is to optimize the policy in RAN in order to adapt to network variations (e.g. the dynamic change of radio quality), so the policy should be timely-optimized. The information from CN is </a:t>
            </a:r>
            <a:r>
              <a:rPr lang="en-US" altLang="en-US" dirty="0"/>
              <a:t>non-real-time, </a:t>
            </a:r>
            <a:r>
              <a:rPr lang="en-US" altLang="en-US" dirty="0" smtClean="0"/>
              <a:t>which can not match with RAN requirement.</a:t>
            </a:r>
          </a:p>
          <a:p>
            <a:pPr marL="563012" lvl="1" indent="-285750">
              <a:spcBef>
                <a:spcPts val="700"/>
              </a:spcBef>
              <a:buFontTx/>
              <a:buChar char="-"/>
            </a:pPr>
            <a:endParaRPr lang="en-US" altLang="en-US" dirty="0" smtClean="0"/>
          </a:p>
          <a:p>
            <a:pPr marL="563012" lvl="1" indent="-285750">
              <a:spcBef>
                <a:spcPts val="700"/>
              </a:spcBef>
              <a:buFont typeface="Symbol" panose="05050102010706020507" pitchFamily="18" charset="2"/>
              <a:buChar char="Þ"/>
            </a:pPr>
            <a:r>
              <a:rPr lang="en-US" altLang="en-US" dirty="0"/>
              <a:t>The benefit of the coordination with CN is not solid.</a:t>
            </a:r>
          </a:p>
          <a:p>
            <a:pPr marL="563012" lvl="1" indent="-285750">
              <a:spcBef>
                <a:spcPts val="700"/>
              </a:spcBef>
              <a:buFont typeface="Symbol" panose="05050102010706020507" pitchFamily="18" charset="2"/>
              <a:buChar char="Þ"/>
            </a:pPr>
            <a:r>
              <a:rPr lang="en-US" altLang="en-US" dirty="0" smtClean="0"/>
              <a:t>The </a:t>
            </a:r>
            <a:r>
              <a:rPr lang="en-US" altLang="en-US" dirty="0"/>
              <a:t>requirement for the coordination with CN can be discussed case by case. There is no need to have </a:t>
            </a:r>
            <a:r>
              <a:rPr lang="en-US" altLang="en-US" dirty="0" smtClean="0"/>
              <a:t>a </a:t>
            </a:r>
            <a:r>
              <a:rPr lang="en-US" altLang="en-US" dirty="0"/>
              <a:t>separate objective.</a:t>
            </a:r>
          </a:p>
          <a:p>
            <a:pPr marL="563012" lvl="1" indent="-285750">
              <a:buFontTx/>
              <a:buChar char="-"/>
            </a:pPr>
            <a:endParaRPr lang="en-US" altLang="en-US" dirty="0" smtClean="0"/>
          </a:p>
          <a:p>
            <a:pPr lvl="2"/>
            <a:endParaRPr lang="en-US" altLang="en-US" dirty="0" smtClean="0"/>
          </a:p>
          <a:p>
            <a:pPr lvl="2"/>
            <a:endParaRPr lang="en-US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1138" y="5437704"/>
            <a:ext cx="98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sz="1800" b="1" dirty="0">
                <a:sym typeface="Wingdings" panose="05000000000000000000" pitchFamily="2" charset="2"/>
              </a:rPr>
              <a:t>Proposal </a:t>
            </a:r>
            <a:r>
              <a:rPr lang="en-US" altLang="zh-CN" sz="1800" b="1" dirty="0" smtClean="0">
                <a:sym typeface="Wingdings" panose="05000000000000000000" pitchFamily="2" charset="2"/>
              </a:rPr>
              <a:t>2: Remove the last highlighted bullet on the alignment between RAN and CN.</a:t>
            </a:r>
            <a:endParaRPr lang="en-US" altLang="zh-CN" sz="1800" b="1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289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 smtClean="0"/>
              <a:t>Rel-18 Leftovers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39725" y="1147785"/>
            <a:ext cx="11509334" cy="425318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u="sng" dirty="0" smtClean="0"/>
              <a:t>Mobility enhancement:</a:t>
            </a:r>
          </a:p>
          <a:p>
            <a:pPr marL="563012" lvl="1" indent="-285750">
              <a:buFontTx/>
              <a:buChar char="-"/>
            </a:pPr>
            <a:r>
              <a:rPr lang="en-US" sz="1600" dirty="0" smtClean="0"/>
              <a:t>Support </a:t>
            </a:r>
            <a:r>
              <a:rPr lang="en-US" sz="1600" dirty="0"/>
              <a:t>to </a:t>
            </a:r>
            <a:r>
              <a:rPr lang="en-US" sz="1600" dirty="0" smtClean="0"/>
              <a:t>study the NR-DC cases.</a:t>
            </a:r>
          </a:p>
          <a:p>
            <a:endParaRPr lang="en-US" dirty="0" smtClean="0"/>
          </a:p>
        </p:txBody>
      </p:sp>
      <p:sp>
        <p:nvSpPr>
          <p:cNvPr id="14" name="Rounded Rectangle 13"/>
          <p:cNvSpPr/>
          <p:nvPr/>
        </p:nvSpPr>
        <p:spPr>
          <a:xfrm>
            <a:off x="1968472" y="1750918"/>
            <a:ext cx="7833509" cy="2802192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999" y="2664799"/>
            <a:ext cx="3051000" cy="1841120"/>
          </a:xfrm>
          <a:prstGeom prst="rect">
            <a:avLst/>
          </a:prstGeom>
        </p:spPr>
      </p:pic>
      <p:sp>
        <p:nvSpPr>
          <p:cNvPr id="16" name="内容占位符 2"/>
          <p:cNvSpPr txBox="1">
            <a:spLocks/>
          </p:cNvSpPr>
          <p:nvPr/>
        </p:nvSpPr>
        <p:spPr>
          <a:xfrm>
            <a:off x="2176636" y="1799612"/>
            <a:ext cx="7835512" cy="135240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2pPr>
            <a:lvl3pPr marL="530324" indent="-15152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 sz="16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3pPr>
            <a:lvl4pPr marL="608790" indent="-129875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4pPr>
            <a:lvl5pPr marL="765723" indent="-123111" algn="l" defTabSz="843987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»"/>
              <a:defRPr sz="1200" kern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5pPr>
            <a:lvl6pPr marL="2320964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56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4950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6943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400" dirty="0" smtClean="0">
                <a:solidFill>
                  <a:schemeClr val="tx1"/>
                </a:solidFill>
                <a:ea typeface="+mn-ea"/>
              </a:rPr>
              <a:t>Multi-dimensionality HO </a:t>
            </a:r>
            <a:r>
              <a:rPr kumimoji="1" lang="en-US" altLang="zh-CN" sz="1400" dirty="0" smtClean="0">
                <a:solidFill>
                  <a:schemeClr val="tx1"/>
                </a:solidFill>
                <a:ea typeface="+mn-ea"/>
              </a:rPr>
              <a:t>brings h</a:t>
            </a:r>
            <a:r>
              <a:rPr kumimoji="1" lang="en-US" altLang="ja-JP" sz="1400" dirty="0" smtClean="0">
                <a:solidFill>
                  <a:schemeClr val="tx1"/>
                </a:solidFill>
                <a:ea typeface="+mn-ea"/>
              </a:rPr>
              <a:t>igh </a:t>
            </a:r>
            <a:r>
              <a:rPr kumimoji="1" lang="en-US" altLang="ja-JP" sz="1400" dirty="0">
                <a:solidFill>
                  <a:schemeClr val="tx1"/>
                </a:solidFill>
                <a:ea typeface="+mn-ea"/>
              </a:rPr>
              <a:t>complexity and heavy </a:t>
            </a:r>
            <a:r>
              <a:rPr kumimoji="1" lang="en-US" altLang="ja-JP" sz="1400" dirty="0" smtClean="0">
                <a:solidFill>
                  <a:schemeClr val="tx1"/>
                </a:solidFill>
                <a:ea typeface="+mn-ea"/>
              </a:rPr>
              <a:t>overhead.</a:t>
            </a:r>
            <a:endParaRPr kumimoji="1" lang="en-US" altLang="ja-JP" sz="1400" dirty="0">
              <a:solidFill>
                <a:schemeClr val="tx1"/>
              </a:solidFill>
              <a:ea typeface="+mn-ea"/>
            </a:endParaRPr>
          </a:p>
          <a:p>
            <a:pPr lvl="1"/>
            <a:r>
              <a:rPr kumimoji="1" lang="en-US" altLang="en-US" sz="1400" dirty="0">
                <a:solidFill>
                  <a:schemeClr val="tx1"/>
                </a:solidFill>
                <a:latin typeface="+mn-lt"/>
                <a:ea typeface="+mn-ea"/>
              </a:rPr>
              <a:t>Important parameters prediction: e.g. traffic, </a:t>
            </a:r>
            <a:r>
              <a:rPr kumimoji="1" lang="en-US" altLang="en-US" sz="1400" dirty="0" err="1">
                <a:solidFill>
                  <a:schemeClr val="tx1"/>
                </a:solidFill>
                <a:latin typeface="+mn-lt"/>
                <a:ea typeface="+mn-ea"/>
              </a:rPr>
              <a:t>QoS</a:t>
            </a:r>
            <a:r>
              <a:rPr kumimoji="1" lang="en-US" altLang="en-US" sz="1400" dirty="0">
                <a:solidFill>
                  <a:schemeClr val="tx1"/>
                </a:solidFill>
                <a:latin typeface="+mn-lt"/>
                <a:ea typeface="+mn-ea"/>
              </a:rPr>
              <a:t> performance to assist HO policy setting</a:t>
            </a:r>
          </a:p>
          <a:p>
            <a:pPr lvl="1"/>
            <a:r>
              <a:rPr kumimoji="1" lang="en-US" altLang="en-US" sz="1400" dirty="0">
                <a:solidFill>
                  <a:schemeClr val="tx1"/>
                </a:solidFill>
                <a:latin typeface="+mn-lt"/>
                <a:ea typeface="+mn-ea"/>
              </a:rPr>
              <a:t>HO decision prediction: HO decision for </a:t>
            </a:r>
            <a:r>
              <a:rPr kumimoji="1" lang="en-US" altLang="en-US" sz="1400" dirty="0" smtClean="0">
                <a:solidFill>
                  <a:schemeClr val="tx1"/>
                </a:solidFill>
                <a:latin typeface="+mn-lt"/>
                <a:ea typeface="+mn-ea"/>
              </a:rPr>
              <a:t>DC to </a:t>
            </a:r>
            <a:r>
              <a:rPr kumimoji="1" lang="en-US" altLang="en-US" sz="1400" dirty="0">
                <a:solidFill>
                  <a:schemeClr val="tx1"/>
                </a:solidFill>
                <a:latin typeface="+mn-lt"/>
                <a:ea typeface="+mn-ea"/>
              </a:rPr>
              <a:t>improve robustness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39725" y="4588282"/>
            <a:ext cx="11509334" cy="1574932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u="sng" dirty="0" smtClean="0"/>
              <a:t>Continuous MDT: </a:t>
            </a:r>
          </a:p>
          <a:p>
            <a:pPr marL="563012" lvl="1" indent="-285750">
              <a:buFontTx/>
              <a:buChar char="-"/>
            </a:pPr>
            <a:r>
              <a:rPr lang="en-US" sz="1600" dirty="0" smtClean="0"/>
              <a:t>This topic was studied in the R17 SI, and there is no requirement identified. </a:t>
            </a:r>
          </a:p>
          <a:p>
            <a:pPr marL="563012" lvl="1" indent="-285750">
              <a:buFontTx/>
              <a:buChar char="-"/>
            </a:pPr>
            <a:r>
              <a:rPr lang="en-US" sz="1600" dirty="0" smtClean="0"/>
              <a:t>In R18, there is no identified parameter that must be collected from MDT.</a:t>
            </a:r>
            <a:r>
              <a:rPr lang="en-US" altLang="zh-CN" sz="1600" dirty="0" smtClean="0"/>
              <a:t> Several solutions were proposed to solve different issues, which are controversial and cannot be concluded. </a:t>
            </a:r>
            <a:endParaRPr lang="en-US" sz="1600" dirty="0" smtClean="0"/>
          </a:p>
          <a:p>
            <a:pPr marL="563012" lvl="1" indent="-285750">
              <a:buFontTx/>
              <a:buChar char="-"/>
            </a:pPr>
            <a:r>
              <a:rPr lang="en-US" sz="1600" dirty="0" smtClean="0"/>
              <a:t>MDT is mainly beneficial for the case that training </a:t>
            </a:r>
            <a:r>
              <a:rPr lang="en-US" altLang="zh-CN" sz="1600" dirty="0" smtClean="0"/>
              <a:t>is located</a:t>
            </a:r>
            <a:r>
              <a:rPr lang="en-US" sz="1600" dirty="0" smtClean="0"/>
              <a:t> in OAM. In such case, OAM can get the training data from </a:t>
            </a:r>
            <a:r>
              <a:rPr lang="en-US" sz="1600" dirty="0" err="1" smtClean="0"/>
              <a:t>gNB</a:t>
            </a:r>
            <a:r>
              <a:rPr lang="en-US" sz="1600" dirty="0" smtClean="0"/>
              <a:t> directly. </a:t>
            </a:r>
          </a:p>
        </p:txBody>
      </p:sp>
      <p:sp>
        <p:nvSpPr>
          <p:cNvPr id="8" name="矩形 7"/>
          <p:cNvSpPr/>
          <p:nvPr/>
        </p:nvSpPr>
        <p:spPr>
          <a:xfrm>
            <a:off x="228599" y="6295097"/>
            <a:ext cx="8660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1600" lvl="1" indent="-360000">
              <a:buFont typeface="Wingdings" panose="05000000000000000000" pitchFamily="2" charset="2"/>
              <a:buChar char="è"/>
            </a:pPr>
            <a:r>
              <a:rPr lang="en-US" altLang="zh-CN" sz="1800" b="1" dirty="0">
                <a:sym typeface="Wingdings" panose="05000000000000000000" pitchFamily="2" charset="2"/>
              </a:rPr>
              <a:t>Proposal </a:t>
            </a:r>
            <a:r>
              <a:rPr lang="en-US" altLang="zh-CN" sz="1800" b="1" dirty="0" smtClean="0">
                <a:sym typeface="Wingdings" panose="05000000000000000000" pitchFamily="2" charset="2"/>
              </a:rPr>
              <a:t>3: Study Rel-18 leftover on Mobility enhancement.</a:t>
            </a:r>
            <a:endParaRPr lang="en-US" altLang="zh-CN" sz="1800" b="1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6058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629515"/>
          </a:xfrm>
        </p:spPr>
        <p:txBody>
          <a:bodyPr/>
          <a:lstStyle/>
          <a:p>
            <a:r>
              <a:rPr lang="en-US" dirty="0"/>
              <a:t>Potential objectives:</a:t>
            </a:r>
          </a:p>
          <a:p>
            <a:pPr marL="201600" lvl="1" indent="0">
              <a:buNone/>
            </a:pPr>
            <a:endParaRPr lang="en-US" b="1" dirty="0" smtClean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 txBox="1">
            <a:spLocks/>
          </p:cNvSpPr>
          <p:nvPr/>
        </p:nvSpPr>
        <p:spPr>
          <a:xfrm>
            <a:off x="446817" y="1925515"/>
            <a:ext cx="11573352" cy="39820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u="sng" kern="0" dirty="0" smtClean="0">
                <a:solidFill>
                  <a:srgbClr val="FF0000"/>
                </a:solidFill>
                <a:latin typeface="TimesNewRomanPSMT"/>
              </a:rPr>
              <a:t>6 months SI + 12 months WI</a:t>
            </a:r>
          </a:p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kern="0" dirty="0" smtClean="0">
                <a:solidFill>
                  <a:schemeClr val="tx1"/>
                </a:solidFill>
                <a:latin typeface="TimesNewRomanPSMT"/>
              </a:rPr>
              <a:t>Rel-18 </a:t>
            </a:r>
            <a:r>
              <a:rPr lang="en-US" sz="1600" kern="0" dirty="0" smtClean="0">
                <a:latin typeface="TimesNewRomanPSMT"/>
              </a:rPr>
              <a:t>leftovers</a:t>
            </a:r>
            <a:r>
              <a:rPr lang="en-US" sz="1600" strike="sngStrike" kern="0" dirty="0" smtClean="0">
                <a:latin typeface="TimesNewRomanPSMT"/>
              </a:rPr>
              <a:t> </a:t>
            </a:r>
            <a:r>
              <a:rPr lang="en-US" sz="1600" strike="sngStrike" kern="0" dirty="0" smtClean="0">
                <a:solidFill>
                  <a:srgbClr val="0070C0"/>
                </a:solidFill>
                <a:latin typeface="TimesNewRomanPSMT"/>
              </a:rPr>
              <a:t>(depends on Rel-18 outcome</a:t>
            </a:r>
            <a:r>
              <a:rPr lang="en-US" sz="1600" u="sng" strike="sngStrike" kern="0" dirty="0" smtClean="0">
                <a:solidFill>
                  <a:srgbClr val="FF0000"/>
                </a:solidFill>
                <a:latin typeface="TimesNewRomanPSMT"/>
              </a:rPr>
              <a:t>), e.g.</a:t>
            </a:r>
            <a:r>
              <a:rPr lang="en-US" sz="1600" u="sng" kern="0" dirty="0" smtClean="0">
                <a:solidFill>
                  <a:srgbClr val="FF0000"/>
                </a:solidFill>
                <a:latin typeface="TimesNewRomanPSMT"/>
              </a:rPr>
              <a:t>: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Mobility optimization</a:t>
            </a:r>
          </a:p>
          <a:p>
            <a:pPr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- NR-DC</a:t>
            </a:r>
          </a:p>
          <a:p>
            <a:pPr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- UE Trajectory prediction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Energy saving</a:t>
            </a:r>
          </a:p>
          <a:p>
            <a:pPr marL="546036" lvl="3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	- Prediction for energy cost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strike="sngStrike" kern="0" dirty="0" smtClean="0">
                <a:solidFill>
                  <a:srgbClr val="0070C0"/>
                </a:solidFill>
                <a:latin typeface="TimesNewRomanPSMT"/>
              </a:rPr>
              <a:t>Continuous MDT</a:t>
            </a:r>
          </a:p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altLang="zh-CN" sz="1600" strike="sngStrike" kern="0" dirty="0">
                <a:solidFill>
                  <a:srgbClr val="FF0000"/>
                </a:solidFill>
                <a:latin typeface="TimesNewRomanPSMT"/>
              </a:rPr>
              <a:t>At least 1 </a:t>
            </a:r>
            <a:r>
              <a:rPr lang="en-US" altLang="zh-CN" sz="1600" u="sng" strike="sngStrike" kern="0" dirty="0">
                <a:solidFill>
                  <a:srgbClr val="FF0000"/>
                </a:solidFill>
                <a:latin typeface="TimesNewRomanPSMT"/>
              </a:rPr>
              <a:t>At most 2 </a:t>
            </a:r>
            <a:r>
              <a:rPr lang="en-US" altLang="zh-CN" sz="1600" strike="sngStrike" kern="0" dirty="0">
                <a:solidFill>
                  <a:srgbClr val="0070C0"/>
                </a:solidFill>
                <a:latin typeface="TimesNewRomanPSMT"/>
              </a:rPr>
              <a:t>potential </a:t>
            </a:r>
            <a:r>
              <a:rPr lang="en-US" altLang="zh-CN" sz="1600" u="sng" kern="0" dirty="0">
                <a:solidFill>
                  <a:srgbClr val="0070C0"/>
                </a:solidFill>
                <a:latin typeface="TimesNewRomanPSMT"/>
              </a:rPr>
              <a:t>Study following 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TimesNewRomanPSMT"/>
              </a:rPr>
              <a:t>new use case/scenario which benefits from inference-based 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TimesNewRomanPSMT"/>
              </a:rPr>
              <a:t>techniques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strike="sngStrike" kern="0" dirty="0" smtClean="0">
                <a:solidFill>
                  <a:srgbClr val="0070C0"/>
                </a:solidFill>
                <a:latin typeface="TimesNewRomanPSMT"/>
              </a:rPr>
              <a:t>Coverage and Capacity Optimization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strike="sngStrike" kern="0" dirty="0" smtClean="0">
                <a:solidFill>
                  <a:srgbClr val="0070C0"/>
                </a:solidFill>
                <a:latin typeface="TimesNewRomanPSMT"/>
              </a:rPr>
              <a:t>Potential Rel-18 use case enhancements (e.g. new scenarios for ES)</a:t>
            </a: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err="1" smtClean="0">
                <a:solidFill>
                  <a:sysClr val="windowText" lastClr="000000"/>
                </a:solidFill>
                <a:latin typeface="TimesNewRomanPSMT"/>
              </a:rPr>
              <a:t>QoE</a:t>
            </a:r>
            <a:endParaRPr lang="en-US" sz="1400" kern="0" dirty="0" smtClean="0">
              <a:solidFill>
                <a:sysClr val="windowText" lastClr="000000"/>
              </a:solidFill>
              <a:latin typeface="TimesNewRomanPSMT"/>
            </a:endParaRPr>
          </a:p>
          <a:p>
            <a:pPr marL="840274" lvl="2" indent="-285750" defTabSz="914400"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Slicing</a:t>
            </a:r>
          </a:p>
          <a:p>
            <a:pPr lvl="2" defTabSz="914400"/>
            <a:r>
              <a:rPr lang="en-US" sz="1400" kern="0" dirty="0" smtClean="0">
                <a:solidFill>
                  <a:sysClr val="windowText" lastClr="000000"/>
                </a:solidFill>
                <a:latin typeface="TimesNewRomanPSMT"/>
              </a:rPr>
              <a:t>Note: Model training/inference at the DU and/or F1 enhancements must be justified by the use case</a:t>
            </a:r>
          </a:p>
          <a:p>
            <a:pPr marL="620162" lvl="1" indent="-342900" defTabSz="914400">
              <a:buFont typeface="Arial" panose="020B0604020202020204" pitchFamily="34" charset="0"/>
              <a:buChar char="•"/>
            </a:pPr>
            <a:r>
              <a:rPr lang="en-US" sz="1600" strike="sngStrike" kern="0" dirty="0" smtClean="0">
                <a:solidFill>
                  <a:srgbClr val="0070C0"/>
                </a:solidFill>
                <a:latin typeface="TimesNewRomanPSMT"/>
              </a:rPr>
              <a:t>Study: Consider available functionality specified in 5GC (NWDAF, MDAS) in order to  align  AI/ML framework between RAN and CN</a:t>
            </a:r>
          </a:p>
          <a:p>
            <a:pPr defTabSz="914400"/>
            <a:endParaRPr lang="en-US" altLang="ja-JP" sz="18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76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9519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16394</TotalTime>
  <Words>760</Words>
  <Application>Microsoft Office PowerPoint</Application>
  <PresentationFormat>와이드스크린</PresentationFormat>
  <Paragraphs>76</Paragraphs>
  <Slides>7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9" baseType="lpstr">
      <vt:lpstr>SamsungOne 400</vt:lpstr>
      <vt:lpstr>SamsungOne 700</vt:lpstr>
      <vt:lpstr>SamsungOneKoreanOTF 400</vt:lpstr>
      <vt:lpstr>TimesNewRomanPSMT</vt:lpstr>
      <vt:lpstr>Yu Gothic</vt:lpstr>
      <vt:lpstr>맑은 고딕</vt:lpstr>
      <vt:lpstr>Arial</vt:lpstr>
      <vt:lpstr>Calibri</vt:lpstr>
      <vt:lpstr>Samsung Sharp Sans Bold</vt:lpstr>
      <vt:lpstr>Symbol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Hyunjeong Kang (Samsung)</cp:lastModifiedBy>
  <cp:revision>578</cp:revision>
  <cp:lastPrinted>2017-12-18T22:10:10Z</cp:lastPrinted>
  <dcterms:created xsi:type="dcterms:W3CDTF">2017-12-10T01:01:38Z</dcterms:created>
  <dcterms:modified xsi:type="dcterms:W3CDTF">2023-12-04T02:55:30Z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