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02" r:id="rId8"/>
    <p:sldId id="993" r:id="rId9"/>
    <p:sldId id="996" r:id="rId10"/>
    <p:sldId id="998" r:id="rId11"/>
    <p:sldId id="1006" r:id="rId12"/>
    <p:sldId id="1027" r:id="rId13"/>
    <p:sldId id="999" r:id="rId14"/>
    <p:sldId id="1030" r:id="rId15"/>
    <p:sldId id="1029" r:id="rId16"/>
    <p:sldId id="1001" r:id="rId17"/>
    <p:sldId id="1018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82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08-423F-BDE4-BE4B6D678242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08-423F-BDE4-BE4B6D678242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052-4798-B547-391BF74CADC5}"/>
              </c:ext>
            </c:extLst>
          </c:dPt>
          <c:cat>
            <c:strRef>
              <c:f>Sheet1!$A$9:$A$17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Sheet1!$B$9:$B$17</c:f>
              <c:numCache>
                <c:formatCode>General</c:formatCode>
                <c:ptCount val="9"/>
                <c:pt idx="0">
                  <c:v>381</c:v>
                </c:pt>
                <c:pt idx="1">
                  <c:v>656</c:v>
                </c:pt>
                <c:pt idx="2">
                  <c:v>659</c:v>
                </c:pt>
                <c:pt idx="3">
                  <c:v>569</c:v>
                </c:pt>
                <c:pt idx="4">
                  <c:v>636</c:v>
                </c:pt>
                <c:pt idx="5">
                  <c:v>597</c:v>
                </c:pt>
                <c:pt idx="6">
                  <c:v>571</c:v>
                </c:pt>
                <c:pt idx="7">
                  <c:v>464</c:v>
                </c:pt>
                <c:pt idx="8">
                  <c:v>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08-423F-BDE4-BE4B6D6782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Attended </a:t>
                </a:r>
              </a:p>
              <a:p>
                <a:pPr>
                  <a:defRPr b="1"/>
                </a:pPr>
                <a:r>
                  <a:rPr lang="en-US" b="1"/>
                  <a:t>participants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0"/>
              <c:y val="0.238480869255469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D7-4293-9AF8-71CD20B88D17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D7-4293-9AF8-71CD20B88D17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6D7-4293-9AF8-71CD20B88D17}"/>
              </c:ext>
            </c:extLst>
          </c:dPt>
          <c:cat>
            <c:strRef>
              <c:f>Sheet1!$D$17:$D$25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Sheet1!$E$17:$E$25</c:f>
              <c:numCache>
                <c:formatCode>General</c:formatCode>
                <c:ptCount val="9"/>
                <c:pt idx="0">
                  <c:v>2609</c:v>
                </c:pt>
                <c:pt idx="1">
                  <c:v>2480</c:v>
                </c:pt>
                <c:pt idx="2">
                  <c:v>2220</c:v>
                </c:pt>
                <c:pt idx="3">
                  <c:v>2254</c:v>
                </c:pt>
                <c:pt idx="4">
                  <c:v>2036</c:v>
                </c:pt>
                <c:pt idx="5">
                  <c:v>2045</c:v>
                </c:pt>
                <c:pt idx="6">
                  <c:v>2442</c:v>
                </c:pt>
                <c:pt idx="7">
                  <c:v>1974</c:v>
                </c:pt>
                <c:pt idx="8">
                  <c:v>1984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D7-4293-9AF8-71CD20B88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tdocs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3.287671232876712E-2"/>
              <c:y val="0.24174484356310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RP-232704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Overall, Rel-18 work items are stabilizing well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RRC parameters has been sent to RAN2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UE features has been sent to RAN2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/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NR </a:t>
            </a:r>
            <a:r>
              <a:rPr lang="en-US" sz="1800" dirty="0" err="1">
                <a:ea typeface="맑은 고딕" panose="020B0503020000020004" pitchFamily="34" charset="-127"/>
              </a:rPr>
              <a:t>demod</a:t>
            </a:r>
            <a:r>
              <a:rPr lang="en-US" sz="1800" dirty="0">
                <a:ea typeface="맑은 고딕" panose="020B0503020000020004" pitchFamily="34" charset="-127"/>
              </a:rPr>
              <a:t> performance evolution (RAN4-led)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received the necessary additional info from RAN4 in order to finalize Rel-18 spec change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CRs have been submitted to RAN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Study </a:t>
            </a:r>
            <a:r>
              <a:rPr lang="en-US" sz="1800" dirty="0"/>
              <a:t>on AI/ML for NR air </a:t>
            </a:r>
            <a:r>
              <a:rPr lang="en-US" sz="1800" dirty="0" smtClean="0"/>
              <a:t>interface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Work on general </a:t>
            </a:r>
            <a:r>
              <a:rPr lang="en-US" sz="1600" dirty="0">
                <a:ea typeface="맑은 고딕" panose="020B0503020000020004" pitchFamily="34" charset="-127"/>
              </a:rPr>
              <a:t>aspects of AI/ML framework and CSI feedback enhancement (spec impact</a:t>
            </a:r>
            <a:r>
              <a:rPr lang="en-US" sz="1600" dirty="0" smtClean="0">
                <a:ea typeface="맑은 고딕" panose="020B0503020000020004" pitchFamily="34" charset="-127"/>
              </a:rPr>
              <a:t>) have been completed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The study item has been completed and TR has been submitted to RAN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the following study </a:t>
            </a:r>
            <a:r>
              <a:rPr lang="en-US" sz="1800" dirty="0"/>
              <a:t>items </a:t>
            </a:r>
            <a:r>
              <a:rPr lang="en-US" sz="1800" dirty="0" smtClean="0"/>
              <a:t>which have </a:t>
            </a:r>
            <a:r>
              <a:rPr lang="en-US" sz="1800" dirty="0"/>
              <a:t>been </a:t>
            </a:r>
            <a:r>
              <a:rPr lang="en-US" sz="1800" dirty="0" smtClean="0"/>
              <a:t>completed (in RAN1) </a:t>
            </a:r>
            <a:r>
              <a:rPr lang="en-US" sz="1800" dirty="0"/>
              <a:t>as </a:t>
            </a:r>
            <a:r>
              <a:rPr lang="en-US" sz="1800" dirty="0" smtClean="0"/>
              <a:t>scheduled in Q3, updated TRs have been submitted to RAN (updates include TPs from other WGs and minor revisions on RAN1 part)</a:t>
            </a:r>
            <a:endParaRPr lang="en-US" sz="1800" dirty="0"/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Study on evolution of NR duplex operation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Study on low-power Wake-up Signal and Receiver for NR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990365"/>
              </p:ext>
            </p:extLst>
          </p:nvPr>
        </p:nvGraphicFramePr>
        <p:xfrm>
          <a:off x="1122538" y="1206375"/>
          <a:ext cx="9960696" cy="5125924"/>
        </p:xfrm>
        <a:graphic>
          <a:graphicData uri="http://schemas.openxmlformats.org/drawingml/2006/table">
            <a:tbl>
              <a:tblPr/>
              <a:tblGrid>
                <a:gridCol w="64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RP-232786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RP-233655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2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RP-232956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RP-233545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RP-233557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RP-233385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RP-232779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RP-233251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RP-232749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Support for BWP operation w/o restriction in NR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RP-233039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45053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NR demodulation performance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RP-233584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166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Rel-18 NR </a:t>
            </a:r>
            <a:r>
              <a:rPr lang="en-GB" altLang="ja-JP" dirty="0" smtClean="0"/>
              <a:t>Study </a:t>
            </a:r>
            <a:r>
              <a:rPr lang="en-GB" altLang="ja-JP" dirty="0"/>
              <a:t>Item List</a:t>
            </a:r>
            <a:endParaRPr lang="en-US" dirty="0"/>
          </a:p>
        </p:txBody>
      </p:sp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03100"/>
              </p:ext>
            </p:extLst>
          </p:nvPr>
        </p:nvGraphicFramePr>
        <p:xfrm>
          <a:off x="1032538" y="1397568"/>
          <a:ext cx="10140696" cy="1669924"/>
        </p:xfrm>
        <a:graphic>
          <a:graphicData uri="http://schemas.openxmlformats.org/drawingml/2006/table">
            <a:tbl>
              <a:tblPr/>
              <a:tblGrid>
                <a:gridCol w="66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RP-233067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(RAN-led) Study on Self-Evaluation towards the 3GPP submission of an IMT-2020 Satellite RAT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RP-233868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In response to RAN2 LS </a:t>
            </a:r>
            <a:r>
              <a:rPr lang="en-US" dirty="0"/>
              <a:t>in </a:t>
            </a:r>
            <a:r>
              <a:rPr lang="en-US" dirty="0" smtClean="0"/>
              <a:t>R1-2304325, </a:t>
            </a:r>
            <a:r>
              <a:rPr lang="en-US" dirty="0"/>
              <a:t>RAN1 endorsed </a:t>
            </a:r>
            <a:r>
              <a:rPr lang="en-US" dirty="0" smtClean="0"/>
              <a:t>Cat. </a:t>
            </a:r>
            <a:r>
              <a:rPr lang="en-US" dirty="0"/>
              <a:t>B CRs for </a:t>
            </a:r>
            <a:r>
              <a:rPr lang="en-US" dirty="0" smtClean="0"/>
              <a:t>TS38.202, TS38.211, TS38.212, TS38.213, </a:t>
            </a:r>
            <a:r>
              <a:rPr lang="en-US" dirty="0"/>
              <a:t>TS38.</a:t>
            </a:r>
            <a:r>
              <a:rPr lang="en-US" dirty="0" smtClean="0"/>
              <a:t>214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 revised WID on </a:t>
            </a:r>
            <a:r>
              <a:rPr lang="en-US" dirty="0" err="1" smtClean="0"/>
              <a:t>NR_MBS_enh</a:t>
            </a:r>
            <a:r>
              <a:rPr lang="en-US" dirty="0" smtClean="0"/>
              <a:t> has been submitted by the rapporteur to include the impacted RAN1 specification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CRs on </a:t>
            </a:r>
            <a:r>
              <a:rPr lang="en-GB" dirty="0" err="1"/>
              <a:t>NR_MBS_enh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73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The following TEIs were endorsed for Rel-18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In addition to the above TEI proposals, RAN1 endorsed one TEI proposal to “</a:t>
            </a:r>
            <a:r>
              <a:rPr lang="en-US" sz="1600" dirty="0"/>
              <a:t>Introduce UE feature(s) for multi-PUSCH scheduling with single DCI 0_1 for non-contiguous slots in FR1 for all defined SCSs</a:t>
            </a:r>
            <a:r>
              <a:rPr lang="en-US" sz="1600" dirty="0" smtClean="0"/>
              <a:t>”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400" dirty="0" smtClean="0"/>
              <a:t>Based on RAN1 input, RAN2 </a:t>
            </a:r>
            <a:r>
              <a:rPr lang="en-US" sz="1400" dirty="0"/>
              <a:t>implemented “</a:t>
            </a:r>
            <a:r>
              <a:rPr lang="en-US" sz="1400" i="1" dirty="0"/>
              <a:t>multiPUSCH-SingleDCI-NonConsSlots-r18</a:t>
            </a:r>
            <a:r>
              <a:rPr lang="en-US" sz="1400" dirty="0" smtClean="0"/>
              <a:t>” into 38.306 but there is no TEI-identifier (no RRC or MAC CE impact)</a:t>
            </a:r>
            <a:endParaRPr lang="en-US" sz="1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TEIs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285246"/>
              </p:ext>
            </p:extLst>
          </p:nvPr>
        </p:nvGraphicFramePr>
        <p:xfrm>
          <a:off x="845696" y="1609503"/>
          <a:ext cx="10512000" cy="320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0">
                  <a:extLst>
                    <a:ext uri="{9D8B030D-6E8A-4147-A177-3AD203B41FA5}">
                      <a16:colId xmlns:a16="http://schemas.microsoft.com/office/drawing/2014/main" val="114711729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854869013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400882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91869276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511812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44999979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TEI</a:t>
                      </a:r>
                      <a:r>
                        <a:rPr lang="en-US" sz="1400" b="1" baseline="0" dirty="0" smtClean="0"/>
                        <a:t> Identifier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WG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Specification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CR </a:t>
                      </a:r>
                      <a:r>
                        <a:rPr lang="en-US" sz="1400" b="1" dirty="0" err="1" smtClean="0"/>
                        <a:t>Tdoc</a:t>
                      </a:r>
                      <a:r>
                        <a:rPr lang="en-US" sz="1400" b="1" dirty="0" smtClean="0"/>
                        <a:t>#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CR Pack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Notes</a:t>
                      </a:r>
                      <a:endParaRPr 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322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[PL RS Type 1 CG]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227985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[1symbol_PRS]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663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[QCL-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TypeD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CORESET priority for M-TRP]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73910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[SR-Periods-30-120-kHz]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RAN1 spec impact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8903185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[HARQ-ACK MUX on PUSCH]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 CR has not been submitted to RAN#102. Relevant RAN2 CR(s) not implemented yet.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5172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[CG-SDT-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Enh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R1-2312658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5950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050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NR specifications up to Rel-17 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 (for the last 5 quarters)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13 Cat-F CRs were endorsed for Rel-16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34 Cat-F CRs were endorsed for Rel-17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Maintenance on NR up to Rel-17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one meetings in 2024.Q1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RAN1#116 (February 26 ~ March 1, Athens, Greece) will be a F2F meeting with 1-way remote 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RAN1#114bis and RAN1#115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Work Item on (RAN4-led) </a:t>
            </a:r>
            <a:r>
              <a:rPr lang="en-US" sz="1600" dirty="0" smtClean="0">
                <a:ea typeface="맑은 고딕" panose="020B0503020000020004" pitchFamily="34" charset="-127"/>
              </a:rPr>
              <a:t>NR </a:t>
            </a:r>
            <a:r>
              <a:rPr lang="en-US" sz="1600" dirty="0">
                <a:ea typeface="맑은 고딕" panose="020B0503020000020004" pitchFamily="34" charset="-127"/>
              </a:rPr>
              <a:t>demodulation performance evolution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Study on AI/ML for NR air interface, </a:t>
            </a:r>
            <a:r>
              <a:rPr lang="en-US" sz="1600" dirty="0">
                <a:ea typeface="맑은 고딕" panose="020B0503020000020004" pitchFamily="34" charset="-127"/>
              </a:rPr>
              <a:t>(RAN-led) Study on Self-Evaluation towards the 3GPP submission of an IMT-2020 Satellite RAT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 smtClean="0"/>
              <a:t>M</a:t>
            </a:r>
            <a:r>
              <a:rPr lang="en-US" altLang="en-US" sz="1600" dirty="0" err="1" smtClean="0"/>
              <a:t>azzarese</a:t>
            </a:r>
            <a:r>
              <a:rPr lang="en-US" altLang="en-US" sz="1600" dirty="0" smtClean="0"/>
              <a:t> and </a:t>
            </a:r>
            <a:r>
              <a:rPr lang="en-US" altLang="en-US" sz="1600" dirty="0" err="1" smtClean="0"/>
              <a:t>Xiaodong</a:t>
            </a:r>
            <a:r>
              <a:rPr lang="en-US" altLang="en-US" sz="1600" dirty="0" smtClean="0"/>
              <a:t> Xu </a:t>
            </a:r>
            <a:r>
              <a:rPr lang="sv-SE" altLang="ja-JP" sz="1600" dirty="0" smtClean="0"/>
              <a:t>for </a:t>
            </a:r>
            <a:r>
              <a:rPr lang="sv-SE" altLang="ja-JP" sz="1600" dirty="0"/>
              <a:t>sharing the </a:t>
            </a:r>
            <a:r>
              <a:rPr lang="sv-SE" altLang="ja-JP" sz="1600" dirty="0" smtClean="0"/>
              <a:t>meeting </a:t>
            </a:r>
            <a:r>
              <a:rPr lang="sv-SE" altLang="ja-JP" sz="1600" dirty="0"/>
              <a:t>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</a:t>
            </a:r>
            <a:r>
              <a:rPr lang="sv-SE" altLang="ja-JP" sz="1600" dirty="0" smtClean="0"/>
              <a:t>Satoshi Nagata (TS38.201), Alexandros </a:t>
            </a:r>
            <a:r>
              <a:rPr lang="sv-SE" altLang="ja-JP" sz="1600" dirty="0"/>
              <a:t>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Shinya </a:t>
            </a:r>
            <a:r>
              <a:rPr lang="en-US" altLang="ja-JP" sz="1600" dirty="0" err="1" smtClean="0"/>
              <a:t>Kumagai</a:t>
            </a:r>
            <a:r>
              <a:rPr lang="en-US" altLang="ja-JP" sz="1600" dirty="0" smtClean="0"/>
              <a:t>, Ralf </a:t>
            </a:r>
            <a:r>
              <a:rPr lang="en-US" altLang="ja-JP" sz="1600" dirty="0" err="1" smtClean="0"/>
              <a:t>Bendlin</a:t>
            </a:r>
            <a:r>
              <a:rPr lang="en-US" altLang="ja-JP" sz="1600" dirty="0" smtClean="0"/>
              <a:t>, Hiroki Harada for leading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sz="1600" dirty="0" smtClean="0"/>
              <a:t>Special thanks to CCSA and ATIS for hosting the meeting in Xiamen and Chicago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4080298"/>
            <a:ext cx="11314633" cy="179429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work items</a:t>
            </a:r>
            <a:r>
              <a:rPr lang="en-US" altLang="en-US" sz="1800" dirty="0" smtClean="0"/>
              <a:t>: Most of the effort spent in RAN1#114bis and RAN1#115 was to stabilize Rel-18. RAN1 specifications are stabilizing well.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study items</a:t>
            </a:r>
            <a:r>
              <a:rPr lang="en-US" altLang="en-US" sz="1800" dirty="0" smtClean="0"/>
              <a:t>: Study on AI/ML can be declared completed from RAN1 perspective and TR has been submitted to RAN.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Pre-Rel-18</a:t>
            </a:r>
            <a:r>
              <a:rPr lang="en-US" altLang="en-US" sz="1800" dirty="0" smtClean="0"/>
              <a:t>: RAN1 specifications are stable.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144886"/>
              </p:ext>
            </p:extLst>
          </p:nvPr>
        </p:nvGraphicFramePr>
        <p:xfrm>
          <a:off x="954009" y="1543133"/>
          <a:ext cx="10296000" cy="2052000"/>
        </p:xfrm>
        <a:graphic>
          <a:graphicData uri="http://schemas.openxmlformats.org/drawingml/2006/table">
            <a:tbl>
              <a:tblPr/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RAN1#114bis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9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Xiamen, China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67466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RAN1#115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Chicago, USA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164536"/>
                  </a:ext>
                </a:extLst>
              </a:tr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102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Edinburgh, Scotland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RAN1#114bis had 1010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464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>
              <a:spcBef>
                <a:spcPts val="600"/>
              </a:spcBef>
            </a:pPr>
            <a:r>
              <a:rPr lang="en-US" sz="1800" dirty="0" smtClean="0"/>
              <a:t>RAN1#115 </a:t>
            </a:r>
            <a:r>
              <a:rPr lang="en-US" sz="1800" dirty="0"/>
              <a:t>had </a:t>
            </a:r>
            <a:r>
              <a:rPr lang="en-US" sz="1800" dirty="0" smtClean="0"/>
              <a:t>1052 </a:t>
            </a:r>
            <a:r>
              <a:rPr lang="en-US" sz="1800" dirty="0"/>
              <a:t>registered participants and </a:t>
            </a:r>
            <a:r>
              <a:rPr lang="en-US" sz="1800" dirty="0" smtClean="0"/>
              <a:t>492 </a:t>
            </a:r>
            <a:r>
              <a:rPr lang="en-US" sz="1800" dirty="0"/>
              <a:t>attended participants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004070"/>
              </p:ext>
            </p:extLst>
          </p:nvPr>
        </p:nvGraphicFramePr>
        <p:xfrm>
          <a:off x="886758" y="2190885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nearly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</a:t>
            </a:r>
            <a:r>
              <a:rPr lang="en-US" sz="1800" dirty="0"/>
              <a:t>per meeting </a:t>
            </a:r>
            <a:r>
              <a:rPr lang="en-US" sz="1800" dirty="0" smtClean="0"/>
              <a:t>(</a:t>
            </a:r>
            <a:r>
              <a:rPr lang="en-US" sz="1800" dirty="0" smtClean="0"/>
              <a:t>RAN1#114bis: </a:t>
            </a:r>
            <a:r>
              <a:rPr lang="en-US" sz="1800" dirty="0"/>
              <a:t>1974 </a:t>
            </a:r>
            <a:r>
              <a:rPr lang="en-US" sz="1800" dirty="0" err="1" smtClean="0"/>
              <a:t>tdocs</a:t>
            </a:r>
            <a:r>
              <a:rPr lang="en-US" sz="1800" dirty="0" smtClean="0"/>
              <a:t>, RAN1#115: 1984)</a:t>
            </a:r>
            <a:endParaRPr lang="en-US" sz="1800" dirty="0"/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931188"/>
              </p:ext>
            </p:extLst>
          </p:nvPr>
        </p:nvGraphicFramePr>
        <p:xfrm>
          <a:off x="886758" y="1979812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</a:t>
            </a:r>
            <a:r>
              <a:rPr lang="en-US" sz="1800" dirty="0" smtClean="0"/>
              <a:t>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Online time was assigned considering the amount of maintenance issues for each WI/SI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The online time for Rel-18 UE features was increased significantly compared to that </a:t>
            </a:r>
            <a:r>
              <a:rPr lang="en-US" sz="1600" dirty="0"/>
              <a:t>of RAN1#114 (895 minutes</a:t>
            </a:r>
            <a:r>
              <a:rPr lang="en-US" sz="1600" dirty="0" smtClean="0"/>
              <a:t>) to facilitate early stabilization.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26318"/>
              </p:ext>
            </p:extLst>
          </p:nvPr>
        </p:nvGraphicFramePr>
        <p:xfrm>
          <a:off x="1113043" y="2107253"/>
          <a:ext cx="1001875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46814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877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17797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448757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9183468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482474405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UE features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MC-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Pre-Rel18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2970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Offline </a:t>
            </a:r>
            <a:r>
              <a:rPr lang="en-US" sz="1600" dirty="0"/>
              <a:t>time was </a:t>
            </a:r>
            <a:r>
              <a:rPr lang="en-US" sz="1600" dirty="0" smtClean="0"/>
              <a:t>only assigned to Rel-18 WI/SIs</a:t>
            </a:r>
            <a:endParaRPr lang="en-US" sz="16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638429"/>
              </p:ext>
            </p:extLst>
          </p:nvPr>
        </p:nvGraphicFramePr>
        <p:xfrm>
          <a:off x="1163191" y="2064122"/>
          <a:ext cx="987701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4621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530174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7391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86404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508216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0983381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1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</a:t>
            </a:r>
            <a:r>
              <a:rPr lang="en-US" sz="1800" dirty="0" smtClean="0"/>
              <a:t>following </a:t>
            </a:r>
            <a:r>
              <a:rPr lang="en-US" sz="1800" dirty="0"/>
              <a:t>topics in </a:t>
            </a:r>
            <a:r>
              <a:rPr lang="en-US" sz="1800" dirty="0" smtClean="0"/>
              <a:t>Q4:</a:t>
            </a: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Rel-18 draft CRs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Outgoing LSs on Rel-18 higher layer signaling, Rel-18 UE features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TRs on LP-WUS, Duplex Evolution, and AI/ML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 </a:t>
            </a:r>
            <a:r>
              <a:rPr lang="en-US" sz="1600" dirty="0" smtClean="0"/>
              <a:t>CRs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 specifications are stabilizing well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Updated RRC </a:t>
            </a:r>
            <a:r>
              <a:rPr lang="en-US" sz="1600" dirty="0"/>
              <a:t>parameters has been sent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</a:t>
            </a:r>
            <a:r>
              <a:rPr lang="en-US" sz="1600" dirty="0" smtClean="0"/>
              <a:t>UE </a:t>
            </a:r>
            <a:r>
              <a:rPr lang="en-US" sz="1600" dirty="0"/>
              <a:t>features has been sent to RAN2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LTE specifications up to Rel-17 are stable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Rel-16 CR (Cat F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) as </a:t>
            </a:r>
            <a:r>
              <a:rPr lang="en-US" altLang="en-US" sz="1600" dirty="0">
                <a:ea typeface="ＭＳ Ｐゴシック" panose="020B0600070205080204" pitchFamily="34" charset="-128"/>
              </a:rPr>
              <a:t>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RAN1#114bis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CR (Cat F) as 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RAN1#115</a:t>
            </a: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31398</TotalTime>
  <Words>1371</Words>
  <Application>Microsoft Office PowerPoint</Application>
  <PresentationFormat>와이드스크린</PresentationFormat>
  <Paragraphs>377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0" baseType="lpstr">
      <vt:lpstr>微软雅黑</vt:lpstr>
      <vt:lpstr>ＭＳ ゴシック</vt:lpstr>
      <vt:lpstr>ＭＳ Ｐゴシック</vt:lpstr>
      <vt:lpstr>宋体</vt:lpstr>
      <vt:lpstr>굴림</vt:lpstr>
      <vt:lpstr>Arial</vt:lpstr>
      <vt:lpstr>Arial Black</vt:lpstr>
      <vt:lpstr>Arial Narrow</vt:lpstr>
      <vt:lpstr>Calibri</vt:lpstr>
      <vt:lpstr>Times New Roman</vt:lpstr>
      <vt:lpstr>맑은 고딕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Other Information on RAN1 for 2023.Q4</vt:lpstr>
      <vt:lpstr>PowerPoint 프레젠테이션</vt:lpstr>
      <vt:lpstr>LTE Summary</vt:lpstr>
      <vt:lpstr>PowerPoint 프레젠테이션</vt:lpstr>
      <vt:lpstr>NR Summary: Rel-18</vt:lpstr>
      <vt:lpstr>Rel-18 NR Work Item List</vt:lpstr>
      <vt:lpstr>Rel-18 NR Study Item List</vt:lpstr>
      <vt:lpstr>Rel-18 CRs on NR_MBS_enh</vt:lpstr>
      <vt:lpstr>Rel-18 TEIs</vt:lpstr>
      <vt:lpstr>Maintenance on NR up to Rel-17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1112</cp:revision>
  <cp:lastPrinted>2016-09-15T08:31:00Z</cp:lastPrinted>
  <dcterms:created xsi:type="dcterms:W3CDTF">2009-11-27T05:15:00Z</dcterms:created>
  <dcterms:modified xsi:type="dcterms:W3CDTF">2023-12-06T23:19:16Z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