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934" r:id="rId5"/>
    <p:sldId id="928" r:id="rId6"/>
    <p:sldId id="1058" r:id="rId7"/>
    <p:sldId id="979" r:id="rId8"/>
    <p:sldId id="1114" r:id="rId9"/>
    <p:sldId id="1119" r:id="rId10"/>
    <p:sldId id="1120" r:id="rId11"/>
    <p:sldId id="1121" r:id="rId12"/>
    <p:sldId id="1122" r:id="rId13"/>
    <p:sldId id="1112" r:id="rId14"/>
    <p:sldId id="1030" r:id="rId15"/>
    <p:sldId id="985" r:id="rId1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9"/>
    <a:srgbClr val="EFF3EA"/>
    <a:srgbClr val="FFFFFF"/>
    <a:srgbClr val="BEC6B4"/>
    <a:srgbClr val="339966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53FD9F-09BD-4327-A32A-3B6B3E5A5CD5}" v="20" dt="2021-12-01T08:34:12.9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49" autoAdjust="0"/>
    <p:restoredTop sz="96424" autoAdjust="0"/>
  </p:normalViewPr>
  <p:slideViewPr>
    <p:cSldViewPr snapToGrid="0">
      <p:cViewPr varScale="1">
        <p:scale>
          <a:sx n="112" d="100"/>
          <a:sy n="112" d="100"/>
        </p:scale>
        <p:origin x="93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653FD9F-09BD-4327-A32A-3B6B3E5A5CD5}"/>
    <pc:docChg chg="undo custSel modSld">
      <pc:chgData name="Chervyakov, Andrey" userId="dbdfc4e7-c505-4785-a117-c03dfe609c52" providerId="ADAL" clId="{8653FD9F-09BD-4327-A32A-3B6B3E5A5CD5}" dt="2021-12-01T08:34:12.922" v="593"/>
      <pc:docMkLst>
        <pc:docMk/>
      </pc:docMkLst>
      <pc:sldChg chg="modSp mod">
        <pc:chgData name="Chervyakov, Andrey" userId="dbdfc4e7-c505-4785-a117-c03dfe609c52" providerId="ADAL" clId="{8653FD9F-09BD-4327-A32A-3B6B3E5A5CD5}" dt="2021-12-01T08:00:36.342" v="1" actId="20577"/>
        <pc:sldMkLst>
          <pc:docMk/>
          <pc:sldMk cId="2634616571" sldId="984"/>
        </pc:sldMkLst>
        <pc:spChg chg="mod">
          <ac:chgData name="Chervyakov, Andrey" userId="dbdfc4e7-c505-4785-a117-c03dfe609c52" providerId="ADAL" clId="{8653FD9F-09BD-4327-A32A-3B6B3E5A5CD5}" dt="2021-12-01T08:00:36.342" v="1" actId="20577"/>
          <ac:spMkLst>
            <pc:docMk/>
            <pc:sldMk cId="2634616571" sldId="984"/>
            <ac:spMk id="3" creationId="{B1BE6906-4FA3-42DA-8E86-BA4DD12F41A6}"/>
          </ac:spMkLst>
        </pc:spChg>
      </pc:sldChg>
      <pc:sldChg chg="addCm modCm">
        <pc:chgData name="Chervyakov, Andrey" userId="dbdfc4e7-c505-4785-a117-c03dfe609c52" providerId="ADAL" clId="{8653FD9F-09BD-4327-A32A-3B6B3E5A5CD5}" dt="2021-12-01T08:03:03.413" v="12"/>
        <pc:sldMkLst>
          <pc:docMk/>
          <pc:sldMk cId="439314775" sldId="995"/>
        </pc:sldMkLst>
      </pc:sldChg>
      <pc:sldChg chg="modSp mod addCm modCm">
        <pc:chgData name="Chervyakov, Andrey" userId="dbdfc4e7-c505-4785-a117-c03dfe609c52" providerId="ADAL" clId="{8653FD9F-09BD-4327-A32A-3B6B3E5A5CD5}" dt="2021-12-01T08:18:35.154" v="465"/>
        <pc:sldMkLst>
          <pc:docMk/>
          <pc:sldMk cId="1657490726" sldId="1025"/>
        </pc:sldMkLst>
        <pc:spChg chg="mod">
          <ac:chgData name="Chervyakov, Andrey" userId="dbdfc4e7-c505-4785-a117-c03dfe609c52" providerId="ADAL" clId="{8653FD9F-09BD-4327-A32A-3B6B3E5A5CD5}" dt="2021-12-01T08:01:46.891" v="5" actId="20577"/>
          <ac:spMkLst>
            <pc:docMk/>
            <pc:sldMk cId="1657490726" sldId="1025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07:20.284" v="112" actId="207"/>
          <ac:spMkLst>
            <pc:docMk/>
            <pc:sldMk cId="1657490726" sldId="1025"/>
            <ac:spMk id="3" creationId="{B1BE6906-4FA3-42DA-8E86-BA4DD12F41A6}"/>
          </ac:spMkLst>
        </pc:spChg>
      </pc:sldChg>
      <pc:sldChg chg="modSp mod addCm delCm modCm">
        <pc:chgData name="Chervyakov, Andrey" userId="dbdfc4e7-c505-4785-a117-c03dfe609c52" providerId="ADAL" clId="{8653FD9F-09BD-4327-A32A-3B6B3E5A5CD5}" dt="2021-12-01T08:34:12.922" v="593"/>
        <pc:sldMkLst>
          <pc:docMk/>
          <pc:sldMk cId="3799247832" sldId="1034"/>
        </pc:sldMkLst>
        <pc:spChg chg="mod">
          <ac:chgData name="Chervyakov, Andrey" userId="dbdfc4e7-c505-4785-a117-c03dfe609c52" providerId="ADAL" clId="{8653FD9F-09BD-4327-A32A-3B6B3E5A5CD5}" dt="2021-12-01T08:02:12.651" v="8"/>
          <ac:spMkLst>
            <pc:docMk/>
            <pc:sldMk cId="3799247832" sldId="1034"/>
            <ac:spMk id="2" creationId="{4653FC17-6DDA-4C90-8331-B521BC2ADE4B}"/>
          </ac:spMkLst>
        </pc:spChg>
        <pc:spChg chg="mod">
          <ac:chgData name="Chervyakov, Andrey" userId="dbdfc4e7-c505-4785-a117-c03dfe609c52" providerId="ADAL" clId="{8653FD9F-09BD-4327-A32A-3B6B3E5A5CD5}" dt="2021-12-01T08:33:30.708" v="581" actId="13926"/>
          <ac:spMkLst>
            <pc:docMk/>
            <pc:sldMk cId="3799247832" sldId="1034"/>
            <ac:spMk id="3" creationId="{B1BE6906-4FA3-42DA-8E86-BA4DD12F41A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900"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</c:strCache>
            </c:str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387</c:v>
                </c:pt>
                <c:pt idx="1">
                  <c:v>266</c:v>
                </c:pt>
                <c:pt idx="2">
                  <c:v>298</c:v>
                </c:pt>
                <c:pt idx="3">
                  <c:v>382</c:v>
                </c:pt>
                <c:pt idx="4">
                  <c:v>226</c:v>
                </c:pt>
                <c:pt idx="5">
                  <c:v>308</c:v>
                </c:pt>
                <c:pt idx="6">
                  <c:v>349</c:v>
                </c:pt>
                <c:pt idx="7">
                  <c:v>367</c:v>
                </c:pt>
                <c:pt idx="8">
                  <c:v>400</c:v>
                </c:pt>
                <c:pt idx="9">
                  <c:v>527</c:v>
                </c:pt>
                <c:pt idx="10">
                  <c:v>401</c:v>
                </c:pt>
                <c:pt idx="11">
                  <c:v>403</c:v>
                </c:pt>
                <c:pt idx="12">
                  <c:v>396</c:v>
                </c:pt>
                <c:pt idx="13">
                  <c:v>404</c:v>
                </c:pt>
                <c:pt idx="14">
                  <c:v>444</c:v>
                </c:pt>
                <c:pt idx="15">
                  <c:v>382</c:v>
                </c:pt>
                <c:pt idx="16">
                  <c:v>452</c:v>
                </c:pt>
                <c:pt idx="17">
                  <c:v>441</c:v>
                </c:pt>
                <c:pt idx="18">
                  <c:v>457</c:v>
                </c:pt>
                <c:pt idx="19">
                  <c:v>466</c:v>
                </c:pt>
                <c:pt idx="20">
                  <c:v>493</c:v>
                </c:pt>
                <c:pt idx="21">
                  <c:v>572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44155216"/>
        <c:axId val="1644156304"/>
      </c:barChart>
      <c:catAx>
        <c:axId val="16441552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644156304"/>
        <c:crosses val="autoZero"/>
        <c:auto val="1"/>
        <c:lblAlgn val="ctr"/>
        <c:lblOffset val="100"/>
        <c:noMultiLvlLbl val="0"/>
      </c:catAx>
      <c:valAx>
        <c:axId val="16441563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700" baseline="0"/>
            </a:pPr>
            <a:endParaRPr lang="zh-CN"/>
          </a:p>
        </c:txPr>
        <c:crossAx val="164415521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700" baseline="0"/>
            </a:pPr>
            <a:endParaRPr lang="zh-CN"/>
          </a:p>
        </c:txPr>
      </c:dTable>
    </c:plotArea>
    <c:plotVisOnly val="1"/>
    <c:dispBlanksAs val="gap"/>
    <c:showDLblsOverMax val="0"/>
  </c:chart>
  <c:txPr>
    <a:bodyPr/>
    <a:lstStyle/>
    <a:p>
      <a:pPr>
        <a:defRPr sz="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900"/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Sheet1!$A$2:$A$23</c:f>
              <c:strCache>
                <c:ptCount val="22"/>
                <c:pt idx="0">
                  <c:v>#91</c:v>
                </c:pt>
                <c:pt idx="1">
                  <c:v>#92</c:v>
                </c:pt>
                <c:pt idx="2">
                  <c:v>#92bis</c:v>
                </c:pt>
                <c:pt idx="3">
                  <c:v>#93</c:v>
                </c:pt>
                <c:pt idx="4">
                  <c:v>#94-e</c:v>
                </c:pt>
                <c:pt idx="5">
                  <c:v>#95-e</c:v>
                </c:pt>
                <c:pt idx="6">
                  <c:v>#96-e</c:v>
                </c:pt>
                <c:pt idx="7">
                  <c:v>#97-e</c:v>
                </c:pt>
                <c:pt idx="8">
                  <c:v>#98-e</c:v>
                </c:pt>
                <c:pt idx="9">
                  <c:v>#98-bis-e</c:v>
                </c:pt>
                <c:pt idx="10">
                  <c:v>#99-e</c:v>
                </c:pt>
                <c:pt idx="11">
                  <c:v>#100-e</c:v>
                </c:pt>
                <c:pt idx="12">
                  <c:v>#101-e</c:v>
                </c:pt>
                <c:pt idx="13">
                  <c:v>#101-bis-e</c:v>
                </c:pt>
                <c:pt idx="14">
                  <c:v>#102-e</c:v>
                </c:pt>
                <c:pt idx="15">
                  <c:v>#103-e</c:v>
                </c:pt>
                <c:pt idx="16">
                  <c:v>#104-e</c:v>
                </c:pt>
                <c:pt idx="17">
                  <c:v>#104-bis-e</c:v>
                </c:pt>
                <c:pt idx="18">
                  <c:v>#105</c:v>
                </c:pt>
                <c:pt idx="19">
                  <c:v>#106</c:v>
                </c:pt>
                <c:pt idx="20">
                  <c:v>#106bis-e</c:v>
                </c:pt>
                <c:pt idx="21">
                  <c:v>#107</c:v>
                </c:pt>
              </c:strCache>
            </c:strRef>
          </c:cat>
          <c:val>
            <c:numRef>
              <c:f>Sheet1!$B$2:$B$23</c:f>
              <c:numCache>
                <c:formatCode>General</c:formatCode>
                <c:ptCount val="22"/>
                <c:pt idx="0">
                  <c:v>2337</c:v>
                </c:pt>
                <c:pt idx="1">
                  <c:v>2576</c:v>
                </c:pt>
                <c:pt idx="2">
                  <c:v>2230</c:v>
                </c:pt>
                <c:pt idx="3">
                  <c:v>2886</c:v>
                </c:pt>
                <c:pt idx="4">
                  <c:v>2883</c:v>
                </c:pt>
                <c:pt idx="5">
                  <c:v>3297</c:v>
                </c:pt>
                <c:pt idx="6">
                  <c:v>2971</c:v>
                </c:pt>
                <c:pt idx="7">
                  <c:v>3736</c:v>
                </c:pt>
                <c:pt idx="8">
                  <c:v>3740</c:v>
                </c:pt>
                <c:pt idx="9">
                  <c:v>2460</c:v>
                </c:pt>
                <c:pt idx="10">
                  <c:v>3622</c:v>
                </c:pt>
                <c:pt idx="11">
                  <c:v>3903</c:v>
                </c:pt>
                <c:pt idx="12">
                  <c:v>3450</c:v>
                </c:pt>
                <c:pt idx="13">
                  <c:v>2663</c:v>
                </c:pt>
                <c:pt idx="14">
                  <c:v>3690</c:v>
                </c:pt>
                <c:pt idx="15">
                  <c:v>3628</c:v>
                </c:pt>
                <c:pt idx="16">
                  <c:v>3619</c:v>
                </c:pt>
                <c:pt idx="17">
                  <c:v>2231</c:v>
                </c:pt>
                <c:pt idx="18">
                  <c:v>2647</c:v>
                </c:pt>
                <c:pt idx="19">
                  <c:v>2881</c:v>
                </c:pt>
                <c:pt idx="20">
                  <c:v>2084</c:v>
                </c:pt>
                <c:pt idx="21">
                  <c:v>2816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44150864"/>
        <c:axId val="1644147600"/>
      </c:barChart>
      <c:catAx>
        <c:axId val="1644150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644147600"/>
        <c:crosses val="autoZero"/>
        <c:auto val="1"/>
        <c:lblAlgn val="ctr"/>
        <c:lblOffset val="100"/>
        <c:noMultiLvlLbl val="0"/>
      </c:catAx>
      <c:valAx>
        <c:axId val="16441476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64415086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7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2934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591058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954743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24965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47961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1859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591005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98317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xmlns="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Status Report RAN WG4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sz="2000" dirty="0"/>
              <a:t>3GPP RAN WG4 </a:t>
            </a:r>
            <a:r>
              <a:rPr lang="en-US" sz="2000" dirty="0" smtClean="0"/>
              <a:t>Chair: Xizeng Dai</a:t>
            </a:r>
          </a:p>
          <a:p>
            <a:r>
              <a:rPr lang="en-US" sz="2000" dirty="0" smtClean="0"/>
              <a:t>3GPP RAN WG4 Vice Chairs: Haijie Qiu, </a:t>
            </a:r>
            <a:r>
              <a:rPr lang="en-US" sz="2000" dirty="0"/>
              <a:t>Andrey </a:t>
            </a:r>
            <a:r>
              <a:rPr lang="en-US" sz="2000" dirty="0" smtClean="0"/>
              <a:t>Chervyakov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#100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nl-NL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Taipei, June 12-14, 2023</a:t>
            </a:r>
          </a:p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5.4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xmlns="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RP-230828</a:t>
            </a:r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RAN4 </a:t>
            </a:r>
            <a:r>
              <a:rPr 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TU Planning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RAN4 TU budget: (RP-230049)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No TU available according to the endorsed TU budget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Q3 2023 </a:t>
            </a:r>
            <a:r>
              <a:rPr lang="en-US" altLang="zh-CN" sz="1400" dirty="0"/>
              <a:t>meeting plans: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RAN4#108 meeting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srgbClr val="363636"/>
                </a:solidFill>
                <a:cs typeface="Times New Roman" panose="02020603050405020304" pitchFamily="18" charset="0"/>
              </a:rPr>
              <a:t>Focus on Rel-18 WI/SIs</a:t>
            </a:r>
            <a:r>
              <a:rPr lang="en-US" altLang="zh-CN" sz="1200" dirty="0">
                <a:solidFill>
                  <a:srgbClr val="363636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1200" dirty="0" smtClean="0">
                <a:solidFill>
                  <a:srgbClr val="363636"/>
                </a:solidFill>
                <a:cs typeface="Times New Roman" panose="02020603050405020304" pitchFamily="18" charset="0"/>
              </a:rPr>
              <a:t>and finalizing the RAN4-led items timely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Observations</a:t>
            </a:r>
            <a:r>
              <a:rPr lang="en-US" altLang="zh-CN" sz="1400" dirty="0" smtClean="0">
                <a:cs typeface="+mn-cs"/>
              </a:rPr>
              <a:t>: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4 RAN4-led items were postponed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There are still new Rel-18 WI proposals and proposals upgrading the scope of Rel-18 </a:t>
            </a:r>
            <a:r>
              <a:rPr lang="en-US" altLang="zh-CN" sz="1200" dirty="0" smtClean="0"/>
              <a:t>WIs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Workload in RAN4 is high</a:t>
            </a:r>
            <a:endParaRPr lang="en-US" altLang="zh-CN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315418"/>
              </p:ext>
            </p:extLst>
          </p:nvPr>
        </p:nvGraphicFramePr>
        <p:xfrm>
          <a:off x="401652" y="2054848"/>
          <a:ext cx="8289456" cy="1684020"/>
        </p:xfrm>
        <a:graphic>
          <a:graphicData uri="http://schemas.openxmlformats.org/drawingml/2006/table">
            <a:tbl>
              <a:tblPr/>
              <a:tblGrid>
                <a:gridCol w="2823882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  <a:gridCol w="607286"/>
              </a:tblGrid>
              <a:tr h="4762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TU = ~2h; RD: RRM/demodulation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R4RD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Jun.23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101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Sep.23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108bis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102</a:t>
                      </a:r>
                      <a:b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Dec.23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1463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total used capacity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25.25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available capacity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remaining/exceeded capacity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-0.75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217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TEI CR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 TEI Cat-B CR was agreed in RAN4 this quarter (RAN4#106bis-e and RAN4#107)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</p:txBody>
      </p:sp>
      <p:sp>
        <p:nvSpPr>
          <p:cNvPr id="10" name="矩形 9"/>
          <p:cNvSpPr/>
          <p:nvPr/>
        </p:nvSpPr>
        <p:spPr>
          <a:xfrm>
            <a:off x="3048000" y="2274838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72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Thank You</a:t>
            </a:r>
            <a:r>
              <a:rPr lang="en-US" b="1" dirty="0" smtClean="0"/>
              <a:t>!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b="1" dirty="0" smtClean="0"/>
              <a:t>Many thanks to</a:t>
            </a:r>
            <a:r>
              <a:rPr lang="zh-CN" altLang="en-US" sz="1400" b="1" dirty="0" smtClean="0"/>
              <a:t>：</a:t>
            </a:r>
            <a:endParaRPr lang="en-US" altLang="zh-CN" sz="1400" b="1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Vice chair </a:t>
            </a:r>
            <a:r>
              <a:rPr lang="en-US" altLang="zh-CN" sz="1400" dirty="0"/>
              <a:t>Haijie </a:t>
            </a:r>
            <a:r>
              <a:rPr lang="en-US" altLang="zh-CN" sz="1400" dirty="0" smtClean="0"/>
              <a:t>Qiu, </a:t>
            </a:r>
            <a:r>
              <a:rPr lang="en-US" altLang="zh-CN" sz="1400" dirty="0"/>
              <a:t>Andrey </a:t>
            </a:r>
            <a:r>
              <a:rPr lang="en-US" altLang="zh-CN" sz="1400" dirty="0" smtClean="0"/>
              <a:t>Chervyakov for chairing </a:t>
            </a:r>
            <a:r>
              <a:rPr lang="en-US" altLang="zh-CN" sz="1400" dirty="0"/>
              <a:t>sessions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Carolyn </a:t>
            </a:r>
            <a:r>
              <a:rPr lang="en-US" altLang="zh-CN" sz="1400" dirty="0"/>
              <a:t>Taylor and Achraf Khsiba</a:t>
            </a:r>
            <a:r>
              <a:rPr lang="en-US" altLang="en-US" sz="1400" dirty="0" smtClean="0"/>
              <a:t> </a:t>
            </a:r>
            <a:r>
              <a:rPr lang="en-US" altLang="en-US" sz="1400" dirty="0"/>
              <a:t>for </a:t>
            </a:r>
            <a:r>
              <a:rPr lang="en-US" altLang="en-US" sz="1400" dirty="0" smtClean="0"/>
              <a:t>excellent supports</a:t>
            </a: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400" dirty="0" smtClean="0"/>
              <a:t>Email </a:t>
            </a:r>
            <a:r>
              <a:rPr lang="sv-SE" altLang="en-US" sz="1400" dirty="0"/>
              <a:t>moderators for leading the email discussions and providing </a:t>
            </a:r>
            <a:r>
              <a:rPr lang="sv-SE" altLang="en-US" sz="1400" dirty="0" smtClean="0"/>
              <a:t>summaries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en-US" sz="1200" dirty="0"/>
              <a:t>Jinqiang </a:t>
            </a:r>
            <a:r>
              <a:rPr lang="sv-SE" altLang="en-US" sz="1200" dirty="0" smtClean="0"/>
              <a:t>Xing, Aida </a:t>
            </a:r>
            <a:r>
              <a:rPr lang="sv-SE" altLang="en-US" sz="1200" dirty="0"/>
              <a:t>Vera </a:t>
            </a:r>
            <a:r>
              <a:rPr lang="sv-SE" altLang="en-US" sz="1200" dirty="0" smtClean="0"/>
              <a:t>Lopez, Aijun Cao, Alexander Sayenko, Ato Yu, </a:t>
            </a:r>
            <a:r>
              <a:rPr lang="sv-SE" altLang="en-US" sz="1200" dirty="0"/>
              <a:t>Axel </a:t>
            </a:r>
            <a:r>
              <a:rPr lang="sv-SE" altLang="en-US" sz="1200" dirty="0" smtClean="0"/>
              <a:t>Muller, Basaier Jialade, Bin Han, Bo Liu, CH Park, Chrisitian Bergljung, Chunhui Zhang, Chunxia Guo, Daniel Poop, Dmitry Petrov, Dominique Brunel, </a:t>
            </a:r>
            <a:r>
              <a:rPr lang="sv-SE" altLang="en-US" sz="1200" dirty="0"/>
              <a:t>Dominique </a:t>
            </a:r>
            <a:r>
              <a:rPr lang="sv-SE" altLang="en-US" sz="1200" dirty="0" smtClean="0"/>
              <a:t>Everaere, Dorin Panaitopol, </a:t>
            </a:r>
            <a:r>
              <a:rPr lang="sv-SE" altLang="en-US" sz="1200" dirty="0"/>
              <a:t>Esther </a:t>
            </a:r>
            <a:r>
              <a:rPr lang="sv-SE" altLang="en-US" sz="1200" dirty="0" smtClean="0"/>
              <a:t>Sienkiewicz, </a:t>
            </a:r>
            <a:r>
              <a:rPr lang="sv-SE" altLang="en-US" sz="1200" dirty="0"/>
              <a:t>Fei </a:t>
            </a:r>
            <a:r>
              <a:rPr lang="sv-SE" altLang="en-US" sz="1200" dirty="0" smtClean="0"/>
              <a:t>Xue, </a:t>
            </a:r>
            <a:r>
              <a:rPr lang="sv-SE" altLang="en-US" sz="1200" dirty="0"/>
              <a:t>Gaurav </a:t>
            </a:r>
            <a:r>
              <a:rPr lang="sv-SE" altLang="en-US" sz="1200" dirty="0" smtClean="0"/>
              <a:t>Nigam, </a:t>
            </a:r>
            <a:r>
              <a:rPr lang="sv-SE" altLang="en-US" sz="1200" dirty="0"/>
              <a:t>Gene </a:t>
            </a:r>
            <a:r>
              <a:rPr lang="sv-SE" altLang="en-US" sz="1200" dirty="0" smtClean="0"/>
              <a:t>Fong, </a:t>
            </a:r>
            <a:r>
              <a:rPr lang="sv-SE" altLang="en-US" sz="1200" dirty="0"/>
              <a:t>Han </a:t>
            </a:r>
            <a:r>
              <a:rPr lang="sv-SE" altLang="en-US" sz="1200" dirty="0" smtClean="0"/>
              <a:t>Jing, </a:t>
            </a:r>
            <a:r>
              <a:rPr lang="sv-SE" altLang="en-US" sz="1200" dirty="0"/>
              <a:t>He (Jackson)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Hsuanli </a:t>
            </a:r>
            <a:r>
              <a:rPr lang="sv-SE" altLang="en-US" sz="1200" dirty="0" smtClean="0"/>
              <a:t>Lin, </a:t>
            </a:r>
            <a:r>
              <a:rPr lang="sv-SE" altLang="en-US" sz="1200" dirty="0"/>
              <a:t>Hua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Huiping </a:t>
            </a:r>
            <a:r>
              <a:rPr lang="sv-SE" altLang="en-US" sz="1200" dirty="0" smtClean="0"/>
              <a:t>Shan, Ingo Wendler, Iwo Angelow, </a:t>
            </a:r>
            <a:r>
              <a:rPr lang="sv-SE" altLang="en-US" sz="1200" dirty="0"/>
              <a:t>Jerry </a:t>
            </a:r>
            <a:r>
              <a:rPr lang="sv-SE" altLang="en-US" sz="1200" dirty="0" smtClean="0"/>
              <a:t>Cui, </a:t>
            </a:r>
            <a:r>
              <a:rPr lang="sv-SE" altLang="en-US" sz="1200" dirty="0"/>
              <a:t>Jiakai </a:t>
            </a:r>
            <a:r>
              <a:rPr lang="sv-SE" altLang="en-US" sz="1200" dirty="0" smtClean="0"/>
              <a:t>Shi, </a:t>
            </a:r>
            <a:r>
              <a:rPr lang="sv-SE" altLang="en-US" sz="1200" dirty="0"/>
              <a:t>Jin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Jingjing </a:t>
            </a:r>
            <a:r>
              <a:rPr lang="sv-SE" altLang="en-US" sz="1200" dirty="0" smtClean="0"/>
              <a:t>Chen, Jingzhou Wu, </a:t>
            </a:r>
            <a:r>
              <a:rPr lang="sv-SE" altLang="en-US" sz="1200" dirty="0"/>
              <a:t>Jin-yup </a:t>
            </a:r>
            <a:r>
              <a:rPr lang="sv-SE" altLang="en-US" sz="1200" dirty="0" smtClean="0"/>
              <a:t>Hwang, Johan Sköld, Johannes Hejselbaek, </a:t>
            </a:r>
            <a:r>
              <a:rPr lang="sv-SE" altLang="en-US" sz="1200" dirty="0"/>
              <a:t>Kazuyoshi </a:t>
            </a:r>
            <a:r>
              <a:rPr lang="sv-SE" altLang="en-US" sz="1200" dirty="0" smtClean="0"/>
              <a:t>Uesaka, Lars Dalsgaard, </a:t>
            </a:r>
            <a:r>
              <a:rPr lang="sv-SE" altLang="en-US" sz="1200" dirty="0"/>
              <a:t>Lei </a:t>
            </a:r>
            <a:r>
              <a:rPr lang="sv-SE" altLang="en-US" sz="1200" dirty="0" smtClean="0"/>
              <a:t>Du, </a:t>
            </a:r>
            <a:r>
              <a:rPr lang="sv-SE" altLang="en-US" sz="1200" dirty="0"/>
              <a:t>Li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Liehai </a:t>
            </a:r>
            <a:r>
              <a:rPr lang="sv-SE" altLang="en-US" sz="1200" dirty="0" smtClean="0"/>
              <a:t>Liu, Man </a:t>
            </a:r>
            <a:r>
              <a:rPr lang="sv-SE" altLang="en-US" sz="1200" dirty="0"/>
              <a:t>Hung </a:t>
            </a:r>
            <a:r>
              <a:rPr lang="sv-SE" altLang="en-US" sz="1200" dirty="0" smtClean="0"/>
              <a:t>Ng, Manasa Raghavan, </a:t>
            </a:r>
            <a:r>
              <a:rPr lang="sv-SE" altLang="en-US" sz="1200" dirty="0"/>
              <a:t>Meng </a:t>
            </a:r>
            <a:r>
              <a:rPr lang="sv-SE" altLang="en-US" sz="1200" dirty="0" smtClean="0"/>
              <a:t>Zhang, Miao Wang, </a:t>
            </a:r>
            <a:r>
              <a:rPr lang="sv-SE" altLang="en-US" sz="1200" dirty="0"/>
              <a:t>Michal </a:t>
            </a:r>
            <a:r>
              <a:rPr lang="sv-SE" altLang="en-US" sz="1200" dirty="0" smtClean="0"/>
              <a:t>Szydelko, </a:t>
            </a:r>
            <a:r>
              <a:rPr lang="sv-SE" altLang="en-US" sz="1200" dirty="0"/>
              <a:t>Mueller </a:t>
            </a:r>
            <a:r>
              <a:rPr lang="sv-SE" altLang="en-US" sz="1200" dirty="0" smtClean="0"/>
              <a:t>Axel, Mohammad Abdi Abyaneh, Muhammad Kazmi, </a:t>
            </a:r>
            <a:r>
              <a:rPr lang="sv-SE" altLang="en-US" sz="1200" dirty="0"/>
              <a:t>Ojas </a:t>
            </a:r>
            <a:r>
              <a:rPr lang="sv-SE" altLang="en-US" sz="1200" dirty="0" smtClean="0"/>
              <a:t>Choksi, </a:t>
            </a:r>
            <a:r>
              <a:rPr lang="sv-SE" altLang="en-US" sz="1200" dirty="0"/>
              <a:t>Peng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Per </a:t>
            </a:r>
            <a:r>
              <a:rPr lang="sv-SE" altLang="en-US" sz="1200" dirty="0" smtClean="0"/>
              <a:t>Lindell, </a:t>
            </a:r>
            <a:r>
              <a:rPr lang="sv-SE" altLang="en-US" sz="1200" dirty="0"/>
              <a:t>Petri </a:t>
            </a:r>
            <a:r>
              <a:rPr lang="sv-SE" altLang="en-US" sz="1200" dirty="0" smtClean="0"/>
              <a:t>Vasenkari, </a:t>
            </a:r>
            <a:r>
              <a:rPr lang="sv-SE" altLang="en-US" sz="1200" dirty="0"/>
              <a:t>Phil </a:t>
            </a:r>
            <a:r>
              <a:rPr lang="sv-SE" altLang="en-US" sz="1200" dirty="0" smtClean="0"/>
              <a:t>Coan, </a:t>
            </a:r>
            <a:r>
              <a:rPr lang="sv-SE" altLang="en-US" sz="1200" dirty="0"/>
              <a:t>Prashant </a:t>
            </a:r>
            <a:r>
              <a:rPr lang="sv-SE" altLang="en-US" sz="1200" dirty="0" smtClean="0"/>
              <a:t>Sharma, </a:t>
            </a:r>
            <a:r>
              <a:rPr lang="sv-SE" altLang="en-US" sz="1200" dirty="0"/>
              <a:t>Qian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Qifei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Qiming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Qiuge </a:t>
            </a:r>
            <a:r>
              <a:rPr lang="sv-SE" altLang="en-US" sz="1200" dirty="0" smtClean="0"/>
              <a:t>Guo, </a:t>
            </a:r>
            <a:r>
              <a:rPr lang="sv-SE" altLang="en-US" sz="1200" dirty="0"/>
              <a:t>Rafael </a:t>
            </a:r>
            <a:r>
              <a:rPr lang="sv-SE" altLang="en-US" sz="1200" dirty="0" smtClean="0"/>
              <a:t>Paiva, Richard Kybett, Richie Leo, </a:t>
            </a:r>
            <a:r>
              <a:rPr lang="sv-SE" altLang="en-US" sz="1200" dirty="0"/>
              <a:t>Roy </a:t>
            </a:r>
            <a:r>
              <a:rPr lang="sv-SE" altLang="en-US" sz="1200" dirty="0" smtClean="0"/>
              <a:t>Hu, </a:t>
            </a:r>
            <a:r>
              <a:rPr lang="sv-SE" altLang="en-US" sz="1200" dirty="0"/>
              <a:t>Rui </a:t>
            </a:r>
            <a:r>
              <a:rPr lang="sv-SE" altLang="en-US" sz="1200" dirty="0" smtClean="0"/>
              <a:t>Huang, </a:t>
            </a:r>
            <a:r>
              <a:rPr lang="sv-SE" altLang="en-US" sz="1200" dirty="0"/>
              <a:t>Ruixin </a:t>
            </a:r>
            <a:r>
              <a:rPr lang="sv-SE" altLang="en-US" sz="1200" dirty="0" smtClean="0"/>
              <a:t>Wang, Sanjun Feng, </a:t>
            </a:r>
            <a:r>
              <a:rPr lang="sv-SE" altLang="en-US" sz="1200" dirty="0"/>
              <a:t>Santhan </a:t>
            </a:r>
            <a:r>
              <a:rPr lang="sv-SE" altLang="en-US" sz="1200" dirty="0" smtClean="0"/>
              <a:t>Thangarasa, </a:t>
            </a:r>
            <a:r>
              <a:rPr lang="sv-SE" altLang="en-US" sz="1200" dirty="0"/>
              <a:t>Shan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Shiyuan </a:t>
            </a:r>
            <a:r>
              <a:rPr lang="sv-SE" altLang="en-US" sz="1200" dirty="0" smtClean="0"/>
              <a:t>Wang, </a:t>
            </a:r>
            <a:r>
              <a:rPr lang="sv-SE" altLang="en-US" sz="1200" dirty="0"/>
              <a:t>Steven </a:t>
            </a:r>
            <a:r>
              <a:rPr lang="sv-SE" altLang="en-US" sz="1200" dirty="0" smtClean="0"/>
              <a:t>Chen, </a:t>
            </a:r>
            <a:r>
              <a:rPr lang="sv-SE" altLang="en-US" sz="1200" dirty="0"/>
              <a:t>Su Hwan </a:t>
            </a:r>
            <a:r>
              <a:rPr lang="sv-SE" altLang="en-US" sz="1200" dirty="0" smtClean="0"/>
              <a:t>Lim, </a:t>
            </a:r>
            <a:r>
              <a:rPr lang="sv-SE" altLang="en-US" sz="1200" dirty="0"/>
              <a:t>Sumant Iyer, Susanne </a:t>
            </a:r>
            <a:r>
              <a:rPr lang="sv-SE" altLang="en-US" sz="1200" dirty="0" smtClean="0"/>
              <a:t>Rath, Suzuki Yasuki, Taekhoon Kim, </a:t>
            </a:r>
            <a:r>
              <a:rPr lang="sv-SE" altLang="en-US" sz="1200" dirty="0"/>
              <a:t>Tim </a:t>
            </a:r>
            <a:r>
              <a:rPr lang="sv-SE" altLang="en-US" sz="1200" dirty="0" smtClean="0"/>
              <a:t>Frost, Toni lahteensuo, </a:t>
            </a:r>
            <a:r>
              <a:rPr lang="sv-SE" altLang="en-US" sz="1200" dirty="0"/>
              <a:t>Tricia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Ville </a:t>
            </a:r>
            <a:r>
              <a:rPr lang="sv-SE" altLang="en-US" sz="1200" dirty="0" smtClean="0"/>
              <a:t>Vintola, </a:t>
            </a:r>
            <a:r>
              <a:rPr lang="sv-SE" altLang="en-US" sz="1200" dirty="0"/>
              <a:t>Wubin </a:t>
            </a:r>
            <a:r>
              <a:rPr lang="sv-SE" altLang="en-US" sz="1200" dirty="0" smtClean="0"/>
              <a:t>Zhou, Xiaoran Zhang, </a:t>
            </a:r>
            <a:r>
              <a:rPr lang="sv-SE" altLang="en-US" sz="1200" dirty="0"/>
              <a:t>Xuan </a:t>
            </a:r>
            <a:r>
              <a:rPr lang="sv-SE" altLang="en-US" sz="1200" dirty="0" smtClean="0"/>
              <a:t>Yi, </a:t>
            </a:r>
            <a:r>
              <a:rPr lang="sv-SE" altLang="en-US" sz="1200" dirty="0"/>
              <a:t>Xuhua </a:t>
            </a:r>
            <a:r>
              <a:rPr lang="sv-SE" altLang="en-US" sz="1200" dirty="0" smtClean="0"/>
              <a:t>Tao, </a:t>
            </a:r>
            <a:r>
              <a:rPr lang="sv-SE" altLang="en-US" sz="1200" dirty="0"/>
              <a:t>Xusheng </a:t>
            </a:r>
            <a:r>
              <a:rPr lang="sv-SE" altLang="en-US" sz="1200" dirty="0" smtClean="0"/>
              <a:t>Wei, </a:t>
            </a:r>
            <a:r>
              <a:rPr lang="sv-SE" altLang="en-US" sz="1200" dirty="0"/>
              <a:t>Yang </a:t>
            </a:r>
            <a:r>
              <a:rPr lang="sv-SE" altLang="en-US" sz="1200" dirty="0" smtClean="0"/>
              <a:t>Tang, </a:t>
            </a:r>
            <a:r>
              <a:rPr lang="sv-SE" altLang="en-US" sz="1200" dirty="0"/>
              <a:t>Yankun </a:t>
            </a:r>
            <a:r>
              <a:rPr lang="sv-SE" altLang="en-US" sz="1200" dirty="0" smtClean="0"/>
              <a:t>Li, </a:t>
            </a:r>
            <a:r>
              <a:rPr lang="sv-SE" altLang="en-US" sz="1200" dirty="0"/>
              <a:t>Ye </a:t>
            </a:r>
            <a:r>
              <a:rPr lang="sv-SE" altLang="en-US" sz="1200" dirty="0" smtClean="0"/>
              <a:t>Liu, </a:t>
            </a:r>
            <a:r>
              <a:rPr lang="sv-SE" altLang="en-US" sz="1200" dirty="0"/>
              <a:t>Yiyan </a:t>
            </a:r>
            <a:r>
              <a:rPr lang="sv-SE" altLang="en-US" sz="1200" dirty="0" smtClean="0"/>
              <a:t>Zhang, </a:t>
            </a:r>
            <a:r>
              <a:rPr lang="sv-SE" altLang="en-US" sz="1200" dirty="0"/>
              <a:t>Yoonoh </a:t>
            </a:r>
            <a:r>
              <a:rPr lang="sv-SE" altLang="en-US" sz="1200" dirty="0" smtClean="0"/>
              <a:t>Yang, </a:t>
            </a:r>
            <a:r>
              <a:rPr lang="sv-SE" altLang="en-US" sz="1200" dirty="0"/>
              <a:t>Yuan </a:t>
            </a:r>
            <a:r>
              <a:rPr lang="sv-SE" altLang="en-US" sz="1200" dirty="0" smtClean="0"/>
              <a:t>Gao, </a:t>
            </a:r>
            <a:r>
              <a:rPr lang="sv-SE" altLang="en-US" sz="1200" dirty="0"/>
              <a:t>Yuexia </a:t>
            </a:r>
            <a:r>
              <a:rPr lang="sv-SE" altLang="en-US" sz="1200" dirty="0" smtClean="0"/>
              <a:t>Song, </a:t>
            </a:r>
            <a:r>
              <a:rPr lang="sv-SE" altLang="en-US" sz="1200" dirty="0"/>
              <a:t>Yunchuan </a:t>
            </a:r>
            <a:r>
              <a:rPr lang="sv-SE" altLang="en-US" sz="1200" dirty="0" smtClean="0"/>
              <a:t>Yang, Zhifeng Ma, Zhixun Tang, </a:t>
            </a:r>
            <a:r>
              <a:rPr lang="sv-SE" altLang="en-US" sz="1200" dirty="0"/>
              <a:t>Zhongyi Shen </a:t>
            </a:r>
            <a:endParaRPr lang="sv-SE" altLang="en-US" sz="12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sv-SE" altLang="zh-CN" sz="1400" dirty="0" smtClean="0"/>
              <a:t>Delegates </a:t>
            </a:r>
            <a:r>
              <a:rPr lang="sv-SE" altLang="zh-CN" sz="1400" dirty="0"/>
              <a:t>for </a:t>
            </a:r>
            <a:r>
              <a:rPr lang="sv-SE" altLang="zh-CN" sz="1400" dirty="0" smtClean="0"/>
              <a:t>great contributions </a:t>
            </a:r>
            <a:r>
              <a:rPr lang="sv-SE" altLang="zh-CN" sz="1400" dirty="0"/>
              <a:t>and </a:t>
            </a:r>
            <a:r>
              <a:rPr lang="sv-SE" altLang="zh-CN" sz="1400" dirty="0" smtClean="0"/>
              <a:t>discussions for finalization of Rel-17 performance part and good progress for Rel-18  in RAN4.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286617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(1/2)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In </a:t>
            </a:r>
            <a:r>
              <a:rPr lang="en-US" sz="1400" dirty="0" smtClean="0"/>
              <a:t>Q</a:t>
            </a:r>
            <a:r>
              <a:rPr lang="en-US" sz="1400" dirty="0"/>
              <a:t>2</a:t>
            </a:r>
            <a:r>
              <a:rPr lang="en-US" sz="1400" dirty="0" smtClean="0"/>
              <a:t> 202</a:t>
            </a:r>
            <a:r>
              <a:rPr lang="en-US" altLang="zh-CN" sz="1400" dirty="0" smtClean="0"/>
              <a:t>3</a:t>
            </a:r>
            <a:r>
              <a:rPr lang="en-US" sz="1400" dirty="0" smtClean="0"/>
              <a:t>, </a:t>
            </a:r>
            <a:r>
              <a:rPr lang="en-US" sz="1400" dirty="0"/>
              <a:t>RAN4 had </a:t>
            </a:r>
            <a:r>
              <a:rPr lang="en-US" sz="1400" dirty="0" smtClean="0"/>
              <a:t>1 e-meeting, i.e., RAN4#106bis-e, and 1 face to face meeting, </a:t>
            </a:r>
            <a:r>
              <a:rPr lang="en-US" sz="1400" dirty="0"/>
              <a:t>i.e., </a:t>
            </a:r>
            <a:r>
              <a:rPr lang="en-US" sz="1400" dirty="0" smtClean="0"/>
              <a:t>RAN4#107 in Incheon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RAN4#106bis-e </a:t>
            </a:r>
            <a:r>
              <a:rPr lang="en-US" altLang="zh-CN" sz="1200" dirty="0"/>
              <a:t>meeting: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Xizeng Dai </a:t>
            </a:r>
            <a:r>
              <a:rPr lang="en-US" sz="1200" dirty="0"/>
              <a:t>representing </a:t>
            </a:r>
            <a:r>
              <a:rPr lang="en-US" sz="1200" dirty="0" err="1"/>
              <a:t>HuaWei</a:t>
            </a:r>
            <a:r>
              <a:rPr lang="en-US" sz="1200" dirty="0"/>
              <a:t> Technologies Co., Ltd (CCSA</a:t>
            </a:r>
            <a:r>
              <a:rPr lang="en-US" sz="1200" dirty="0" smtClean="0"/>
              <a:t>) was re-elected as RAN4 Chair. Thanks for supports from all experts!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In addition to three GTW sessions, one additional offline GTW session was scheduled in parallel, which is helpful to make progress. There was </a:t>
            </a:r>
            <a:r>
              <a:rPr lang="en-US" sz="1200" dirty="0"/>
              <a:t>a</a:t>
            </a:r>
            <a:r>
              <a:rPr lang="en-US" sz="1200" dirty="0" smtClean="0"/>
              <a:t>lmost no overtime of GTW sessions.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No agenda for maintenance was set due to limited days of e-meeting.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RAN4#107 meeting (Incheon):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Three parallel sessions (</a:t>
            </a:r>
            <a:r>
              <a:rPr lang="en-US" altLang="zh-CN" sz="1200" dirty="0" smtClean="0"/>
              <a:t>Main, RRM, and </a:t>
            </a:r>
            <a:r>
              <a:rPr lang="en-US" altLang="zh-CN" sz="1200" dirty="0" err="1" smtClean="0"/>
              <a:t>BSRF_Demod_Test</a:t>
            </a:r>
            <a:r>
              <a:rPr lang="en-US" altLang="zh-CN" sz="1200" dirty="0" smtClean="0"/>
              <a:t>) + one ad hoc session were scheduled.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Full agendas including maintenance were set. </a:t>
            </a: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Rel-15/Rel-16, Rel-17 and Rel-18 closed spectrum-related items maintenance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RAN4#107, there were totally 423 contributions (15% total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) for Rel-15 or Rel-16 maintenance, which is still high.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RAN4#107, there were totally 485 contributions (17.2% total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) for Rel-17 maintenance.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In RAN4#107, there were totally 7 contributions for Rel-18 maintenance (some spectrum related WIs)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</a:t>
            </a:r>
            <a:r>
              <a:rPr lang="en-US" altLang="zh-CN" sz="1400" dirty="0"/>
              <a:t>WI/SI (total </a:t>
            </a:r>
            <a:r>
              <a:rPr lang="en-US" altLang="zh-CN" sz="1400" dirty="0" smtClean="0"/>
              <a:t>89 </a:t>
            </a:r>
            <a:r>
              <a:rPr lang="en-US" altLang="zh-CN" sz="1400" dirty="0"/>
              <a:t>items: </a:t>
            </a:r>
            <a:r>
              <a:rPr lang="en-US" altLang="zh-CN" sz="1400" dirty="0" smtClean="0"/>
              <a:t>12 </a:t>
            </a:r>
            <a:r>
              <a:rPr lang="en-US" altLang="zh-CN" sz="1400" dirty="0"/>
              <a:t>closed, </a:t>
            </a:r>
            <a:r>
              <a:rPr lang="en-US" altLang="zh-CN" sz="1400" dirty="0" smtClean="0"/>
              <a:t>75 </a:t>
            </a:r>
            <a:r>
              <a:rPr lang="en-US" altLang="zh-CN" sz="1400" dirty="0"/>
              <a:t>on-going in next Quarter, </a:t>
            </a:r>
            <a:r>
              <a:rPr lang="en-US" altLang="zh-CN" sz="1400" dirty="0" smtClean="0"/>
              <a:t>1 </a:t>
            </a:r>
            <a:r>
              <a:rPr lang="en-US" altLang="zh-CN" sz="1400" dirty="0"/>
              <a:t>upcoming, 1 on-hold)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RAN4 focuses on Rel-18 SIs and Rel-18 WI core </a:t>
            </a:r>
            <a:r>
              <a:rPr lang="en-US" altLang="zh-CN" sz="1200" dirty="0" smtClean="0"/>
              <a:t>parts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Statuses of WI/SI can be found in the next slides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Summary </a:t>
            </a:r>
            <a:r>
              <a:rPr lang="en-US" b="1" dirty="0" smtClean="0"/>
              <a:t>(2/2</a:t>
            </a:r>
            <a:r>
              <a:rPr lang="en-US" b="1" dirty="0"/>
              <a:t>)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Rel-18 WI/SI (total 89 items: 12 closed, 75 on-going in next Quarter, 1 upcoming, 1 on-hold)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Black </a:t>
            </a:r>
            <a:r>
              <a:rPr lang="en-US" altLang="zh-CN" sz="1200" dirty="0"/>
              <a:t>color: </a:t>
            </a:r>
            <a:r>
              <a:rPr lang="en-US" altLang="zh-CN" sz="1200" dirty="0" smtClean="0"/>
              <a:t>on-going items. </a:t>
            </a:r>
            <a:r>
              <a:rPr lang="en-US" altLang="zh-CN" sz="1200" dirty="0"/>
              <a:t>Gray color: 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items</a:t>
            </a:r>
            <a:r>
              <a:rPr lang="en-US" altLang="zh-CN" sz="1200" dirty="0"/>
              <a:t> to be started in future meetings. Red color</a:t>
            </a:r>
            <a:r>
              <a:rPr lang="en-US" altLang="zh-CN" sz="1200"/>
              <a:t>: </a:t>
            </a:r>
            <a:r>
              <a:rPr lang="en-US" altLang="zh-CN" sz="1200" smtClean="0"/>
              <a:t>closed </a:t>
            </a:r>
            <a:r>
              <a:rPr lang="en-US" altLang="zh-CN" sz="1200" smtClean="0">
                <a:solidFill>
                  <a:srgbClr val="C00000"/>
                </a:solidFill>
              </a:rPr>
              <a:t>items</a:t>
            </a:r>
            <a:r>
              <a:rPr lang="en-US" altLang="zh-CN" sz="1200" smtClean="0"/>
              <a:t>.</a:t>
            </a:r>
            <a:endParaRPr lang="en-US" altLang="zh-CN" sz="1200" dirty="0"/>
          </a:p>
        </p:txBody>
      </p:sp>
      <p:sp>
        <p:nvSpPr>
          <p:cNvPr id="8" name="矩形 7"/>
          <p:cNvSpPr/>
          <p:nvPr/>
        </p:nvSpPr>
        <p:spPr>
          <a:xfrm>
            <a:off x="205848" y="1936195"/>
            <a:ext cx="315498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RAN1~3 led WI/SI (RAN4 work needed)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72187" y="1936195"/>
            <a:ext cx="26492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non-spectrum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9667" y="1936195"/>
            <a:ext cx="2525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led spectrum WI/SI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lang="zh-CN" altLang="en-US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881998"/>
              </p:ext>
            </p:extLst>
          </p:nvPr>
        </p:nvGraphicFramePr>
        <p:xfrm>
          <a:off x="6464000" y="2182415"/>
          <a:ext cx="2355024" cy="3982858"/>
        </p:xfrm>
        <a:graphic>
          <a:graphicData uri="http://schemas.openxmlformats.org/drawingml/2006/table">
            <a:tbl>
              <a:tblPr/>
              <a:tblGrid>
                <a:gridCol w="2355024"/>
              </a:tblGrid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DC_R18_1BLTE_1BNR_2DL2UL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DC_R18_2BLTE_1BNR_3DL2UL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DC_R18_xBLTE_1BNR_yDL2UL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DC_R18_xBLTE_2BNR_yDL2UL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DC_R18_xBLTE_yBNR_zDL2UL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DC_R18_xBLTE_yBNR_zDL3UL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NR_CA_R18_Intra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NR_CADC_R18_2BDL_xBUL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NR_CADC_R18_3BDL_xBUL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NR_CADC_R18_yBDL_xBUL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NR_SUL_combos_R18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NR_2SUL_cell_combos_R18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NR_LTE_V2X_PC5_combos_R18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LTE_NR_HPUE_FWVM_R18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NR_RAIL_HPUE_n100_n101 (stopped)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HPUE_FR1_DC_LTE_NR_R18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HPUE_NR_FR1_TDD_intra_CA_R18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HPUE_NR_FR1_TDD_R18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HPUE_FR1_TDD_NR_CADC_SUL_R18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HPUE_FR1_FDD_NR_CADC_R18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HPUE_NR_FR1_FDD_R18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039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DL_intrpt_combos_TxSW_R18</a:t>
                      </a:r>
                    </a:p>
                  </a:txBody>
                  <a:tcPr marL="4666" marR="4666" marT="466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637695"/>
              </p:ext>
            </p:extLst>
          </p:nvPr>
        </p:nvGraphicFramePr>
        <p:xfrm>
          <a:off x="8895526" y="2182415"/>
          <a:ext cx="2932805" cy="4434840"/>
        </p:xfrm>
        <a:graphic>
          <a:graphicData uri="http://schemas.openxmlformats.org/drawingml/2006/table">
            <a:tbl>
              <a:tblPr/>
              <a:tblGrid>
                <a:gridCol w="2932805"/>
              </a:tblGrid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NR_bands_UL_MIMO_R18</a:t>
                      </a: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NR_bands_R18_BWs</a:t>
                      </a: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NR_FDD_bands_R18_redcap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NR_bands_R18_BWs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LTE_NR_Simult_RxTx_R18</a:t>
                      </a:r>
                    </a:p>
                  </a:txBody>
                  <a:tcPr marL="4666" marR="4666" marT="466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fontAlgn="b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4Rx_NR_bands_R18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4Rx_low_NR_band_handheld_3Tx_NR_CA_ENDC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NR_700800900_combo_enh</a:t>
                      </a:r>
                      <a:endParaRPr 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NR_600MHz_APT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NR_unlic_enh 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closed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NR_900MHz_US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NR_TDD_n54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NR_NTN_LSband-Core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NR_FDD_ULn28_DLn75_n76</a:t>
                      </a:r>
                      <a:endParaRPr 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D9D9D9"/>
                          </a:solidFill>
                          <a:effectLst/>
                          <a:latin typeface="+mj-ea"/>
                          <a:ea typeface="+mj-ea"/>
                        </a:rPr>
                        <a:t>NR_6GHz_add_bands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LTE_CA_R18_xBDL_yBUL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LTE_bands_R18_M1_M2_NB1_NB2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LTE_terr_bcast_bands_part2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LTE_900MHz_US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IoT_NTN_extLband</a:t>
                      </a:r>
                      <a:endParaRPr 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altLang="zh-CN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IoT_NTN_FDD_LS_band</a:t>
                      </a:r>
                      <a:endParaRPr lang="zh-CN" sz="1000" b="0" i="0" u="none" strike="noStrike" dirty="0">
                        <a:solidFill>
                          <a:schemeClr val="tx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LTE_intra_CA_MPR_35MHz_gap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LTE_TDD_1670_1675MHz (closed 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202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/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  <a:r>
                        <a:rPr 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sz="1000" b="0" i="0" u="none" strike="noStrike" dirty="0">
                        <a:solidFill>
                          <a:srgbClr val="C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zh-CN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+mj-ea"/>
                          <a:ea typeface="+mj-ea"/>
                        </a:rPr>
                        <a:t>LTE_CA_intra_B8-Core (closed 2023/09)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779543"/>
              </p:ext>
            </p:extLst>
          </p:nvPr>
        </p:nvGraphicFramePr>
        <p:xfrm>
          <a:off x="3314700" y="2182415"/>
          <a:ext cx="3228976" cy="4065270"/>
        </p:xfrm>
        <a:graphic>
          <a:graphicData uri="http://schemas.openxmlformats.org/drawingml/2006/table">
            <a:tbl>
              <a:tblPr/>
              <a:tblGrid>
                <a:gridCol w="3228976"/>
              </a:tblGrid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FS_NR_eff_BW_util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FS_NR_700800900_combo_enh (closed 2023/03)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FS_SimBC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FS_NR_BS_RF_evo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FS_NR_sub1GHz_combo_enh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NR_ENDC_RF_FR1_enh2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NR_channel_raster_enh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NR_RF_FR2_req_Ph3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NR_FR2_multiRX_DL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NR_RRM_enh3-Core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NR_MG_enh2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NR_HST_FR2_enh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NR_ATG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NR_FR1_TRP_TRS_enh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NR_MIMO_OTA_enh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NR_LTE_EMC_enh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NR_demod_enh3-Perf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LTE_NBIOT_eMTC_NTN_req-Perf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192739"/>
              </p:ext>
            </p:extLst>
          </p:nvPr>
        </p:nvGraphicFramePr>
        <p:xfrm>
          <a:off x="293687" y="2182415"/>
          <a:ext cx="2628900" cy="3880485"/>
        </p:xfrm>
        <a:graphic>
          <a:graphicData uri="http://schemas.openxmlformats.org/drawingml/2006/table">
            <a:tbl>
              <a:tblPr/>
              <a:tblGrid>
                <a:gridCol w="2628900"/>
              </a:tblGrid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FS_NR_pos_enh2 (closed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2022/11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FS_NR_duplex_evo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FS_NR_AIML_Air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FS_NR_LPWUS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D9D9D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NR_DSS_enh (start from Q4/23)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NR_pos_enh2</a:t>
                      </a:r>
                    </a:p>
                  </a:txBody>
                  <a:tcPr marL="4763" marR="4763" marT="476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NR_MC_enh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en-US" altLang="zh-CN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closed 2023/06</a:t>
                      </a:r>
                      <a:r>
                        <a:rPr lang="en-US" sz="10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NR_DualTxRx_MUSIM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NR_netcon_repeater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NR_MIMO_evo_DL_UL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NR_SL_enh2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NR_redcap_enh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NR_SL_relay_enh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NR_mobile_IAB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Netw_Energy_NR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NR_UAV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NR_IDC_Enh-Core</a:t>
                      </a: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85">
                <a:tc>
                  <a:txBody>
                    <a:bodyPr/>
                    <a:lstStyle/>
                    <a:p>
                      <a:pPr marL="0" marR="0" lvl="0" indent="0" algn="l" defTabSz="914354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LTE_UAV_enh</a:t>
                      </a:r>
                      <a:endParaRPr lang="en-US" altLang="zh-CN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320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Statistics</a:t>
            </a:r>
            <a:endParaRPr lang="ru-RU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973784"/>
              </p:ext>
            </p:extLst>
          </p:nvPr>
        </p:nvGraphicFramePr>
        <p:xfrm>
          <a:off x="687446" y="1599985"/>
          <a:ext cx="1090065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36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45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103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8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60718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81677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8818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Host</a:t>
                      </a: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1432" marR="91432" anchor="ctr" horzOverflow="overflow"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#106bis-e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April 17-26, 2023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E-meeting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---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517/493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2084/2134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</a:tr>
              <a:tr h="213271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RAN4 #107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May 22-26, 2023</a:t>
                      </a:r>
                      <a:endParaRPr kumimoji="0" 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Incheon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TTA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572/574</a:t>
                      </a:r>
                      <a:endParaRPr kumimoji="0" lang="zh-CN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" charset="0"/>
                        </a:rPr>
                        <a:t>2816/3050</a:t>
                      </a:r>
                      <a:endParaRPr kumimoji="0" lang="en-US" altLang="zh-CN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charset="0"/>
                      </a:endParaRPr>
                    </a:p>
                  </a:txBody>
                  <a:tcPr marL="9525" marR="9525" marT="9525" marB="0" anchor="ctr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hart 1"/>
          <p:cNvGraphicFramePr/>
          <p:nvPr>
            <p:extLst>
              <p:ext uri="{D42A27DB-BD31-4B8C-83A1-F6EECF244321}">
                <p14:modId xmlns:p14="http://schemas.microsoft.com/office/powerpoint/2010/main" val="4229577044"/>
              </p:ext>
            </p:extLst>
          </p:nvPr>
        </p:nvGraphicFramePr>
        <p:xfrm>
          <a:off x="126864" y="2970634"/>
          <a:ext cx="5910401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7"/>
          <p:cNvGraphicFramePr/>
          <p:nvPr>
            <p:extLst>
              <p:ext uri="{D42A27DB-BD31-4B8C-83A1-F6EECF244321}">
                <p14:modId xmlns:p14="http://schemas.microsoft.com/office/powerpoint/2010/main" val="392671345"/>
              </p:ext>
            </p:extLst>
          </p:nvPr>
        </p:nvGraphicFramePr>
        <p:xfrm>
          <a:off x="6037265" y="2971217"/>
          <a:ext cx="6008685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138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Status and issues of </a:t>
            </a:r>
            <a:r>
              <a:rPr lang="en-US" b="1" dirty="0" smtClean="0"/>
              <a:t>RAN4-led NR</a:t>
            </a:r>
            <a:r>
              <a:rPr lang="en-US" b="1" dirty="0"/>
              <a:t>/</a:t>
            </a:r>
            <a:r>
              <a:rPr lang="en-US" b="1" dirty="0" smtClean="0"/>
              <a:t>LTE </a:t>
            </a:r>
            <a:r>
              <a:rPr lang="en-US" b="1" dirty="0"/>
              <a:t>WI/SIs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status for each item can be found in the attached excel file in the zip file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following items is to be completed (4)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err="1" smtClean="0"/>
              <a:t>FS_NR_BS_RF_evo</a:t>
            </a:r>
            <a:r>
              <a:rPr lang="en-US" sz="1200" dirty="0"/>
              <a:t>, </a:t>
            </a:r>
            <a:r>
              <a:rPr lang="en-US" sz="1200" dirty="0" err="1" smtClean="0"/>
              <a:t>LTE_NBIoT_eMTC_NTN_req</a:t>
            </a:r>
            <a:r>
              <a:rPr lang="en-US" sz="1200" dirty="0"/>
              <a:t>-Perf, </a:t>
            </a:r>
            <a:r>
              <a:rPr lang="en-US" sz="1200" dirty="0" err="1" smtClean="0"/>
              <a:t>NR_unlic_enh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LTE_900MHz_US</a:t>
            </a:r>
            <a:endParaRPr lang="en-US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The following items needs be extended (4)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err="1"/>
              <a:t>FS_SimBC</a:t>
            </a:r>
            <a:r>
              <a:rPr lang="en-US" sz="1200" dirty="0"/>
              <a:t>, FS_NR_sub1GHz_combo_enh, </a:t>
            </a:r>
            <a:r>
              <a:rPr lang="en-US" sz="1200" dirty="0" err="1"/>
              <a:t>NR_channel_raster_enh</a:t>
            </a:r>
            <a:r>
              <a:rPr lang="en-US" sz="1200" dirty="0"/>
              <a:t> (extended by two quarter), </a:t>
            </a:r>
            <a:r>
              <a:rPr lang="en-US" sz="1200" dirty="0" smtClean="0"/>
              <a:t>LTE_terr_bcast_bands_part2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The following item is proposed to be </a:t>
            </a:r>
            <a:r>
              <a:rPr lang="en-US" sz="1200" dirty="0" smtClean="0"/>
              <a:t>stopped (1)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LTE600_US_lowCBW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proposals to modify scope of RAN4-led </a:t>
            </a:r>
            <a:r>
              <a:rPr lang="en-US" sz="1400" dirty="0" smtClean="0"/>
              <a:t>items, which may need discussions in RAN#100</a:t>
            </a: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626545"/>
              </p:ext>
            </p:extLst>
          </p:nvPr>
        </p:nvGraphicFramePr>
        <p:xfrm>
          <a:off x="508000" y="3624791"/>
          <a:ext cx="11400970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"/>
                <a:gridCol w="1981200"/>
                <a:gridCol w="1162050"/>
                <a:gridCol w="1323975"/>
                <a:gridCol w="622254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9.2.7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FS_NR_FR2_OTA_enh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 objective for FR2-1 OTA testing for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STxMP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(RP-231212/1213/1103/1104)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9.2.8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FS_SimBC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2023/6/12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 is extended by one quarter. Revised SID: remove objectives for PC5+Uu and add objective to investigate relationship between Rel-17 and Rel-18 TRs.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9.2.10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FS_NR_sub1GHz_combo_enh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2023/6/12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 is extended by one quarter. Revised SID: remove some UL configurations and remove checking point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for band combinations with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three bands (RAN4 group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can work on it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NR_FR1_lessthan_5MHz_BW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RAN1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extended by one quarter. WID revised by adding EMC spec.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&lt;5MHz for NTN (RP-231402)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NR_ENDC_RF_FR1_enh2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Clarification on scope including 8Rx for both single and CA/DC, work on t4r8 from RAN4#108 and extend target date of internal TR to RAN#102.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NR_RF_FR2_req_Ph3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Clarify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the objectives about testability and requirements for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beam correspondence (RP-231123). 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9.3.4.4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NR_FR2_multiRX_DL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2023/9/8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 internal TR and remove CBM from WID (RP-231003/4). It is proposed to add L3 measurement related aspects and add corresponding objectives (RP-231026). It is proposed to extend core part to Q4 2023 (RP-231113).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754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Status of </a:t>
            </a:r>
            <a:r>
              <a:rPr lang="en-US" b="1" dirty="0" smtClean="0"/>
              <a:t>RAN4-led NR </a:t>
            </a:r>
            <a:r>
              <a:rPr lang="en-US" b="1" dirty="0"/>
              <a:t>and LTE WI/SIs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proposals to modify scope of RAN4-led items, which may need discussions in </a:t>
            </a:r>
            <a:r>
              <a:rPr lang="en-US" altLang="zh-CN" sz="1400" dirty="0" smtClean="0"/>
              <a:t>RAN#100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 dirty="0" smtClean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smtClean="0"/>
              <a:t>other open issues, which </a:t>
            </a:r>
            <a:r>
              <a:rPr lang="en-US" altLang="zh-CN" sz="1400" dirty="0"/>
              <a:t>may need discussions in RAN#100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2500524"/>
              </p:ext>
            </p:extLst>
          </p:nvPr>
        </p:nvGraphicFramePr>
        <p:xfrm>
          <a:off x="508000" y="1672166"/>
          <a:ext cx="1140097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1200"/>
                <a:gridCol w="1981200"/>
                <a:gridCol w="1162050"/>
                <a:gridCol w="1323975"/>
                <a:gridCol w="622254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 date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Completion level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 proposed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9.3.4.7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NR_MG_enh2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Resubmission of changes to Note 3 from RANP#99 to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downscope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MG objective; Proposal to change name for one of the rapporteurs. (RP-231273)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NonCol_intraB_ENDC_NR_CA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2023/9/8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down-scoping in terms of capability and band combinations (RP-231066)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NR_demod_enh3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2024/3/1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Following agreement in RAN4, include core part for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network assistant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signaling (RAN4, RAN1,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RAN2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(RP-231188)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9.3.4.14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NR_BWP_wor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Discussions on L3 related requirements. WID changes: editorial updates; add new specs; objective clarification "None of these options are expected to include MGs, specifically for BM/RLM/BFD."</a:t>
                      </a:r>
                    </a:p>
                  </a:txBody>
                  <a:tcPr/>
                </a:tc>
              </a:tr>
              <a:tr h="147109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9.3.4.15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NR_channel_raster_enh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2023/9/9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is extended by two quarters. In RP-231180 companies proposed to include NTN bands.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9.4.5.6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4Rx_low_NR_band_handheld_3Tx_NR_CA_ENDC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confirm the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feasbility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of 4Rx at lower frequency band and update the band/band combinations. Discussions on how to handle increasing number of band combinations needed.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10.3.1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LTE_terr_bcast_bands_part2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2023/6/12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 needs be extended. Revised WID: change target date. Discussion on band definition (RP-231217)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10.3.6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IoT_NTN_FDD_LS_band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Add new TR. Rapporteur. (RP-231316/7)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Basket WIs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2023/12/12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Revised WID: update the band/band combinations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66515"/>
              </p:ext>
            </p:extLst>
          </p:nvPr>
        </p:nvGraphicFramePr>
        <p:xfrm>
          <a:off x="508000" y="5158316"/>
          <a:ext cx="1140097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475"/>
                <a:gridCol w="1695450"/>
                <a:gridCol w="908004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9.9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 NTN related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RP-231214 Views on release-independent frequency bands for NR NTN Qualcomm Incorporated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Intra-band EN-DC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RP-231326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Discusson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on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intraBand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ENDC-support Huawei, HiSilicon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RP-231327 CR to 38.101-3 Correction on intra-band EN-DC configuration (R16) Huawei, HiSilicon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RP-231328 CR to 38.101-3 Correction on intra-band EN-DC configuration (R17) Huawei, HiSilicon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RP-231329 CR to 38.101-3 Correction on intra-band EN-DC configuration (R18) Huawei, HiSilicon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3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71048" cy="1143001"/>
          </a:xfrm>
        </p:spPr>
        <p:txBody>
          <a:bodyPr/>
          <a:lstStyle/>
          <a:p>
            <a:r>
              <a:rPr lang="en-US" altLang="zh-CN" b="1" dirty="0" smtClean="0"/>
              <a:t>Issues for </a:t>
            </a:r>
            <a:r>
              <a:rPr lang="en-US" b="1" dirty="0" smtClean="0"/>
              <a:t>RAN4 work in WI/SIs led by other WGs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open issues and proposals </a:t>
            </a:r>
            <a:r>
              <a:rPr lang="en-US" sz="1400" dirty="0"/>
              <a:t>to modify scope of </a:t>
            </a:r>
            <a:r>
              <a:rPr lang="en-US" sz="1400" dirty="0" smtClean="0"/>
              <a:t>items led by other WGs</a:t>
            </a: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123398"/>
              </p:ext>
            </p:extLst>
          </p:nvPr>
        </p:nvGraphicFramePr>
        <p:xfrm>
          <a:off x="508000" y="1643591"/>
          <a:ext cx="1140097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475"/>
                <a:gridCol w="1695450"/>
                <a:gridCol w="908004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9.3.1.2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NR_MC_enh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RP-230848 LS on support of UE configured with two serving cells, each with SUL (R4-2310394; to: RAN; cc: -; contact: CMCC) RAN4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RP-231051 Rel-18 Status of SUL in 3 or 4 band UL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Qualcomm Incorporated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RP-231052 Resolution of dual-SUL band combination status in RAN4 Qualcomm Incorporated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RP-231053 Discussion of required UE behavior during switching gaps Qualcomm Incorporated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RP-231163 Discussion on support of UE configured with two serving cells, each with SUL CMCC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RP-231289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Descoping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of Rel-18 UL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switching among 4 bands Apple (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Guizhou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RP-231331 Discussion on the support for a UE configured with two serving cells, each with SUL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Huawei, HiSilicon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9.3.1.3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NR_cov_enh2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RP-230864 Uplink coverage enhancements Nokia, Nokia Shanghai Bell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RP-231254 Way forward for Rel-18 NR coverage enhancement schemes Ericsson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RP-231406 Discussion on Rel-18 further NR coverage enhancements ZTE,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9.3.2.1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NR_Mob_enh2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RP-231110 Down-scoping of Rel-18 NR Mobility enhancements Ericsson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RP-231312 Discussion on Rel-18 Further NR Mobility Enhancements WID Revision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Inc.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RP-231313 Revised WID on Further NR mobility enhancements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Inc.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9.3.2.3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NR_DualTxRx_MUSIM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RP-231023 Discussion on R18 MUSIM WID vivo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RP-231024 Revised WID: Dual Transmission/Reception (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Tx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/Rx) Multi-SIM for NR vivo</a:t>
                      </a:r>
                    </a:p>
                  </a:txBody>
                  <a:tcPr/>
                </a:tc>
              </a:tr>
              <a:tr h="147109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9.3.2.6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NR_UAV-Core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RP-231278 On Additional OOBE for UAV UEs Nokia, Nokia Shanghai Bell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9.3.2.7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RP-230877 Revised WID: NR NTN (Non-Terrestrial Networks) enhancements THALES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RP-230878 Motivation to revise the Rel-18 WID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NR_NTN_enh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THALES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RP-231298 On Rel-18 NR NTN Apple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9.3.2.9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NR_XR_enh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RP-231054 Views on support of XR with 2Rx and form factor limitations Qualcomm Incorporated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RP-231174 Views on support of XR with 2Rx due to form factor limitations Meta USA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RP-231183 On further enhancement of UE TRP and TRS requirements and test methodologies including XR UEs Apple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RP-231245 Characterization and form factor for 2Rx XR wearable devices	Huawei, HiSilicon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RP-231300 On 2Rx relaxation for XR Apple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RP-231319 On 4Rx to 2Rx relaxation for XR devices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Inc.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RP-231393 Discussion on Rel-18 XR ZTE,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Sanechips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45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771048" cy="1143001"/>
          </a:xfrm>
        </p:spPr>
        <p:txBody>
          <a:bodyPr/>
          <a:lstStyle/>
          <a:p>
            <a:r>
              <a:rPr lang="en-US" altLang="zh-CN" b="1" dirty="0" smtClean="0"/>
              <a:t>Issues for </a:t>
            </a:r>
            <a:r>
              <a:rPr lang="en-US" b="1" dirty="0" smtClean="0"/>
              <a:t>RAN4 work in WI/SIs led by other WGs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 smtClean="0"/>
              <a:t>The open issues and proposals </a:t>
            </a:r>
            <a:r>
              <a:rPr lang="en-US" sz="1400" dirty="0"/>
              <a:t>to modify scope of </a:t>
            </a:r>
            <a:r>
              <a:rPr lang="en-US" sz="1400" dirty="0" smtClean="0"/>
              <a:t>items led by other WGs</a:t>
            </a:r>
            <a:endParaRPr lang="en-US" sz="14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8539"/>
              </p:ext>
            </p:extLst>
          </p:nvPr>
        </p:nvGraphicFramePr>
        <p:xfrm>
          <a:off x="508000" y="1672166"/>
          <a:ext cx="1140097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5475"/>
                <a:gridCol w="1695450"/>
                <a:gridCol w="9080045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AI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WI/SI name 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Acronym</a:t>
                      </a:r>
                      <a:r>
                        <a:rPr lang="zh-CN" altLang="en-US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Open issues or</a:t>
                      </a:r>
                      <a:r>
                        <a:rPr lang="en-US" altLang="zh-CN" sz="1000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p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roposed modifications of scope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9.3.3.3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NR_mobile_IAB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RP-231108 Revised WID on Mobile IAB for NR Qualcomm Incorporated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RP-231109 Discussion on mobile IAB support for high-speed train scenario Qualcomm Incorporated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435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RAN4 new WI/SI proposals (Rel-18)</a:t>
            </a:r>
            <a:endParaRPr lang="ru-RU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298929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New Rel-18 RAN4-led WI proposals</a:t>
            </a:r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 smtClean="0"/>
          </a:p>
          <a:p>
            <a:pPr marL="457176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 smtClean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altLang="zh-CN" sz="14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 smtClean="0"/>
              <a:t>RAN task</a:t>
            </a:r>
            <a:endParaRPr lang="en-US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RAN4 </a:t>
            </a:r>
            <a:r>
              <a:rPr lang="en-US" altLang="zh-CN" sz="1200" dirty="0">
                <a:latin typeface="+mj-ea"/>
                <a:ea typeface="+mj-ea"/>
              </a:rPr>
              <a:t>specification impact and UE implementation impact for a UE configured with two serving cells, each with SUL</a:t>
            </a:r>
            <a:endParaRPr lang="en-US" altLang="zh-CN" sz="1200" dirty="0" smtClean="0">
              <a:latin typeface="+mj-ea"/>
              <a:ea typeface="+mj-ea"/>
            </a:endParaRP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latin typeface="+mj-ea"/>
                <a:ea typeface="+mj-ea"/>
              </a:rPr>
              <a:t>R4-2310394 LS </a:t>
            </a:r>
            <a:r>
              <a:rPr lang="en-US" altLang="zh-CN" sz="1200" dirty="0">
                <a:latin typeface="+mj-ea"/>
                <a:ea typeface="+mj-ea"/>
              </a:rPr>
              <a:t>on support of UE configured with two serving cells, each with </a:t>
            </a:r>
            <a:r>
              <a:rPr lang="en-US" altLang="zh-CN" sz="1200" dirty="0" smtClean="0">
                <a:latin typeface="+mj-ea"/>
                <a:ea typeface="+mj-ea"/>
              </a:rPr>
              <a:t>SUL</a:t>
            </a:r>
            <a:r>
              <a:rPr lang="en-US" altLang="zh-CN" sz="1200" dirty="0">
                <a:latin typeface="+mj-ea"/>
                <a:ea typeface="+mj-ea"/>
              </a:rPr>
              <a:t> </a:t>
            </a:r>
            <a:r>
              <a:rPr lang="en-US" altLang="zh-CN" sz="1200" dirty="0" smtClean="0">
                <a:latin typeface="+mj-ea"/>
                <a:ea typeface="+mj-ea"/>
              </a:rPr>
              <a:t>was approved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>
                <a:latin typeface="+mj-ea"/>
                <a:ea typeface="+mj-ea"/>
              </a:rPr>
              <a:t>RedCap</a:t>
            </a:r>
            <a:r>
              <a:rPr lang="en-US" altLang="zh-CN" sz="1200" dirty="0">
                <a:latin typeface="+mj-ea"/>
                <a:ea typeface="+mj-ea"/>
              </a:rPr>
              <a:t> </a:t>
            </a:r>
            <a:r>
              <a:rPr lang="en-US" altLang="zh-CN" sz="1200" dirty="0" smtClean="0">
                <a:latin typeface="+mj-ea"/>
                <a:ea typeface="+mj-ea"/>
              </a:rPr>
              <a:t>HPUE: Agreements were captured in the following WF.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>
                <a:latin typeface="+mj-ea"/>
                <a:ea typeface="+mj-ea"/>
              </a:rPr>
              <a:t>R4-2310395</a:t>
            </a:r>
            <a:r>
              <a:rPr lang="en-US" altLang="zh-CN" sz="1200" dirty="0" smtClean="0">
                <a:latin typeface="+mj-ea"/>
                <a:ea typeface="+mj-ea"/>
              </a:rPr>
              <a:t> </a:t>
            </a:r>
            <a:r>
              <a:rPr lang="en-GB" altLang="zh-CN" sz="1200" dirty="0">
                <a:latin typeface="+mj-ea"/>
                <a:ea typeface="+mj-ea"/>
              </a:rPr>
              <a:t>WF on </a:t>
            </a:r>
            <a:r>
              <a:rPr lang="en-GB" altLang="zh-CN" sz="1200" dirty="0" err="1">
                <a:latin typeface="+mj-ea"/>
                <a:ea typeface="+mj-ea"/>
              </a:rPr>
              <a:t>RedCap</a:t>
            </a:r>
            <a:r>
              <a:rPr lang="en-GB" altLang="zh-CN" sz="1200" dirty="0">
                <a:latin typeface="+mj-ea"/>
                <a:ea typeface="+mj-ea"/>
              </a:rPr>
              <a:t> HPUE RAN </a:t>
            </a:r>
            <a:r>
              <a:rPr lang="en-GB" altLang="zh-CN" sz="1200" dirty="0" smtClean="0">
                <a:latin typeface="+mj-ea"/>
                <a:ea typeface="+mj-ea"/>
              </a:rPr>
              <a:t>task. The new WID was proposed.</a:t>
            </a:r>
            <a:endParaRPr lang="en-US" altLang="zh-CN" sz="1200" dirty="0">
              <a:latin typeface="+mj-ea"/>
              <a:ea typeface="+mj-ea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297352"/>
              </p:ext>
            </p:extLst>
          </p:nvPr>
        </p:nvGraphicFramePr>
        <p:xfrm>
          <a:off x="508000" y="1624541"/>
          <a:ext cx="113792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3875"/>
                <a:gridCol w="9875325"/>
              </a:tblGrid>
              <a:tr h="178766"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Category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WI/SI proposals &amp; source companies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178766"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Non-spectrum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RP-231128 New WID: Introduction of NR mmWave MB-BS (multi-band base station) Huawei, HiSilicon (</a:t>
                      </a:r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follow-up WI for SI </a:t>
                      </a:r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FS_NR_BS_RF_evo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290494">
                <a:tc rowSpan="6"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Spectrum</a:t>
                      </a:r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NTN bandwidths corresponding to ITU-R requirements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RP-231038 Extension to 30 MHz Channel Bandwidth for NR NTN in FR1 THALES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13951">
                <a:tc vMerge="1">
                  <a:txBody>
                    <a:bodyPr/>
                    <a:lstStyle/>
                    <a:p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HPUE for PC2/PC1.5 for inter-band</a:t>
                      </a:r>
                      <a:r>
                        <a:rPr lang="en-US" altLang="zh-CN" sz="1000" b="1" baseline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UL CA</a:t>
                      </a:r>
                      <a:endParaRPr lang="en-US" altLang="zh-CN" sz="10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RP-231033 Rel-18 New WID for PC1.5 inter-band UL CA and ENDC OPPO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RP-231210 Discussion on extending current FDD PC2 HPUE basket WI to address Redcap HPUE demands for FDD band(s) China Unicom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RP-231303 New WI on PC2 and PC1.5 HPUE for UL inter-band CA China Unicom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02222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HPUE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RP-231200 New WID: NR power class 2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(Reduced Capability) UE in FR1 China Telecom,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MediaTek</a:t>
                      </a:r>
                      <a:endParaRPr lang="en-US" altLang="zh-CN" sz="10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RP-231018 Discussions on RAN task of </a:t>
                      </a:r>
                      <a:r>
                        <a:rPr lang="en-US" altLang="zh-CN" sz="1000" dirty="0" err="1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RedCap</a:t>
                      </a:r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HPUE vivo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290494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LTE FDD HPUE PC2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RP-231037 New WID on High Power UE (Power Class 2) for LTE FDD Single Band AT&amp;T, FirstNet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290494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450MHz bands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RP-231423 New WI: Introduction of NR bands n31 and n72 Nokia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02222">
                <a:tc vMerge="1">
                  <a:txBody>
                    <a:bodyPr/>
                    <a:lstStyle/>
                    <a:p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0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New NTN bands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RP-231017 New WID on Introduction of the satellite Ku-band Intelsat</a:t>
                      </a:r>
                    </a:p>
                    <a:p>
                      <a:r>
                        <a:rPr lang="en-US" altLang="zh-CN" sz="1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RP-231321 New WID proposal: Introduction of the Extended L-band (UL 1668-1675MHz, DL 1518-1525MHz) for NR NTN Inmarsat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59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23d77754-4ccc-4c57-9291-cab09e81894a"/>
    <ds:schemaRef ds:uri="a915fe38-2618-47b6-8303-829fb71466d5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348048</TotalTime>
  <Words>2504</Words>
  <Application>Microsoft Office PowerPoint</Application>
  <PresentationFormat>宽屏</PresentationFormat>
  <Paragraphs>443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宋体</vt:lpstr>
      <vt:lpstr>微软雅黑</vt:lpstr>
      <vt:lpstr>Arial</vt:lpstr>
      <vt:lpstr>Arial Black</vt:lpstr>
      <vt:lpstr>Calibri</vt:lpstr>
      <vt:lpstr>Times New Roman</vt:lpstr>
      <vt:lpstr>3gpp</vt:lpstr>
      <vt:lpstr>Status Report RAN WG4 </vt:lpstr>
      <vt:lpstr>Summary (1/2)</vt:lpstr>
      <vt:lpstr>Summary (2/2)</vt:lpstr>
      <vt:lpstr>Statistics</vt:lpstr>
      <vt:lpstr>Status and issues of RAN4-led NR/LTE WI/SIs </vt:lpstr>
      <vt:lpstr>Status of RAN4-led NR and LTE WI/SIs </vt:lpstr>
      <vt:lpstr>Issues for RAN4 work in WI/SIs led by other WGs </vt:lpstr>
      <vt:lpstr>Issues for RAN4 work in WI/SIs led by other WGs </vt:lpstr>
      <vt:lpstr>RAN4 new WI/SI proposals (Rel-18)</vt:lpstr>
      <vt:lpstr>RAN4 TU Planning</vt:lpstr>
      <vt:lpstr>TEI CR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Huawei</cp:lastModifiedBy>
  <cp:revision>3051</cp:revision>
  <cp:lastPrinted>2016-09-15T08:31:35Z</cp:lastPrinted>
  <dcterms:created xsi:type="dcterms:W3CDTF">2009-11-27T05:15:11Z</dcterms:created>
  <dcterms:modified xsi:type="dcterms:W3CDTF">2023-06-09T02:29:48Z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(3)14LBl6852v8g1A9O4rSBChcYKTeAcTKWppVpdEnsDiHyQhWsPdVRR/XfX1FJn+ZGj26c1WLm
/bR+m5QrQjn5sXlb2eCveR4nkUImTVNQs3wTO2XDfIIHBKilsTGtjj2nC/5IckBiIoFPa3xp
R9n7NFDC+aZze6ROuqKNOWrDBthq/O1lNYT+bLbrgOntPD9BaK8k1KRPcNoWcFsWaYwHfA0t
JYyboCi0t8Ljrd5gV4</vt:lpwstr>
  </property>
  <property fmtid="{D5CDD505-2E9C-101B-9397-08002B2CF9AE}" pid="11" name="_2015_ms_pID_7253431">
    <vt:lpwstr>Suhek8wEyu0K95wLEPxV0gzsFBZ74nmSEiTJjz30Su+52+zUgDOCiC
cq40ETyQPEhPQyZ9ommr6pGkHkunjFj+90Besj59uh4384F/X5OGIqXvUeEaRk9KO43cqARI
+5H8qjX22yOu0rp2QaIY7q0bL8/6ilceHgnI3s+eZs8AoLfXxxhLLA71WzCnNN4qLfYLi5Fg
LgtPZK6tvece6LwNQiaDg/888OkQccEstL8M</vt:lpwstr>
  </property>
  <property fmtid="{D5CDD505-2E9C-101B-9397-08002B2CF9AE}" pid="12" name="_2015_ms_pID_7253432">
    <vt:lpwstr>xg==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1679217029</vt:lpwstr>
  </property>
</Properties>
</file>