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05" r:id="rId3"/>
    <p:sldId id="731" r:id="rId4"/>
    <p:sldId id="739" r:id="rId5"/>
    <p:sldId id="741" r:id="rId6"/>
    <p:sldId id="742" r:id="rId7"/>
    <p:sldId id="743" r:id="rId8"/>
    <p:sldId id="725" r:id="rId9"/>
    <p:sldId id="722" r:id="rId10"/>
    <p:sldId id="744" r:id="rId11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0" autoAdjust="0"/>
    <p:restoredTop sz="85201" autoAdjust="0"/>
  </p:normalViewPr>
  <p:slideViewPr>
    <p:cSldViewPr snapToGrid="0">
      <p:cViewPr varScale="1">
        <p:scale>
          <a:sx n="59" d="100"/>
          <a:sy n="59" d="100"/>
        </p:scale>
        <p:origin x="-72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531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9,%20Feb%202016\Chairman%20tasks\Chairmans%20Report\GERAN1\G1%2369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Sheet1!$C$4:$C$18</c:f>
              <c:strCache>
                <c:ptCount val="15"/>
                <c:pt idx="0">
                  <c:v>7.1.2 Approval of the agenda</c:v>
                </c:pt>
                <c:pt idx="1">
                  <c:v>7.1.3.1 Documents from previous meeting </c:v>
                </c:pt>
                <c:pt idx="2">
                  <c:v>7.1.3.2 Challenges to working agreements</c:v>
                </c:pt>
                <c:pt idx="3">
                  <c:v>7.1.4 LSs in</c:v>
                </c:pt>
                <c:pt idx="4">
                  <c:v>7.1.5.1.1 eDRX</c:v>
                </c:pt>
                <c:pt idx="5">
                  <c:v>7.1.5.1.2 EC-GSM</c:v>
                </c:pt>
                <c:pt idx="6">
                  <c:v>7.1.5.1.3 Any other Rel 13</c:v>
                </c:pt>
                <c:pt idx="7">
                  <c:v>7.1.5.2 Rel 14</c:v>
                </c:pt>
                <c:pt idx="8">
                  <c:v>7.1.5.3.1 DL MIMO</c:v>
                </c:pt>
                <c:pt idx="9">
                  <c:v>7.1.5.3.2 UL MU-MIMO</c:v>
                </c:pt>
                <c:pt idx="10">
                  <c:v>7.1.5.3.4 Any other studies</c:v>
                </c:pt>
                <c:pt idx="11">
                  <c:v>7.1.5.4 Any other technical work</c:v>
                </c:pt>
                <c:pt idx="12">
                  <c:v>7.1.6 LSs out</c:v>
                </c:pt>
                <c:pt idx="13">
                  <c:v>7.1.7 Work plan and future meetings</c:v>
                </c:pt>
                <c:pt idx="14">
                  <c:v>7.1.8 Any other business</c:v>
                </c:pt>
              </c:strCache>
            </c:strRef>
          </c:cat>
          <c:val>
            <c:numRef>
              <c:f>Sheet1!$D$4:$D$18</c:f>
              <c:numCache>
                <c:formatCode>General</c:formatCode>
                <c:ptCount val="15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5</c:v>
                </c:pt>
                <c:pt idx="5">
                  <c:v>63</c:v>
                </c:pt>
                <c:pt idx="6">
                  <c:v>1</c:v>
                </c:pt>
                <c:pt idx="7">
                  <c:v>0</c:v>
                </c:pt>
                <c:pt idx="8">
                  <c:v>3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887296"/>
        <c:axId val="50889088"/>
      </c:barChart>
      <c:catAx>
        <c:axId val="508872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0889088"/>
        <c:crosses val="autoZero"/>
        <c:auto val="1"/>
        <c:lblAlgn val="ctr"/>
        <c:lblOffset val="100"/>
        <c:noMultiLvlLbl val="0"/>
      </c:catAx>
      <c:valAx>
        <c:axId val="50889088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50887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2/18/2016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2/18/2016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#69, Agenda 8.1.1,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GP-160211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GP-160211: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smtClean="0"/>
              <a:t>GERAN1#70, 23-27 May 2016, Nanjing, China</a:t>
            </a:r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83347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3485793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63959" y="5053358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74  </a:t>
            </a:r>
          </a:p>
          <a:p>
            <a:r>
              <a:rPr lang="en-GB" sz="1800" b="1" dirty="0" smtClean="0"/>
              <a:t>Total: </a:t>
            </a:r>
            <a:r>
              <a:rPr lang="en-GB" sz="1800" b="1" dirty="0" smtClean="0"/>
              <a:t>116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/>
              <a:t>No incoming LSs.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7.1.5.1.1 </a:t>
            </a:r>
            <a:r>
              <a:rPr lang="en-US" dirty="0" err="1" smtClean="0"/>
              <a:t>eDRX_GSM</a:t>
            </a:r>
            <a:endParaRPr lang="en-US" dirty="0" smtClean="0"/>
          </a:p>
          <a:p>
            <a:pPr lvl="1"/>
            <a:r>
              <a:rPr lang="en-US" dirty="0" smtClean="0"/>
              <a:t>Correction CRs agreed to 43.064, 45002, 45.008 and 45.010.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260" y="1162057"/>
            <a:ext cx="8388350" cy="4830763"/>
          </a:xfrm>
        </p:spPr>
        <p:txBody>
          <a:bodyPr/>
          <a:lstStyle/>
          <a:p>
            <a:r>
              <a:rPr lang="en-US" dirty="0" smtClean="0"/>
              <a:t>7.1.5.1.2 </a:t>
            </a:r>
            <a:r>
              <a:rPr lang="en-US" dirty="0" err="1"/>
              <a:t>CIoT_EC_GSM</a:t>
            </a:r>
            <a:endParaRPr lang="en-US" dirty="0" smtClean="0"/>
          </a:p>
          <a:p>
            <a:pPr lvl="1"/>
            <a:r>
              <a:rPr lang="en-US" dirty="0" smtClean="0"/>
              <a:t>Stage 2 CRs </a:t>
            </a:r>
            <a:r>
              <a:rPr lang="en-US" dirty="0"/>
              <a:t>to </a:t>
            </a:r>
            <a:r>
              <a:rPr lang="en-US" dirty="0" smtClean="0"/>
              <a:t>43.059 and 43.064 agreed. </a:t>
            </a:r>
          </a:p>
          <a:p>
            <a:pPr lvl="1"/>
            <a:r>
              <a:rPr lang="en-US" dirty="0" smtClean="0"/>
              <a:t>Stage 3 CRs to 45.001, 45.002, 45.003, 45.004, 45.008 and 45.010 agreed.</a:t>
            </a:r>
          </a:p>
          <a:p>
            <a:pPr lvl="1"/>
            <a:r>
              <a:rPr lang="en-US" dirty="0" smtClean="0"/>
              <a:t>Various </a:t>
            </a:r>
            <a:r>
              <a:rPr lang="en-US" dirty="0" smtClean="0"/>
              <a:t>discussion papers and investigations presented </a:t>
            </a:r>
            <a:r>
              <a:rPr lang="en-US" dirty="0"/>
              <a:t>on coherency </a:t>
            </a:r>
            <a:r>
              <a:rPr lang="en-US" dirty="0" smtClean="0"/>
              <a:t>assumptions, EC-RACH operation, synchronization including a new EC-FCCH, signal level and quality measurements, OL CDMA and cell scrambling, idle mode scenarios, coverage classes, EC-CCCH and EC-BCCH mapping, EC-PCH enhancements, stationary indicator and </a:t>
            </a:r>
            <a:r>
              <a:rPr lang="en-US" dirty="0"/>
              <a:t>performance in a tighter frequency reuse scenario.</a:t>
            </a:r>
            <a:endParaRPr lang="en-US" dirty="0" smtClean="0"/>
          </a:p>
          <a:p>
            <a:pPr lvl="1"/>
            <a:r>
              <a:rPr lang="en-US" dirty="0" smtClean="0"/>
              <a:t>Work plan presented.</a:t>
            </a:r>
          </a:p>
        </p:txBody>
      </p:sp>
    </p:spTree>
    <p:extLst>
      <p:ext uri="{BB962C8B-B14F-4D97-AF65-F5344CB8AC3E}">
        <p14:creationId xmlns:p14="http://schemas.microsoft.com/office/powerpoint/2010/main" val="833524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</a:t>
            </a:r>
            <a:r>
              <a:rPr lang="en-US" dirty="0"/>
              <a:t>REL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7.1.5.1.3 TEI 13</a:t>
            </a:r>
            <a:endParaRPr lang="en-US" dirty="0"/>
          </a:p>
          <a:p>
            <a:pPr lvl="1"/>
            <a:r>
              <a:rPr lang="en-US" dirty="0" smtClean="0"/>
              <a:t>CR to 45.008 on Removal of brackets for </a:t>
            </a:r>
            <a:r>
              <a:rPr lang="en-US" dirty="0"/>
              <a:t>BCCH carrier power reduction </a:t>
            </a:r>
            <a:r>
              <a:rPr lang="en-US" dirty="0" smtClean="0"/>
              <a:t>margin agreed. </a:t>
            </a:r>
            <a:endParaRPr lang="en-US" dirty="0" smtClean="0"/>
          </a:p>
          <a:p>
            <a:pPr lvl="1"/>
            <a:r>
              <a:rPr lang="en-US" dirty="0" smtClean="0"/>
              <a:t>CRs to 43.064, 45.002 and 45.004 on OL CDMA agreed.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310089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 Release 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/>
              <a:t>No input.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4167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685" y="1248908"/>
            <a:ext cx="8388350" cy="4830763"/>
          </a:xfrm>
        </p:spPr>
        <p:txBody>
          <a:bodyPr/>
          <a:lstStyle/>
          <a:p>
            <a:r>
              <a:rPr lang="en-US" dirty="0" smtClean="0"/>
              <a:t>7.1.5.3.1 Downlink MIMO</a:t>
            </a:r>
          </a:p>
          <a:p>
            <a:pPr lvl="1"/>
            <a:r>
              <a:rPr lang="en-US" dirty="0" smtClean="0"/>
              <a:t>Performance summary agreed to be added into TR 45.871.</a:t>
            </a:r>
          </a:p>
          <a:p>
            <a:pPr lvl="1"/>
            <a:r>
              <a:rPr lang="en-US" dirty="0" smtClean="0"/>
              <a:t>A paper was presented on Mode detection and adaptation for DL MIMO.</a:t>
            </a:r>
          </a:p>
          <a:p>
            <a:r>
              <a:rPr lang="en-US" dirty="0" smtClean="0"/>
              <a:t>7.1.5.3.2 </a:t>
            </a:r>
            <a:r>
              <a:rPr lang="en-US" dirty="0" smtClean="0"/>
              <a:t>UL MU-MIMO</a:t>
            </a:r>
          </a:p>
          <a:p>
            <a:pPr lvl="1"/>
            <a:r>
              <a:rPr lang="en-US" dirty="0" smtClean="0"/>
              <a:t>SI stopped due to lack of commitment to progress work.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7.1.5.4 Any other technical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450283"/>
            <a:ext cx="8388350" cy="4830763"/>
          </a:xfrm>
        </p:spPr>
        <p:txBody>
          <a:bodyPr/>
          <a:lstStyle/>
          <a:p>
            <a:r>
              <a:rPr lang="en-US" sz="2000" dirty="0"/>
              <a:t>Input on report ITU-R SM.2351 on Smart grid utility management </a:t>
            </a:r>
            <a:r>
              <a:rPr lang="en-US" sz="2000" dirty="0" smtClean="0"/>
              <a:t>systems [0200] was collected by the TSG GERAN Chairman to prepare input to RAN#71. </a:t>
            </a:r>
            <a:endParaRPr lang="sv-SE" sz="20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30648</TotalTime>
  <Words>258</Words>
  <Application>Microsoft Office PowerPoint</Application>
  <PresentationFormat>On-screen Show (4:3)</PresentationFormat>
  <Paragraphs>46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GP-160211:  TSG GERAN WG1 Chairman’s Report</vt:lpstr>
      <vt:lpstr>Document allocation</vt:lpstr>
      <vt:lpstr>7.1.4 Letters from other groups</vt:lpstr>
      <vt:lpstr>7.1.5.1 REL 13</vt:lpstr>
      <vt:lpstr>7.1.5.1 REL 13</vt:lpstr>
      <vt:lpstr>7.1.5.1 REL 13</vt:lpstr>
      <vt:lpstr>7.1.5.2 Release 14</vt:lpstr>
      <vt:lpstr>7.1.5.3 Study items</vt:lpstr>
      <vt:lpstr>7.1.5.4 Any other technical work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TSG GERAN Chairman</cp:lastModifiedBy>
  <cp:revision>1071</cp:revision>
  <dcterms:created xsi:type="dcterms:W3CDTF">2008-08-30T09:32:10Z</dcterms:created>
  <dcterms:modified xsi:type="dcterms:W3CDTF">2016-02-18T18:43:09Z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