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05" r:id="rId3"/>
    <p:sldId id="738" r:id="rId4"/>
    <p:sldId id="731" r:id="rId5"/>
    <p:sldId id="719" r:id="rId6"/>
    <p:sldId id="739" r:id="rId7"/>
    <p:sldId id="725" r:id="rId8"/>
    <p:sldId id="736" r:id="rId9"/>
    <p:sldId id="737" r:id="rId10"/>
    <p:sldId id="740" r:id="rId11"/>
    <p:sldId id="722" r:id="rId12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50" autoAdjust="0"/>
    <p:restoredTop sz="94607" autoAdjust="0"/>
  </p:normalViewPr>
  <p:slideViewPr>
    <p:cSldViewPr snapToGrid="0">
      <p:cViewPr varScale="1">
        <p:scale>
          <a:sx n="64" d="100"/>
          <a:sy n="64" d="100"/>
        </p:scale>
        <p:origin x="-86" y="-33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ololib\Desktop\Olof_Liberg\Projects\STEP\3GPP_Meetings\GERAN_Meetings\GERAN%2067,%20Aug%202015\Chairman%20tasks\Chairmans%20Report\GERAN1\G1%2367_Meeting_statistics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Sheet1!$C$4:$C$22</c:f>
              <c:strCache>
                <c:ptCount val="19"/>
                <c:pt idx="0">
                  <c:v>7.1.2 Approval of the agenda</c:v>
                </c:pt>
                <c:pt idx="1">
                  <c:v>7.1.3.1 Documents from previous meeting </c:v>
                </c:pt>
                <c:pt idx="2">
                  <c:v>7.1.3.2 Challenges to working agreements</c:v>
                </c:pt>
                <c:pt idx="3">
                  <c:v>7.1.4 LSs in</c:v>
                </c:pt>
                <c:pt idx="4">
                  <c:v>7.1.5.1 Rel 12 &amp; earlier</c:v>
                </c:pt>
                <c:pt idx="5">
                  <c:v>7.1.5.2.1 eDRX_GSM</c:v>
                </c:pt>
                <c:pt idx="6">
                  <c:v>7.1.5.2.2 TEI 13</c:v>
                </c:pt>
                <c:pt idx="7">
                  <c:v>7.1.5.2.3 Any other Rel 13</c:v>
                </c:pt>
                <c:pt idx="8">
                  <c:v>7.1.5.3.1 BTS Energy Saving</c:v>
                </c:pt>
                <c:pt idx="9">
                  <c:v>7.1.5.3.2 DL MIMO</c:v>
                </c:pt>
                <c:pt idx="10">
                  <c:v>7.1.5.3.3 UL MU-MIMO</c:v>
                </c:pt>
                <c:pt idx="11">
                  <c:v>7.1.5.3.4 uPoD</c:v>
                </c:pt>
                <c:pt idx="12">
                  <c:v>7.1.5.3.5 Cellular IoT</c:v>
                </c:pt>
                <c:pt idx="13">
                  <c:v>7.1.5.3.6 Any other studies</c:v>
                </c:pt>
                <c:pt idx="14">
                  <c:v>7.1.5.4 Any other technical work</c:v>
                </c:pt>
                <c:pt idx="15">
                  <c:v>7.1.6 LSs out</c:v>
                </c:pt>
                <c:pt idx="16">
                  <c:v>7.1.7 Work plan and future meetings</c:v>
                </c:pt>
                <c:pt idx="17">
                  <c:v>7.1.8 Any other business</c:v>
                </c:pt>
                <c:pt idx="18">
                  <c:v>7.1.8 Any other business</c:v>
                </c:pt>
              </c:strCache>
            </c:strRef>
          </c:cat>
          <c:val>
            <c:numRef>
              <c:f>Sheet1!$D$4:$D$22</c:f>
              <c:numCache>
                <c:formatCode>General</c:formatCode>
                <c:ptCount val="19"/>
                <c:pt idx="0">
                  <c:v>1</c:v>
                </c:pt>
                <c:pt idx="1">
                  <c:v>4</c:v>
                </c:pt>
                <c:pt idx="2">
                  <c:v>0</c:v>
                </c:pt>
                <c:pt idx="3">
                  <c:v>3</c:v>
                </c:pt>
                <c:pt idx="4">
                  <c:v>0</c:v>
                </c:pt>
                <c:pt idx="5">
                  <c:v>6</c:v>
                </c:pt>
                <c:pt idx="6">
                  <c:v>0</c:v>
                </c:pt>
                <c:pt idx="7">
                  <c:v>0</c:v>
                </c:pt>
                <c:pt idx="8">
                  <c:v>3</c:v>
                </c:pt>
                <c:pt idx="9">
                  <c:v>1</c:v>
                </c:pt>
                <c:pt idx="10">
                  <c:v>0</c:v>
                </c:pt>
                <c:pt idx="11">
                  <c:v>1</c:v>
                </c:pt>
                <c:pt idx="12">
                  <c:v>114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3</c:v>
                </c:pt>
                <c:pt idx="17">
                  <c:v>0</c:v>
                </c:pt>
                <c:pt idx="1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173376"/>
        <c:axId val="85174912"/>
      </c:barChart>
      <c:catAx>
        <c:axId val="8517337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crossAx val="85174912"/>
        <c:crosses val="autoZero"/>
        <c:auto val="1"/>
        <c:lblAlgn val="ctr"/>
        <c:lblOffset val="100"/>
        <c:noMultiLvlLbl val="0"/>
      </c:catAx>
      <c:valAx>
        <c:axId val="85174912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crossAx val="851733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8/14/2015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8/14/2015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r>
              <a:rPr lang="sv-SE" dirty="0" smtClean="0"/>
              <a:t>35 </a:t>
            </a:r>
            <a:r>
              <a:rPr lang="sv-SE" dirty="0" err="1" smtClean="0"/>
              <a:t>delegates</a:t>
            </a:r>
            <a:r>
              <a:rPr lang="sv-SE" dirty="0" smtClean="0"/>
              <a:t> at G2.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169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 TSG GERAN #67, Agenda 8.1.1, GP-151004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GP-151004: </a:t>
            </a:r>
            <a:br>
              <a:rPr lang="en-US" sz="3600" b="1" dirty="0" smtClean="0"/>
            </a:br>
            <a:r>
              <a:rPr lang="en-US" sz="3600" b="1" dirty="0" smtClean="0"/>
              <a:t>TSG GERAN WG1 Chairman’s Report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Olof Liberg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Ericsson LM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29573"/>
            <a:ext cx="8388350" cy="4830763"/>
          </a:xfrm>
        </p:spPr>
        <p:txBody>
          <a:bodyPr/>
          <a:lstStyle/>
          <a:p>
            <a:r>
              <a:rPr lang="en-US" dirty="0"/>
              <a:t>7.1.5.3.5 Cellular </a:t>
            </a:r>
            <a:r>
              <a:rPr lang="en-US" dirty="0" err="1"/>
              <a:t>IoT</a:t>
            </a:r>
            <a:r>
              <a:rPr lang="en-US" dirty="0"/>
              <a:t> cont.</a:t>
            </a:r>
          </a:p>
          <a:p>
            <a:pPr lvl="1"/>
            <a:r>
              <a:rPr lang="en-US" dirty="0"/>
              <a:t>NB </a:t>
            </a:r>
            <a:r>
              <a:rPr lang="en-US" dirty="0" smtClean="0"/>
              <a:t>LTE</a:t>
            </a:r>
            <a:endParaRPr lang="en-US" dirty="0"/>
          </a:p>
          <a:p>
            <a:pPr lvl="2"/>
            <a:r>
              <a:rPr lang="en-US" dirty="0" smtClean="0"/>
              <a:t>Concept description, and input on </a:t>
            </a:r>
            <a:r>
              <a:rPr lang="en-US" dirty="0"/>
              <a:t>cell search, </a:t>
            </a:r>
            <a:r>
              <a:rPr lang="en-US" dirty="0" smtClean="0"/>
              <a:t>PBCH, (E)PDCCH, PDSCH, PUSCH, RACH design &amp; performance, physical layer design, DCI concept, scheduling, coverage, latency, battery life, device complexity, DL PAPR, BS complexity, in-band deployment, resource mapping, and system capacity were presented. </a:t>
            </a:r>
          </a:p>
          <a:p>
            <a:pPr lvl="3"/>
            <a:r>
              <a:rPr lang="en-US" dirty="0" smtClean="0"/>
              <a:t>Documents not dealt with were sent to the Closing plenary.</a:t>
            </a:r>
          </a:p>
          <a:p>
            <a:pPr lvl="1"/>
            <a:r>
              <a:rPr lang="en-US" dirty="0" smtClean="0"/>
              <a:t>Others</a:t>
            </a:r>
          </a:p>
          <a:p>
            <a:pPr lvl="2"/>
            <a:r>
              <a:rPr lang="en-US" dirty="0" smtClean="0"/>
              <a:t>Draft WID “</a:t>
            </a:r>
            <a:r>
              <a:rPr lang="en-US" dirty="0"/>
              <a:t>Low Complexity Radio Access Network for Cellular Internet of Things</a:t>
            </a:r>
            <a:r>
              <a:rPr lang="en-US" dirty="0" smtClean="0"/>
              <a:t>” intended for RAN noted without presentation.</a:t>
            </a:r>
          </a:p>
          <a:p>
            <a:pPr lvl="2"/>
            <a:r>
              <a:rPr lang="en-US" dirty="0" smtClean="0"/>
              <a:t>Overall conclusions on Architecture aspects agreed.</a:t>
            </a:r>
          </a:p>
          <a:p>
            <a:pPr lvl="2"/>
            <a:r>
              <a:rPr lang="en-US" dirty="0" smtClean="0"/>
              <a:t>New assumption on protocol header overhead, and performance evaluation methodology not agreed.</a:t>
            </a:r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2130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7.1.7 Future </a:t>
            </a:r>
            <a:r>
              <a:rPr lang="en-GB" dirty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79827"/>
            <a:ext cx="8388350" cy="4830763"/>
          </a:xfrm>
        </p:spPr>
        <p:txBody>
          <a:bodyPr/>
          <a:lstStyle/>
          <a:p>
            <a:r>
              <a:rPr lang="en-US" sz="2000" dirty="0" err="1" smtClean="0"/>
              <a:t>Telcos</a:t>
            </a:r>
            <a:r>
              <a:rPr lang="en-US" sz="2000" dirty="0" smtClean="0"/>
              <a:t> </a:t>
            </a:r>
          </a:p>
          <a:p>
            <a:pPr lvl="1"/>
            <a:r>
              <a:rPr lang="en-US" sz="1800" dirty="0" smtClean="0"/>
              <a:t>BTS/EDGE Energy savings, Telco#19</a:t>
            </a:r>
            <a:r>
              <a:rPr lang="en-US" sz="1800" smtClean="0"/>
              <a:t>, </a:t>
            </a:r>
            <a:r>
              <a:rPr lang="en-US" sz="1800" smtClean="0"/>
              <a:t>2015.10.29, </a:t>
            </a:r>
            <a:r>
              <a:rPr lang="en-US" sz="1800" dirty="0" smtClean="0"/>
              <a:t>9-11 </a:t>
            </a:r>
          </a:p>
          <a:p>
            <a:r>
              <a:rPr lang="en-US" sz="2000" dirty="0" smtClean="0"/>
              <a:t>Meetings</a:t>
            </a:r>
            <a:endParaRPr lang="en-US" sz="1800" dirty="0" smtClean="0"/>
          </a:p>
          <a:p>
            <a:pPr lvl="1"/>
            <a:r>
              <a:rPr lang="en-US" sz="1800" dirty="0" smtClean="0"/>
              <a:t>GERAN1#68, 16-19 Nov 2015, Anaheim, USA</a:t>
            </a:r>
          </a:p>
          <a:p>
            <a:pPr lvl="1"/>
            <a:r>
              <a:rPr lang="en-US" sz="1800" dirty="0" smtClean="0"/>
              <a:t>GERAN1#69, 15-19 Feb 2015</a:t>
            </a:r>
            <a:r>
              <a:rPr lang="en-US" sz="1800" dirty="0"/>
              <a:t>, </a:t>
            </a:r>
            <a:r>
              <a:rPr lang="en-US" sz="1800" dirty="0" smtClean="0"/>
              <a:t>Malta, Europe</a:t>
            </a:r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217057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2790225"/>
              </p:ext>
            </p:extLst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48040" y="5531749"/>
            <a:ext cx="2235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136  </a:t>
            </a:r>
          </a:p>
          <a:p>
            <a:r>
              <a:rPr lang="en-GB" sz="1800" b="1" dirty="0" smtClean="0"/>
              <a:t>Total: 239</a:t>
            </a:r>
            <a:endParaRPr lang="en-GB" sz="18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7.1.3 Reports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FS_IoT_LC</a:t>
            </a:r>
            <a:r>
              <a:rPr lang="en-US" dirty="0" smtClean="0"/>
              <a:t> TR 45.820 v1.4.0 agreed.</a:t>
            </a:r>
          </a:p>
          <a:p>
            <a:r>
              <a:rPr lang="en-US" dirty="0" err="1" smtClean="0"/>
              <a:t>FS_IoT_LC</a:t>
            </a:r>
            <a:r>
              <a:rPr lang="en-US" dirty="0" smtClean="0"/>
              <a:t> Telco#13 report agreed.</a:t>
            </a:r>
          </a:p>
          <a:p>
            <a:r>
              <a:rPr lang="en-US" dirty="0" smtClean="0"/>
              <a:t>GERAN chairman and MCC reports from </a:t>
            </a:r>
            <a:r>
              <a:rPr lang="en-US" dirty="0" err="1" smtClean="0"/>
              <a:t>FS_IoT_LC</a:t>
            </a:r>
            <a:r>
              <a:rPr lang="en-US" dirty="0" smtClean="0"/>
              <a:t> Ad Hoc#3 approved.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3704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7.1.4 Letters from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GB" dirty="0"/>
              <a:t>LS on architecture for Clean Slate CIOT, from RAN </a:t>
            </a:r>
            <a:endParaRPr lang="en-GB" dirty="0" smtClean="0"/>
          </a:p>
          <a:p>
            <a:pPr lvl="1"/>
            <a:r>
              <a:rPr lang="en-GB" dirty="0" smtClean="0"/>
              <a:t>RAN </a:t>
            </a:r>
            <a:r>
              <a:rPr lang="en-GB" dirty="0"/>
              <a:t>asks SA to deliver significant progress on </a:t>
            </a:r>
            <a:r>
              <a:rPr lang="en-US" dirty="0" err="1"/>
              <a:t>FS_AE_CIoT</a:t>
            </a:r>
            <a:r>
              <a:rPr lang="en-GB" dirty="0"/>
              <a:t> by RAN #69, so that RAN can make a choice on the Clean slate architecture in RAN #69.</a:t>
            </a:r>
          </a:p>
          <a:p>
            <a:pPr lvl="1"/>
            <a:r>
              <a:rPr lang="en-GB" dirty="0"/>
              <a:t>GERAN1 only </a:t>
            </a:r>
            <a:r>
              <a:rPr lang="en-GB" dirty="0" err="1"/>
              <a:t>CC’d</a:t>
            </a:r>
            <a:r>
              <a:rPr lang="en-GB" dirty="0"/>
              <a:t>.</a:t>
            </a:r>
          </a:p>
          <a:p>
            <a:r>
              <a:rPr lang="en-GB" dirty="0"/>
              <a:t>LS on considerations for Clean Slate </a:t>
            </a:r>
            <a:r>
              <a:rPr lang="en-GB" dirty="0" err="1"/>
              <a:t>CIoT</a:t>
            </a:r>
            <a:r>
              <a:rPr lang="en-GB" dirty="0"/>
              <a:t>, from SA </a:t>
            </a:r>
          </a:p>
          <a:p>
            <a:pPr lvl="1"/>
            <a:r>
              <a:rPr lang="en-GB" dirty="0"/>
              <a:t>To ensure that the E-UTRAN/EPS based architecture is suitable for Clean Slate Cellular IOT RAT, SA asks SA2 to progress work on </a:t>
            </a:r>
            <a:r>
              <a:rPr lang="en-GB" dirty="0" err="1"/>
              <a:t>FS_AE_CIoT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GERAN1 only </a:t>
            </a:r>
            <a:r>
              <a:rPr lang="en-GB" dirty="0" err="1"/>
              <a:t>CC’d</a:t>
            </a:r>
            <a:r>
              <a:rPr lang="en-GB" dirty="0" smtClean="0"/>
              <a:t>.</a:t>
            </a:r>
          </a:p>
          <a:p>
            <a:r>
              <a:rPr lang="en-US" dirty="0"/>
              <a:t>Reply LS RAN assumptions from SA2 for </a:t>
            </a:r>
            <a:r>
              <a:rPr lang="en-US" dirty="0" err="1" smtClean="0"/>
              <a:t>FS_eDRX</a:t>
            </a:r>
            <a:r>
              <a:rPr lang="en-GB" dirty="0" smtClean="0"/>
              <a:t>, </a:t>
            </a:r>
            <a:r>
              <a:rPr lang="en-GB" dirty="0"/>
              <a:t>from </a:t>
            </a:r>
            <a:r>
              <a:rPr lang="en-GB" dirty="0" smtClean="0"/>
              <a:t>SA2 </a:t>
            </a:r>
            <a:endParaRPr lang="en-GB" dirty="0"/>
          </a:p>
          <a:p>
            <a:pPr lvl="1"/>
            <a:r>
              <a:rPr lang="en-GB" dirty="0" smtClean="0"/>
              <a:t>LS from RAN2 asking SA2 on </a:t>
            </a:r>
            <a:r>
              <a:rPr lang="en-GB" dirty="0" err="1" smtClean="0"/>
              <a:t>eDRX</a:t>
            </a:r>
            <a:r>
              <a:rPr lang="en-GB" dirty="0" smtClean="0"/>
              <a:t> impact on core network.</a:t>
            </a:r>
            <a:endParaRPr lang="en-GB" dirty="0"/>
          </a:p>
          <a:p>
            <a:pPr lvl="1"/>
            <a:r>
              <a:rPr lang="en-GB" dirty="0"/>
              <a:t>GERAN1 only </a:t>
            </a:r>
            <a:r>
              <a:rPr lang="en-GB" dirty="0" err="1"/>
              <a:t>CC’d</a:t>
            </a:r>
            <a:r>
              <a:rPr lang="en-GB" dirty="0"/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7.1.5.1 REL 12 and Earlier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VAMOS and TIGHTER performance requirements for LTE CA capable MS</a:t>
            </a:r>
          </a:p>
          <a:p>
            <a:pPr lvl="1"/>
            <a:r>
              <a:rPr lang="en-US" dirty="0" smtClean="0"/>
              <a:t>Discussion on possible need to relax VAMOS &amp; TIGHTER performance requirements in case of terminal supporting E-UTRAN CA.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52042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7.1.5.1 REL 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err="1" smtClean="0"/>
              <a:t>eDRX_GSM</a:t>
            </a:r>
            <a:endParaRPr lang="en-US" dirty="0" smtClean="0"/>
          </a:p>
          <a:p>
            <a:pPr lvl="1"/>
            <a:r>
              <a:rPr lang="en-US" dirty="0" smtClean="0"/>
              <a:t>First set of CRs to 43.064, 45.008,  45.002, 43.013, 43.022, 45.008 presented and postponed.</a:t>
            </a:r>
          </a:p>
          <a:p>
            <a:pPr lvl="1"/>
            <a:r>
              <a:rPr lang="en-US" dirty="0" smtClean="0"/>
              <a:t>CR to 45.008 on event triggered neighbor cell measurements in idle mode presented and withdrawn.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975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7.1.5.3 Study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685" y="1248908"/>
            <a:ext cx="8388350" cy="4830763"/>
          </a:xfrm>
        </p:spPr>
        <p:txBody>
          <a:bodyPr/>
          <a:lstStyle/>
          <a:p>
            <a:r>
              <a:rPr lang="en-US" dirty="0" smtClean="0"/>
              <a:t>7.1.5.3.1 BTS Energy savings</a:t>
            </a:r>
          </a:p>
          <a:p>
            <a:pPr lvl="1"/>
            <a:r>
              <a:rPr lang="en-US" dirty="0" smtClean="0"/>
              <a:t>Conclusion section in TR 45.926 agreed.</a:t>
            </a:r>
          </a:p>
          <a:p>
            <a:pPr lvl="1"/>
            <a:r>
              <a:rPr lang="en-US" dirty="0" smtClean="0"/>
              <a:t>Work plan </a:t>
            </a:r>
            <a:r>
              <a:rPr lang="en-US" dirty="0"/>
              <a:t>presented by SI </a:t>
            </a:r>
            <a:r>
              <a:rPr lang="en-US" dirty="0" smtClean="0"/>
              <a:t>Rapporteur. </a:t>
            </a:r>
          </a:p>
          <a:p>
            <a:r>
              <a:rPr lang="en-US" dirty="0" smtClean="0"/>
              <a:t>7.1.5.3.2 Downlink MIMO</a:t>
            </a:r>
          </a:p>
          <a:p>
            <a:pPr lvl="1"/>
            <a:r>
              <a:rPr lang="en-US" dirty="0" smtClean="0"/>
              <a:t>Work </a:t>
            </a:r>
            <a:r>
              <a:rPr lang="en-US" dirty="0"/>
              <a:t>plan </a:t>
            </a:r>
            <a:r>
              <a:rPr lang="en-US" dirty="0" smtClean="0"/>
              <a:t>presented </a:t>
            </a:r>
            <a:r>
              <a:rPr lang="en-US" dirty="0"/>
              <a:t>by SI </a:t>
            </a:r>
            <a:r>
              <a:rPr lang="en-US" dirty="0" smtClean="0"/>
              <a:t>Rapporteur.</a:t>
            </a:r>
          </a:p>
          <a:p>
            <a:r>
              <a:rPr lang="en-US" dirty="0"/>
              <a:t>7.1.5.3.4 Study on power savings for MTC devices</a:t>
            </a:r>
          </a:p>
          <a:p>
            <a:pPr lvl="1"/>
            <a:r>
              <a:rPr lang="en-US" dirty="0" smtClean="0"/>
              <a:t>TR 43.869 v1.3.0 agreed and sent to plenary for approval in v2.0.0</a:t>
            </a:r>
            <a:r>
              <a:rPr lang="sv-SE" dirty="0" smtClean="0"/>
              <a:t>.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5633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491970" cy="5172281"/>
          </a:xfrm>
        </p:spPr>
        <p:txBody>
          <a:bodyPr/>
          <a:lstStyle/>
          <a:p>
            <a:r>
              <a:rPr lang="en-US" dirty="0" smtClean="0"/>
              <a:t>7.1.5.3.5 Cellular </a:t>
            </a:r>
            <a:r>
              <a:rPr lang="en-US" dirty="0" err="1" smtClean="0"/>
              <a:t>IoT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EC-GSM</a:t>
            </a:r>
          </a:p>
          <a:p>
            <a:pPr lvl="2"/>
            <a:r>
              <a:rPr lang="en-US" dirty="0" smtClean="0"/>
              <a:t>Input on device complexity, impact to legacy BS, random access system capacity, L2S modelling, PDTCH system capacity, co-existence with UTRA and E-UTRA , alternative SCH design presented.</a:t>
            </a:r>
          </a:p>
          <a:p>
            <a:pPr lvl="3"/>
            <a:r>
              <a:rPr lang="en-US" dirty="0" smtClean="0"/>
              <a:t>Random </a:t>
            </a:r>
            <a:r>
              <a:rPr lang="en-US" dirty="0"/>
              <a:t>access </a:t>
            </a:r>
            <a:r>
              <a:rPr lang="en-US" dirty="0" smtClean="0"/>
              <a:t>and PDTCH system capacity agreed and included in the TR.</a:t>
            </a:r>
          </a:p>
          <a:p>
            <a:pPr lvl="2"/>
            <a:r>
              <a:rPr lang="en-US" dirty="0" smtClean="0"/>
              <a:t>TR conclusion and a WID proposal presented. </a:t>
            </a:r>
          </a:p>
          <a:p>
            <a:pPr lvl="3"/>
            <a:r>
              <a:rPr lang="en-US" dirty="0" smtClean="0"/>
              <a:t>Both sent to closing plenary.</a:t>
            </a:r>
            <a:endParaRPr lang="en-US" dirty="0"/>
          </a:p>
          <a:p>
            <a:pPr lvl="1"/>
            <a:r>
              <a:rPr lang="en-US" dirty="0" smtClean="0"/>
              <a:t>N-GSM</a:t>
            </a:r>
            <a:endParaRPr lang="en-US" dirty="0"/>
          </a:p>
          <a:p>
            <a:pPr lvl="2"/>
            <a:r>
              <a:rPr lang="en-US" dirty="0" smtClean="0"/>
              <a:t>Input on N-SCH, N-BCCH, System information &amp; acquisition, N-PDTCH,  latency, throughput, and impacts to legacy BS presented.</a:t>
            </a:r>
          </a:p>
          <a:p>
            <a:pPr lvl="3"/>
            <a:r>
              <a:rPr lang="en-US" dirty="0"/>
              <a:t>System information &amp; acquisition</a:t>
            </a:r>
            <a:r>
              <a:rPr lang="en-US" dirty="0" smtClean="0"/>
              <a:t>, N-PDTCH design and latency analysis agreed.</a:t>
            </a:r>
            <a:endParaRPr lang="en-US" dirty="0"/>
          </a:p>
          <a:p>
            <a:pPr marL="914400" lvl="2" indent="0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463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7.1.5.3 Study items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25" y="1133516"/>
            <a:ext cx="8491970" cy="5172281"/>
          </a:xfrm>
        </p:spPr>
        <p:txBody>
          <a:bodyPr/>
          <a:lstStyle/>
          <a:p>
            <a:r>
              <a:rPr lang="en-US" dirty="0" smtClean="0"/>
              <a:t>7.1.5.3.5 Cellular </a:t>
            </a:r>
            <a:r>
              <a:rPr lang="en-US" dirty="0" err="1" smtClean="0"/>
              <a:t>IoT</a:t>
            </a:r>
            <a:r>
              <a:rPr lang="en-US" dirty="0" smtClean="0"/>
              <a:t> cont.</a:t>
            </a:r>
          </a:p>
          <a:p>
            <a:pPr lvl="1"/>
            <a:r>
              <a:rPr lang="en-US" dirty="0" smtClean="0"/>
              <a:t>NB </a:t>
            </a:r>
            <a:r>
              <a:rPr lang="en-US" dirty="0" err="1" smtClean="0"/>
              <a:t>CIoT</a:t>
            </a:r>
            <a:endParaRPr lang="en-US" dirty="0" smtClean="0"/>
          </a:p>
          <a:p>
            <a:pPr lvl="2"/>
            <a:r>
              <a:rPr lang="en-US" dirty="0" smtClean="0"/>
              <a:t>Coding performance, Random access channel performance, input on pilot design, idle mode procedures, device complexity, DL PAPR, impact to legacy BS, co-existence with GSM/UTRA/EUTRA, system capacity presented.</a:t>
            </a:r>
            <a:endParaRPr lang="en-US" dirty="0"/>
          </a:p>
          <a:p>
            <a:pPr lvl="3"/>
            <a:r>
              <a:rPr lang="en-US" dirty="0" smtClean="0"/>
              <a:t>Idle </a:t>
            </a:r>
            <a:r>
              <a:rPr lang="en-US" dirty="0"/>
              <a:t>mode </a:t>
            </a:r>
            <a:r>
              <a:rPr lang="en-US" dirty="0" smtClean="0"/>
              <a:t>procedures, DL PAPR, SW update/reconfigure system simulation agreed.</a:t>
            </a:r>
          </a:p>
          <a:p>
            <a:pPr lvl="2"/>
            <a:r>
              <a:rPr lang="en-US" dirty="0"/>
              <a:t>TR conclusion </a:t>
            </a:r>
            <a:r>
              <a:rPr lang="en-US" dirty="0" smtClean="0"/>
              <a:t>presented and sent </a:t>
            </a:r>
            <a:r>
              <a:rPr lang="en-US" dirty="0"/>
              <a:t>to closing plenary.</a:t>
            </a:r>
          </a:p>
          <a:p>
            <a:pPr lvl="1"/>
            <a:r>
              <a:rPr lang="en-US" dirty="0" smtClean="0"/>
              <a:t>C-UNB</a:t>
            </a:r>
          </a:p>
          <a:p>
            <a:pPr lvl="2"/>
            <a:r>
              <a:rPr lang="en-US" dirty="0" smtClean="0"/>
              <a:t>General description, physical layer design, radio resource management, latency evaluation, battery life and capacity evaluation presented.</a:t>
            </a:r>
          </a:p>
          <a:p>
            <a:pPr lvl="3"/>
            <a:r>
              <a:rPr lang="en-US" dirty="0"/>
              <a:t>General description, physical layer design, radio resource </a:t>
            </a:r>
            <a:r>
              <a:rPr lang="en-US" dirty="0" smtClean="0"/>
              <a:t>management sent to closing plenary.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0997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30534</TotalTime>
  <Words>649</Words>
  <Application>Microsoft Office PowerPoint</Application>
  <PresentationFormat>On-screen Show (4:3)</PresentationFormat>
  <Paragraphs>82</Paragraphs>
  <Slides>11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GP-151004:  TSG GERAN WG1 Chairman’s Report</vt:lpstr>
      <vt:lpstr>Document allocation</vt:lpstr>
      <vt:lpstr>7.1.3 Reports</vt:lpstr>
      <vt:lpstr>7.1.4 Letters from other groups</vt:lpstr>
      <vt:lpstr>7.1.5.1 REL 12 and Earlier</vt:lpstr>
      <vt:lpstr>7.1.5.1 REL 13</vt:lpstr>
      <vt:lpstr>7.1.5.3 Study items</vt:lpstr>
      <vt:lpstr>7.1.5.3 Study items</vt:lpstr>
      <vt:lpstr>7.1.5.3 Study items</vt:lpstr>
      <vt:lpstr>7.1.5.3 Study items</vt:lpstr>
      <vt:lpstr>7.1.7 Future meetings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Ericsson AB</cp:lastModifiedBy>
  <cp:revision>1035</cp:revision>
  <dcterms:created xsi:type="dcterms:W3CDTF">2008-08-30T09:32:10Z</dcterms:created>
  <dcterms:modified xsi:type="dcterms:W3CDTF">2015-08-14T01:29:30Z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