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18"/>
  </p:notesMasterIdLst>
  <p:handoutMasterIdLst>
    <p:handoutMasterId r:id="rId19"/>
  </p:handoutMasterIdLst>
  <p:sldIdLst>
    <p:sldId id="303" r:id="rId2"/>
    <p:sldId id="330" r:id="rId3"/>
    <p:sldId id="325" r:id="rId4"/>
    <p:sldId id="327" r:id="rId5"/>
    <p:sldId id="328" r:id="rId6"/>
    <p:sldId id="331" r:id="rId7"/>
    <p:sldId id="336" r:id="rId8"/>
    <p:sldId id="326" r:id="rId9"/>
    <p:sldId id="341" r:id="rId10"/>
    <p:sldId id="332" r:id="rId11"/>
    <p:sldId id="344" r:id="rId12"/>
    <p:sldId id="337" r:id="rId13"/>
    <p:sldId id="338" r:id="rId14"/>
    <p:sldId id="339" r:id="rId15"/>
    <p:sldId id="343" r:id="rId16"/>
    <p:sldId id="342" r:id="rId17"/>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charset="0"/>
        <a:ea typeface="+mn-ea"/>
        <a:cs typeface="+mn-cs"/>
      </a:defRPr>
    </a:lvl1pPr>
    <a:lvl2pPr marL="457200" algn="l" rtl="0" eaLnBrk="0" fontAlgn="base" hangingPunct="0">
      <a:spcBef>
        <a:spcPct val="0"/>
      </a:spcBef>
      <a:spcAft>
        <a:spcPct val="0"/>
      </a:spcAft>
      <a:defRPr sz="1000" kern="1200">
        <a:solidFill>
          <a:schemeClr val="tx1"/>
        </a:solidFill>
        <a:latin typeface="Arial" charset="0"/>
        <a:ea typeface="+mn-ea"/>
        <a:cs typeface="+mn-cs"/>
      </a:defRPr>
    </a:lvl2pPr>
    <a:lvl3pPr marL="914400" algn="l" rtl="0" eaLnBrk="0" fontAlgn="base" hangingPunct="0">
      <a:spcBef>
        <a:spcPct val="0"/>
      </a:spcBef>
      <a:spcAft>
        <a:spcPct val="0"/>
      </a:spcAft>
      <a:defRPr sz="1000" kern="1200">
        <a:solidFill>
          <a:schemeClr val="tx1"/>
        </a:solidFill>
        <a:latin typeface="Arial" charset="0"/>
        <a:ea typeface="+mn-ea"/>
        <a:cs typeface="+mn-cs"/>
      </a:defRPr>
    </a:lvl3pPr>
    <a:lvl4pPr marL="1371600" algn="l" rtl="0" eaLnBrk="0" fontAlgn="base" hangingPunct="0">
      <a:spcBef>
        <a:spcPct val="0"/>
      </a:spcBef>
      <a:spcAft>
        <a:spcPct val="0"/>
      </a:spcAft>
      <a:defRPr sz="1000" kern="1200">
        <a:solidFill>
          <a:schemeClr val="tx1"/>
        </a:solidFill>
        <a:latin typeface="Arial" charset="0"/>
        <a:ea typeface="+mn-ea"/>
        <a:cs typeface="+mn-cs"/>
      </a:defRPr>
    </a:lvl4pPr>
    <a:lvl5pPr marL="1828800" algn="l" rtl="0" eaLnBrk="0" fontAlgn="base" hangingPunct="0">
      <a:spcBef>
        <a:spcPct val="0"/>
      </a:spcBef>
      <a:spcAft>
        <a:spcPct val="0"/>
      </a:spcAft>
      <a:defRPr sz="1000" kern="1200">
        <a:solidFill>
          <a:schemeClr val="tx1"/>
        </a:solidFill>
        <a:latin typeface="Arial" charset="0"/>
        <a:ea typeface="+mn-ea"/>
        <a:cs typeface="+mn-cs"/>
      </a:defRPr>
    </a:lvl5pPr>
    <a:lvl6pPr marL="2286000" algn="l" defTabSz="914400" rtl="0" eaLnBrk="1" latinLnBrk="0" hangingPunct="1">
      <a:defRPr sz="1000" kern="1200">
        <a:solidFill>
          <a:schemeClr val="tx1"/>
        </a:solidFill>
        <a:latin typeface="Arial" charset="0"/>
        <a:ea typeface="+mn-ea"/>
        <a:cs typeface="+mn-cs"/>
      </a:defRPr>
    </a:lvl6pPr>
    <a:lvl7pPr marL="2743200" algn="l" defTabSz="914400" rtl="0" eaLnBrk="1" latinLnBrk="0" hangingPunct="1">
      <a:defRPr sz="1000" kern="1200">
        <a:solidFill>
          <a:schemeClr val="tx1"/>
        </a:solidFill>
        <a:latin typeface="Arial" charset="0"/>
        <a:ea typeface="+mn-ea"/>
        <a:cs typeface="+mn-cs"/>
      </a:defRPr>
    </a:lvl7pPr>
    <a:lvl8pPr marL="3200400" algn="l" defTabSz="914400" rtl="0" eaLnBrk="1" latinLnBrk="0" hangingPunct="1">
      <a:defRPr sz="1000" kern="1200">
        <a:solidFill>
          <a:schemeClr val="tx1"/>
        </a:solidFill>
        <a:latin typeface="Arial" charset="0"/>
        <a:ea typeface="+mn-ea"/>
        <a:cs typeface="+mn-cs"/>
      </a:defRPr>
    </a:lvl8pPr>
    <a:lvl9pPr marL="3657600" algn="l" defTabSz="914400" rtl="0" eaLnBrk="1" latinLnBrk="0" hangingPunct="1">
      <a:defRPr sz="1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2AF2F"/>
    <a:srgbClr val="72732F"/>
    <a:srgbClr val="B1D254"/>
    <a:srgbClr val="C6D254"/>
    <a:srgbClr val="2A6EA8"/>
    <a:srgbClr val="FF3300"/>
    <a:srgbClr val="FFCC00"/>
    <a:srgbClr val="FEFED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849" autoAdjust="0"/>
    <p:restoredTop sz="94660"/>
  </p:normalViewPr>
  <p:slideViewPr>
    <p:cSldViewPr snapToGrid="0">
      <p:cViewPr>
        <p:scale>
          <a:sx n="80" d="100"/>
          <a:sy n="80" d="100"/>
        </p:scale>
        <p:origin x="-1074" y="384"/>
      </p:cViewPr>
      <p:guideLst>
        <p:guide orient="horz" pos="2160"/>
        <p:guide pos="2880"/>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defRPr>
            </a:lvl1pPr>
          </a:lstStyle>
          <a:p>
            <a:pPr>
              <a:defRPr/>
            </a:pPr>
            <a:endParaRPr 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pPr>
              <a:defRPr/>
            </a:pPr>
            <a:fld id="{FEC2A08E-D808-486A-91C6-1C573660AF73}" type="slidenum">
              <a:rPr lang="en-GB"/>
              <a:pPr>
                <a:defRPr/>
              </a:pPr>
              <a:t>‹#›</a:t>
            </a:fld>
            <a:endParaRPr lang="en-GB"/>
          </a:p>
        </p:txBody>
      </p:sp>
    </p:spTree>
    <p:extLst>
      <p:ext uri="{BB962C8B-B14F-4D97-AF65-F5344CB8AC3E}">
        <p14:creationId xmlns:p14="http://schemas.microsoft.com/office/powerpoint/2010/main" val="398633910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defRPr>
            </a:lvl1pPr>
          </a:lstStyle>
          <a:p>
            <a:pPr>
              <a:defRPr/>
            </a:pPr>
            <a:endParaRPr lang="en-US"/>
          </a:p>
        </p:txBody>
      </p:sp>
      <p:sp>
        <p:nvSpPr>
          <p:cNvPr id="15364"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pPr>
              <a:defRPr/>
            </a:pPr>
            <a:fld id="{C2DE13DD-E7E6-44F4-AB81-13EDF2A0AB01}" type="slidenum">
              <a:rPr lang="en-GB"/>
              <a:pPr>
                <a:defRPr/>
              </a:pPr>
              <a:t>‹#›</a:t>
            </a:fld>
            <a:endParaRPr lang="en-GB"/>
          </a:p>
        </p:txBody>
      </p:sp>
    </p:spTree>
    <p:extLst>
      <p:ext uri="{BB962C8B-B14F-4D97-AF65-F5344CB8AC3E}">
        <p14:creationId xmlns:p14="http://schemas.microsoft.com/office/powerpoint/2010/main" val="36312778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spect="1" noChangeArrowheads="1" noTextEdit="1"/>
          </p:cNvSpPr>
          <p:nvPr>
            <p:ph type="sldImg"/>
          </p:nvPr>
        </p:nvSpPr>
        <p:spPr>
          <a:xfrm>
            <a:off x="915988" y="742950"/>
            <a:ext cx="4967287" cy="3725863"/>
          </a:xfrm>
          <a:ln/>
        </p:spPr>
      </p:sp>
      <p:sp>
        <p:nvSpPr>
          <p:cNvPr id="16387"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Slide Number Placeholder 3"/>
          <p:cNvSpPr>
            <a:spLocks noGrp="1"/>
          </p:cNvSpPr>
          <p:nvPr>
            <p:ph type="sldNum" sz="quarter" idx="10"/>
          </p:nvPr>
        </p:nvSpPr>
        <p:spPr>
          <a:xfrm>
            <a:off x="8558213" y="6483350"/>
            <a:ext cx="395287" cy="222250"/>
          </a:xfrm>
          <a:prstGeom prst="rect">
            <a:avLst/>
          </a:prstGeom>
        </p:spPr>
        <p:txBody>
          <a:bodyPr/>
          <a:lstStyle>
            <a:lvl1pPr>
              <a:defRPr/>
            </a:lvl1pPr>
          </a:lstStyle>
          <a:p>
            <a:pPr>
              <a:defRPr/>
            </a:pPr>
            <a:fld id="{5284534C-6D5F-45D3-8208-D94846DE8A00}" type="slidenum">
              <a:rPr lang="en-GB"/>
              <a:pPr>
                <a:defRPr/>
              </a:pPr>
              <a:t>‹#›</a:t>
            </a:fld>
            <a:endParaRPr lang="en-GB" dirty="0"/>
          </a:p>
        </p:txBody>
      </p:sp>
    </p:spTree>
    <p:extLst>
      <p:ext uri="{BB962C8B-B14F-4D97-AF65-F5344CB8AC3E}">
        <p14:creationId xmlns:p14="http://schemas.microsoft.com/office/powerpoint/2010/main" val="5392117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3"/>
          <p:cNvSpPr>
            <a:spLocks noGrp="1"/>
          </p:cNvSpPr>
          <p:nvPr>
            <p:ph type="sldNum" sz="quarter" idx="10"/>
          </p:nvPr>
        </p:nvSpPr>
        <p:spPr>
          <a:xfrm>
            <a:off x="8558213" y="6483350"/>
            <a:ext cx="395287" cy="222250"/>
          </a:xfrm>
          <a:prstGeom prst="rect">
            <a:avLst/>
          </a:prstGeom>
        </p:spPr>
        <p:txBody>
          <a:bodyPr/>
          <a:lstStyle>
            <a:lvl1pPr>
              <a:defRPr/>
            </a:lvl1pPr>
          </a:lstStyle>
          <a:p>
            <a:pPr>
              <a:defRPr/>
            </a:pPr>
            <a:fld id="{6E16312D-CB52-490B-9CD7-C36EB394D9E0}" type="slidenum">
              <a:rPr lang="en-GB"/>
              <a:pPr>
                <a:defRPr/>
              </a:pPr>
              <a:t>‹#›</a:t>
            </a:fld>
            <a:endParaRPr lang="en-GB" dirty="0"/>
          </a:p>
        </p:txBody>
      </p:sp>
    </p:spTree>
    <p:extLst>
      <p:ext uri="{BB962C8B-B14F-4D97-AF65-F5344CB8AC3E}">
        <p14:creationId xmlns:p14="http://schemas.microsoft.com/office/powerpoint/2010/main" val="35789933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3"/>
          <p:cNvSpPr>
            <a:spLocks noGrp="1"/>
          </p:cNvSpPr>
          <p:nvPr>
            <p:ph type="sldNum" sz="quarter" idx="10"/>
          </p:nvPr>
        </p:nvSpPr>
        <p:spPr>
          <a:xfrm>
            <a:off x="8558213" y="6483350"/>
            <a:ext cx="395287" cy="222250"/>
          </a:xfrm>
          <a:prstGeom prst="rect">
            <a:avLst/>
          </a:prstGeom>
        </p:spPr>
        <p:txBody>
          <a:bodyPr/>
          <a:lstStyle>
            <a:lvl1pPr>
              <a:defRPr/>
            </a:lvl1pPr>
          </a:lstStyle>
          <a:p>
            <a:pPr>
              <a:defRPr/>
            </a:pPr>
            <a:fld id="{E8D5A9E5-036A-4C70-ADF7-3F12BC7B7952}" type="slidenum">
              <a:rPr lang="en-GB"/>
              <a:pPr>
                <a:defRPr/>
              </a:pPr>
              <a:t>‹#›</a:t>
            </a:fld>
            <a:endParaRPr lang="en-GB" dirty="0"/>
          </a:p>
        </p:txBody>
      </p:sp>
    </p:spTree>
    <p:extLst>
      <p:ext uri="{BB962C8B-B14F-4D97-AF65-F5344CB8AC3E}">
        <p14:creationId xmlns:p14="http://schemas.microsoft.com/office/powerpoint/2010/main" val="11055605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3"/>
          <p:cNvSpPr>
            <a:spLocks noGrp="1"/>
          </p:cNvSpPr>
          <p:nvPr>
            <p:ph type="sldNum" sz="quarter" idx="10"/>
          </p:nvPr>
        </p:nvSpPr>
        <p:spPr>
          <a:xfrm>
            <a:off x="8558213" y="6483350"/>
            <a:ext cx="395287" cy="222250"/>
          </a:xfrm>
          <a:prstGeom prst="rect">
            <a:avLst/>
          </a:prstGeom>
        </p:spPr>
        <p:txBody>
          <a:bodyPr/>
          <a:lstStyle>
            <a:lvl1pPr>
              <a:defRPr/>
            </a:lvl1pPr>
          </a:lstStyle>
          <a:p>
            <a:pPr>
              <a:defRPr/>
            </a:pPr>
            <a:fld id="{9B38931E-3786-408F-941D-432D45FEC760}" type="slidenum">
              <a:rPr lang="en-GB"/>
              <a:pPr>
                <a:defRPr/>
              </a:pPr>
              <a:t>‹#›</a:t>
            </a:fld>
            <a:endParaRPr lang="en-GB" dirty="0"/>
          </a:p>
        </p:txBody>
      </p:sp>
    </p:spTree>
    <p:extLst>
      <p:ext uri="{BB962C8B-B14F-4D97-AF65-F5344CB8AC3E}">
        <p14:creationId xmlns:p14="http://schemas.microsoft.com/office/powerpoint/2010/main" val="36220381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sz="quarter" idx="10"/>
          </p:nvPr>
        </p:nvSpPr>
        <p:spPr>
          <a:xfrm>
            <a:off x="8486775" y="6472238"/>
            <a:ext cx="361950" cy="190500"/>
          </a:xfrm>
          <a:prstGeom prst="rect">
            <a:avLst/>
          </a:prstGeom>
        </p:spPr>
        <p:txBody>
          <a:bodyPr/>
          <a:lstStyle>
            <a:lvl1pPr algn="ctr">
              <a:defRPr sz="1200" smtClean="0"/>
            </a:lvl1pPr>
          </a:lstStyle>
          <a:p>
            <a:pPr>
              <a:defRPr/>
            </a:pPr>
            <a:fld id="{BF9D8F4C-D19C-44F7-A721-2D9DEC1358AE}" type="slidenum">
              <a:rPr lang="en-GB"/>
              <a:pPr>
                <a:defRPr/>
              </a:pPr>
              <a:t>‹#›</a:t>
            </a:fld>
            <a:endParaRPr lang="en-GB" dirty="0"/>
          </a:p>
        </p:txBody>
      </p:sp>
    </p:spTree>
    <p:extLst>
      <p:ext uri="{BB962C8B-B14F-4D97-AF65-F5344CB8AC3E}">
        <p14:creationId xmlns:p14="http://schemas.microsoft.com/office/powerpoint/2010/main" val="6082224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Slide Number Placeholder 4"/>
          <p:cNvSpPr>
            <a:spLocks noGrp="1"/>
          </p:cNvSpPr>
          <p:nvPr>
            <p:ph type="sldNum" sz="quarter" idx="10"/>
          </p:nvPr>
        </p:nvSpPr>
        <p:spPr>
          <a:xfrm>
            <a:off x="8558213" y="6483350"/>
            <a:ext cx="395287" cy="222250"/>
          </a:xfrm>
          <a:prstGeom prst="rect">
            <a:avLst/>
          </a:prstGeom>
        </p:spPr>
        <p:txBody>
          <a:bodyPr/>
          <a:lstStyle>
            <a:lvl1pPr>
              <a:defRPr/>
            </a:lvl1pPr>
          </a:lstStyle>
          <a:p>
            <a:pPr>
              <a:defRPr/>
            </a:pPr>
            <a:fld id="{7BF6B04E-B9B2-483B-BDA5-A5E8AF50CFCB}" type="slidenum">
              <a:rPr lang="en-GB"/>
              <a:pPr>
                <a:defRPr/>
              </a:pPr>
              <a:t>‹#›</a:t>
            </a:fld>
            <a:endParaRPr lang="en-GB" dirty="0"/>
          </a:p>
        </p:txBody>
      </p:sp>
    </p:spTree>
    <p:extLst>
      <p:ext uri="{BB962C8B-B14F-4D97-AF65-F5344CB8AC3E}">
        <p14:creationId xmlns:p14="http://schemas.microsoft.com/office/powerpoint/2010/main" val="33300846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Slide Number Placeholder 6"/>
          <p:cNvSpPr>
            <a:spLocks noGrp="1"/>
          </p:cNvSpPr>
          <p:nvPr>
            <p:ph type="sldNum" sz="quarter" idx="10"/>
          </p:nvPr>
        </p:nvSpPr>
        <p:spPr>
          <a:xfrm>
            <a:off x="8558213" y="6483350"/>
            <a:ext cx="395287" cy="222250"/>
          </a:xfrm>
          <a:prstGeom prst="rect">
            <a:avLst/>
          </a:prstGeom>
        </p:spPr>
        <p:txBody>
          <a:bodyPr/>
          <a:lstStyle>
            <a:lvl1pPr>
              <a:defRPr/>
            </a:lvl1pPr>
          </a:lstStyle>
          <a:p>
            <a:pPr>
              <a:defRPr/>
            </a:pPr>
            <a:fld id="{2F045D6B-BB63-4F0D-AD3F-56505E0CCF9C}" type="slidenum">
              <a:rPr lang="en-GB"/>
              <a:pPr>
                <a:defRPr/>
              </a:pPr>
              <a:t>‹#›</a:t>
            </a:fld>
            <a:endParaRPr lang="en-GB" dirty="0"/>
          </a:p>
        </p:txBody>
      </p:sp>
    </p:spTree>
    <p:extLst>
      <p:ext uri="{BB962C8B-B14F-4D97-AF65-F5344CB8AC3E}">
        <p14:creationId xmlns:p14="http://schemas.microsoft.com/office/powerpoint/2010/main" val="4177390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Slide Number Placeholder 2"/>
          <p:cNvSpPr>
            <a:spLocks noGrp="1"/>
          </p:cNvSpPr>
          <p:nvPr>
            <p:ph type="sldNum" sz="quarter" idx="10"/>
          </p:nvPr>
        </p:nvSpPr>
        <p:spPr>
          <a:xfrm>
            <a:off x="8558213" y="6483350"/>
            <a:ext cx="395287" cy="222250"/>
          </a:xfrm>
          <a:prstGeom prst="rect">
            <a:avLst/>
          </a:prstGeom>
        </p:spPr>
        <p:txBody>
          <a:bodyPr/>
          <a:lstStyle>
            <a:lvl1pPr>
              <a:defRPr/>
            </a:lvl1pPr>
          </a:lstStyle>
          <a:p>
            <a:pPr>
              <a:defRPr/>
            </a:pPr>
            <a:fld id="{F1E2CA71-BDE7-42CB-8961-F59F9CC32BB9}" type="slidenum">
              <a:rPr lang="en-GB"/>
              <a:pPr>
                <a:defRPr/>
              </a:pPr>
              <a:t>‹#›</a:t>
            </a:fld>
            <a:endParaRPr lang="en-GB" dirty="0"/>
          </a:p>
        </p:txBody>
      </p:sp>
    </p:spTree>
    <p:extLst>
      <p:ext uri="{BB962C8B-B14F-4D97-AF65-F5344CB8AC3E}">
        <p14:creationId xmlns:p14="http://schemas.microsoft.com/office/powerpoint/2010/main" val="30165119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a:xfrm>
            <a:off x="8558213" y="6483350"/>
            <a:ext cx="395287" cy="222250"/>
          </a:xfrm>
          <a:prstGeom prst="rect">
            <a:avLst/>
          </a:prstGeom>
        </p:spPr>
        <p:txBody>
          <a:bodyPr/>
          <a:lstStyle>
            <a:lvl1pPr>
              <a:defRPr/>
            </a:lvl1pPr>
          </a:lstStyle>
          <a:p>
            <a:pPr>
              <a:defRPr/>
            </a:pPr>
            <a:fld id="{67B66785-9BBC-4A04-A595-3249FE4E9B48}" type="slidenum">
              <a:rPr lang="en-GB"/>
              <a:pPr>
                <a:defRPr/>
              </a:pPr>
              <a:t>‹#›</a:t>
            </a:fld>
            <a:endParaRPr lang="en-GB" dirty="0"/>
          </a:p>
        </p:txBody>
      </p:sp>
    </p:spTree>
    <p:extLst>
      <p:ext uri="{BB962C8B-B14F-4D97-AF65-F5344CB8AC3E}">
        <p14:creationId xmlns:p14="http://schemas.microsoft.com/office/powerpoint/2010/main" val="15811086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a:xfrm>
            <a:off x="8558213" y="6483350"/>
            <a:ext cx="395287" cy="222250"/>
          </a:xfrm>
          <a:prstGeom prst="rect">
            <a:avLst/>
          </a:prstGeom>
        </p:spPr>
        <p:txBody>
          <a:bodyPr/>
          <a:lstStyle>
            <a:lvl1pPr>
              <a:defRPr/>
            </a:lvl1pPr>
          </a:lstStyle>
          <a:p>
            <a:pPr>
              <a:defRPr/>
            </a:pPr>
            <a:fld id="{220349CB-EBF0-4C9A-9403-BC04DB878178}" type="slidenum">
              <a:rPr lang="en-GB"/>
              <a:pPr>
                <a:defRPr/>
              </a:pPr>
              <a:t>‹#›</a:t>
            </a:fld>
            <a:endParaRPr lang="en-GB" dirty="0"/>
          </a:p>
        </p:txBody>
      </p:sp>
    </p:spTree>
    <p:extLst>
      <p:ext uri="{BB962C8B-B14F-4D97-AF65-F5344CB8AC3E}">
        <p14:creationId xmlns:p14="http://schemas.microsoft.com/office/powerpoint/2010/main" val="12419812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GB"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a:xfrm>
            <a:off x="8558213" y="6483350"/>
            <a:ext cx="395287" cy="222250"/>
          </a:xfrm>
          <a:prstGeom prst="rect">
            <a:avLst/>
          </a:prstGeom>
        </p:spPr>
        <p:txBody>
          <a:bodyPr/>
          <a:lstStyle>
            <a:lvl1pPr>
              <a:defRPr/>
            </a:lvl1pPr>
          </a:lstStyle>
          <a:p>
            <a:pPr>
              <a:defRPr/>
            </a:pPr>
            <a:fld id="{82F4F7F6-4DD4-4854-A44D-D067B6AAB1AF}" type="slidenum">
              <a:rPr lang="en-GB"/>
              <a:pPr>
                <a:defRPr/>
              </a:pPr>
              <a:t>‹#›</a:t>
            </a:fld>
            <a:endParaRPr lang="en-GB" dirty="0"/>
          </a:p>
        </p:txBody>
      </p:sp>
    </p:spTree>
    <p:extLst>
      <p:ext uri="{BB962C8B-B14F-4D97-AF65-F5344CB8AC3E}">
        <p14:creationId xmlns:p14="http://schemas.microsoft.com/office/powerpoint/2010/main" val="6748865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8" descr="green.jpg"/>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438150" y="6456363"/>
            <a:ext cx="46418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Title Placeholder 1"/>
          <p:cNvSpPr>
            <a:spLocks noGrp="1"/>
          </p:cNvSpPr>
          <p:nvPr>
            <p:ph type="title"/>
          </p:nvPr>
        </p:nvSpPr>
        <p:spPr bwMode="auto">
          <a:xfrm>
            <a:off x="457200" y="274638"/>
            <a:ext cx="683418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endParaRPr lang="en-GB" altLang="en-US" smtClean="0"/>
          </a:p>
        </p:txBody>
      </p:sp>
      <p:sp>
        <p:nvSpPr>
          <p:cNvPr id="1028"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 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GB" altLang="en-US" smtClean="0"/>
          </a:p>
        </p:txBody>
      </p:sp>
      <p:pic>
        <p:nvPicPr>
          <p:cNvPr id="1029" name="Picture 6" descr="3GPP_TM_RD.jp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6"/>
          <p:cNvSpPr>
            <a:spLocks noChangeArrowheads="1"/>
          </p:cNvSpPr>
          <p:nvPr/>
        </p:nvSpPr>
        <p:spPr bwMode="auto">
          <a:xfrm>
            <a:off x="427038" y="6437313"/>
            <a:ext cx="4576762" cy="244475"/>
          </a:xfrm>
          <a:prstGeom prst="rect">
            <a:avLst/>
          </a:prstGeom>
          <a:noFill/>
          <a:ln w="9525">
            <a:noFill/>
            <a:miter lim="800000"/>
            <a:headEnd/>
            <a:tailEnd/>
          </a:ln>
        </p:spPr>
        <p:txBody>
          <a:bodyPr>
            <a:spAutoFit/>
          </a:bodyPr>
          <a:lstStyle/>
          <a:p>
            <a:pPr eaLnBrk="1" hangingPunct="1">
              <a:defRPr/>
            </a:pPr>
            <a:r>
              <a:rPr lang="en-GB">
                <a:solidFill>
                  <a:schemeClr val="bg1"/>
                </a:solidFill>
              </a:rPr>
              <a:t>© 3GPP 2009     Mobile World Congress, Barcelona, 19</a:t>
            </a:r>
            <a:r>
              <a:rPr lang="en-GB" baseline="30000">
                <a:solidFill>
                  <a:schemeClr val="bg1"/>
                </a:solidFill>
              </a:rPr>
              <a:t>th</a:t>
            </a:r>
            <a:r>
              <a:rPr lang="en-GB">
                <a:solidFill>
                  <a:schemeClr val="bg1"/>
                </a:solidFill>
              </a:rPr>
              <a:t> February 2009</a:t>
            </a:r>
          </a:p>
        </p:txBody>
      </p:sp>
      <p:pic>
        <p:nvPicPr>
          <p:cNvPr id="1031" name="Picture 8" descr="green.jpg"/>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438150" y="6456363"/>
            <a:ext cx="46418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2" name="Picture 6" descr="3GPP_TM_RD.jp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6"/>
          <p:cNvSpPr>
            <a:spLocks noChangeArrowheads="1"/>
          </p:cNvSpPr>
          <p:nvPr/>
        </p:nvSpPr>
        <p:spPr bwMode="auto">
          <a:xfrm>
            <a:off x="427038" y="6437313"/>
            <a:ext cx="4576762" cy="244475"/>
          </a:xfrm>
          <a:prstGeom prst="rect">
            <a:avLst/>
          </a:prstGeom>
          <a:noFill/>
          <a:ln w="9525">
            <a:noFill/>
            <a:miter lim="800000"/>
            <a:headEnd/>
            <a:tailEnd/>
          </a:ln>
        </p:spPr>
        <p:txBody>
          <a:bodyPr>
            <a:spAutoFit/>
          </a:bodyPr>
          <a:lstStyle/>
          <a:p>
            <a:pPr eaLnBrk="1" hangingPunct="1">
              <a:defRPr/>
            </a:pPr>
            <a:r>
              <a:rPr lang="en-GB">
                <a:solidFill>
                  <a:schemeClr val="bg1"/>
                </a:solidFill>
              </a:rPr>
              <a:t>© 3GPP 2009     &lt;Title, date&gt;</a:t>
            </a:r>
          </a:p>
        </p:txBody>
      </p:sp>
      <p:sp>
        <p:nvSpPr>
          <p:cNvPr id="56334" name="Slide Number Placeholder 4"/>
          <p:cNvSpPr txBox="1">
            <a:spLocks noGrp="1"/>
          </p:cNvSpPr>
          <p:nvPr/>
        </p:nvSpPr>
        <p:spPr bwMode="auto">
          <a:xfrm>
            <a:off x="8439150" y="6461125"/>
            <a:ext cx="454025" cy="222250"/>
          </a:xfrm>
          <a:prstGeom prst="rect">
            <a:avLst/>
          </a:prstGeom>
          <a:ln>
            <a:headEnd/>
            <a:tailEnd/>
          </a:ln>
        </p:spPr>
        <p:style>
          <a:lnRef idx="2">
            <a:schemeClr val="accent4"/>
          </a:lnRef>
          <a:fillRef idx="1">
            <a:schemeClr val="lt1"/>
          </a:fillRef>
          <a:effectRef idx="0">
            <a:schemeClr val="accent4"/>
          </a:effectRef>
          <a:fontRef idx="minor">
            <a:schemeClr val="dk1"/>
          </a:fontRef>
        </p:style>
        <p:txBody>
          <a:bodyPr/>
          <a:lstStyle/>
          <a:p>
            <a:pPr algn="ctr" eaLnBrk="1" hangingPunct="1">
              <a:defRPr/>
            </a:pPr>
            <a:fld id="{D9B6425C-27D6-45A4-B3D8-9F12284C8BCD}" type="slidenum">
              <a:rPr lang="en-GB" sz="1200" b="1"/>
              <a:pPr algn="ctr" eaLnBrk="1" hangingPunct="1">
                <a:defRPr/>
              </a:pPr>
              <a:t>‹#›</a:t>
            </a:fld>
            <a:endParaRPr lang="en-GB" sz="1200" b="1" dirty="0">
              <a:solidFill>
                <a:schemeClr val="bg1"/>
              </a:solidFill>
            </a:endParaRPr>
          </a:p>
        </p:txBody>
      </p:sp>
    </p:spTree>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 id="2147483755" r:id="rId4"/>
    <p:sldLayoutId id="2147483756" r:id="rId5"/>
    <p:sldLayoutId id="2147483757" r:id="rId6"/>
    <p:sldLayoutId id="2147483758" r:id="rId7"/>
    <p:sldLayoutId id="2147483759" r:id="rId8"/>
    <p:sldLayoutId id="2147483760" r:id="rId9"/>
    <p:sldLayoutId id="2147483761" r:id="rId10"/>
    <p:sldLayoutId id="2147483762" r:id="rId11"/>
  </p:sldLayoutIdLst>
  <p:hf hdr="0" ftr="0" dt="0"/>
  <p:txStyles>
    <p:titleStyle>
      <a:lvl1pPr algn="ctr" rtl="0" eaLnBrk="1" fontAlgn="base" hangingPunct="1">
        <a:spcBef>
          <a:spcPct val="0"/>
        </a:spcBef>
        <a:spcAft>
          <a:spcPct val="0"/>
        </a:spcAft>
        <a:defRPr sz="3200">
          <a:solidFill>
            <a:srgbClr val="FF0000"/>
          </a:solidFill>
          <a:latin typeface="+mj-lt"/>
          <a:ea typeface="+mj-ea"/>
          <a:cs typeface="+mj-cs"/>
        </a:defRPr>
      </a:lvl1pPr>
      <a:lvl2pPr algn="ctr" rtl="0" eaLnBrk="1" fontAlgn="base" hangingPunct="1">
        <a:spcBef>
          <a:spcPct val="0"/>
        </a:spcBef>
        <a:spcAft>
          <a:spcPct val="0"/>
        </a:spcAft>
        <a:defRPr sz="3200">
          <a:solidFill>
            <a:srgbClr val="FF0000"/>
          </a:solidFill>
          <a:latin typeface="Calibri" pitchFamily="34" charset="0"/>
        </a:defRPr>
      </a:lvl2pPr>
      <a:lvl3pPr algn="ctr" rtl="0" eaLnBrk="1" fontAlgn="base" hangingPunct="1">
        <a:spcBef>
          <a:spcPct val="0"/>
        </a:spcBef>
        <a:spcAft>
          <a:spcPct val="0"/>
        </a:spcAft>
        <a:defRPr sz="3200">
          <a:solidFill>
            <a:srgbClr val="FF0000"/>
          </a:solidFill>
          <a:latin typeface="Calibri" pitchFamily="34" charset="0"/>
        </a:defRPr>
      </a:lvl3pPr>
      <a:lvl4pPr algn="ctr" rtl="0" eaLnBrk="1" fontAlgn="base" hangingPunct="1">
        <a:spcBef>
          <a:spcPct val="0"/>
        </a:spcBef>
        <a:spcAft>
          <a:spcPct val="0"/>
        </a:spcAft>
        <a:defRPr sz="3200">
          <a:solidFill>
            <a:srgbClr val="FF0000"/>
          </a:solidFill>
          <a:latin typeface="Calibri" pitchFamily="34" charset="0"/>
        </a:defRPr>
      </a:lvl4pPr>
      <a:lvl5pPr algn="ctr" rtl="0" eaLnBrk="1" fontAlgn="base" hangingPunct="1">
        <a:spcBef>
          <a:spcPct val="0"/>
        </a:spcBef>
        <a:spcAft>
          <a:spcPct val="0"/>
        </a:spcAft>
        <a:defRPr sz="3200">
          <a:solidFill>
            <a:srgbClr val="FF0000"/>
          </a:solidFill>
          <a:latin typeface="Calibri" pitchFamily="34" charset="0"/>
        </a:defRPr>
      </a:lvl5pPr>
      <a:lvl6pPr marL="457200" algn="ctr" rtl="0" eaLnBrk="1" fontAlgn="base" hangingPunct="1">
        <a:spcBef>
          <a:spcPct val="0"/>
        </a:spcBef>
        <a:spcAft>
          <a:spcPct val="0"/>
        </a:spcAft>
        <a:defRPr sz="3200">
          <a:solidFill>
            <a:srgbClr val="FF0000"/>
          </a:solidFill>
          <a:latin typeface="Calibri" pitchFamily="34" charset="0"/>
        </a:defRPr>
      </a:lvl6pPr>
      <a:lvl7pPr marL="914400" algn="ctr" rtl="0" eaLnBrk="1" fontAlgn="base" hangingPunct="1">
        <a:spcBef>
          <a:spcPct val="0"/>
        </a:spcBef>
        <a:spcAft>
          <a:spcPct val="0"/>
        </a:spcAft>
        <a:defRPr sz="3200">
          <a:solidFill>
            <a:srgbClr val="FF0000"/>
          </a:solidFill>
          <a:latin typeface="Calibri" pitchFamily="34" charset="0"/>
        </a:defRPr>
      </a:lvl7pPr>
      <a:lvl8pPr marL="1371600" algn="ctr" rtl="0" eaLnBrk="1" fontAlgn="base" hangingPunct="1">
        <a:spcBef>
          <a:spcPct val="0"/>
        </a:spcBef>
        <a:spcAft>
          <a:spcPct val="0"/>
        </a:spcAft>
        <a:defRPr sz="3200">
          <a:solidFill>
            <a:srgbClr val="FF0000"/>
          </a:solidFill>
          <a:latin typeface="Calibri" pitchFamily="34" charset="0"/>
        </a:defRPr>
      </a:lvl8pPr>
      <a:lvl9pPr marL="1828800" algn="ctr" rtl="0" eaLnBrk="1" fontAlgn="base" hangingPunct="1">
        <a:spcBef>
          <a:spcPct val="0"/>
        </a:spcBef>
        <a:spcAft>
          <a:spcPct val="0"/>
        </a:spcAft>
        <a:defRPr sz="3200">
          <a:solidFill>
            <a:srgbClr val="FF0000"/>
          </a:solidFill>
          <a:latin typeface="Calibri" pitchFamily="34" charset="0"/>
        </a:defRPr>
      </a:lvl9pPr>
    </p:titleStyle>
    <p:bodyStyle>
      <a:lvl1pPr marL="342900" indent="-342900" algn="l" rtl="0" eaLnBrk="1" fontAlgn="base" hangingPunct="1">
        <a:spcBef>
          <a:spcPct val="20000"/>
        </a:spcBef>
        <a:spcAft>
          <a:spcPct val="0"/>
        </a:spcAft>
        <a:buBlip>
          <a:blip r:embed="rId15"/>
        </a:buBlip>
        <a:defRPr sz="2800">
          <a:solidFill>
            <a:schemeClr val="tx1"/>
          </a:solidFill>
          <a:latin typeface="+mn-lt"/>
          <a:ea typeface="+mn-ea"/>
          <a:cs typeface="+mn-cs"/>
        </a:defRPr>
      </a:lvl1pPr>
      <a:lvl2pPr marL="742950" indent="-285750" algn="l" rtl="0" eaLnBrk="1" fontAlgn="base" hangingPunct="1">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1" fontAlgn="base" hangingPunct="1">
        <a:spcBef>
          <a:spcPct val="20000"/>
        </a:spcBef>
        <a:spcAft>
          <a:spcPct val="0"/>
        </a:spcAft>
        <a:buFont typeface="Arial" charset="0"/>
        <a:buChar char="•"/>
        <a:defRPr sz="2000">
          <a:solidFill>
            <a:schemeClr val="tx1"/>
          </a:solidFill>
          <a:latin typeface="+mn-lt"/>
        </a:defRPr>
      </a:lvl3pPr>
      <a:lvl4pPr marL="1600200" indent="-228600" algn="l" rtl="0" eaLnBrk="1" fontAlgn="base" hangingPunct="1">
        <a:spcBef>
          <a:spcPct val="20000"/>
        </a:spcBef>
        <a:spcAft>
          <a:spcPct val="0"/>
        </a:spcAft>
        <a:buFont typeface="Arial" charset="0"/>
        <a:buChar char="–"/>
        <a:defRPr>
          <a:solidFill>
            <a:schemeClr val="tx1"/>
          </a:solidFill>
          <a:latin typeface="+mn-lt"/>
        </a:defRPr>
      </a:lvl4pPr>
      <a:lvl5pPr marL="2057400" indent="-228600" algn="l" rtl="0" eaLnBrk="1" fontAlgn="base" hangingPunct="1">
        <a:spcBef>
          <a:spcPct val="20000"/>
        </a:spcBef>
        <a:spcAft>
          <a:spcPct val="0"/>
        </a:spcAft>
        <a:buFont typeface="Arial" charset="0"/>
        <a:buChar char="»"/>
        <a:defRPr sz="1600">
          <a:solidFill>
            <a:schemeClr val="tx1"/>
          </a:solidFill>
          <a:latin typeface="+mn-lt"/>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6" descr="3GPP_TM_RD.jpg"/>
          <p:cNvPicPr>
            <a:picLocks noChangeAspect="1"/>
          </p:cNvPicPr>
          <p:nvPr/>
        </p:nvPicPr>
        <p:blipFill>
          <a:blip r:embed="rId3">
            <a:clrChange>
              <a:clrFrom>
                <a:srgbClr val="FEFEFE"/>
              </a:clrFrom>
              <a:clrTo>
                <a:srgbClr val="FEFEFE">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762000" y="1209675"/>
            <a:ext cx="7620000" cy="443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9" name="Rectangle 2"/>
          <p:cNvSpPr>
            <a:spLocks noGrp="1" noChangeArrowheads="1"/>
          </p:cNvSpPr>
          <p:nvPr>
            <p:ph type="ctrTitle" idx="4294967295"/>
          </p:nvPr>
        </p:nvSpPr>
        <p:spPr>
          <a:xfrm>
            <a:off x="717550" y="1411288"/>
            <a:ext cx="7813675" cy="4100512"/>
          </a:xfrm>
        </p:spPr>
        <p:txBody>
          <a:bodyPr rtlCol="0">
            <a:normAutofit/>
          </a:bodyPr>
          <a:lstStyle/>
          <a:p>
            <a:pPr>
              <a:defRPr/>
            </a:pPr>
            <a:r>
              <a:rPr lang="en-US" dirty="0" smtClean="0">
                <a:effectLst>
                  <a:outerShdw blurRad="38100" dist="38100" dir="2700000" algn="tl">
                    <a:srgbClr val="C0C0C0"/>
                  </a:outerShdw>
                </a:effectLst>
              </a:rPr>
              <a:t/>
            </a:r>
            <a:br>
              <a:rPr lang="en-US" dirty="0" smtClean="0">
                <a:effectLst>
                  <a:outerShdw blurRad="38100" dist="38100" dir="2700000" algn="tl">
                    <a:srgbClr val="C0C0C0"/>
                  </a:outerShdw>
                </a:effectLst>
              </a:rPr>
            </a:br>
            <a:r>
              <a:rPr lang="en-US" sz="2800" dirty="0" smtClean="0">
                <a:effectLst>
                  <a:outerShdw blurRad="38100" dist="38100" dir="2700000" algn="tl">
                    <a:srgbClr val="C0C0C0"/>
                  </a:outerShdw>
                </a:effectLst>
              </a:rPr>
              <a:t/>
            </a:r>
            <a:br>
              <a:rPr lang="en-US" sz="2800" dirty="0" smtClean="0">
                <a:effectLst>
                  <a:outerShdw blurRad="38100" dist="38100" dir="2700000" algn="tl">
                    <a:srgbClr val="C0C0C0"/>
                  </a:outerShdw>
                </a:effectLst>
              </a:rPr>
            </a:br>
            <a:endParaRPr lang="en-GB" sz="2800" dirty="0" smtClean="0">
              <a:effectLst>
                <a:outerShdw blurRad="38100" dist="38100" dir="2700000" algn="tl">
                  <a:srgbClr val="C0C0C0"/>
                </a:outerShdw>
              </a:effectLst>
            </a:endParaRPr>
          </a:p>
        </p:txBody>
      </p:sp>
      <p:sp>
        <p:nvSpPr>
          <p:cNvPr id="12351" name="Text Box 63"/>
          <p:cNvSpPr txBox="1">
            <a:spLocks noChangeArrowheads="1"/>
          </p:cNvSpPr>
          <p:nvPr/>
        </p:nvSpPr>
        <p:spPr bwMode="auto">
          <a:xfrm>
            <a:off x="1457384" y="1997334"/>
            <a:ext cx="6061275" cy="1077218"/>
          </a:xfrm>
          <a:prstGeom prst="rect">
            <a:avLst/>
          </a:prstGeom>
          <a:noFill/>
          <a:ln w="9525">
            <a:noFill/>
            <a:miter lim="800000"/>
            <a:headEnd/>
            <a:tailEnd/>
          </a:ln>
          <a:effectLst/>
        </p:spPr>
        <p:txBody>
          <a:bodyPr wrap="none">
            <a:spAutoFit/>
          </a:bodyPr>
          <a:lstStyle/>
          <a:p>
            <a:pPr algn="ctr">
              <a:defRPr/>
            </a:pPr>
            <a:r>
              <a:rPr lang="en-GB" sz="3200" dirty="0" smtClean="0"/>
              <a:t>Latest </a:t>
            </a:r>
            <a:r>
              <a:rPr lang="en-GB" sz="3200" dirty="0"/>
              <a:t>Status of the Clean Slate </a:t>
            </a:r>
            <a:endParaRPr lang="en-GB" sz="3200" dirty="0" smtClean="0"/>
          </a:p>
          <a:p>
            <a:pPr algn="ctr">
              <a:defRPr/>
            </a:pPr>
            <a:r>
              <a:rPr lang="en-GB" sz="3200" dirty="0" smtClean="0"/>
              <a:t>Track </a:t>
            </a:r>
            <a:r>
              <a:rPr lang="en-GB" sz="3200" dirty="0"/>
              <a:t>of </a:t>
            </a:r>
            <a:r>
              <a:rPr lang="en-GB" sz="3200" dirty="0" smtClean="0"/>
              <a:t>Activities</a:t>
            </a:r>
            <a:endParaRPr lang="en-US" sz="3200" dirty="0">
              <a:effectLst>
                <a:outerShdw blurRad="38100" dist="38100" dir="2700000" algn="tl">
                  <a:srgbClr val="C0C0C0"/>
                </a:outerShdw>
              </a:effectLst>
            </a:endParaRPr>
          </a:p>
        </p:txBody>
      </p:sp>
      <p:sp>
        <p:nvSpPr>
          <p:cNvPr id="6" name="Subtitle 6"/>
          <p:cNvSpPr>
            <a:spLocks noGrp="1"/>
          </p:cNvSpPr>
          <p:nvPr>
            <p:ph type="subTitle" idx="4294967295"/>
          </p:nvPr>
        </p:nvSpPr>
        <p:spPr bwMode="auto">
          <a:xfrm>
            <a:off x="1457384" y="3895725"/>
            <a:ext cx="67056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4"/>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lgn="ctr">
              <a:lnSpc>
                <a:spcPct val="90000"/>
              </a:lnSpc>
              <a:buFontTx/>
              <a:buNone/>
            </a:pPr>
            <a:r>
              <a:rPr lang="en-US" altLang="en-US" sz="2400" dirty="0" smtClean="0"/>
              <a:t/>
            </a:r>
            <a:br>
              <a:rPr lang="en-US" altLang="en-US" sz="2400" dirty="0" smtClean="0"/>
            </a:br>
            <a:r>
              <a:rPr lang="en-US" altLang="en-US" sz="3200" dirty="0" smtClean="0">
                <a:latin typeface="Arial" charset="0"/>
              </a:rPr>
              <a:t>Chris Pudney</a:t>
            </a:r>
          </a:p>
          <a:p>
            <a:pPr marL="0" indent="0" algn="ctr">
              <a:lnSpc>
                <a:spcPct val="90000"/>
              </a:lnSpc>
              <a:buFontTx/>
              <a:buNone/>
            </a:pPr>
            <a:r>
              <a:rPr lang="en-US" altLang="en-US" sz="2400" dirty="0" smtClean="0">
                <a:latin typeface="Arial" charset="0"/>
              </a:rPr>
              <a:t>Vodafone Group plc (Rapporteur: </a:t>
            </a:r>
            <a:r>
              <a:rPr lang="en-US" altLang="en-US" sz="2400" dirty="0" err="1" smtClean="0">
                <a:latin typeface="Arial" charset="0"/>
              </a:rPr>
              <a:t>FS_IoT_LC</a:t>
            </a:r>
            <a:r>
              <a:rPr lang="en-US" altLang="en-US" sz="2400" dirty="0" smtClean="0">
                <a:latin typeface="Arial" charset="0"/>
              </a:rPr>
              <a:t>)</a:t>
            </a:r>
          </a:p>
          <a:p>
            <a:pPr marL="0" indent="0" algn="ctr">
              <a:lnSpc>
                <a:spcPct val="90000"/>
              </a:lnSpc>
              <a:buFontTx/>
              <a:buNone/>
            </a:pPr>
            <a:endParaRPr lang="en-GB" altLang="en-US" sz="2400" dirty="0" smtClean="0">
              <a:latin typeface="Arial" charset="0"/>
            </a:endParaRPr>
          </a:p>
        </p:txBody>
      </p:sp>
      <p:sp>
        <p:nvSpPr>
          <p:cNvPr id="2" name="TextBox 1"/>
          <p:cNvSpPr txBox="1"/>
          <p:nvPr/>
        </p:nvSpPr>
        <p:spPr>
          <a:xfrm>
            <a:off x="670560" y="650240"/>
            <a:ext cx="2072640" cy="276999"/>
          </a:xfrm>
          <a:prstGeom prst="rect">
            <a:avLst/>
          </a:prstGeom>
          <a:noFill/>
        </p:spPr>
        <p:txBody>
          <a:bodyPr wrap="square" rtlCol="0">
            <a:spAutoFit/>
          </a:bodyPr>
          <a:lstStyle/>
          <a:p>
            <a:r>
              <a:rPr lang="en-GB" sz="1200" dirty="0" smtClean="0"/>
              <a:t>GP-150671</a:t>
            </a:r>
            <a:endParaRPr lang="en-GB" sz="1200" dirty="0" smtClean="0"/>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2. Narrow Band OFDMA (NB-OFDMA)</a:t>
            </a:r>
            <a:endParaRPr lang="en-GB" dirty="0"/>
          </a:p>
        </p:txBody>
      </p:sp>
      <p:sp>
        <p:nvSpPr>
          <p:cNvPr id="3" name="Content Placeholder 2"/>
          <p:cNvSpPr>
            <a:spLocks noGrp="1"/>
          </p:cNvSpPr>
          <p:nvPr>
            <p:ph idx="1"/>
          </p:nvPr>
        </p:nvSpPr>
        <p:spPr>
          <a:xfrm>
            <a:off x="480951" y="1172687"/>
            <a:ext cx="8229600" cy="4525963"/>
          </a:xfrm>
        </p:spPr>
        <p:txBody>
          <a:bodyPr/>
          <a:lstStyle/>
          <a:p>
            <a:r>
              <a:rPr lang="en-GB" dirty="0" smtClean="0"/>
              <a:t> </a:t>
            </a:r>
            <a:r>
              <a:rPr lang="en-GB" dirty="0"/>
              <a:t>NB-OFDMA Physical layer design</a:t>
            </a:r>
          </a:p>
          <a:p>
            <a:pPr lvl="1"/>
            <a:r>
              <a:rPr lang="en-GB" sz="2000" dirty="0"/>
              <a:t>Narrow Band OFDMA (NB-OFDMA) on the downlink</a:t>
            </a:r>
          </a:p>
          <a:p>
            <a:pPr lvl="1"/>
            <a:r>
              <a:rPr lang="en-GB" sz="2000" dirty="0"/>
              <a:t>Single Carrier FDMA (SC-FDMA) on the uplink</a:t>
            </a:r>
          </a:p>
          <a:p>
            <a:pPr lvl="1"/>
            <a:r>
              <a:rPr lang="en-GB" sz="2000" dirty="0"/>
              <a:t>72 sub-channels over 200 kHz, 2.5 kHz channel spacing, 10 kHz guard at each edge</a:t>
            </a:r>
            <a:endParaRPr lang="en-GB" dirty="0" smtClean="0"/>
          </a:p>
          <a:p>
            <a:r>
              <a:rPr lang="en-GB" dirty="0"/>
              <a:t>Concept evaluations captured in </a:t>
            </a:r>
            <a:r>
              <a:rPr lang="en-GB" dirty="0" smtClean="0"/>
              <a:t>TR</a:t>
            </a:r>
            <a:endParaRPr lang="en-GB" dirty="0" smtClean="0"/>
          </a:p>
          <a:p>
            <a:pPr lvl="1"/>
            <a:r>
              <a:rPr lang="en-GB" sz="2000" dirty="0" smtClean="0"/>
              <a:t>Concept </a:t>
            </a:r>
            <a:r>
              <a:rPr lang="en-GB" sz="2000" dirty="0"/>
              <a:t>evaluations captured in the </a:t>
            </a:r>
            <a:r>
              <a:rPr lang="en-GB" sz="2000" dirty="0" smtClean="0"/>
              <a:t>TR</a:t>
            </a:r>
          </a:p>
          <a:p>
            <a:pPr lvl="1"/>
            <a:r>
              <a:rPr lang="en-GB" sz="2000" dirty="0"/>
              <a:t>Coverage achieves 20 dB extension objective for </a:t>
            </a:r>
            <a:r>
              <a:rPr lang="en-GB" sz="2000" dirty="0" smtClean="0"/>
              <a:t>data </a:t>
            </a:r>
            <a:r>
              <a:rPr lang="en-GB" sz="2000" dirty="0"/>
              <a:t>and control </a:t>
            </a:r>
            <a:r>
              <a:rPr lang="en-GB" sz="2000" dirty="0" smtClean="0"/>
              <a:t>channels</a:t>
            </a:r>
          </a:p>
          <a:p>
            <a:pPr lvl="1"/>
            <a:r>
              <a:rPr lang="en-GB" sz="2000" dirty="0" smtClean="0"/>
              <a:t>Battery </a:t>
            </a:r>
            <a:r>
              <a:rPr lang="en-GB" sz="2000" dirty="0"/>
              <a:t>life achieves 10 years from 5 </a:t>
            </a:r>
            <a:r>
              <a:rPr lang="en-GB" sz="2000" dirty="0" err="1"/>
              <a:t>Wh</a:t>
            </a:r>
            <a:r>
              <a:rPr lang="en-GB" sz="2000" dirty="0"/>
              <a:t> battery capacity for most evaluated scenarios (exceptions are for higher reporting frequencies with high coverage extension</a:t>
            </a:r>
            <a:r>
              <a:rPr lang="en-GB" sz="2000" dirty="0" smtClean="0"/>
              <a:t>).</a:t>
            </a:r>
          </a:p>
          <a:p>
            <a:pPr lvl="1"/>
            <a:r>
              <a:rPr lang="en-GB" sz="2000" dirty="0"/>
              <a:t>Latency achieves 10 second objective for exception reports for all coverage extensions.</a:t>
            </a:r>
            <a:endParaRPr lang="en-GB" sz="2000" dirty="0" smtClean="0"/>
          </a:p>
        </p:txBody>
      </p:sp>
    </p:spTree>
    <p:extLst>
      <p:ext uri="{BB962C8B-B14F-4D97-AF65-F5344CB8AC3E}">
        <p14:creationId xmlns:p14="http://schemas.microsoft.com/office/powerpoint/2010/main" val="15362074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2. Narrow Band OFDMA (NB-OFDMA) </a:t>
            </a:r>
            <a:endParaRPr lang="en-GB" dirty="0"/>
          </a:p>
        </p:txBody>
      </p:sp>
      <p:sp>
        <p:nvSpPr>
          <p:cNvPr id="3" name="Content Placeholder 2"/>
          <p:cNvSpPr>
            <a:spLocks noGrp="1"/>
          </p:cNvSpPr>
          <p:nvPr>
            <p:ph idx="1"/>
          </p:nvPr>
        </p:nvSpPr>
        <p:spPr/>
        <p:txBody>
          <a:bodyPr/>
          <a:lstStyle/>
          <a:p>
            <a:r>
              <a:rPr lang="en-GB" dirty="0" smtClean="0"/>
              <a:t> NB-OFDMA MAC</a:t>
            </a:r>
          </a:p>
          <a:p>
            <a:pPr lvl="1"/>
            <a:r>
              <a:rPr lang="en-GB" dirty="0"/>
              <a:t>Broadcast information </a:t>
            </a:r>
            <a:r>
              <a:rPr lang="en-GB" dirty="0" smtClean="0"/>
              <a:t>defined</a:t>
            </a:r>
          </a:p>
          <a:p>
            <a:pPr lvl="1"/>
            <a:r>
              <a:rPr lang="en-GB" dirty="0"/>
              <a:t>Procedure for paging and data transfer </a:t>
            </a:r>
            <a:r>
              <a:rPr lang="en-GB" dirty="0" smtClean="0"/>
              <a:t>defined</a:t>
            </a:r>
          </a:p>
          <a:p>
            <a:pPr lvl="1"/>
            <a:r>
              <a:rPr lang="en-GB" dirty="0"/>
              <a:t>Key MAC control messages defined</a:t>
            </a:r>
          </a:p>
        </p:txBody>
      </p:sp>
    </p:spTree>
    <p:extLst>
      <p:ext uri="{BB962C8B-B14F-4D97-AF65-F5344CB8AC3E}">
        <p14:creationId xmlns:p14="http://schemas.microsoft.com/office/powerpoint/2010/main" val="28018005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3000" dirty="0" smtClean="0"/>
              <a:t>3. Cooperative Ultra Narrow Band (C-UNB)</a:t>
            </a:r>
            <a:br>
              <a:rPr lang="en-GB" sz="3000" dirty="0" smtClean="0"/>
            </a:br>
            <a:r>
              <a:rPr lang="en-GB" sz="1600" dirty="0" smtClean="0"/>
              <a:t>(Proposals only, not yet in TR)</a:t>
            </a:r>
            <a:endParaRPr lang="en-GB" sz="3000" dirty="0"/>
          </a:p>
        </p:txBody>
      </p:sp>
      <p:sp>
        <p:nvSpPr>
          <p:cNvPr id="3" name="Content Placeholder 2"/>
          <p:cNvSpPr>
            <a:spLocks noGrp="1"/>
          </p:cNvSpPr>
          <p:nvPr>
            <p:ph idx="1"/>
          </p:nvPr>
        </p:nvSpPr>
        <p:spPr/>
        <p:txBody>
          <a:bodyPr/>
          <a:lstStyle/>
          <a:p>
            <a:r>
              <a:rPr lang="en-GB" dirty="0" smtClean="0"/>
              <a:t> C-UNB Physical layer design</a:t>
            </a:r>
          </a:p>
          <a:p>
            <a:pPr lvl="1"/>
            <a:r>
              <a:rPr lang="en-GB" dirty="0" smtClean="0"/>
              <a:t>Mono frequency block network</a:t>
            </a:r>
          </a:p>
          <a:p>
            <a:pPr lvl="1"/>
            <a:r>
              <a:rPr lang="en-GB" dirty="0"/>
              <a:t>U</a:t>
            </a:r>
            <a:r>
              <a:rPr lang="en-GB" dirty="0" smtClean="0"/>
              <a:t>ltra narrow band modulation</a:t>
            </a:r>
          </a:p>
          <a:p>
            <a:pPr lvl="1"/>
            <a:r>
              <a:rPr lang="en-GB" dirty="0"/>
              <a:t>N</a:t>
            </a:r>
            <a:r>
              <a:rPr lang="en-GB" dirty="0" smtClean="0"/>
              <a:t>o time or frequency synchronisation</a:t>
            </a:r>
          </a:p>
          <a:p>
            <a:r>
              <a:rPr lang="en-GB" dirty="0" smtClean="0"/>
              <a:t> C-UNB link layer aspect</a:t>
            </a:r>
          </a:p>
          <a:p>
            <a:pPr lvl="1"/>
            <a:r>
              <a:rPr lang="en-GB" dirty="0"/>
              <a:t>S</a:t>
            </a:r>
            <a:r>
              <a:rPr lang="en-GB" dirty="0" smtClean="0"/>
              <a:t>egmentation/reassembly specific to C-UNB</a:t>
            </a:r>
          </a:p>
          <a:p>
            <a:r>
              <a:rPr lang="en-GB" dirty="0" smtClean="0"/>
              <a:t> C-UNB architecture</a:t>
            </a:r>
          </a:p>
          <a:p>
            <a:pPr lvl="1"/>
            <a:r>
              <a:rPr lang="en-GB" dirty="0" smtClean="0"/>
              <a:t>Dedicated server added in the core network</a:t>
            </a:r>
          </a:p>
          <a:p>
            <a:pPr lvl="1"/>
            <a:r>
              <a:rPr lang="en-GB" dirty="0" smtClean="0"/>
              <a:t>Can connect to Gb interface</a:t>
            </a:r>
            <a:endParaRPr lang="en-GB" dirty="0"/>
          </a:p>
        </p:txBody>
      </p:sp>
    </p:spTree>
    <p:extLst>
      <p:ext uri="{BB962C8B-B14F-4D97-AF65-F5344CB8AC3E}">
        <p14:creationId xmlns:p14="http://schemas.microsoft.com/office/powerpoint/2010/main" val="36604630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4. Combined Narrow Band and Chirp Spread </a:t>
            </a:r>
            <a:r>
              <a:rPr lang="en-GB" dirty="0"/>
              <a:t>Spectrum </a:t>
            </a:r>
            <a:r>
              <a:rPr lang="en-GB" sz="1600" dirty="0"/>
              <a:t>(Proposals only, not yet in TR)</a:t>
            </a:r>
            <a:endParaRPr lang="en-GB" dirty="0"/>
          </a:p>
        </p:txBody>
      </p:sp>
      <p:sp>
        <p:nvSpPr>
          <p:cNvPr id="3" name="Content Placeholder 2"/>
          <p:cNvSpPr>
            <a:spLocks noGrp="1"/>
          </p:cNvSpPr>
          <p:nvPr>
            <p:ph idx="1"/>
          </p:nvPr>
        </p:nvSpPr>
        <p:spPr/>
        <p:txBody>
          <a:bodyPr/>
          <a:lstStyle/>
          <a:p>
            <a:r>
              <a:rPr lang="en-GB" dirty="0" smtClean="0"/>
              <a:t> </a:t>
            </a:r>
            <a:r>
              <a:rPr lang="en-GB" dirty="0"/>
              <a:t> </a:t>
            </a:r>
            <a:r>
              <a:rPr lang="en-GB" dirty="0" smtClean="0"/>
              <a:t>No </a:t>
            </a:r>
            <a:r>
              <a:rPr lang="en-GB" dirty="0"/>
              <a:t>contributions presented in </a:t>
            </a:r>
            <a:r>
              <a:rPr lang="en-GB" dirty="0" smtClean="0"/>
              <a:t>GERAN#66, May 2015</a:t>
            </a:r>
            <a:endParaRPr lang="en-GB" dirty="0"/>
          </a:p>
          <a:p>
            <a:pPr marL="0" indent="0">
              <a:buNone/>
            </a:pPr>
            <a:endParaRPr lang="en-GB" dirty="0"/>
          </a:p>
        </p:txBody>
      </p:sp>
    </p:spTree>
    <p:extLst>
      <p:ext uri="{BB962C8B-B14F-4D97-AF65-F5344CB8AC3E}">
        <p14:creationId xmlns:p14="http://schemas.microsoft.com/office/powerpoint/2010/main" val="1880652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5. Converged (NB M2M and NB OFDMA) </a:t>
            </a:r>
            <a:r>
              <a:rPr lang="en-GB" dirty="0"/>
              <a:t>solution </a:t>
            </a:r>
            <a:r>
              <a:rPr lang="en-GB" sz="1600" dirty="0"/>
              <a:t>(Proposals only, not yet in TR)</a:t>
            </a:r>
            <a:endParaRPr lang="en-GB" dirty="0"/>
          </a:p>
        </p:txBody>
      </p:sp>
      <p:sp>
        <p:nvSpPr>
          <p:cNvPr id="3" name="Content Placeholder 2"/>
          <p:cNvSpPr>
            <a:spLocks noGrp="1"/>
          </p:cNvSpPr>
          <p:nvPr>
            <p:ph idx="1"/>
          </p:nvPr>
        </p:nvSpPr>
        <p:spPr/>
        <p:txBody>
          <a:bodyPr/>
          <a:lstStyle/>
          <a:p>
            <a:r>
              <a:rPr lang="en-GB" dirty="0" smtClean="0"/>
              <a:t> Only an initial overview presented in GERAN#66</a:t>
            </a:r>
            <a:endParaRPr lang="en-GB" dirty="0"/>
          </a:p>
        </p:txBody>
      </p:sp>
      <p:sp>
        <p:nvSpPr>
          <p:cNvPr id="6" name="Rectangle 1"/>
          <p:cNvSpPr>
            <a:spLocks noChangeArrowheads="1"/>
          </p:cNvSpPr>
          <p:nvPr/>
        </p:nvSpPr>
        <p:spPr bwMode="auto">
          <a:xfrm>
            <a:off x="182803" y="2124255"/>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dirty="0" smtClean="0">
                <a:ln>
                  <a:noFill/>
                </a:ln>
                <a:solidFill>
                  <a:schemeClr val="tx1"/>
                </a:solidFill>
                <a:effectLst/>
                <a:latin typeface="Times New Roman" pitchFamily="18" charset="0"/>
                <a:ea typeface="SimSun" pitchFamily="2" charset="-122"/>
                <a:cs typeface="Times New Roman" pitchFamily="18" charset="0"/>
              </a:rPr>
              <a:t>Indicative parameters for converged solution</a:t>
            </a:r>
            <a:endParaRPr kumimoji="0" lang="en-US" altLang="zh-CN" sz="1800" b="0"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7" name="Table 6"/>
          <p:cNvGraphicFramePr>
            <a:graphicFrameLocks noGrp="1"/>
          </p:cNvGraphicFramePr>
          <p:nvPr>
            <p:extLst>
              <p:ext uri="{D42A27DB-BD31-4B8C-83A1-F6EECF244321}">
                <p14:modId xmlns:p14="http://schemas.microsoft.com/office/powerpoint/2010/main" val="3368296157"/>
              </p:ext>
            </p:extLst>
          </p:nvPr>
        </p:nvGraphicFramePr>
        <p:xfrm>
          <a:off x="1563028" y="2581455"/>
          <a:ext cx="5603875" cy="3589020"/>
        </p:xfrm>
        <a:graphic>
          <a:graphicData uri="http://schemas.openxmlformats.org/drawingml/2006/table">
            <a:tbl>
              <a:tblPr firstRow="1" bandRow="1"/>
              <a:tblGrid>
                <a:gridCol w="1989455"/>
                <a:gridCol w="1807210"/>
                <a:gridCol w="1807210"/>
              </a:tblGrid>
              <a:tr h="201295">
                <a:tc>
                  <a:txBody>
                    <a:bodyPr/>
                    <a:lstStyle/>
                    <a:p>
                      <a:endParaRPr lang="en-GB" sz="1000" dirty="0">
                        <a:effectLst/>
                        <a:latin typeface="Times New Roma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4BC96"/>
                    </a:solidFill>
                  </a:tcPr>
                </a:tc>
                <a:tc>
                  <a:txBody>
                    <a:bodyPr/>
                    <a:lstStyle/>
                    <a:p>
                      <a:pPr algn="just">
                        <a:spcAft>
                          <a:spcPts val="0"/>
                        </a:spcAft>
                      </a:pPr>
                      <a:r>
                        <a:rPr lang="en-GB" sz="1050" b="1" kern="100" dirty="0">
                          <a:effectLst/>
                          <a:latin typeface="Times New Roman"/>
                          <a:ea typeface="SimSun"/>
                        </a:rPr>
                        <a:t>Downlink</a:t>
                      </a:r>
                      <a:endParaRPr lang="en-GB" sz="1050" kern="100" dirty="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4BC96"/>
                    </a:solidFill>
                  </a:tcPr>
                </a:tc>
                <a:tc>
                  <a:txBody>
                    <a:bodyPr/>
                    <a:lstStyle/>
                    <a:p>
                      <a:pPr algn="just">
                        <a:spcAft>
                          <a:spcPts val="0"/>
                        </a:spcAft>
                      </a:pPr>
                      <a:r>
                        <a:rPr lang="en-GB" sz="1050" b="1" kern="100">
                          <a:effectLst/>
                          <a:latin typeface="Times New Roman"/>
                          <a:ea typeface="SimSun"/>
                        </a:rPr>
                        <a:t>Uplink</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4BC96"/>
                    </a:solidFill>
                  </a:tcPr>
                </a:tc>
              </a:tr>
              <a:tr h="201295">
                <a:tc>
                  <a:txBody>
                    <a:bodyPr/>
                    <a:lstStyle/>
                    <a:p>
                      <a:pPr algn="just">
                        <a:spcAft>
                          <a:spcPts val="0"/>
                        </a:spcAft>
                      </a:pPr>
                      <a:r>
                        <a:rPr lang="en-GB" sz="1050" b="1" kern="100">
                          <a:solidFill>
                            <a:srgbClr val="000000"/>
                          </a:solidFill>
                          <a:effectLst/>
                          <a:latin typeface="Times New Roman"/>
                          <a:ea typeface="SimSun"/>
                        </a:rPr>
                        <a:t>Multiple access</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050" kern="100">
                          <a:solidFill>
                            <a:srgbClr val="000000"/>
                          </a:solidFill>
                          <a:effectLst/>
                          <a:latin typeface="Times New Roman"/>
                          <a:ea typeface="SimSun"/>
                        </a:rPr>
                        <a:t>OFDMA</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050" kern="100">
                          <a:solidFill>
                            <a:srgbClr val="000000"/>
                          </a:solidFill>
                          <a:effectLst/>
                          <a:latin typeface="Times New Roman"/>
                          <a:ea typeface="SimSun"/>
                        </a:rPr>
                        <a:t>FDMA</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1295">
                <a:tc>
                  <a:txBody>
                    <a:bodyPr/>
                    <a:lstStyle/>
                    <a:p>
                      <a:pPr algn="just">
                        <a:spcAft>
                          <a:spcPts val="0"/>
                        </a:spcAft>
                      </a:pPr>
                      <a:r>
                        <a:rPr lang="en-GB" sz="1050" b="1" kern="100">
                          <a:solidFill>
                            <a:srgbClr val="000000"/>
                          </a:solidFill>
                          <a:effectLst/>
                          <a:latin typeface="Times New Roman"/>
                          <a:ea typeface="SimSun"/>
                        </a:rPr>
                        <a:t>Sub-channel symbol rate</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050" kern="100">
                          <a:solidFill>
                            <a:srgbClr val="000000"/>
                          </a:solidFill>
                          <a:effectLst/>
                          <a:latin typeface="Times New Roman"/>
                          <a:ea typeface="SimSun"/>
                        </a:rPr>
                        <a:t>3.75 kHz</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050" kern="100">
                          <a:solidFill>
                            <a:srgbClr val="000000"/>
                          </a:solidFill>
                          <a:effectLst/>
                          <a:latin typeface="Times New Roman"/>
                          <a:ea typeface="SimSun"/>
                        </a:rPr>
                        <a:t>3.75 kHz</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1295">
                <a:tc>
                  <a:txBody>
                    <a:bodyPr/>
                    <a:lstStyle/>
                    <a:p>
                      <a:pPr algn="just">
                        <a:spcAft>
                          <a:spcPts val="0"/>
                        </a:spcAft>
                      </a:pPr>
                      <a:r>
                        <a:rPr lang="en-GB" sz="1050" b="1" kern="100">
                          <a:solidFill>
                            <a:srgbClr val="000000"/>
                          </a:solidFill>
                          <a:effectLst/>
                          <a:latin typeface="Times New Roman"/>
                          <a:ea typeface="SimSun"/>
                        </a:rPr>
                        <a:t>Sub-channel spacing</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050" kern="100">
                          <a:solidFill>
                            <a:srgbClr val="000000"/>
                          </a:solidFill>
                          <a:effectLst/>
                          <a:latin typeface="Times New Roman"/>
                          <a:ea typeface="SimSun"/>
                        </a:rPr>
                        <a:t>3.75 kHz</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050" kern="100">
                          <a:solidFill>
                            <a:srgbClr val="000000"/>
                          </a:solidFill>
                          <a:effectLst/>
                          <a:latin typeface="Times New Roman"/>
                          <a:ea typeface="SimSun"/>
                        </a:rPr>
                        <a:t>5 kHz</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1295">
                <a:tc>
                  <a:txBody>
                    <a:bodyPr/>
                    <a:lstStyle/>
                    <a:p>
                      <a:pPr algn="just">
                        <a:spcAft>
                          <a:spcPts val="0"/>
                        </a:spcAft>
                      </a:pPr>
                      <a:r>
                        <a:rPr lang="en-GB" sz="1050" b="1" kern="100">
                          <a:solidFill>
                            <a:srgbClr val="000000"/>
                          </a:solidFill>
                          <a:effectLst/>
                          <a:latin typeface="Times New Roman"/>
                          <a:ea typeface="SimSun"/>
                        </a:rPr>
                        <a:t>Number of sub-channels</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050" kern="100">
                          <a:solidFill>
                            <a:srgbClr val="000000"/>
                          </a:solidFill>
                          <a:effectLst/>
                          <a:latin typeface="Times New Roman"/>
                          <a:ea typeface="SimSun"/>
                        </a:rPr>
                        <a:t>48</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050" kern="100">
                          <a:solidFill>
                            <a:srgbClr val="000000"/>
                          </a:solidFill>
                          <a:effectLst/>
                          <a:latin typeface="Times New Roman"/>
                          <a:ea typeface="SimSun"/>
                        </a:rPr>
                        <a:t>36</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1295">
                <a:tc>
                  <a:txBody>
                    <a:bodyPr/>
                    <a:lstStyle/>
                    <a:p>
                      <a:pPr algn="just">
                        <a:spcAft>
                          <a:spcPts val="0"/>
                        </a:spcAft>
                      </a:pPr>
                      <a:r>
                        <a:rPr lang="en-GB" sz="1050" b="1" kern="100">
                          <a:solidFill>
                            <a:srgbClr val="000000"/>
                          </a:solidFill>
                          <a:effectLst/>
                          <a:latin typeface="Times New Roman"/>
                          <a:ea typeface="SimSun"/>
                        </a:rPr>
                        <a:t>Maximum transmit power </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050" kern="100">
                          <a:solidFill>
                            <a:srgbClr val="000000"/>
                          </a:solidFill>
                          <a:effectLst/>
                          <a:latin typeface="Times New Roman"/>
                          <a:ea typeface="SimSun"/>
                        </a:rPr>
                        <a:t>43 dBm</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050" kern="100">
                          <a:solidFill>
                            <a:srgbClr val="000000"/>
                          </a:solidFill>
                          <a:effectLst/>
                          <a:latin typeface="Times New Roman"/>
                          <a:ea typeface="SimSun"/>
                        </a:rPr>
                        <a:t>23 dBm</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1295">
                <a:tc>
                  <a:txBody>
                    <a:bodyPr/>
                    <a:lstStyle/>
                    <a:p>
                      <a:pPr algn="just">
                        <a:spcAft>
                          <a:spcPts val="0"/>
                        </a:spcAft>
                      </a:pPr>
                      <a:r>
                        <a:rPr lang="en-GB" sz="1050" b="1" kern="100">
                          <a:solidFill>
                            <a:srgbClr val="000000"/>
                          </a:solidFill>
                          <a:effectLst/>
                          <a:latin typeface="Times New Roman"/>
                          <a:ea typeface="SimSun"/>
                        </a:rPr>
                        <a:t>Modulation mandatory</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050" kern="100">
                          <a:solidFill>
                            <a:srgbClr val="000000"/>
                          </a:solidFill>
                          <a:effectLst/>
                          <a:latin typeface="Times New Roman"/>
                          <a:ea typeface="SimSun"/>
                        </a:rPr>
                        <a:t>BPSK, QPSK</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050" kern="100">
                          <a:solidFill>
                            <a:srgbClr val="000000"/>
                          </a:solidFill>
                          <a:effectLst/>
                          <a:latin typeface="Times New Roman"/>
                          <a:ea typeface="SimSun"/>
                        </a:rPr>
                        <a:t>GMSK</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1295">
                <a:tc>
                  <a:txBody>
                    <a:bodyPr/>
                    <a:lstStyle/>
                    <a:p>
                      <a:pPr algn="just">
                        <a:spcAft>
                          <a:spcPts val="0"/>
                        </a:spcAft>
                      </a:pPr>
                      <a:r>
                        <a:rPr lang="en-GB" sz="1050" b="1" kern="100">
                          <a:solidFill>
                            <a:srgbClr val="000000"/>
                          </a:solidFill>
                          <a:effectLst/>
                          <a:latin typeface="Times New Roman"/>
                          <a:ea typeface="SimSun"/>
                        </a:rPr>
                        <a:t>Modulation optional</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050" kern="100">
                          <a:solidFill>
                            <a:srgbClr val="000000"/>
                          </a:solidFill>
                          <a:effectLst/>
                          <a:latin typeface="Times New Roman"/>
                          <a:ea typeface="SimSun"/>
                        </a:rPr>
                        <a:t>16QAM</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050" kern="100">
                          <a:solidFill>
                            <a:srgbClr val="000000"/>
                          </a:solidFill>
                          <a:effectLst/>
                          <a:latin typeface="Times New Roman"/>
                          <a:ea typeface="SimSun"/>
                        </a:rPr>
                        <a:t>BPSK, QPSK, 8PSK</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1295">
                <a:tc>
                  <a:txBody>
                    <a:bodyPr/>
                    <a:lstStyle/>
                    <a:p>
                      <a:pPr algn="just">
                        <a:spcAft>
                          <a:spcPts val="0"/>
                        </a:spcAft>
                      </a:pPr>
                      <a:r>
                        <a:rPr lang="en-GB" sz="1050" b="1" kern="100">
                          <a:solidFill>
                            <a:srgbClr val="000000"/>
                          </a:solidFill>
                          <a:effectLst/>
                          <a:latin typeface="Times New Roman"/>
                          <a:ea typeface="SimSun"/>
                        </a:rPr>
                        <a:t>Pulse shaping</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050" kern="100">
                          <a:solidFill>
                            <a:srgbClr val="000000"/>
                          </a:solidFill>
                          <a:effectLst/>
                          <a:latin typeface="Times New Roman"/>
                          <a:ea typeface="SimSun"/>
                        </a:rPr>
                        <a:t>Wideband spectral </a:t>
                      </a:r>
                      <a:br>
                        <a:rPr lang="en-GB" sz="1050" kern="100">
                          <a:solidFill>
                            <a:srgbClr val="000000"/>
                          </a:solidFill>
                          <a:effectLst/>
                          <a:latin typeface="Times New Roman"/>
                          <a:ea typeface="SimSun"/>
                        </a:rPr>
                      </a:br>
                      <a:r>
                        <a:rPr lang="en-GB" sz="1050" kern="100">
                          <a:solidFill>
                            <a:srgbClr val="000000"/>
                          </a:solidFill>
                          <a:effectLst/>
                          <a:latin typeface="Times New Roman"/>
                          <a:ea typeface="SimSun"/>
                        </a:rPr>
                        <a:t>shaping</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050" kern="100">
                          <a:solidFill>
                            <a:srgbClr val="000000"/>
                          </a:solidFill>
                          <a:effectLst/>
                          <a:latin typeface="Times New Roman"/>
                          <a:ea typeface="SimSun"/>
                        </a:rPr>
                        <a:t>Symbol rate shaping</a:t>
                      </a:r>
                      <a:endParaRPr lang="en-GB" sz="1050" kern="100">
                        <a:effectLst/>
                        <a:latin typeface="Times New Roman"/>
                        <a:ea typeface="SimSun"/>
                      </a:endParaRPr>
                    </a:p>
                    <a:p>
                      <a:pPr algn="just">
                        <a:spcAft>
                          <a:spcPts val="0"/>
                        </a:spcAft>
                      </a:pPr>
                      <a:r>
                        <a:rPr lang="en-GB" sz="1050" kern="100">
                          <a:solidFill>
                            <a:srgbClr val="000000"/>
                          </a:solidFill>
                          <a:effectLst/>
                          <a:latin typeface="Times New Roman"/>
                          <a:ea typeface="SimSun"/>
                        </a:rPr>
                        <a:t>GMSK: BT=0.3</a:t>
                      </a:r>
                      <a:br>
                        <a:rPr lang="en-GB" sz="1050" kern="100">
                          <a:solidFill>
                            <a:srgbClr val="000000"/>
                          </a:solidFill>
                          <a:effectLst/>
                          <a:latin typeface="Times New Roman"/>
                          <a:ea typeface="SimSun"/>
                        </a:rPr>
                      </a:br>
                      <a:r>
                        <a:rPr lang="en-GB" sz="1050" kern="100">
                          <a:solidFill>
                            <a:srgbClr val="000000"/>
                          </a:solidFill>
                          <a:effectLst/>
                          <a:latin typeface="Times New Roman"/>
                          <a:ea typeface="SimSun"/>
                        </a:rPr>
                        <a:t>PSK: root-raised cosine</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1295">
                <a:tc>
                  <a:txBody>
                    <a:bodyPr/>
                    <a:lstStyle/>
                    <a:p>
                      <a:pPr algn="just">
                        <a:spcAft>
                          <a:spcPts val="0"/>
                        </a:spcAft>
                      </a:pPr>
                      <a:r>
                        <a:rPr lang="en-GB" sz="1050" b="1" kern="100">
                          <a:solidFill>
                            <a:srgbClr val="000000"/>
                          </a:solidFill>
                          <a:effectLst/>
                          <a:latin typeface="Times New Roman"/>
                          <a:ea typeface="SimSun"/>
                        </a:rPr>
                        <a:t>FFT size</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050" kern="100">
                          <a:solidFill>
                            <a:srgbClr val="000000"/>
                          </a:solidFill>
                          <a:effectLst/>
                          <a:latin typeface="Times New Roman"/>
                          <a:ea typeface="SimSun"/>
                        </a:rPr>
                        <a:t>64</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050" kern="100">
                          <a:solidFill>
                            <a:srgbClr val="000000"/>
                          </a:solidFill>
                          <a:effectLst/>
                          <a:latin typeface="Times New Roman"/>
                          <a:ea typeface="SimSun"/>
                        </a:rPr>
                        <a:t>-</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1295">
                <a:tc>
                  <a:txBody>
                    <a:bodyPr/>
                    <a:lstStyle/>
                    <a:p>
                      <a:pPr algn="just">
                        <a:spcAft>
                          <a:spcPts val="0"/>
                        </a:spcAft>
                      </a:pPr>
                      <a:r>
                        <a:rPr lang="en-GB" sz="1050" b="1" kern="100">
                          <a:solidFill>
                            <a:srgbClr val="000000"/>
                          </a:solidFill>
                          <a:effectLst/>
                          <a:latin typeface="Times New Roman"/>
                          <a:ea typeface="SimSun"/>
                        </a:rPr>
                        <a:t>Cyclic prefix</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050" kern="100">
                          <a:solidFill>
                            <a:srgbClr val="000000"/>
                          </a:solidFill>
                          <a:effectLst/>
                          <a:latin typeface="Times New Roman"/>
                          <a:ea typeface="SimSun"/>
                        </a:rPr>
                        <a:t>6 samples</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050" kern="100">
                          <a:solidFill>
                            <a:srgbClr val="000000"/>
                          </a:solidFill>
                          <a:effectLst/>
                          <a:latin typeface="Times New Roman"/>
                          <a:ea typeface="SimSun"/>
                        </a:rPr>
                        <a:t>-</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1295">
                <a:tc>
                  <a:txBody>
                    <a:bodyPr/>
                    <a:lstStyle/>
                    <a:p>
                      <a:pPr algn="just">
                        <a:spcAft>
                          <a:spcPts val="0"/>
                        </a:spcAft>
                      </a:pPr>
                      <a:r>
                        <a:rPr lang="en-GB" sz="1050" b="1" kern="100">
                          <a:solidFill>
                            <a:srgbClr val="000000"/>
                          </a:solidFill>
                          <a:effectLst/>
                          <a:latin typeface="Times New Roman"/>
                          <a:ea typeface="SimSun"/>
                        </a:rPr>
                        <a:t>Sub-channel bonding</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050" kern="100">
                          <a:solidFill>
                            <a:srgbClr val="000000"/>
                          </a:solidFill>
                          <a:effectLst/>
                          <a:latin typeface="Times New Roman"/>
                          <a:ea typeface="SimSun"/>
                        </a:rPr>
                        <a:t>-</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050" kern="100">
                          <a:solidFill>
                            <a:srgbClr val="000000"/>
                          </a:solidFill>
                          <a:effectLst/>
                          <a:latin typeface="Times New Roman"/>
                          <a:ea typeface="SimSun"/>
                        </a:rPr>
                        <a:t>x2, x4, x8</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1295">
                <a:tc>
                  <a:txBody>
                    <a:bodyPr/>
                    <a:lstStyle/>
                    <a:p>
                      <a:pPr algn="just">
                        <a:spcAft>
                          <a:spcPts val="0"/>
                        </a:spcAft>
                      </a:pPr>
                      <a:r>
                        <a:rPr lang="en-GB" sz="1050" b="1" kern="100">
                          <a:solidFill>
                            <a:srgbClr val="000000"/>
                          </a:solidFill>
                          <a:effectLst/>
                          <a:latin typeface="Times New Roman"/>
                          <a:ea typeface="SimSun"/>
                        </a:rPr>
                        <a:t>FEC</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050" kern="100">
                          <a:solidFill>
                            <a:srgbClr val="000000"/>
                          </a:solidFill>
                          <a:effectLst/>
                          <a:latin typeface="Times New Roman"/>
                          <a:ea typeface="SimSun"/>
                        </a:rPr>
                        <a:t>Tail biting convolutional </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050" kern="100" dirty="0">
                          <a:solidFill>
                            <a:srgbClr val="000000"/>
                          </a:solidFill>
                          <a:effectLst/>
                          <a:latin typeface="Times New Roman"/>
                          <a:ea typeface="SimSun"/>
                        </a:rPr>
                        <a:t>Turbo</a:t>
                      </a:r>
                      <a:endParaRPr lang="en-GB" sz="1050" kern="100" dirty="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41196281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Candidate independent issues</a:t>
            </a:r>
            <a:endParaRPr lang="en-GB" dirty="0"/>
          </a:p>
        </p:txBody>
      </p:sp>
      <p:sp>
        <p:nvSpPr>
          <p:cNvPr id="3" name="Content Placeholder 2"/>
          <p:cNvSpPr>
            <a:spLocks noGrp="1"/>
          </p:cNvSpPr>
          <p:nvPr>
            <p:ph idx="1"/>
          </p:nvPr>
        </p:nvSpPr>
        <p:spPr/>
        <p:txBody>
          <a:bodyPr/>
          <a:lstStyle/>
          <a:p>
            <a:r>
              <a:rPr lang="en-GB" dirty="0" smtClean="0"/>
              <a:t>No decision yet on Gb based architecture vs S1 based architecture</a:t>
            </a:r>
            <a:br>
              <a:rPr lang="en-GB" dirty="0" smtClean="0"/>
            </a:br>
            <a:r>
              <a:rPr lang="en-GB" dirty="0" smtClean="0"/>
              <a:t>- but current analysis </a:t>
            </a:r>
            <a:r>
              <a:rPr lang="en-GB" dirty="0" smtClean="0"/>
              <a:t>on transmission efficiency</a:t>
            </a:r>
            <a:br>
              <a:rPr lang="en-GB" dirty="0" smtClean="0"/>
            </a:br>
            <a:r>
              <a:rPr lang="en-GB" dirty="0" smtClean="0"/>
              <a:t>  favours </a:t>
            </a:r>
            <a:r>
              <a:rPr lang="en-GB" dirty="0" smtClean="0"/>
              <a:t>Gb based</a:t>
            </a:r>
          </a:p>
          <a:p>
            <a:endParaRPr lang="en-GB" dirty="0" smtClean="0"/>
          </a:p>
          <a:p>
            <a:r>
              <a:rPr lang="en-GB" dirty="0" smtClean="0"/>
              <a:t>Preferred coding for RRC messages: CSN.1</a:t>
            </a:r>
            <a:endParaRPr lang="en-GB" dirty="0"/>
          </a:p>
        </p:txBody>
      </p:sp>
    </p:spTree>
    <p:extLst>
      <p:ext uri="{BB962C8B-B14F-4D97-AF65-F5344CB8AC3E}">
        <p14:creationId xmlns:p14="http://schemas.microsoft.com/office/powerpoint/2010/main" val="39030703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86592" y="2851584"/>
            <a:ext cx="6834188" cy="1143000"/>
          </a:xfrm>
        </p:spPr>
        <p:txBody>
          <a:bodyPr/>
          <a:lstStyle/>
          <a:p>
            <a:r>
              <a:rPr lang="en-GB" dirty="0" smtClean="0"/>
              <a:t>Thank You</a:t>
            </a:r>
            <a:endParaRPr lang="en-GB" dirty="0"/>
          </a:p>
        </p:txBody>
      </p:sp>
    </p:spTree>
    <p:extLst>
      <p:ext uri="{BB962C8B-B14F-4D97-AF65-F5344CB8AC3E}">
        <p14:creationId xmlns:p14="http://schemas.microsoft.com/office/powerpoint/2010/main" val="31508974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Outline</a:t>
            </a:r>
            <a:endParaRPr lang="en-GB" dirty="0"/>
          </a:p>
        </p:txBody>
      </p:sp>
      <p:sp>
        <p:nvSpPr>
          <p:cNvPr id="3" name="Content Placeholder 2"/>
          <p:cNvSpPr>
            <a:spLocks noGrp="1"/>
          </p:cNvSpPr>
          <p:nvPr>
            <p:ph idx="1"/>
          </p:nvPr>
        </p:nvSpPr>
        <p:spPr>
          <a:xfrm>
            <a:off x="457200" y="1336040"/>
            <a:ext cx="8229600" cy="4780280"/>
          </a:xfrm>
        </p:spPr>
        <p:txBody>
          <a:bodyPr/>
          <a:lstStyle/>
          <a:p>
            <a:r>
              <a:rPr lang="en-GB" dirty="0" smtClean="0"/>
              <a:t> </a:t>
            </a:r>
            <a:r>
              <a:rPr lang="en-GB" sz="2400" dirty="0" smtClean="0"/>
              <a:t>Introduction to Cellular </a:t>
            </a:r>
            <a:r>
              <a:rPr lang="en-GB" sz="2400" dirty="0" err="1" smtClean="0"/>
              <a:t>IoT</a:t>
            </a:r>
            <a:r>
              <a:rPr lang="en-GB" sz="2400" dirty="0" smtClean="0"/>
              <a:t> (</a:t>
            </a:r>
            <a:r>
              <a:rPr lang="en-GB" sz="2400" dirty="0" err="1" smtClean="0"/>
              <a:t>FS_IoT_LC</a:t>
            </a:r>
            <a:r>
              <a:rPr lang="en-GB" sz="2400" dirty="0" smtClean="0"/>
              <a:t>)</a:t>
            </a:r>
          </a:p>
          <a:p>
            <a:pPr lvl="1"/>
            <a:r>
              <a:rPr lang="en-GB" sz="2000" dirty="0" smtClean="0"/>
              <a:t>Objectives</a:t>
            </a:r>
          </a:p>
          <a:p>
            <a:pPr lvl="1"/>
            <a:r>
              <a:rPr lang="en-GB" sz="2000" dirty="0" smtClean="0"/>
              <a:t>Timeline</a:t>
            </a:r>
          </a:p>
          <a:p>
            <a:r>
              <a:rPr lang="en-GB" sz="2400" dirty="0"/>
              <a:t> </a:t>
            </a:r>
            <a:r>
              <a:rPr lang="en-GB" sz="2400" dirty="0" smtClean="0"/>
              <a:t>Clean slate solutions</a:t>
            </a:r>
          </a:p>
          <a:p>
            <a:pPr lvl="1"/>
            <a:r>
              <a:rPr lang="en-GB" sz="2000" dirty="0" smtClean="0"/>
              <a:t>Narrow Band M2M (NB M2M)</a:t>
            </a:r>
          </a:p>
          <a:p>
            <a:pPr lvl="1"/>
            <a:r>
              <a:rPr lang="en-GB" sz="2000" dirty="0" smtClean="0"/>
              <a:t>Narrow Band OFDMA (NB OFDMA)</a:t>
            </a:r>
          </a:p>
          <a:p>
            <a:pPr lvl="1"/>
            <a:r>
              <a:rPr lang="en-GB" sz="2000" dirty="0" smtClean="0"/>
              <a:t>Cooperative Ultra Narrow Band (C-UNB)</a:t>
            </a:r>
          </a:p>
          <a:p>
            <a:pPr lvl="1"/>
            <a:r>
              <a:rPr lang="en-GB" sz="2000" dirty="0" smtClean="0"/>
              <a:t>Combined Narrow Band and Chirp Spread Spectrum</a:t>
            </a:r>
          </a:p>
          <a:p>
            <a:pPr lvl="1"/>
            <a:r>
              <a:rPr lang="en-GB" sz="2000" dirty="0" smtClean="0"/>
              <a:t>Converged (NB M2M and NB OFDMA) solution</a:t>
            </a:r>
          </a:p>
          <a:p>
            <a:r>
              <a:rPr lang="en-GB" dirty="0" smtClean="0"/>
              <a:t> </a:t>
            </a:r>
            <a:r>
              <a:rPr lang="en-GB" sz="2400" dirty="0" smtClean="0"/>
              <a:t>Potential Work Item phase</a:t>
            </a:r>
            <a:endParaRPr lang="en-GB" sz="2400" dirty="0"/>
          </a:p>
          <a:p>
            <a:pPr lvl="1"/>
            <a:r>
              <a:rPr lang="en-GB" sz="2000" dirty="0" smtClean="0"/>
              <a:t>Planned meeting schedule </a:t>
            </a:r>
          </a:p>
          <a:p>
            <a:pPr marL="0" indent="0">
              <a:buNone/>
            </a:pPr>
            <a:endParaRPr lang="en-GB" dirty="0" smtClean="0"/>
          </a:p>
          <a:p>
            <a:endParaRPr lang="en-GB" dirty="0"/>
          </a:p>
        </p:txBody>
      </p:sp>
    </p:spTree>
    <p:extLst>
      <p:ext uri="{BB962C8B-B14F-4D97-AF65-F5344CB8AC3E}">
        <p14:creationId xmlns:p14="http://schemas.microsoft.com/office/powerpoint/2010/main" val="38174622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a:defRPr/>
            </a:pPr>
            <a:r>
              <a:rPr lang="en-US" dirty="0" smtClean="0">
                <a:effectLst>
                  <a:outerShdw blurRad="38100" dist="38100" dir="2700000" algn="tl">
                    <a:srgbClr val="C0C0C0"/>
                  </a:outerShdw>
                </a:effectLst>
              </a:rPr>
              <a:t>Introduction to </a:t>
            </a:r>
            <a:r>
              <a:rPr lang="en-US" dirty="0" err="1" smtClean="0">
                <a:effectLst>
                  <a:outerShdw blurRad="38100" dist="38100" dir="2700000" algn="tl">
                    <a:srgbClr val="C0C0C0"/>
                  </a:outerShdw>
                </a:effectLst>
              </a:rPr>
              <a:t>FS_IoT_LC</a:t>
            </a:r>
            <a:endParaRPr lang="en-US" dirty="0" smtClean="0">
              <a:effectLst>
                <a:outerShdw blurRad="38100" dist="38100" dir="2700000" algn="tl">
                  <a:srgbClr val="C0C0C0"/>
                </a:outerShdw>
              </a:effectLst>
            </a:endParaRPr>
          </a:p>
        </p:txBody>
      </p:sp>
      <p:sp>
        <p:nvSpPr>
          <p:cNvPr id="14339" name="Rectangle 3"/>
          <p:cNvSpPr>
            <a:spLocks noGrp="1"/>
          </p:cNvSpPr>
          <p:nvPr>
            <p:ph type="body" idx="1"/>
          </p:nvPr>
        </p:nvSpPr>
        <p:spPr/>
        <p:txBody>
          <a:bodyPr/>
          <a:lstStyle/>
          <a:p>
            <a:r>
              <a:rPr lang="en-GB" altLang="en-US" dirty="0" smtClean="0"/>
              <a:t> </a:t>
            </a:r>
            <a:r>
              <a:rPr lang="en-GB" dirty="0"/>
              <a:t>In </a:t>
            </a:r>
            <a:r>
              <a:rPr lang="en-GB" dirty="0" smtClean="0"/>
              <a:t>GERAN#62 (May 2014), </a:t>
            </a:r>
            <a:r>
              <a:rPr lang="en-GB" dirty="0"/>
              <a:t>a study item on “Cellular System Support for Ultra Low Complexity and Low Throughput Internet of Things” was </a:t>
            </a:r>
            <a:r>
              <a:rPr lang="en-GB" dirty="0" smtClean="0"/>
              <a:t>approved.</a:t>
            </a:r>
          </a:p>
          <a:p>
            <a:r>
              <a:rPr lang="en-GB" altLang="en-US" dirty="0"/>
              <a:t> </a:t>
            </a:r>
            <a:r>
              <a:rPr lang="en-GB" altLang="en-US" dirty="0" smtClean="0"/>
              <a:t>Objectives of the Study:</a:t>
            </a:r>
          </a:p>
          <a:p>
            <a:pPr lvl="1" hangingPunct="0"/>
            <a:r>
              <a:rPr lang="en-GB" dirty="0"/>
              <a:t>The main objective of the study is to evaluate how to support low throughput and low complexity Machine Type Communications.  </a:t>
            </a:r>
          </a:p>
          <a:p>
            <a:pPr lvl="1" hangingPunct="0"/>
            <a:r>
              <a:rPr lang="en-GB" dirty="0"/>
              <a:t>Different solutions can be investigated, e.g. a non-legacy based design, and/or a backward compatible evolution of GSM/EDGE. </a:t>
            </a:r>
          </a:p>
          <a:p>
            <a:pPr marL="0" indent="0">
              <a:buNone/>
            </a:pPr>
            <a:endParaRPr lang="en-GB" altLang="en-US"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Objectives of </a:t>
            </a:r>
            <a:r>
              <a:rPr lang="en-GB" dirty="0" err="1" smtClean="0"/>
              <a:t>FS_IoT_LC</a:t>
            </a:r>
            <a:endParaRPr lang="en-GB" dirty="0"/>
          </a:p>
        </p:txBody>
      </p:sp>
      <p:sp>
        <p:nvSpPr>
          <p:cNvPr id="3" name="Content Placeholder 2"/>
          <p:cNvSpPr>
            <a:spLocks noGrp="1"/>
          </p:cNvSpPr>
          <p:nvPr>
            <p:ph idx="1"/>
          </p:nvPr>
        </p:nvSpPr>
        <p:spPr>
          <a:ln>
            <a:noFill/>
          </a:ln>
        </p:spPr>
        <p:txBody>
          <a:bodyPr/>
          <a:lstStyle/>
          <a:p>
            <a:pPr lvl="1"/>
            <a:r>
              <a:rPr lang="en-GB" dirty="0"/>
              <a:t>Provide a data rate of at least 160 </a:t>
            </a:r>
            <a:r>
              <a:rPr lang="en-GB" dirty="0" smtClean="0"/>
              <a:t>bps</a:t>
            </a:r>
            <a:r>
              <a:rPr lang="en-GB" baseline="30000" dirty="0" smtClean="0"/>
              <a:t>1</a:t>
            </a:r>
            <a:r>
              <a:rPr lang="en-GB" dirty="0" smtClean="0"/>
              <a:t> </a:t>
            </a:r>
            <a:r>
              <a:rPr lang="en-GB" dirty="0"/>
              <a:t>(on both the uplink and downlink) at the (equivalent of) the SAP to the SNDCP layer with the aim of achieving an extended coverage of 20 dB compared to legacy GPRS (Non EGPRS). 	</a:t>
            </a:r>
            <a:endParaRPr lang="en-GB" altLang="en-US" dirty="0"/>
          </a:p>
          <a:p>
            <a:pPr lvl="1"/>
            <a:r>
              <a:rPr lang="en-GB" dirty="0"/>
              <a:t>Scale to support a massive number of MTC Mobile </a:t>
            </a:r>
            <a:r>
              <a:rPr lang="en-GB" dirty="0" smtClean="0"/>
              <a:t>Stations</a:t>
            </a:r>
          </a:p>
          <a:p>
            <a:pPr lvl="1"/>
            <a:r>
              <a:rPr lang="en-GB" dirty="0"/>
              <a:t>Reduce power consumption of MTC Mobile Stations compared with legacy GPRS (non EGPRS) so that they can have up to ten years battery life with battery capacity of 5 </a:t>
            </a:r>
            <a:r>
              <a:rPr lang="en-GB" dirty="0" smtClean="0"/>
              <a:t>Watt-hours</a:t>
            </a:r>
          </a:p>
          <a:p>
            <a:pPr lvl="1"/>
            <a:r>
              <a:rPr lang="en-GB" dirty="0"/>
              <a:t>Maximise the reduction in complexity of the Mobile Termination compared to that of a legacy GPRS (non EGPRS) MT 	</a:t>
            </a:r>
            <a:endParaRPr lang="en-US" altLang="en-US" dirty="0"/>
          </a:p>
          <a:p>
            <a:pPr lvl="1"/>
            <a:endParaRPr lang="en-GB" dirty="0"/>
          </a:p>
        </p:txBody>
      </p:sp>
      <p:sp>
        <p:nvSpPr>
          <p:cNvPr id="6" name="TextBox 5"/>
          <p:cNvSpPr txBox="1"/>
          <p:nvPr/>
        </p:nvSpPr>
        <p:spPr>
          <a:xfrm>
            <a:off x="2883" y="6215179"/>
            <a:ext cx="9341019" cy="246221"/>
          </a:xfrm>
          <a:prstGeom prst="rect">
            <a:avLst/>
          </a:prstGeom>
          <a:noFill/>
        </p:spPr>
        <p:txBody>
          <a:bodyPr wrap="none" rtlCol="0">
            <a:spAutoFit/>
          </a:bodyPr>
          <a:lstStyle/>
          <a:p>
            <a:r>
              <a:rPr lang="en-GB" baseline="30000" dirty="0" smtClean="0"/>
              <a:t>1</a:t>
            </a:r>
            <a:r>
              <a:rPr lang="en-GB" dirty="0" smtClean="0"/>
              <a:t> The minimum SNDCP SDU of 80 octets, with 4 sec latency (excluding synchronization time) for ‘alarms’ giving a requirement of at least 160 bps at SNDCP SAP.</a:t>
            </a:r>
          </a:p>
        </p:txBody>
      </p:sp>
    </p:spTree>
    <p:extLst>
      <p:ext uri="{BB962C8B-B14F-4D97-AF65-F5344CB8AC3E}">
        <p14:creationId xmlns:p14="http://schemas.microsoft.com/office/powerpoint/2010/main" val="31191821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Objectives of </a:t>
            </a:r>
            <a:r>
              <a:rPr lang="en-GB" dirty="0" err="1" smtClean="0"/>
              <a:t>FS_IoT_LC</a:t>
            </a:r>
            <a:r>
              <a:rPr lang="en-GB" dirty="0" smtClean="0"/>
              <a:t> (</a:t>
            </a:r>
            <a:r>
              <a:rPr lang="en-GB" dirty="0" err="1" smtClean="0"/>
              <a:t>contd</a:t>
            </a:r>
            <a:r>
              <a:rPr lang="en-GB" dirty="0" smtClean="0"/>
              <a:t>…)</a:t>
            </a:r>
            <a:endParaRPr lang="en-GB" dirty="0"/>
          </a:p>
        </p:txBody>
      </p:sp>
      <p:sp>
        <p:nvSpPr>
          <p:cNvPr id="3" name="Content Placeholder 2"/>
          <p:cNvSpPr>
            <a:spLocks noGrp="1"/>
          </p:cNvSpPr>
          <p:nvPr>
            <p:ph idx="1"/>
          </p:nvPr>
        </p:nvSpPr>
        <p:spPr>
          <a:xfrm>
            <a:off x="457200" y="1437640"/>
            <a:ext cx="8229600" cy="4525963"/>
          </a:xfrm>
        </p:spPr>
        <p:txBody>
          <a:bodyPr/>
          <a:lstStyle/>
          <a:p>
            <a:pPr lvl="1" hangingPunct="0"/>
            <a:r>
              <a:rPr lang="en-GB" dirty="0"/>
              <a:t>Avoid negative impacts to legacy GSM/WCDMA/LTE system(s) deployed in the same frequency band and adhere to the regulatory requirements applying to the spectrum bands in which the system operates.</a:t>
            </a:r>
          </a:p>
          <a:p>
            <a:pPr lvl="1" hangingPunct="0"/>
            <a:r>
              <a:rPr lang="en-GB" dirty="0"/>
              <a:t>Minimise impacts to the GPRS/EDGE base station hardware.</a:t>
            </a:r>
          </a:p>
          <a:p>
            <a:pPr lvl="1"/>
            <a:r>
              <a:rPr lang="en-GB" dirty="0"/>
              <a:t>Identify Core Network Architecture, security framework and Radio Access Network-Core Network interface (e.g. S1 or Gb), and associated protocol stacks, suitable for the M2M market in the 2017 and onwards timeframe. </a:t>
            </a:r>
            <a:endParaRPr lang="en-GB" dirty="0" smtClean="0"/>
          </a:p>
          <a:p>
            <a:pPr lvl="1" hangingPunct="0"/>
            <a:r>
              <a:rPr lang="en-GB" dirty="0"/>
              <a:t>For both options:</a:t>
            </a:r>
          </a:p>
          <a:p>
            <a:pPr lvl="2" hangingPunct="0"/>
            <a:r>
              <a:rPr lang="en-GB" dirty="0"/>
              <a:t>There is no requirement for inter-RAT mobility.</a:t>
            </a:r>
          </a:p>
          <a:p>
            <a:pPr lvl="2" hangingPunct="0"/>
            <a:r>
              <a:rPr lang="en-GB" dirty="0"/>
              <a:t>Intra-RAT mobility is assumed to be based on cell reselection.</a:t>
            </a:r>
          </a:p>
          <a:p>
            <a:pPr lvl="1"/>
            <a:endParaRPr lang="en-GB" dirty="0"/>
          </a:p>
        </p:txBody>
      </p:sp>
    </p:spTree>
    <p:extLst>
      <p:ext uri="{BB962C8B-B14F-4D97-AF65-F5344CB8AC3E}">
        <p14:creationId xmlns:p14="http://schemas.microsoft.com/office/powerpoint/2010/main" val="16336572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Timeline of Study Item</a:t>
            </a:r>
            <a:endParaRPr lang="en-GB" dirty="0"/>
          </a:p>
        </p:txBody>
      </p:sp>
      <p:sp>
        <p:nvSpPr>
          <p:cNvPr id="3" name="Content Placeholder 2"/>
          <p:cNvSpPr>
            <a:spLocks noGrp="1"/>
          </p:cNvSpPr>
          <p:nvPr>
            <p:ph idx="1"/>
          </p:nvPr>
        </p:nvSpPr>
        <p:spPr>
          <a:xfrm>
            <a:off x="396240" y="1569720"/>
            <a:ext cx="8229600" cy="4739640"/>
          </a:xfrm>
        </p:spPr>
        <p:txBody>
          <a:bodyPr/>
          <a:lstStyle/>
          <a:p>
            <a:r>
              <a:rPr lang="en-GB" dirty="0" smtClean="0"/>
              <a:t> GERAN#62 (May 2014) – SID approved</a:t>
            </a:r>
          </a:p>
          <a:p>
            <a:r>
              <a:rPr lang="en-GB" dirty="0"/>
              <a:t> </a:t>
            </a:r>
            <a:r>
              <a:rPr lang="en-GB" dirty="0" smtClean="0"/>
              <a:t>GERAN#63 (Aug 2014 ) – v0.2.0</a:t>
            </a:r>
          </a:p>
          <a:p>
            <a:r>
              <a:rPr lang="en-GB" dirty="0" smtClean="0"/>
              <a:t> GERAN#64 (Nov 2014 ) – v0.3.0 </a:t>
            </a:r>
          </a:p>
          <a:p>
            <a:r>
              <a:rPr lang="en-GB" dirty="0" smtClean="0"/>
              <a:t> GERAN#65 (March 2015) – v1.0.0 </a:t>
            </a:r>
          </a:p>
          <a:p>
            <a:r>
              <a:rPr lang="en-GB" dirty="0"/>
              <a:t> </a:t>
            </a:r>
            <a:r>
              <a:rPr lang="en-GB" dirty="0" smtClean="0"/>
              <a:t>GERAN#66 (May 2015) – v1.3.0</a:t>
            </a:r>
          </a:p>
          <a:p>
            <a:pPr marL="0" indent="0">
              <a:buNone/>
            </a:pPr>
            <a:endParaRPr lang="en-GB" dirty="0" smtClean="0"/>
          </a:p>
          <a:p>
            <a:pPr marL="0" indent="0">
              <a:buNone/>
            </a:pPr>
            <a:r>
              <a:rPr lang="en-GB" dirty="0" smtClean="0"/>
              <a:t>Future </a:t>
            </a:r>
            <a:r>
              <a:rPr lang="en-GB" dirty="0"/>
              <a:t>meeting calendar</a:t>
            </a:r>
          </a:p>
          <a:p>
            <a:r>
              <a:rPr lang="en-GB" dirty="0" smtClean="0"/>
              <a:t> GERAN 1/2 </a:t>
            </a:r>
            <a:r>
              <a:rPr lang="en-GB" dirty="0" err="1" smtClean="0"/>
              <a:t>CIoT</a:t>
            </a:r>
            <a:r>
              <a:rPr lang="en-GB" dirty="0" smtClean="0"/>
              <a:t> ad </a:t>
            </a:r>
            <a:r>
              <a:rPr lang="en-GB" dirty="0"/>
              <a:t>hoc#3, 29 June – 2 July </a:t>
            </a:r>
            <a:r>
              <a:rPr lang="en-GB" dirty="0" smtClean="0"/>
              <a:t>2015</a:t>
            </a:r>
          </a:p>
          <a:p>
            <a:r>
              <a:rPr lang="en-GB" dirty="0" smtClean="0"/>
              <a:t> GERAN#67 (August 2015) – Conclude the study (</a:t>
            </a:r>
            <a:r>
              <a:rPr lang="en-GB" dirty="0" err="1" smtClean="0"/>
              <a:t>exp</a:t>
            </a:r>
            <a:r>
              <a:rPr lang="en-GB" dirty="0" smtClean="0"/>
              <a:t>)</a:t>
            </a:r>
            <a:endParaRPr lang="en-GB" dirty="0"/>
          </a:p>
        </p:txBody>
      </p:sp>
    </p:spTree>
    <p:extLst>
      <p:ext uri="{BB962C8B-B14F-4D97-AF65-F5344CB8AC3E}">
        <p14:creationId xmlns:p14="http://schemas.microsoft.com/office/powerpoint/2010/main" val="39599163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Clean Slate Solutions</a:t>
            </a:r>
            <a:endParaRPr lang="en-GB" dirty="0"/>
          </a:p>
        </p:txBody>
      </p:sp>
      <p:sp>
        <p:nvSpPr>
          <p:cNvPr id="3" name="Content Placeholder 2"/>
          <p:cNvSpPr>
            <a:spLocks noGrp="1"/>
          </p:cNvSpPr>
          <p:nvPr>
            <p:ph idx="1"/>
          </p:nvPr>
        </p:nvSpPr>
        <p:spPr>
          <a:xfrm>
            <a:off x="445325" y="1252100"/>
            <a:ext cx="8229600" cy="4525963"/>
          </a:xfrm>
        </p:spPr>
        <p:txBody>
          <a:bodyPr/>
          <a:lstStyle/>
          <a:p>
            <a:pPr marL="0" indent="0">
              <a:buNone/>
            </a:pPr>
            <a:r>
              <a:rPr lang="en-GB" dirty="0" smtClean="0"/>
              <a:t> </a:t>
            </a:r>
          </a:p>
          <a:p>
            <a:r>
              <a:rPr lang="en-GB" dirty="0" smtClean="0"/>
              <a:t>As of GERAN#66 (May 2015), the candidate clean slate solutions are:</a:t>
            </a:r>
          </a:p>
          <a:p>
            <a:pPr lvl="1"/>
            <a:r>
              <a:rPr lang="en-GB" dirty="0" smtClean="0"/>
              <a:t>Narrow </a:t>
            </a:r>
            <a:r>
              <a:rPr lang="en-GB" dirty="0" smtClean="0"/>
              <a:t>Band M2M (NB M2M)</a:t>
            </a:r>
          </a:p>
          <a:p>
            <a:pPr lvl="1"/>
            <a:r>
              <a:rPr lang="en-GB" dirty="0" smtClean="0"/>
              <a:t>Narrow Band OFDMA (NB-OFDMA)</a:t>
            </a:r>
          </a:p>
          <a:p>
            <a:pPr lvl="1"/>
            <a:r>
              <a:rPr lang="en-GB" dirty="0" smtClean="0"/>
              <a:t>Cooperative Ultra Narrow Band (C-UNB)</a:t>
            </a:r>
          </a:p>
          <a:p>
            <a:pPr lvl="1"/>
            <a:r>
              <a:rPr lang="en-GB" dirty="0" smtClean="0"/>
              <a:t>Combined Narrowband and Chirp Spread Spectrum</a:t>
            </a:r>
          </a:p>
          <a:p>
            <a:pPr lvl="1"/>
            <a:r>
              <a:rPr lang="en-GB" dirty="0"/>
              <a:t>Converged (NB M2M and NB OFDMA) solution</a:t>
            </a:r>
          </a:p>
          <a:p>
            <a:r>
              <a:rPr lang="en-GB" dirty="0" smtClean="0"/>
              <a:t>None of the candidates have yet completed their evaluation phase.</a:t>
            </a:r>
            <a:endParaRPr lang="en-GB" dirty="0"/>
          </a:p>
        </p:txBody>
      </p:sp>
      <p:sp>
        <p:nvSpPr>
          <p:cNvPr id="5" name="Right Brace 4"/>
          <p:cNvSpPr/>
          <p:nvPr/>
        </p:nvSpPr>
        <p:spPr bwMode="auto">
          <a:xfrm>
            <a:off x="7625080" y="3515082"/>
            <a:ext cx="533400" cy="1249958"/>
          </a:xfrm>
          <a:prstGeom prst="rightBrace">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6" name="TextBox 5"/>
          <p:cNvSpPr txBox="1"/>
          <p:nvPr/>
        </p:nvSpPr>
        <p:spPr>
          <a:xfrm>
            <a:off x="7945120" y="3791942"/>
            <a:ext cx="1168400" cy="553998"/>
          </a:xfrm>
          <a:prstGeom prst="rect">
            <a:avLst/>
          </a:prstGeom>
          <a:noFill/>
        </p:spPr>
        <p:txBody>
          <a:bodyPr wrap="square" rtlCol="0">
            <a:spAutoFit/>
          </a:bodyPr>
          <a:lstStyle/>
          <a:p>
            <a:r>
              <a:rPr lang="en-GB" dirty="0" smtClean="0">
                <a:solidFill>
                  <a:srgbClr val="00B050"/>
                </a:solidFill>
              </a:rPr>
              <a:t>Proposals only – content not yet available in TR</a:t>
            </a:r>
            <a:endParaRPr lang="en-GB" dirty="0">
              <a:solidFill>
                <a:srgbClr val="00B050"/>
              </a:solidFill>
            </a:endParaRPr>
          </a:p>
        </p:txBody>
      </p:sp>
    </p:spTree>
    <p:extLst>
      <p:ext uri="{BB962C8B-B14F-4D97-AF65-F5344CB8AC3E}">
        <p14:creationId xmlns:p14="http://schemas.microsoft.com/office/powerpoint/2010/main" val="33174597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1: Narrow Band M2M (NB M2M) </a:t>
            </a:r>
            <a:endParaRPr lang="en-GB" dirty="0"/>
          </a:p>
        </p:txBody>
      </p:sp>
      <p:sp>
        <p:nvSpPr>
          <p:cNvPr id="3" name="Content Placeholder 2"/>
          <p:cNvSpPr>
            <a:spLocks noGrp="1"/>
          </p:cNvSpPr>
          <p:nvPr>
            <p:ph idx="1"/>
          </p:nvPr>
        </p:nvSpPr>
        <p:spPr/>
        <p:txBody>
          <a:bodyPr/>
          <a:lstStyle/>
          <a:p>
            <a:r>
              <a:rPr lang="en-GB" dirty="0" smtClean="0"/>
              <a:t> Downlink </a:t>
            </a:r>
            <a:r>
              <a:rPr lang="en-GB" dirty="0"/>
              <a:t>physical layer </a:t>
            </a:r>
            <a:r>
              <a:rPr lang="en-GB" dirty="0" smtClean="0"/>
              <a:t>design</a:t>
            </a:r>
          </a:p>
          <a:p>
            <a:pPr lvl="1"/>
            <a:r>
              <a:rPr lang="en-GB" sz="2000" dirty="0"/>
              <a:t>FDMA, 12 sub-channels (2 broadcast + 10 data) over 200 kHz, 15 kHz channel spacing, 10 kHz guard at each edge.</a:t>
            </a:r>
          </a:p>
          <a:p>
            <a:pPr lvl="1"/>
            <a:r>
              <a:rPr lang="en-GB" sz="2000" dirty="0"/>
              <a:t>Variable-length burst (one or more 10-ms slot), Rate ½ and ¾ convolutional coding, </a:t>
            </a:r>
            <a:r>
              <a:rPr lang="en-GB" altLang="zh-CN" sz="2000" dirty="0"/>
              <a:t>π/2-BPSK, π/4-QPSK and 16-QAM</a:t>
            </a:r>
            <a:endParaRPr lang="en-GB" dirty="0" smtClean="0"/>
          </a:p>
          <a:p>
            <a:r>
              <a:rPr lang="en-GB" dirty="0" smtClean="0"/>
              <a:t> Uplink </a:t>
            </a:r>
            <a:r>
              <a:rPr lang="en-GB" dirty="0"/>
              <a:t>physical layer </a:t>
            </a:r>
            <a:r>
              <a:rPr lang="en-GB" dirty="0" smtClean="0"/>
              <a:t>design</a:t>
            </a:r>
          </a:p>
          <a:p>
            <a:pPr lvl="1"/>
            <a:r>
              <a:rPr lang="en-GB" altLang="zh-CN" sz="2000" dirty="0"/>
              <a:t>FDMA, 36 sub-channels (random access + data) over 200 kHz, 5 kHz channel spacing, 10 kHz guard at each edge.</a:t>
            </a:r>
          </a:p>
          <a:p>
            <a:pPr lvl="1"/>
            <a:r>
              <a:rPr lang="en-GB" altLang="zh-CN" sz="2000" dirty="0"/>
              <a:t>Variable-length burst (one or more 10-ms slot), 1/3  and 2/3 Turbo coding, GMSK, π/2-BPSK, π/4-QPSK and π/8-8PSK, single carrier, sub-channel </a:t>
            </a:r>
            <a:r>
              <a:rPr lang="en-GB" altLang="zh-CN" sz="2000" dirty="0" smtClean="0"/>
              <a:t>bonding</a:t>
            </a:r>
            <a:endParaRPr lang="en-GB" sz="1800" dirty="0"/>
          </a:p>
        </p:txBody>
      </p:sp>
    </p:spTree>
    <p:extLst>
      <p:ext uri="{BB962C8B-B14F-4D97-AF65-F5344CB8AC3E}">
        <p14:creationId xmlns:p14="http://schemas.microsoft.com/office/powerpoint/2010/main" val="18696874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1: Narrow Band M2M (NB M2M)</a:t>
            </a:r>
            <a:endParaRPr lang="en-GB" dirty="0"/>
          </a:p>
        </p:txBody>
      </p:sp>
      <p:sp>
        <p:nvSpPr>
          <p:cNvPr id="6" name="Content Placeholder 6"/>
          <p:cNvSpPr txBox="1">
            <a:spLocks/>
          </p:cNvSpPr>
          <p:nvPr/>
        </p:nvSpPr>
        <p:spPr bwMode="auto">
          <a:xfrm>
            <a:off x="456502" y="1568766"/>
            <a:ext cx="8358948"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Blip>
                <a:blip r:embed="rId2"/>
              </a:buBlip>
              <a:defRPr sz="2800">
                <a:solidFill>
                  <a:schemeClr val="tx1"/>
                </a:solidFill>
                <a:latin typeface="+mn-lt"/>
                <a:ea typeface="+mn-ea"/>
                <a:cs typeface="+mn-cs"/>
              </a:defRPr>
            </a:lvl1pPr>
            <a:lvl2pPr marL="742950" indent="-285750" algn="l" rtl="0" eaLnBrk="1" fontAlgn="base" hangingPunct="1">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1" fontAlgn="base" hangingPunct="1">
              <a:spcBef>
                <a:spcPct val="20000"/>
              </a:spcBef>
              <a:spcAft>
                <a:spcPct val="0"/>
              </a:spcAft>
              <a:buFont typeface="Arial" charset="0"/>
              <a:buChar char="•"/>
              <a:defRPr sz="2000">
                <a:solidFill>
                  <a:schemeClr val="tx1"/>
                </a:solidFill>
                <a:latin typeface="+mn-lt"/>
              </a:defRPr>
            </a:lvl3pPr>
            <a:lvl4pPr marL="1600200" indent="-228600" algn="l" rtl="0" eaLnBrk="1" fontAlgn="base" hangingPunct="1">
              <a:spcBef>
                <a:spcPct val="20000"/>
              </a:spcBef>
              <a:spcAft>
                <a:spcPct val="0"/>
              </a:spcAft>
              <a:buFont typeface="Arial" charset="0"/>
              <a:buChar char="–"/>
              <a:defRPr>
                <a:solidFill>
                  <a:schemeClr val="tx1"/>
                </a:solidFill>
                <a:latin typeface="+mn-lt"/>
              </a:defRPr>
            </a:lvl4pPr>
            <a:lvl5pPr marL="2057400" indent="-228600" algn="l" rtl="0" eaLnBrk="1" fontAlgn="base" hangingPunct="1">
              <a:spcBef>
                <a:spcPct val="20000"/>
              </a:spcBef>
              <a:spcAft>
                <a:spcPct val="0"/>
              </a:spcAft>
              <a:buFont typeface="Arial" charset="0"/>
              <a:buChar char="»"/>
              <a:defRPr sz="1600">
                <a:solidFill>
                  <a:schemeClr val="tx1"/>
                </a:solidFill>
                <a:latin typeface="+mn-lt"/>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defRPr>
            </a:lvl9pPr>
          </a:lstStyle>
          <a:p>
            <a:r>
              <a:rPr lang="en-GB" altLang="zh-CN" kern="0" dirty="0" smtClean="0"/>
              <a:t> Concept evaluations captured in the TR</a:t>
            </a:r>
          </a:p>
          <a:p>
            <a:pPr lvl="1"/>
            <a:r>
              <a:rPr lang="en-GB" kern="0" dirty="0" smtClean="0"/>
              <a:t>Coverage achieves 20 dB extension objective for synchronization, random access, data and control channels.</a:t>
            </a:r>
          </a:p>
          <a:p>
            <a:pPr lvl="1"/>
            <a:r>
              <a:rPr lang="en-GB" kern="0" dirty="0" smtClean="0"/>
              <a:t>Capacity achieves 50k devices per cell sector objective with the agreed traffic model, using a single 200 kHz channel.</a:t>
            </a:r>
          </a:p>
          <a:p>
            <a:pPr lvl="1"/>
            <a:r>
              <a:rPr lang="en-GB" kern="0" dirty="0" smtClean="0"/>
              <a:t>Battery life achieves 10 years from 5 </a:t>
            </a:r>
            <a:r>
              <a:rPr lang="en-GB" kern="0" dirty="0" err="1" smtClean="0"/>
              <a:t>Wh</a:t>
            </a:r>
            <a:r>
              <a:rPr lang="en-GB" kern="0" dirty="0" smtClean="0"/>
              <a:t> battery capacity for most evaluated scenarios (exceptions are for higher reporting frequencies with high coverage extension).</a:t>
            </a:r>
          </a:p>
          <a:p>
            <a:pPr lvl="1"/>
            <a:r>
              <a:rPr lang="en-GB" kern="0" dirty="0" smtClean="0"/>
              <a:t>Latency achieves 10 second objective for exception reports for all coverage extensions.</a:t>
            </a:r>
          </a:p>
          <a:p>
            <a:pPr lvl="1"/>
            <a:r>
              <a:rPr lang="en-GB" kern="0" dirty="0" smtClean="0"/>
              <a:t>Coexistence with GSM/UMTS/LTE is partially captured in the TR.</a:t>
            </a:r>
            <a:endParaRPr lang="en-GB" kern="0" dirty="0"/>
          </a:p>
        </p:txBody>
      </p:sp>
    </p:spTree>
    <p:extLst>
      <p:ext uri="{BB962C8B-B14F-4D97-AF65-F5344CB8AC3E}">
        <p14:creationId xmlns:p14="http://schemas.microsoft.com/office/powerpoint/2010/main" val="4251464168"/>
      </p:ext>
    </p:extLst>
  </p:cSld>
  <p:clrMapOvr>
    <a:masterClrMapping/>
  </p:clrMapOvr>
</p:sld>
</file>

<file path=ppt/theme/theme1.xml><?xml version="1.0" encoding="utf-8"?>
<a:theme xmlns:a="http://schemas.openxmlformats.org/drawingml/2006/main" name="3gpp">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3gpp</Template>
  <TotalTime>0</TotalTime>
  <Words>1051</Words>
  <Application>Microsoft Office PowerPoint</Application>
  <PresentationFormat>On-screen Show (4:3)</PresentationFormat>
  <Paragraphs>144</Paragraphs>
  <Slides>16</Slides>
  <Notes>1</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3gpp</vt:lpstr>
      <vt:lpstr>  </vt:lpstr>
      <vt:lpstr>Outline</vt:lpstr>
      <vt:lpstr>Introduction to FS_IoT_LC</vt:lpstr>
      <vt:lpstr>Objectives of FS_IoT_LC</vt:lpstr>
      <vt:lpstr>Objectives of FS_IoT_LC (contd…)</vt:lpstr>
      <vt:lpstr>Timeline of Study Item</vt:lpstr>
      <vt:lpstr>Clean Slate Solutions</vt:lpstr>
      <vt:lpstr>1: Narrow Band M2M (NB M2M) </vt:lpstr>
      <vt:lpstr>1: Narrow Band M2M (NB M2M)</vt:lpstr>
      <vt:lpstr>2. Narrow Band OFDMA (NB-OFDMA)</vt:lpstr>
      <vt:lpstr>2. Narrow Band OFDMA (NB-OFDMA) </vt:lpstr>
      <vt:lpstr>3. Cooperative Ultra Narrow Band (C-UNB) (Proposals only, not yet in TR)</vt:lpstr>
      <vt:lpstr>4. Combined Narrow Band and Chirp Spread Spectrum (Proposals only, not yet in TR)</vt:lpstr>
      <vt:lpstr>5. Converged (NB M2M and NB OFDMA) solution (Proposals only, not yet in TR)</vt:lpstr>
      <vt:lpstr>Candidate independent issues</vt:lpstr>
      <vt:lpstr>Thank You</vt:lpstr>
    </vt:vector>
  </TitlesOfParts>
  <Company>Vodafone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TR45820v120</dc:creator>
  <dc:description>©3GPP 2009. All rights reserved</dc:description>
  <cp:lastModifiedBy>CDP 11</cp:lastModifiedBy>
  <cp:revision>82</cp:revision>
  <dcterms:created xsi:type="dcterms:W3CDTF">2015-05-29T07:29:54Z</dcterms:created>
  <dcterms:modified xsi:type="dcterms:W3CDTF">2015-05-29T10:42:04Z</dcterms:modified>
</cp:coreProperties>
</file>