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9"/>
  </p:notesMasterIdLst>
  <p:handoutMasterIdLst>
    <p:handoutMasterId r:id="rId20"/>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87" r:id="rId16"/>
    <p:sldId id="486" r:id="rId17"/>
    <p:sldId id="477"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111" d="100"/>
          <a:sy n="111" d="100"/>
        </p:scale>
        <p:origin x="60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CT#94-e</a:t>
            </a:r>
          </a:p>
          <a:p>
            <a:pPr eaLnBrk="1" hangingPunct="1">
              <a:defRPr/>
            </a:pPr>
            <a:r>
              <a:rPr lang="sv-SE" altLang="en-US" sz="1200" b="1" dirty="0">
                <a:latin typeface="Arial "/>
              </a:rPr>
              <a:t>Online – 13</a:t>
            </a:r>
            <a:r>
              <a:rPr lang="sv-SE" altLang="en-US" sz="1200" b="1" baseline="30000" dirty="0">
                <a:latin typeface="Arial "/>
              </a:rPr>
              <a:t>th</a:t>
            </a:r>
            <a:r>
              <a:rPr lang="sv-SE" altLang="en-US" sz="1200" b="1" dirty="0">
                <a:latin typeface="Arial "/>
              </a:rPr>
              <a:t> – 15</a:t>
            </a:r>
            <a:r>
              <a:rPr lang="sv-SE" altLang="en-US" sz="1200" b="1" baseline="30000" dirty="0">
                <a:latin typeface="Arial "/>
              </a:rPr>
              <a:t>th</a:t>
            </a:r>
            <a:r>
              <a:rPr lang="sv-SE" altLang="en-US" sz="1200" b="1" dirty="0">
                <a:latin typeface="Arial "/>
              </a:rPr>
              <a:t> December 2021</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CP-213002	</a:t>
            </a:r>
          </a:p>
        </p:txBody>
      </p:sp>
      <p:sp>
        <p:nvSpPr>
          <p:cNvPr id="2" name="MSIPCMContentMarking" descr="{&quot;HashCode&quot;:-309203560,&quot;Placement&quot;:&quot;Footer&quot;,&quot;Top&quot;:523.8,&quot;Left&quot;:435.058655,&quot;SlideWidth&quot;:960,&quot;SlideHeight&quot;:540}">
            <a:extLst>
              <a:ext uri="{FF2B5EF4-FFF2-40B4-BE49-F238E27FC236}">
                <a16:creationId xmlns:a16="http://schemas.microsoft.com/office/drawing/2014/main" id="{69994014-95E2-4BE2-B305-AA1C8D85097B}"/>
              </a:ext>
            </a:extLst>
          </p:cNvPr>
          <p:cNvSpPr txBox="1"/>
          <p:nvPr userDrawn="1"/>
        </p:nvSpPr>
        <p:spPr>
          <a:xfrm>
            <a:off x="5525245" y="6652260"/>
            <a:ext cx="1141510" cy="205740"/>
          </a:xfrm>
          <a:prstGeom prst="rect">
            <a:avLst/>
          </a:prstGeom>
          <a:noFill/>
        </p:spPr>
        <p:txBody>
          <a:bodyPr vert="horz" wrap="square" lIns="0" tIns="0" rIns="0" bIns="0" rtlCol="0" anchor="ctr" anchorCtr="1">
            <a:spAutoFit/>
          </a:bodyPr>
          <a:lstStyle/>
          <a:p>
            <a:pPr algn="ctr">
              <a:spcBef>
                <a:spcPct val="0"/>
              </a:spcBef>
              <a:spcAft>
                <a:spcPct val="0"/>
              </a:spcAft>
            </a:pPr>
            <a:r>
              <a:rPr lang="fr-FR" sz="800">
                <a:solidFill>
                  <a:srgbClr val="ED7D31"/>
                </a:solidFill>
                <a:latin typeface="Helvetica 75 Bold" panose="020B0804020202020204" pitchFamily="34" charset="0"/>
              </a:rPr>
              <a:t>Orange Restricted</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4e/Agenda" TargetMode="External"/><Relationship Id="rId7" Type="http://schemas.openxmlformats.org/officeDocument/2006/relationships/hyperlink" Target="https://www.3gpp.org/ftp/tsg_ct/TSG_CT/TSGC_94e/Templates" TargetMode="External"/><Relationship Id="rId2" Type="http://schemas.openxmlformats.org/officeDocument/2006/relationships/hyperlink" Target="https://www.3gpp.org/ftp/tsg_ct/TSG_CT/TSGC_94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4e/Report" TargetMode="External"/><Relationship Id="rId5" Type="http://schemas.openxmlformats.org/officeDocument/2006/relationships/hyperlink" Target="https://www.3gpp.org/ftp/tsg_ct/TSG_CT/TSGC_94e/Inbox" TargetMode="External"/><Relationship Id="rId4" Type="http://schemas.openxmlformats.org/officeDocument/2006/relationships/hyperlink" Target="https://www.3gpp.org/ftp/tsg_ct/TSG_CT/TSGC_94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4e/Inbox/Drafts/CP-213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CT#94-e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19.11.2021 13:00 UTC</a:t>
            </a:r>
          </a:p>
          <a:p>
            <a:r>
              <a:rPr lang="fr-FR" sz="2400" dirty="0"/>
              <a:t> (2) </a:t>
            </a:r>
            <a:r>
              <a:rPr lang="fr-FR" sz="2400" dirty="0" err="1"/>
              <a:t>Comments</a:t>
            </a:r>
            <a:r>
              <a:rPr lang="fr-FR" sz="2400" dirty="0"/>
              <a:t> to agenda:	</a:t>
            </a:r>
            <a:r>
              <a:rPr lang="fr-FR" sz="2400" dirty="0" err="1"/>
              <a:t>Wed</a:t>
            </a:r>
            <a:r>
              <a:rPr lang="fr-FR" sz="2400" dirty="0"/>
              <a:t> 	01.12.2021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03.12.2021 22:30 UTC</a:t>
            </a:r>
          </a:p>
          <a:p>
            <a:r>
              <a:rPr lang="en-US" sz="2400" dirty="0"/>
              <a:t> (4) Initial comment phase:	</a:t>
            </a:r>
            <a:r>
              <a:rPr lang="fr-FR" sz="2400" dirty="0"/>
              <a:t>Mon 	13.12.2021 22:30 UTC</a:t>
            </a:r>
            <a:endParaRPr lang="en-US" sz="2400" dirty="0"/>
          </a:p>
          <a:p>
            <a:r>
              <a:rPr lang="en-US" sz="2400" dirty="0"/>
              <a:t> (5) Revisions submission: 	Tue	</a:t>
            </a:r>
            <a:r>
              <a:rPr lang="fr-FR" sz="2400" dirty="0"/>
              <a:t>14.12.2021 22:30 UTC</a:t>
            </a:r>
            <a:endParaRPr lang="en-US" sz="2400" dirty="0"/>
          </a:p>
          <a:p>
            <a:r>
              <a:rPr lang="en-US" sz="2400" dirty="0"/>
              <a:t> (6) Final comment phase :	Wed 	15.12.2021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(4) will be approved without further discussion.</a:t>
            </a:r>
          </a:p>
          <a:p>
            <a:r>
              <a:rPr lang="en-US" sz="2000" dirty="0"/>
              <a:t>Any comment raised before the initial comment phase deadline (4) will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a:t>
            </a:r>
          </a:p>
          <a:p>
            <a:r>
              <a:rPr lang="en-US" sz="2000" dirty="0"/>
              <a:t>Revised documents will have to be submitted on time (5)</a:t>
            </a:r>
          </a:p>
          <a:p>
            <a:r>
              <a:rPr lang="en-US" sz="2000" dirty="0"/>
              <a:t>After the final comment phase (6), decisions on the remaining documents will be taken by the CT chair, helped by the CT leadership, based on the output of the discussions on the CT email list </a:t>
            </a:r>
          </a:p>
          <a:p>
            <a:r>
              <a:rPr lang="en-GB" sz="2000" dirty="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[CT#94-e] [AI#2] [Agenda/DAD] [CP-213xxx] comment:</a:t>
            </a:r>
          </a:p>
          <a:p>
            <a:pPr lvl="1"/>
            <a:r>
              <a:rPr lang="fr-FR" sz="1400" dirty="0"/>
              <a:t>[CT#94-e] [AI#3] [CT report] [</a:t>
            </a:r>
            <a:r>
              <a:rPr lang="fr-FR" sz="1400" dirty="0" err="1"/>
              <a:t>Tdoc#xx</a:t>
            </a:r>
            <a:r>
              <a:rPr lang="fr-FR" sz="1400" dirty="0"/>
              <a:t>] comment:</a:t>
            </a:r>
          </a:p>
          <a:p>
            <a:pPr lvl="1"/>
            <a:r>
              <a:rPr lang="fr-FR" sz="1400" dirty="0"/>
              <a:t>[CT#94-e] [AI#4.1] [LS In] [CP-213xxx] comment:</a:t>
            </a:r>
          </a:p>
          <a:p>
            <a:pPr lvl="1"/>
            <a:r>
              <a:rPr lang="fr-FR" sz="1400" dirty="0"/>
              <a:t>[CT#94-e] [AI#4.2] [LS Out] [CP-213xxx] comment:</a:t>
            </a:r>
          </a:p>
          <a:p>
            <a:pPr lvl="1"/>
            <a:r>
              <a:rPr lang="fr-FR" sz="1400" dirty="0"/>
              <a:t>[CT#94-e] [AI#5.x] [WG report] [</a:t>
            </a:r>
            <a:r>
              <a:rPr lang="fr-FR" sz="1400" dirty="0" err="1"/>
              <a:t>Tdoc#xx</a:t>
            </a:r>
            <a:r>
              <a:rPr lang="fr-FR" sz="1400" dirty="0"/>
              <a:t>] comment:</a:t>
            </a:r>
          </a:p>
          <a:p>
            <a:pPr lvl="1"/>
            <a:r>
              <a:rPr lang="fr-FR" sz="1400" dirty="0"/>
              <a:t>[CT#94-e] [</a:t>
            </a:r>
            <a:r>
              <a:rPr lang="fr-FR" sz="1400" dirty="0" err="1"/>
              <a:t>AI#xx</a:t>
            </a:r>
            <a:r>
              <a:rPr lang="fr-FR" sz="1400" dirty="0"/>
              <a:t>] [CR pack] [CP-213xxx] comment:</a:t>
            </a:r>
          </a:p>
          <a:p>
            <a:pPr lvl="1"/>
            <a:r>
              <a:rPr lang="fr-FR" sz="1400" dirty="0"/>
              <a:t>[CT#94-e] [</a:t>
            </a:r>
            <a:r>
              <a:rPr lang="fr-FR" sz="1400" dirty="0" err="1"/>
              <a:t>AI#xx</a:t>
            </a:r>
            <a:r>
              <a:rPr lang="fr-FR" sz="1400" dirty="0"/>
              <a:t>] [</a:t>
            </a:r>
            <a:r>
              <a:rPr lang="fr-FR" sz="1400" dirty="0" err="1"/>
              <a:t>Company</a:t>
            </a:r>
            <a:r>
              <a:rPr lang="fr-FR" sz="1400" dirty="0"/>
              <a:t> CR] [CP-213xxx] comment:</a:t>
            </a:r>
          </a:p>
          <a:p>
            <a:pPr lvl="1"/>
            <a:r>
              <a:rPr lang="fr-FR" sz="1400" dirty="0"/>
              <a:t>[CT#94-e] [AI#17.2] [New WID] [CP-213xxx] comment:</a:t>
            </a:r>
          </a:p>
          <a:p>
            <a:pPr lvl="1"/>
            <a:r>
              <a:rPr lang="fr-FR" sz="1400" dirty="0"/>
              <a:t>[CT#94-e] [AI#17.3] [</a:t>
            </a:r>
            <a:r>
              <a:rPr lang="fr-FR" sz="1400" dirty="0" err="1"/>
              <a:t>Revised</a:t>
            </a:r>
            <a:r>
              <a:rPr lang="fr-FR" sz="1400" dirty="0"/>
              <a:t> WID] [CP-213xxx] comment:</a:t>
            </a:r>
          </a:p>
          <a:p>
            <a:pPr lvl="1"/>
            <a:r>
              <a:rPr lang="fr-FR" sz="1400" dirty="0"/>
              <a:t>[CT#94-e] [AI#18.2] [</a:t>
            </a:r>
            <a:r>
              <a:rPr lang="fr-FR" sz="1400" dirty="0" err="1"/>
              <a:t>Specs</a:t>
            </a:r>
            <a:r>
              <a:rPr lang="fr-FR" sz="1400" dirty="0"/>
              <a:t> for info] [CP-213xxx] comment:</a:t>
            </a:r>
          </a:p>
          <a:p>
            <a:pPr lvl="1"/>
            <a:r>
              <a:rPr lang="fr-FR" sz="1400" dirty="0"/>
              <a:t>[CT#94-e] [AI#18.3] [</a:t>
            </a:r>
            <a:r>
              <a:rPr lang="fr-FR" sz="1400" dirty="0" err="1"/>
              <a:t>Specs</a:t>
            </a:r>
            <a:r>
              <a:rPr lang="fr-FR" sz="1400" dirty="0"/>
              <a:t> for </a:t>
            </a:r>
            <a:r>
              <a:rPr lang="fr-FR" sz="1400" dirty="0" err="1"/>
              <a:t>approval</a:t>
            </a:r>
            <a:r>
              <a:rPr lang="fr-FR" sz="1400" dirty="0"/>
              <a:t>] [CP-213xxx] comment:</a:t>
            </a:r>
          </a:p>
          <a:p>
            <a:pPr lvl="1"/>
            <a:r>
              <a:rPr lang="fr-FR" sz="1400" dirty="0"/>
              <a:t>[CT#94-e] [AI#19.1] [Elections] comment:</a:t>
            </a:r>
          </a:p>
          <a:p>
            <a:pPr lvl="1"/>
            <a:r>
              <a:rPr lang="fr-FR" sz="1400" dirty="0"/>
              <a:t>[CT#94-e] [AI#19.3] [</a:t>
            </a:r>
            <a:r>
              <a:rPr lang="fr-FR" sz="1400" dirty="0" err="1"/>
              <a:t>ToR</a:t>
            </a:r>
            <a:r>
              <a:rPr lang="fr-FR" sz="1400" dirty="0"/>
              <a:t>] [CP-213xxx] comment:</a:t>
            </a:r>
          </a:p>
          <a:p>
            <a:pPr lvl="1"/>
            <a:r>
              <a:rPr lang="fr-FR" sz="1400" dirty="0"/>
              <a:t>[CT#94-e] [AI#20] [</a:t>
            </a:r>
            <a:r>
              <a:rPr lang="fr-FR" sz="1400" dirty="0" err="1"/>
              <a:t>Workplan</a:t>
            </a:r>
            <a:r>
              <a:rPr lang="fr-FR" sz="1400" dirty="0"/>
              <a:t>] [CP-213xxx] comment:</a:t>
            </a:r>
          </a:p>
          <a:p>
            <a:pPr lvl="1"/>
            <a:r>
              <a:rPr lang="fr-FR" sz="1400" dirty="0" err="1"/>
              <a:t>Others</a:t>
            </a:r>
            <a:r>
              <a:rPr lang="fr-FR" sz="1400" dirty="0"/>
              <a:t>:</a:t>
            </a:r>
          </a:p>
          <a:p>
            <a:pPr lvl="2"/>
            <a:r>
              <a:rPr lang="fr-FR" sz="1400" dirty="0"/>
              <a:t>[CT#94-e] [</a:t>
            </a:r>
            <a:r>
              <a:rPr lang="fr-FR" sz="1400" dirty="0" err="1"/>
              <a:t>AI#xx</a:t>
            </a:r>
            <a:r>
              <a:rPr lang="fr-FR" sz="1400" dirty="0"/>
              <a:t>] [</a:t>
            </a:r>
            <a:r>
              <a:rPr lang="fr-FR" sz="1400" i="1" dirty="0"/>
              <a:t>Agenda Item </a:t>
            </a:r>
            <a:r>
              <a:rPr lang="fr-FR" sz="1400" i="1" dirty="0" err="1"/>
              <a:t>Title</a:t>
            </a:r>
            <a:r>
              <a:rPr lang="fr-FR" sz="1400" dirty="0"/>
              <a:t>] [CP-213xxx] comment:</a:t>
            </a:r>
          </a:p>
          <a:p>
            <a:pPr lvl="2"/>
            <a:r>
              <a:rPr lang="fr-FR" sz="1400" dirty="0"/>
              <a:t>[CT#94-e]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sessions</a:t>
            </a:r>
          </a:p>
        </p:txBody>
      </p:sp>
      <p:sp>
        <p:nvSpPr>
          <p:cNvPr id="3" name="Espace réservé du contenu 2"/>
          <p:cNvSpPr>
            <a:spLocks noGrp="1"/>
          </p:cNvSpPr>
          <p:nvPr>
            <p:ph idx="1"/>
          </p:nvPr>
        </p:nvSpPr>
        <p:spPr/>
        <p:txBody>
          <a:bodyPr/>
          <a:lstStyle/>
          <a:p>
            <a:r>
              <a:rPr lang="fr-FR" dirty="0"/>
              <a:t>Dates:</a:t>
            </a:r>
          </a:p>
          <a:p>
            <a:pPr marL="914400" lvl="1" indent="-457200">
              <a:buFont typeface="+mj-lt"/>
              <a:buAutoNum type="arabicPeriod"/>
            </a:pPr>
            <a:r>
              <a:rPr lang="en-US" dirty="0"/>
              <a:t>Mon, Dec. 13:	</a:t>
            </a:r>
            <a:r>
              <a:rPr lang="fr-FR" dirty="0"/>
              <a:t>14h-16h UTC</a:t>
            </a:r>
          </a:p>
          <a:p>
            <a:pPr marL="914400" lvl="1" indent="-457200">
              <a:buFont typeface="+mj-lt"/>
              <a:buAutoNum type="arabicPeriod"/>
            </a:pPr>
            <a:r>
              <a:rPr lang="en-US" dirty="0"/>
              <a:t>Tue, Dec. 14:	</a:t>
            </a:r>
            <a:r>
              <a:rPr lang="fr-FR" dirty="0"/>
              <a:t>14h-16h UTC</a:t>
            </a:r>
          </a:p>
          <a:p>
            <a:pPr marL="914400" lvl="1" indent="-457200">
              <a:buFont typeface="+mj-lt"/>
              <a:buAutoNum type="arabicPeriod"/>
            </a:pPr>
            <a:r>
              <a:rPr lang="en-US" dirty="0"/>
              <a:t>Wed, Dec. 15:	</a:t>
            </a:r>
            <a:r>
              <a:rPr lang="fr-FR" dirty="0"/>
              <a:t>15h-16h UTC</a:t>
            </a:r>
          </a:p>
          <a:p>
            <a:pPr lvl="2"/>
            <a:r>
              <a:rPr lang="fr-FR" dirty="0" err="1"/>
              <a:t>Only</a:t>
            </a:r>
            <a:r>
              <a:rPr lang="fr-FR" dirty="0"/>
              <a:t> 1 </a:t>
            </a:r>
            <a:r>
              <a:rPr lang="fr-FR" dirty="0" err="1"/>
              <a:t>hour</a:t>
            </a:r>
            <a:r>
              <a:rPr lang="fr-FR" dirty="0"/>
              <a:t> (if </a:t>
            </a:r>
            <a:r>
              <a:rPr lang="fr-FR" dirty="0" err="1"/>
              <a:t>needed</a:t>
            </a:r>
            <a:r>
              <a:rPr lang="fr-FR" dirty="0"/>
              <a:t>)</a:t>
            </a:r>
          </a:p>
        </p:txBody>
      </p:sp>
      <p:graphicFrame>
        <p:nvGraphicFramePr>
          <p:cNvPr id="4" name="Tableau 3"/>
          <p:cNvGraphicFramePr>
            <a:graphicFrameLocks noGrp="1"/>
          </p:cNvGraphicFramePr>
          <p:nvPr>
            <p:extLst>
              <p:ext uri="{D42A27DB-BD31-4B8C-83A1-F6EECF244321}">
                <p14:modId xmlns:p14="http://schemas.microsoft.com/office/powerpoint/2010/main" val="1388385355"/>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06:00 - 08:00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09:00 - 11:00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14:00 - 16:00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19:30 - 21:30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23:00 - 01:00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23:00 - 01:00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01:00 - 03:00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sent ONLY to registered delegates</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and only operate audio.</a:t>
            </a:r>
          </a:p>
          <a:p>
            <a:r>
              <a:rPr lang="en-US" sz="2400" dirty="0"/>
              <a:t>Microsoft Teams “Raise your hand” feature will be used to control the floor.</a:t>
            </a:r>
            <a:r>
              <a:rPr lang="en-GB" sz="2400" dirty="0"/>
              <a:t> </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SA/RAN/CT Joint session</a:t>
            </a:r>
            <a:endParaRPr lang="en-US" dirty="0"/>
          </a:p>
        </p:txBody>
      </p:sp>
    </p:spTree>
    <p:extLst>
      <p:ext uri="{BB962C8B-B14F-4D97-AF65-F5344CB8AC3E}">
        <p14:creationId xmlns:p14="http://schemas.microsoft.com/office/powerpoint/2010/main" val="343921111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4068C1-BB47-4B9B-88FC-FB836C9A8635}"/>
              </a:ext>
            </a:extLst>
          </p:cNvPr>
          <p:cNvSpPr>
            <a:spLocks noGrp="1"/>
          </p:cNvSpPr>
          <p:nvPr>
            <p:ph type="title"/>
          </p:nvPr>
        </p:nvSpPr>
        <p:spPr/>
        <p:txBody>
          <a:bodyPr/>
          <a:lstStyle/>
          <a:p>
            <a:r>
              <a:rPr lang="en-US" dirty="0"/>
              <a:t>Rel-18 Cross-TSG meeting</a:t>
            </a:r>
            <a:endParaRPr lang="fr-FR" dirty="0"/>
          </a:p>
        </p:txBody>
      </p:sp>
      <p:sp>
        <p:nvSpPr>
          <p:cNvPr id="3" name="Espace réservé du contenu 2">
            <a:extLst>
              <a:ext uri="{FF2B5EF4-FFF2-40B4-BE49-F238E27FC236}">
                <a16:creationId xmlns:a16="http://schemas.microsoft.com/office/drawing/2014/main" id="{F993AB63-2DFB-4031-AC2D-0932DF969D66}"/>
              </a:ext>
            </a:extLst>
          </p:cNvPr>
          <p:cNvSpPr>
            <a:spLocks noGrp="1"/>
          </p:cNvSpPr>
          <p:nvPr>
            <p:ph idx="1"/>
          </p:nvPr>
        </p:nvSpPr>
        <p:spPr/>
        <p:txBody>
          <a:bodyPr/>
          <a:lstStyle/>
          <a:p>
            <a:r>
              <a:rPr lang="en-US" dirty="0"/>
              <a:t>SA/RAN/CT joint session on Rel-18 topics (planning, timeline)</a:t>
            </a:r>
          </a:p>
          <a:p>
            <a:r>
              <a:rPr lang="en-US" dirty="0"/>
              <a:t>Wed, December 15:	14:00 – 15:00 UTC</a:t>
            </a:r>
          </a:p>
          <a:p>
            <a:pPr lvl="1"/>
            <a:r>
              <a:rPr lang="en-US" dirty="0" err="1"/>
              <a:t>GoToWebinar</a:t>
            </a:r>
            <a:r>
              <a:rPr lang="en-US" dirty="0"/>
              <a:t> invitation sent on the SA reflector</a:t>
            </a:r>
            <a:endParaRPr lang="fr-FR" dirty="0"/>
          </a:p>
          <a:p>
            <a:endParaRPr lang="fr-FR" dirty="0"/>
          </a:p>
        </p:txBody>
      </p:sp>
    </p:spTree>
    <p:extLst>
      <p:ext uri="{BB962C8B-B14F-4D97-AF65-F5344CB8AC3E}">
        <p14:creationId xmlns:p14="http://schemas.microsoft.com/office/powerpoint/2010/main" val="302049817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Sunday, December 12, 2021, 23h00 UTC</a:t>
            </a:r>
          </a:p>
          <a:p>
            <a:pPr lvl="1"/>
            <a:r>
              <a:rPr lang="en-US" sz="2000" dirty="0"/>
              <a:t>until Wednesday, December 15, 2021, 22h30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only be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endParaRPr lang="fr-FR" dirty="0"/>
          </a:p>
          <a:p>
            <a:pPr lvl="1"/>
            <a:r>
              <a:rPr lang="en-US" dirty="0"/>
              <a:t>Registration only open to 3GPP delegates</a:t>
            </a:r>
          </a:p>
          <a:p>
            <a:pPr lvl="1"/>
            <a:r>
              <a:rPr lang="en-US" dirty="0"/>
              <a:t>During technical discussion, comment received from unregistered delegates will not be taken into account</a:t>
            </a:r>
          </a:p>
          <a:p>
            <a:pPr lvl="1"/>
            <a:r>
              <a:rPr lang="en-US" dirty="0"/>
              <a:t>Online check-in not available for this e-meeting</a:t>
            </a:r>
          </a:p>
          <a:p>
            <a:r>
              <a:rPr lang="en-US" dirty="0"/>
              <a:t>Voting Rights:</a:t>
            </a:r>
          </a:p>
          <a:p>
            <a:pPr lvl="1"/>
            <a:r>
              <a:rPr lang="en-US" i="1" dirty="0"/>
              <a:t>Participation by Individual Member in fully electronic meetings is 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Agenda</a:t>
            </a:r>
          </a:p>
        </p:txBody>
      </p:sp>
      <p:sp>
        <p:nvSpPr>
          <p:cNvPr id="3" name="Espace réservé du contenu 2"/>
          <p:cNvSpPr>
            <a:spLocks noGrp="1"/>
          </p:cNvSpPr>
          <p:nvPr>
            <p:ph idx="1"/>
          </p:nvPr>
        </p:nvSpPr>
        <p:spPr/>
        <p:txBody>
          <a:bodyPr/>
          <a:lstStyle/>
          <a:p>
            <a:r>
              <a:rPr lang="en-US" sz="2000" dirty="0"/>
              <a:t>Full agenda</a:t>
            </a:r>
          </a:p>
          <a:p>
            <a:r>
              <a:rPr lang="en-US" sz="2000" dirty="0"/>
              <a:t>Highest Priority will be given to the following items</a:t>
            </a:r>
          </a:p>
          <a:p>
            <a:pPr lvl="1"/>
            <a:r>
              <a:rPr lang="fr-FR" sz="1800" dirty="0"/>
              <a:t>Rel-18 topics (planning, </a:t>
            </a:r>
            <a:r>
              <a:rPr lang="fr-FR" sz="1800" dirty="0" err="1"/>
              <a:t>timeline</a:t>
            </a:r>
            <a:r>
              <a:rPr lang="fr-FR" sz="1800" dirty="0"/>
              <a:t>)</a:t>
            </a:r>
          </a:p>
          <a:p>
            <a:pPr lvl="1"/>
            <a:r>
              <a:rPr lang="en-US" sz="1800" dirty="0"/>
              <a:t>CT WG status Reports and </a:t>
            </a:r>
            <a:r>
              <a:rPr lang="en-US" sz="1800" dirty="0" err="1"/>
              <a:t>Workplan</a:t>
            </a:r>
            <a:r>
              <a:rPr lang="en-US" sz="1800" dirty="0"/>
              <a:t> update</a:t>
            </a:r>
          </a:p>
          <a:p>
            <a:pPr lvl="1"/>
            <a:r>
              <a:rPr lang="en-US" sz="1800" dirty="0"/>
              <a:t>Working agreement</a:t>
            </a:r>
          </a:p>
          <a:p>
            <a:pPr lvl="1"/>
            <a:r>
              <a:rPr lang="en-US" sz="1800" dirty="0"/>
              <a:t>LS In &amp; LS Out proposals</a:t>
            </a:r>
          </a:p>
          <a:p>
            <a:pPr lvl="1"/>
            <a:r>
              <a:rPr lang="en-US" sz="1800" dirty="0"/>
              <a:t>New Work Item and Study Item descriptions for Rel-17</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 </a:t>
            </a:r>
          </a:p>
          <a:p>
            <a:r>
              <a:rPr lang="en-US" sz="2000" dirty="0"/>
              <a:t>Other items may be given with a lower priority, e.g.:</a:t>
            </a:r>
          </a:p>
          <a:p>
            <a:pPr lvl="1"/>
            <a:r>
              <a:rPr lang="en-US" sz="1800" dirty="0"/>
              <a:t>CRs on pre-Rel-16</a:t>
            </a:r>
          </a:p>
          <a:p>
            <a:pPr lvl="1"/>
            <a:r>
              <a:rPr lang="en-US" sz="1800" dirty="0"/>
              <a:t>IETF status Reports</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1466744926"/>
              </p:ext>
            </p:extLst>
          </p:nvPr>
        </p:nvGraphicFramePr>
        <p:xfrm>
          <a:off x="2156334" y="1716638"/>
          <a:ext cx="9416966" cy="249936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800" dirty="0">
                          <a:hlinkClick r:id="rId2"/>
                        </a:rPr>
                        <a:t>https://www.3gpp.org/ftp/tsg_ct/TSG_CT/TSGC_94e</a:t>
                      </a:r>
                      <a:r>
                        <a:rPr lang="fr-FR" sz="28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CP-21&lt;</a:t>
            </a:r>
            <a:r>
              <a:rPr lang="en-GB" dirty="0" err="1"/>
              <a:t>originalTdocNbr</a:t>
            </a:r>
            <a:r>
              <a:rPr lang="en-GB" dirty="0"/>
              <a:t>&gt;_rev&lt;#&gt;</a:t>
            </a:r>
          </a:p>
          <a:p>
            <a:pPr lvl="1"/>
            <a:r>
              <a:rPr lang="en-GB" dirty="0"/>
              <a:t>E.g. CP-21</a:t>
            </a:r>
            <a:r>
              <a:rPr lang="en-US" dirty="0"/>
              <a:t>3002_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CP-21&lt;</a:t>
            </a:r>
            <a:r>
              <a:rPr lang="en-GB" dirty="0" err="1"/>
              <a:t>originalTdocNbr</a:t>
            </a:r>
            <a:r>
              <a:rPr lang="en-GB" dirty="0"/>
              <a:t>&gt;_rev&lt;#&gt;_&lt;</a:t>
            </a:r>
            <a:r>
              <a:rPr lang="en-GB" dirty="0" err="1"/>
              <a:t>nn</a:t>
            </a:r>
            <a:r>
              <a:rPr lang="en-GB" dirty="0"/>
              <a:t>&gt;</a:t>
            </a:r>
          </a:p>
          <a:p>
            <a:pPr lvl="1"/>
            <a:r>
              <a:rPr lang="en-GB" dirty="0"/>
              <a:t>E.g. CP-213002</a:t>
            </a:r>
            <a:r>
              <a:rPr lang="en-US" dirty="0"/>
              <a:t>_</a:t>
            </a:r>
            <a:r>
              <a:rPr lang="en-GB" dirty="0"/>
              <a:t>rev1_kk</a:t>
            </a:r>
            <a:r>
              <a:rPr lang="en-US" dirty="0"/>
              <a:t>.zip, </a:t>
            </a:r>
            <a:r>
              <a:rPr lang="en-GB" dirty="0"/>
              <a:t>CP-213002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CP-213002_rev1.zip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32294</TotalTime>
  <Words>1518</Words>
  <Application>Microsoft Office PowerPoint</Application>
  <PresentationFormat>Grand écran</PresentationFormat>
  <Paragraphs>189</Paragraphs>
  <Slides>17</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17</vt:i4>
      </vt:variant>
    </vt:vector>
  </HeadingPairs>
  <TitlesOfParts>
    <vt:vector size="24" baseType="lpstr">
      <vt:lpstr>Arial</vt:lpstr>
      <vt:lpstr>Arial </vt:lpstr>
      <vt:lpstr>Calibri</vt:lpstr>
      <vt:lpstr>Calibri Light</vt:lpstr>
      <vt:lpstr>Helvetica 75 Bold</vt:lpstr>
      <vt:lpstr>Times New Roman</vt:lpstr>
      <vt:lpstr>Office Theme</vt:lpstr>
      <vt:lpstr>CT#94-e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SA/RAN/CT Joint session</vt:lpstr>
      <vt:lpstr>Rel-18 Cross-TSG meeting</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882</cp:revision>
  <dcterms:created xsi:type="dcterms:W3CDTF">2010-02-05T13:52:04Z</dcterms:created>
  <dcterms:modified xsi:type="dcterms:W3CDTF">2021-11-18T14:35:17Z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c818a6-e1a0-4a6e-a969-20d857c5dc62_Enabled">
    <vt:lpwstr>true</vt:lpwstr>
  </property>
  <property fmtid="{D5CDD505-2E9C-101B-9397-08002B2CF9AE}" pid="3" name="MSIP_Label_e6c818a6-e1a0-4a6e-a969-20d857c5dc62_SetDate">
    <vt:lpwstr>2021-11-18T14:35:17Z</vt:lpwstr>
  </property>
  <property fmtid="{D5CDD505-2E9C-101B-9397-08002B2CF9AE}" pid="4" name="MSIP_Label_e6c818a6-e1a0-4a6e-a969-20d857c5dc62_Method">
    <vt:lpwstr>Standard</vt:lpwstr>
  </property>
  <property fmtid="{D5CDD505-2E9C-101B-9397-08002B2CF9AE}" pid="5" name="MSIP_Label_e6c818a6-e1a0-4a6e-a969-20d857c5dc62_Name">
    <vt:lpwstr>Orange_restricted_internal.2</vt:lpwstr>
  </property>
  <property fmtid="{D5CDD505-2E9C-101B-9397-08002B2CF9AE}" pid="6" name="MSIP_Label_e6c818a6-e1a0-4a6e-a969-20d857c5dc62_SiteId">
    <vt:lpwstr>90c7a20a-f34b-40bf-bc48-b9253b6f5d20</vt:lpwstr>
  </property>
  <property fmtid="{D5CDD505-2E9C-101B-9397-08002B2CF9AE}" pid="7" name="MSIP_Label_e6c818a6-e1a0-4a6e-a969-20d857c5dc62_ActionId">
    <vt:lpwstr>be9fc1c4-8b32-40ab-aa26-ceff57e83c76</vt:lpwstr>
  </property>
  <property fmtid="{D5CDD505-2E9C-101B-9397-08002B2CF9AE}" pid="8" name="MSIP_Label_e6c818a6-e1a0-4a6e-a969-20d857c5dc62_ContentBits">
    <vt:lpwstr>2</vt:lpwstr>
  </property>
</Properties>
</file>