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64" r:id="rId4"/>
    <p:sldMasterId id="2147485177" r:id="rId5"/>
  </p:sldMasterIdLst>
  <p:notesMasterIdLst>
    <p:notesMasterId r:id="rId29"/>
  </p:notesMasterIdLst>
  <p:handoutMasterIdLst>
    <p:handoutMasterId r:id="rId30"/>
  </p:handoutMasterIdLst>
  <p:sldIdLst>
    <p:sldId id="341" r:id="rId6"/>
    <p:sldId id="367" r:id="rId7"/>
    <p:sldId id="372" r:id="rId8"/>
    <p:sldId id="377" r:id="rId9"/>
    <p:sldId id="378" r:id="rId10"/>
    <p:sldId id="368" r:id="rId11"/>
    <p:sldId id="379" r:id="rId12"/>
    <p:sldId id="380" r:id="rId13"/>
    <p:sldId id="385" r:id="rId14"/>
    <p:sldId id="381" r:id="rId15"/>
    <p:sldId id="384" r:id="rId16"/>
    <p:sldId id="383" r:id="rId17"/>
    <p:sldId id="393" r:id="rId18"/>
    <p:sldId id="394" r:id="rId19"/>
    <p:sldId id="374" r:id="rId20"/>
    <p:sldId id="375" r:id="rId21"/>
    <p:sldId id="386" r:id="rId22"/>
    <p:sldId id="388" r:id="rId23"/>
    <p:sldId id="390" r:id="rId24"/>
    <p:sldId id="391" r:id="rId25"/>
    <p:sldId id="387" r:id="rId26"/>
    <p:sldId id="395" r:id="rId27"/>
    <p:sldId id="396" r:id="rId28"/>
  </p:sldIdLst>
  <p:sldSz cx="9144000" cy="6858000" type="screen4x3"/>
  <p:notesSz cx="6921500" cy="100838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75B91A"/>
    <a:srgbClr val="CCCCFF"/>
    <a:srgbClr val="CCFFCC"/>
    <a:srgbClr val="66FF66"/>
    <a:srgbClr val="EAEAEA"/>
    <a:srgbClr val="FFFFFF"/>
    <a:srgbClr val="FF6600"/>
    <a:srgbClr val="1A4669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53" autoAdjust="0"/>
    <p:restoredTop sz="94679" autoAdjust="0"/>
  </p:normalViewPr>
  <p:slideViewPr>
    <p:cSldViewPr snapToGrid="0">
      <p:cViewPr varScale="1">
        <p:scale>
          <a:sx n="68" d="100"/>
          <a:sy n="68" d="100"/>
        </p:scale>
        <p:origin x="1416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6" d="100"/>
          <a:sy n="76" d="100"/>
        </p:scale>
        <p:origin x="3138" y="108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34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9800" y="755650"/>
            <a:ext cx="5041900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Text Box 14">
            <a:extLst>
              <a:ext uri="{FF2B5EF4-FFF2-40B4-BE49-F238E27FC236}">
                <a16:creationId xmlns:a16="http://schemas.microsoft.com/office/drawing/2014/main" id="{BD91D7A5-F31F-40B7-9098-910BE6B1DF8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0012" y="36513"/>
            <a:ext cx="4357688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</p:spTree>
    <p:extLst>
      <p:ext uri="{BB962C8B-B14F-4D97-AF65-F5344CB8AC3E}">
        <p14:creationId xmlns:p14="http://schemas.microsoft.com/office/powerpoint/2010/main" val="3996782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7480438"/>
      </p:ext>
    </p:extLst>
  </p:cSld>
  <p:clrMapOvr>
    <a:masterClrMapping/>
  </p:clrMapOvr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987041"/>
      </p:ext>
    </p:extLst>
  </p:cSld>
  <p:clrMapOvr>
    <a:masterClrMapping/>
  </p:clrMapOvr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5057778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9C7BD9-6165-44BA-80DB-837340F2F0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E9CA0C7-7D69-4FC1-96E1-F5E35132C65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5F087-512A-4C31-8722-1FFAECB521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48AA87F-49B1-4CD6-8897-690848C296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8739AD7-92D7-4594-8701-A797A0916E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79472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67BB40-64DE-47A5-800B-73CCADF4E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66C756-A098-4E35-9E0E-5879B746723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AE315B0-2EC1-4E02-91D2-69C174DFA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5DB2D20-13A5-4889-A350-141BE8334E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3E14B8B-BC51-4B4C-BD6D-DF921440F7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989274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04B412-8C64-48CE-91E6-86B9D21A0E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848C9F-779D-4570-8ADA-E0547D4DB2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C77D913-3D4D-4CAC-9B52-F9C77E4231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4EE14B-CA71-468C-BB6C-8A3D138208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F0CD2-08C1-4613-8492-279FD489B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989642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7A0DCE-601B-46FD-A578-FF325F58A7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B31D98-28DE-42AA-9A04-06C3B560CDF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75374B-A464-4A8E-95FB-1F505C868A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FA34651-1CC0-443A-AE89-0933648DA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40514EB-523D-43F9-AD0A-7308AF386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CEA492-9F38-4D31-8FAB-072B1AA785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98906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5D5A2B-70B3-4E86-864C-8BC053B829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B36E0A-611B-4222-996F-65BA9150A9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415F18-6CA7-4409-A41C-951799B9F49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0079ACD-2586-4A2C-87F5-BEC1208C44A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7959B88-C211-49D7-8B75-243BAF066EB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55289BA-91D7-4E85-97D7-6828C6E014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D346F11-EDA3-48FC-BE0C-A40E86829E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705F16F-6C78-467F-A1A5-288D6931D9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939214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094628-A82E-4C80-9F65-C2493E3F5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184E046-86ED-4FAC-A3A0-DEF69B3332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770CEDC-A11F-4556-9B30-676D7E5BC1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4826D3-2B63-4007-927D-EBCFB03889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678358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9FCD3A8-4F85-406F-8012-533618A131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A23F6D-E465-4A9B-B403-718D6C4427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2F0243-7442-4681-9BBB-BA8FE04084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6428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7520990"/>
      </p:ext>
    </p:extLst>
  </p:cSld>
  <p:clrMapOvr>
    <a:masterClrMapping/>
  </p:clrMapOvr>
  <p:transition>
    <p:wipe dir="r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DCB8FE-CFAB-444F-8D99-9EFDE152B7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6F2EA3-8510-4729-BD7F-CF4346736B1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A8C1B2-5027-4B34-89AC-9605C92318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0826A8-783A-44F0-9FE9-AC964B953A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A1212F-B6DF-4CD6-A0D9-7CCF2E5B3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AF26B84-48BC-400D-9C81-C404F2F47A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614286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AB715-F97D-421E-9E54-92B3621E7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5CBB93-B4D4-43AD-A37D-58C56E5960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8A7B05-8937-44A8-B374-8B44CDE6534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ACC86F-BDEA-4B6A-AA5C-DD2E1838BE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60BAF5-9B19-446A-A2FC-0B74B08E29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EE1661D-DCFA-4D23-B47E-35906E4A4D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627777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1F60D6-CF08-463C-B98F-7F4232D40A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65B6250-BCB6-419B-B8CF-871356BBC1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FD1634-3128-4ADE-B75A-46C36FA667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A60C38-06C0-403D-B94B-702FE2713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521CE5-0680-4BFF-A289-88547F119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1400184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9DF07A3-7FDF-4610-803C-04E4B505CE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B88E898-1521-4A90-9E2E-E2AE20365D8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BA81BFE-4104-48E8-B026-197DBC8E06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15D2C3-6F9F-4AEC-BC61-ACB7EE1248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EA5674-C852-4CB0-9494-70FD220A32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657504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6300735"/>
      </p:ext>
    </p:extLst>
  </p:cSld>
  <p:clrMapOvr>
    <a:masterClrMapping/>
  </p:clrMapOvr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1B75BFED-4BBC-440F-BD94-D669B598D4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12/4/2020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E76380F-14BE-4882-943C-FA14E9565B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141D7-4CE1-4478-B1B1-2D8FF260CB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3545904"/>
      </p:ext>
    </p:extLst>
  </p:cSld>
  <p:clrMapOvr>
    <a:masterClrMapping/>
  </p:clrMapOvr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10" name="Title 9">
            <a:extLst>
              <a:ext uri="{FF2B5EF4-FFF2-40B4-BE49-F238E27FC236}">
                <a16:creationId xmlns:a16="http://schemas.microsoft.com/office/drawing/2014/main" id="{6A537FBD-ABAF-478E-AC8F-E390067A7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1006972"/>
      </p:ext>
    </p:extLst>
  </p:cSld>
  <p:clrMapOvr>
    <a:masterClrMapping/>
  </p:clrMapOvr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196866"/>
      </p:ext>
    </p:extLst>
  </p:cSld>
  <p:clrMapOvr>
    <a:masterClrMapping/>
  </p:clrMapOvr>
  <p:hf hdr="0" ftr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7184360"/>
      </p:ext>
    </p:extLst>
  </p:cSld>
  <p:clrMapOvr>
    <a:masterClrMapping/>
  </p:clrMapOvr>
  <p:hf hdr="0" ftr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7332898"/>
      </p:ext>
    </p:extLst>
  </p:cSld>
  <p:clrMapOvr>
    <a:masterClrMapping/>
  </p:clrMapOvr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6046584"/>
      </p:ext>
    </p:extLst>
  </p:cSld>
  <p:clrMapOvr>
    <a:masterClrMapping/>
  </p:clrMapOvr>
  <p:hf hdr="0" ftr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12/4/2020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Snip Single Corner Rectangle 11">
            <a:extLst>
              <a:ext uri="{FF2B5EF4-FFF2-40B4-BE49-F238E27FC236}">
                <a16:creationId xmlns:a16="http://schemas.microsoft.com/office/drawing/2014/main" id="{30740BFA-6004-4473-B79C-65BF908F2687}"/>
              </a:ext>
            </a:extLst>
          </p:cNvPr>
          <p:cNvSpPr/>
          <p:nvPr userDrawn="1"/>
        </p:nvSpPr>
        <p:spPr>
          <a:xfrm>
            <a:off x="1" y="6413503"/>
            <a:ext cx="9149954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8" name="Snip Single Corner Rectangle 6">
            <a:extLst>
              <a:ext uri="{FF2B5EF4-FFF2-40B4-BE49-F238E27FC236}">
                <a16:creationId xmlns:a16="http://schemas.microsoft.com/office/drawing/2014/main" id="{2264F568-6AC4-435E-8B1A-12747075873C}"/>
              </a:ext>
            </a:extLst>
          </p:cNvPr>
          <p:cNvSpPr/>
          <p:nvPr userDrawn="1"/>
        </p:nvSpPr>
        <p:spPr>
          <a:xfrm>
            <a:off x="-5954" y="1455741"/>
            <a:ext cx="8612982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4BB907A7-F823-4B78-B476-D9B216719C5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393908" y="6592888"/>
            <a:ext cx="740569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2020</a:t>
            </a:r>
          </a:p>
        </p:txBody>
      </p:sp>
      <p:pic>
        <p:nvPicPr>
          <p:cNvPr id="10" name="Picture 1">
            <a:extLst>
              <a:ext uri="{FF2B5EF4-FFF2-40B4-BE49-F238E27FC236}">
                <a16:creationId xmlns:a16="http://schemas.microsoft.com/office/drawing/2014/main" id="{81F8F300-02B0-4349-82DC-0DD1EB8D8F5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0926" y="476250"/>
            <a:ext cx="1056085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2">
            <a:extLst>
              <a:ext uri="{FF2B5EF4-FFF2-40B4-BE49-F238E27FC236}">
                <a16:creationId xmlns:a16="http://schemas.microsoft.com/office/drawing/2014/main" id="{467095ED-0131-4CC1-80EB-DF897D19B8D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21317" y="6351591"/>
            <a:ext cx="396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53A1CCFB-995B-4447-B7D3-2EBD9C04B7A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029864" y="133353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	</a:t>
            </a:r>
          </a:p>
        </p:txBody>
      </p:sp>
      <p:sp>
        <p:nvSpPr>
          <p:cNvPr id="14" name="Text Box 14">
            <a:extLst>
              <a:ext uri="{FF2B5EF4-FFF2-40B4-BE49-F238E27FC236}">
                <a16:creationId xmlns:a16="http://schemas.microsoft.com/office/drawing/2014/main" id="{F9646243-7BB4-4B64-853B-98FC7F03BE97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00014" y="36515"/>
            <a:ext cx="27294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3GPP TSGs CT, RAN, SA #90-e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Electronic meeting, Sept. 2020</a:t>
            </a:r>
          </a:p>
        </p:txBody>
      </p:sp>
      <p:sp>
        <p:nvSpPr>
          <p:cNvPr id="15" name="Text Box 14">
            <a:extLst>
              <a:ext uri="{FF2B5EF4-FFF2-40B4-BE49-F238E27FC236}">
                <a16:creationId xmlns:a16="http://schemas.microsoft.com/office/drawing/2014/main" id="{926149D6-A078-4BB6-8569-133D47A239F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6029864" y="133353"/>
            <a:ext cx="2792669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sz="1200" b="1" dirty="0">
                <a:solidFill>
                  <a:schemeClr val="tx1"/>
                </a:solidFill>
              </a:rPr>
              <a:t>SP-201033, RP-202796, CP-203258</a:t>
            </a:r>
            <a:endParaRPr lang="sv-SE" altLang="en-US" sz="1200" b="1" dirty="0">
              <a:latin typeface="Arial "/>
            </a:endParaRPr>
          </a:p>
        </p:txBody>
      </p:sp>
    </p:spTree>
    <p:extLst>
      <p:ext uri="{BB962C8B-B14F-4D97-AF65-F5344CB8AC3E}">
        <p14:creationId xmlns:p14="http://schemas.microsoft.com/office/powerpoint/2010/main" val="2472113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5" r:id="rId1"/>
    <p:sldLayoutId id="2147485166" r:id="rId2"/>
    <p:sldLayoutId id="2147485167" r:id="rId3"/>
    <p:sldLayoutId id="2147485168" r:id="rId4"/>
    <p:sldLayoutId id="2147485169" r:id="rId5"/>
    <p:sldLayoutId id="2147485170" r:id="rId6"/>
    <p:sldLayoutId id="2147485171" r:id="rId7"/>
    <p:sldLayoutId id="2147485172" r:id="rId8"/>
    <p:sldLayoutId id="2147485173" r:id="rId9"/>
    <p:sldLayoutId id="2147485174" r:id="rId10"/>
    <p:sldLayoutId id="2147485175" r:id="rId11"/>
    <p:sldLayoutId id="2147485176" r:id="rId12"/>
  </p:sldLayoutIdLst>
  <p:transition>
    <p:wipe dir="r"/>
  </p:transition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75B91A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33F6C3E-0A42-4F3C-BD11-A623660907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A916B7-87D5-402E-A287-B1433C1533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EE3044-F502-4862-9A1D-6D3DCC64B5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1025A0-1753-4A39-A3C2-9E9DA22AC20C}" type="datetimeFigureOut">
              <a:rPr lang="en-GB" smtClean="0"/>
              <a:t>04/12/2020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7F24BC-4DB0-4DC2-A0A1-898DEC4DF5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B5FE4E-130C-4C66-871E-19268E7346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4E160C-14CD-404A-B296-BE255A38BD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574142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78" r:id="rId1"/>
    <p:sldLayoutId id="2147485179" r:id="rId2"/>
    <p:sldLayoutId id="2147485180" r:id="rId3"/>
    <p:sldLayoutId id="2147485181" r:id="rId4"/>
    <p:sldLayoutId id="2147485182" r:id="rId5"/>
    <p:sldLayoutId id="2147485183" r:id="rId6"/>
    <p:sldLayoutId id="2147485184" r:id="rId7"/>
    <p:sldLayoutId id="2147485185" r:id="rId8"/>
    <p:sldLayoutId id="2147485186" r:id="rId9"/>
    <p:sldLayoutId id="2147485187" r:id="rId10"/>
    <p:sldLayoutId id="21474851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thingsthataresmart.wiki/index.php?title=Ask_Alexa_-_Schedules" TargetMode="External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webExtensions/elections/CT/Test_election_Dec2020/votingList_mtg-CT-90-e.htm" TargetMode="External"/><Relationship Id="rId2" Type="http://schemas.openxmlformats.org/officeDocument/2006/relationships/hyperlink" Target="https://www.3gpp.org/ftp/webExtensions/elections/SA/Test_election_Dec2020/votingList_mtg-SA-90-e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3gpp.org/ftp/webExtensions/elections/RAN/Test_election_Dec2020/votingList_mtg-RAN-90-e.htm" TargetMode="Externa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ugandajournalistsresourcecentre.com/access-information-ruling-hub-investigative-media-vs-national-forestry-authority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portal.3gpp.org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en.m.wikipedia.org/wiki/File:Warning_icon.svg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Logo_vote.svg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64575"/>
            <a:ext cx="7886700" cy="1457221"/>
          </a:xfrm>
        </p:spPr>
        <p:txBody>
          <a:bodyPr>
            <a:normAutofit fontScale="90000"/>
          </a:bodyPr>
          <a:lstStyle/>
          <a:p>
            <a:r>
              <a:rPr lang="en-GB" b="1" dirty="0"/>
              <a:t>3GPP Voting Tool</a:t>
            </a:r>
            <a:br>
              <a:rPr lang="en-GB" b="1" dirty="0"/>
            </a:br>
            <a:r>
              <a:rPr lang="en-GB" sz="4900" b="1" dirty="0">
                <a:solidFill>
                  <a:schemeClr val="tx1"/>
                </a:solidFill>
              </a:rPr>
              <a:t>Testing during TSG#90e</a:t>
            </a:r>
            <a:endParaRPr lang="en-GB" altLang="en-US" dirty="0">
              <a:solidFill>
                <a:schemeClr val="tx1"/>
              </a:solidFill>
            </a:endParaRP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623888" y="3591965"/>
            <a:ext cx="3938588" cy="4714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en-US" sz="2600" dirty="0"/>
              <a:t>3GPP MCC</a:t>
            </a:r>
          </a:p>
        </p:txBody>
      </p:sp>
      <p:pic>
        <p:nvPicPr>
          <p:cNvPr id="4" name="Picture 10" descr="&lt;p&gt;Voting Ballot illustration&lt;/p&gt;">
            <a:extLst>
              <a:ext uri="{FF2B5EF4-FFF2-40B4-BE49-F238E27FC236}">
                <a16:creationId xmlns:a16="http://schemas.microsoft.com/office/drawing/2014/main" id="{97A8D791-A9E1-4F1E-8421-317D130CB0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96101" y="2606189"/>
            <a:ext cx="3912577" cy="3912577"/>
          </a:xfrm>
          <a:prstGeom prst="rect">
            <a:avLst/>
          </a:prstGeom>
          <a:ln>
            <a:noFill/>
          </a:ln>
          <a:effectLst>
            <a:softEdge rad="762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 (3/5)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10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876790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fr-FR" sz="2100" dirty="0"/>
              <a:t>I</a:t>
            </a:r>
            <a:r>
              <a:rPr lang="en-GB" sz="2100" dirty="0"/>
              <a:t>f you are eligible to vote :</a:t>
            </a:r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1900" dirty="0"/>
              <a:t>Click “Actions”, then “Vote”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53A10C4-1BA5-4767-A944-B9EAA2B7DC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34" y="2731912"/>
            <a:ext cx="8367251" cy="13297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12F0FC1-27EE-4886-A138-054DC7F173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130" y="4572418"/>
            <a:ext cx="8256402" cy="1329728"/>
          </a:xfrm>
          <a:prstGeom prst="rect">
            <a:avLst/>
          </a:prstGeom>
        </p:spPr>
      </p:pic>
      <p:sp>
        <p:nvSpPr>
          <p:cNvPr id="8" name="Oval 7">
            <a:extLst>
              <a:ext uri="{FF2B5EF4-FFF2-40B4-BE49-F238E27FC236}">
                <a16:creationId xmlns:a16="http://schemas.microsoft.com/office/drawing/2014/main" id="{AB37FA76-6375-4DB3-B569-51433AB2C432}"/>
              </a:ext>
            </a:extLst>
          </p:cNvPr>
          <p:cNvSpPr/>
          <p:nvPr/>
        </p:nvSpPr>
        <p:spPr>
          <a:xfrm>
            <a:off x="7541341" y="2702415"/>
            <a:ext cx="1179871" cy="4144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60041307-3747-4A60-9DD6-7FD63AE0657D}"/>
              </a:ext>
            </a:extLst>
          </p:cNvPr>
          <p:cNvSpPr/>
          <p:nvPr/>
        </p:nvSpPr>
        <p:spPr>
          <a:xfrm>
            <a:off x="7502014" y="4928693"/>
            <a:ext cx="1179871" cy="414411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B0F8D01-703E-4957-8A18-09822E111BE6}"/>
              </a:ext>
            </a:extLst>
          </p:cNvPr>
          <p:cNvCxnSpPr/>
          <p:nvPr/>
        </p:nvCxnSpPr>
        <p:spPr>
          <a:xfrm>
            <a:off x="3942735" y="4149217"/>
            <a:ext cx="0" cy="378659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DD36BF71-C0E2-4AA8-94DC-00F3067BA27C}"/>
              </a:ext>
            </a:extLst>
          </p:cNvPr>
          <p:cNvSpPr txBox="1">
            <a:spLocks/>
          </p:cNvSpPr>
          <p:nvPr/>
        </p:nvSpPr>
        <p:spPr>
          <a:xfrm>
            <a:off x="290722" y="5932913"/>
            <a:ext cx="8577975" cy="55996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The "Vote"  is only accessible if the ballot is "</a:t>
            </a:r>
            <a:r>
              <a:rPr lang="en-US" sz="2100" dirty="0">
                <a:solidFill>
                  <a:srgbClr val="92D050"/>
                </a:solidFill>
              </a:rPr>
              <a:t>In progress</a:t>
            </a:r>
            <a:r>
              <a:rPr lang="en-US" sz="2100" dirty="0"/>
              <a:t>"</a:t>
            </a:r>
            <a:endParaRPr lang="en-US" sz="1900" dirty="0"/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E7E1468-9126-406D-B151-8ABD279CAE69}"/>
              </a:ext>
            </a:extLst>
          </p:cNvPr>
          <p:cNvCxnSpPr>
            <a:cxnSpLocks/>
          </p:cNvCxnSpPr>
          <p:nvPr/>
        </p:nvCxnSpPr>
        <p:spPr>
          <a:xfrm flipH="1" flipV="1">
            <a:off x="1140542" y="5456903"/>
            <a:ext cx="4306530" cy="56044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2769901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1725B6-B501-4295-AB23-2829B1D543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 (4/5)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432C81-3FC2-40BB-80F6-174B30B9A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C9A845-66AA-4C13-8A26-A6AFD3A20AF9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D0A6EE-5983-48EF-B920-E4888076B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11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2370B06-B6FF-4036-8F65-AA2FD7563A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569" y="1799304"/>
            <a:ext cx="5518660" cy="4358084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5CD9487-84F3-459E-A1F7-26FA3F1CC5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83013" y="2238579"/>
            <a:ext cx="3836704" cy="2530065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Select the candidate that you wish to vote for, or to Abstain. Your vote is then highlighted in bleu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Click "Confirm"</a:t>
            </a:r>
          </a:p>
        </p:txBody>
      </p:sp>
    </p:spTree>
    <p:extLst>
      <p:ext uri="{BB962C8B-B14F-4D97-AF65-F5344CB8AC3E}">
        <p14:creationId xmlns:p14="http://schemas.microsoft.com/office/powerpoint/2010/main" val="3433720151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D57809-F3BE-4C88-84DB-A72D516EA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 (5/5)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815529-F14E-43E5-AC72-32C9E3D4AA5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8063066" cy="740594"/>
          </a:xfrm>
        </p:spPr>
        <p:txBody>
          <a:bodyPr/>
          <a:lstStyle/>
          <a:p>
            <a:r>
              <a:rPr lang="en-US" dirty="0"/>
              <a:t>Confirm your choice in the popup: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38340D5-E0C2-426E-8AC3-8D909C336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B34619-307B-471A-A2AF-C557F915C078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03077D-A5B6-46DE-B42C-7CB7EEA626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12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7930292-CEF4-412C-A9C6-106F659A56A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658" r="3464" b="10735"/>
          <a:stretch/>
        </p:blipFill>
        <p:spPr>
          <a:xfrm>
            <a:off x="1956621" y="2399663"/>
            <a:ext cx="5024898" cy="2372183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424C6B09-09C3-4070-93DA-208B38B2F8A1}"/>
              </a:ext>
            </a:extLst>
          </p:cNvPr>
          <p:cNvSpPr txBox="1">
            <a:spLocks/>
          </p:cNvSpPr>
          <p:nvPr/>
        </p:nvSpPr>
        <p:spPr>
          <a:xfrm>
            <a:off x="633570" y="5173516"/>
            <a:ext cx="8063066" cy="74059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Your vote after this step is definitive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488871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Test elections schedule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13</a:t>
            </a:fld>
            <a:endParaRPr lang="en-US" dirty="0"/>
          </a:p>
        </p:txBody>
      </p:sp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BC4D846E-4901-44A4-84D1-85B866CD22FE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054647" y="4298951"/>
            <a:ext cx="2057400" cy="2057400"/>
          </a:xfrm>
          <a:prstGeom prst="rect">
            <a:avLst/>
          </a:prstGeom>
          <a:effectLst>
            <a:softEdge rad="0"/>
          </a:effectLst>
        </p:spPr>
      </p:pic>
    </p:spTree>
    <p:extLst>
      <p:ext uri="{BB962C8B-B14F-4D97-AF65-F5344CB8AC3E}">
        <p14:creationId xmlns:p14="http://schemas.microsoft.com/office/powerpoint/2010/main" val="2367990767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RAN test election schedule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4530726"/>
          </a:xfrm>
        </p:spPr>
        <p:txBody>
          <a:bodyPr>
            <a:normAutofit fontScale="55000" lnSpcReduction="20000"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3600" dirty="0"/>
              <a:t>1</a:t>
            </a:r>
            <a:r>
              <a:rPr lang="en-GB" sz="3600" baseline="30000" dirty="0"/>
              <a:t>st</a:t>
            </a:r>
            <a:r>
              <a:rPr lang="en-GB" sz="3600" dirty="0"/>
              <a:t> ballot:	Mon 07.Dec. 	13:00 UTC - Tue 08.12.20 13:00 UTC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3600" dirty="0"/>
              <a:t>    </a:t>
            </a:r>
            <a:r>
              <a:rPr lang="en-GB" sz="3600" dirty="0">
                <a:solidFill>
                  <a:srgbClr val="FF0000"/>
                </a:solidFill>
              </a:rPr>
              <a:t>Ballot duration: 24h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GB" sz="36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3600" dirty="0"/>
              <a:t>2</a:t>
            </a:r>
            <a:r>
              <a:rPr lang="en-GB" sz="3600" baseline="30000" dirty="0"/>
              <a:t>nd</a:t>
            </a:r>
            <a:r>
              <a:rPr lang="en-GB" sz="3600" dirty="0"/>
              <a:t> ballot: 	Wed 09.Dec. 	13:00 UTC - Thu 10.12.20 13:00 UTC 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3600" dirty="0"/>
              <a:t>     (only if no Chief cook is elected in 1st ballot), </a:t>
            </a:r>
            <a:r>
              <a:rPr lang="en-GB" sz="3600" dirty="0">
                <a:solidFill>
                  <a:srgbClr val="FF0000"/>
                </a:solidFill>
              </a:rPr>
              <a:t>Ballot duration: 24h </a:t>
            </a:r>
            <a:endParaRPr lang="en-GB" sz="36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6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3600" dirty="0"/>
              <a:t>3</a:t>
            </a:r>
            <a:r>
              <a:rPr lang="en-GB" sz="3600" baseline="30000" dirty="0"/>
              <a:t>rd</a:t>
            </a:r>
            <a:r>
              <a:rPr lang="en-GB" sz="3600" dirty="0"/>
              <a:t> ballot: 	Thu 10.Dec.   	14:00 UTC - Fri 11.12.20 14:00 UTC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3600" dirty="0"/>
              <a:t>    (only if no Chief cook is elected in 2nd ballot),</a:t>
            </a:r>
            <a:r>
              <a:rPr lang="en-GB" sz="3600" dirty="0">
                <a:solidFill>
                  <a:srgbClr val="FF0000"/>
                </a:solidFill>
              </a:rPr>
              <a:t> Ballot duration: 24h </a:t>
            </a:r>
            <a:endParaRPr lang="en-GB" sz="36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GB" sz="36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3600" dirty="0"/>
              <a:t>PS: The 1</a:t>
            </a:r>
            <a:r>
              <a:rPr lang="en-GB" sz="3600" baseline="30000" dirty="0"/>
              <a:t>st</a:t>
            </a:r>
            <a:r>
              <a:rPr lang="en-GB" sz="3600" dirty="0"/>
              <a:t> ballot in TSG-RAN will coincide with the 1</a:t>
            </a:r>
            <a:r>
              <a:rPr lang="en-GB" sz="3600" baseline="30000" dirty="0"/>
              <a:t>st</a:t>
            </a:r>
            <a:r>
              <a:rPr lang="en-GB" sz="3600" dirty="0"/>
              <a:t> ballot in TSG-CT, and 3</a:t>
            </a:r>
            <a:r>
              <a:rPr lang="en-GB" sz="3600" baseline="30000" dirty="0"/>
              <a:t>rd</a:t>
            </a:r>
            <a:r>
              <a:rPr lang="en-GB" sz="3600" dirty="0"/>
              <a:t> ballot in TSG-RAN election will coincide with 1</a:t>
            </a:r>
            <a:r>
              <a:rPr lang="en-GB" sz="3600" baseline="30000" dirty="0"/>
              <a:t>st</a:t>
            </a:r>
            <a:r>
              <a:rPr lang="en-GB" sz="3600" dirty="0"/>
              <a:t> ballot in TSG-SA to provide the experience for delegates having to vote for 2 different ballots at the same time.</a:t>
            </a:r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2171642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SA test election schedule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2163097"/>
            <a:ext cx="8577975" cy="4193253"/>
          </a:xfrm>
        </p:spPr>
        <p:txBody>
          <a:bodyPr>
            <a:normAutofit/>
          </a:bodyPr>
          <a:lstStyle/>
          <a:p>
            <a:pPr marL="228600" lvl="2">
              <a:spcBef>
                <a:spcPts val="1000"/>
              </a:spcBef>
              <a:buSzPct val="93000"/>
            </a:pPr>
            <a:r>
              <a:rPr lang="en-GB" sz="2100" dirty="0"/>
              <a:t>1</a:t>
            </a:r>
            <a:r>
              <a:rPr lang="en-GB" sz="2100" baseline="30000" dirty="0"/>
              <a:t>st</a:t>
            </a:r>
            <a:r>
              <a:rPr lang="en-GB" sz="2100" dirty="0"/>
              <a:t> ballot:	Thu 10.Dec.	14:00 UTC - Thu 10.Dec.2020 14:50 UTC</a:t>
            </a:r>
          </a:p>
          <a:p>
            <a:pPr marL="0" lvl="2" indent="0">
              <a:spcBef>
                <a:spcPts val="1000"/>
              </a:spcBef>
              <a:buSzPct val="93000"/>
              <a:buNone/>
            </a:pPr>
            <a:r>
              <a:rPr lang="en-GB" sz="2100" dirty="0">
                <a:solidFill>
                  <a:srgbClr val="FF0000"/>
                </a:solidFill>
              </a:rPr>
              <a:t>    Ballot duration: 50min</a:t>
            </a:r>
          </a:p>
          <a:p>
            <a:pPr marL="0" lvl="2" indent="0">
              <a:spcBef>
                <a:spcPts val="1000"/>
              </a:spcBef>
              <a:buSzPct val="93000"/>
              <a:buNone/>
            </a:pPr>
            <a:endParaRPr lang="en-GB" sz="2100" dirty="0"/>
          </a:p>
          <a:p>
            <a:pPr marL="228600" lvl="2">
              <a:spcBef>
                <a:spcPts val="1000"/>
              </a:spcBef>
              <a:buSzPct val="93000"/>
            </a:pPr>
            <a:r>
              <a:rPr lang="en-GB" sz="2100" dirty="0"/>
              <a:t>2</a:t>
            </a:r>
            <a:r>
              <a:rPr lang="en-GB" sz="2100" baseline="30000" dirty="0"/>
              <a:t>nd</a:t>
            </a:r>
            <a:r>
              <a:rPr lang="en-GB" sz="2100" dirty="0"/>
              <a:t> ballot: 	Mon 14.Dec.	13:00 UTC - Mon 14.Dec.2020 13:30 UTC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2100" dirty="0"/>
              <a:t>    </a:t>
            </a:r>
            <a:r>
              <a:rPr lang="en-GB" sz="2100" dirty="0">
                <a:solidFill>
                  <a:srgbClr val="FF0000"/>
                </a:solidFill>
              </a:rPr>
              <a:t>Ballot duration: 30min </a:t>
            </a:r>
            <a:r>
              <a:rPr lang="en-GB" sz="2100" dirty="0"/>
              <a:t>(only if no bar handler is elected in 1st ballot)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GB" sz="21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2100" dirty="0"/>
              <a:t>The 1</a:t>
            </a:r>
            <a:r>
              <a:rPr lang="en-GB" sz="2100" baseline="30000" dirty="0"/>
              <a:t>st</a:t>
            </a:r>
            <a:r>
              <a:rPr lang="en-GB" sz="2100" dirty="0"/>
              <a:t> ballot in TSG-SA election will coincide with the 3</a:t>
            </a:r>
            <a:r>
              <a:rPr lang="en-GB" sz="2100" baseline="30000" dirty="0"/>
              <a:t>rd</a:t>
            </a:r>
            <a:r>
              <a:rPr lang="en-GB" sz="2100" dirty="0"/>
              <a:t> ballot in TSG-RAN to provide the experience for delegates having to vote for 2 different ballots at the same time.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1119062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CT test election schedule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4530726"/>
          </a:xfrm>
        </p:spPr>
        <p:txBody>
          <a:bodyPr>
            <a:normAutofit fontScale="77500" lnSpcReduction="20000"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4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700" dirty="0"/>
              <a:t>1</a:t>
            </a:r>
            <a:r>
              <a:rPr lang="en-GB" sz="2700" baseline="30000" dirty="0"/>
              <a:t>st</a:t>
            </a:r>
            <a:r>
              <a:rPr lang="en-GB" sz="2700" dirty="0"/>
              <a:t> ballot</a:t>
            </a:r>
            <a:r>
              <a:rPr lang="fr-FR" sz="2700" dirty="0"/>
              <a:t>:        Mon 7.Dec. 14:00 UTC – Mon 7.Dec.2020 14:50 UTC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2700" dirty="0">
                <a:solidFill>
                  <a:srgbClr val="FF0000"/>
                </a:solidFill>
              </a:rPr>
              <a:t>   Ballot duration: 50min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GB" sz="27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700" dirty="0"/>
              <a:t>2</a:t>
            </a:r>
            <a:r>
              <a:rPr lang="en-GB" sz="2700" baseline="30000" dirty="0"/>
              <a:t>nd</a:t>
            </a:r>
            <a:r>
              <a:rPr lang="en-GB" sz="2700" dirty="0"/>
              <a:t> ballot</a:t>
            </a:r>
            <a:r>
              <a:rPr lang="en-US" sz="2700" dirty="0"/>
              <a:t>:        Tue 8.Dec.   </a:t>
            </a:r>
            <a:r>
              <a:rPr lang="fr-FR" sz="2700" dirty="0"/>
              <a:t>13:00 UTC – Tue 8.Dec.2020 13:30 UTC   </a:t>
            </a:r>
            <a:endParaRPr lang="en-GB" sz="27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2700" dirty="0">
                <a:solidFill>
                  <a:srgbClr val="FF0000"/>
                </a:solidFill>
              </a:rPr>
              <a:t>   Ballot duration: 30min </a:t>
            </a:r>
            <a:r>
              <a:rPr lang="en-GB" sz="2700" dirty="0"/>
              <a:t>(only if no </a:t>
            </a:r>
            <a:r>
              <a:rPr lang="en-US" sz="2700" dirty="0"/>
              <a:t>music entertainer</a:t>
            </a:r>
            <a:r>
              <a:rPr lang="en-GB" sz="2700" dirty="0"/>
              <a:t> is elected in 1st ballot)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GB" sz="27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GB" sz="2700" dirty="0"/>
              <a:t>The 1</a:t>
            </a:r>
            <a:r>
              <a:rPr lang="en-GB" sz="2700" baseline="30000" dirty="0"/>
              <a:t>st</a:t>
            </a:r>
            <a:r>
              <a:rPr lang="en-GB" sz="2700" dirty="0"/>
              <a:t> ballot in TSG-CT will coincide with the 1st ballot in TSG-RAN to provide the experience for delegates having to vote for 2 different ballots at the same time.</a:t>
            </a:r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9322947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Voting lists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17</a:t>
            </a:fld>
            <a:endParaRPr lang="en-US" dirty="0"/>
          </a:p>
        </p:txBody>
      </p:sp>
      <p:pic>
        <p:nvPicPr>
          <p:cNvPr id="1026" name="Picture 2" descr="List - Free interface icons">
            <a:extLst>
              <a:ext uri="{FF2B5EF4-FFF2-40B4-BE49-F238E27FC236}">
                <a16:creationId xmlns:a16="http://schemas.microsoft.com/office/drawing/2014/main" id="{1C2FDCAF-41C3-45AF-BC3C-35449D89BA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238" y="417361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6103354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Option 1: From Home page</a:t>
            </a:r>
          </a:p>
          <a:p>
            <a:pPr lvl="1"/>
            <a:r>
              <a:rPr lang="en-US" dirty="0"/>
              <a:t>Select a group in the left filter</a:t>
            </a:r>
          </a:p>
          <a:p>
            <a:pPr lvl="1"/>
            <a:r>
              <a:rPr lang="en-US" dirty="0"/>
              <a:t>Click voting right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9F3E-BC29-4355-92F6-FA8CA95B36D1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18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98A4FA4-4852-4E1F-AE5C-F8FEFEBDA4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7687" y="3542384"/>
            <a:ext cx="8048625" cy="1543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5629464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809420"/>
          </a:xfrm>
        </p:spPr>
        <p:txBody>
          <a:bodyPr/>
          <a:lstStyle/>
          <a:p>
            <a:r>
              <a:rPr lang="en-US" dirty="0"/>
              <a:t>Option 2: From the details of a ballot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9F3E-BC29-4355-92F6-FA8CA95B36D1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19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9F88B81B-D5C5-46D2-8F60-D82D1FBCCA9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777618"/>
            <a:ext cx="7886701" cy="2933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35734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Voting tool - Status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4132E-A55B-407C-8E1D-81D4CD0D00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203" y="1922878"/>
            <a:ext cx="7886700" cy="4351338"/>
          </a:xfrm>
        </p:spPr>
        <p:txBody>
          <a:bodyPr>
            <a:normAutofit/>
          </a:bodyPr>
          <a:lstStyle/>
          <a:p>
            <a:pPr>
              <a:buSzPct val="93000"/>
            </a:pPr>
            <a:r>
              <a:rPr lang="en-GB" sz="3000" dirty="0"/>
              <a:t>3GPP Voting tool is now</a:t>
            </a:r>
            <a:r>
              <a:rPr lang="en-GB" sz="3000" b="1" dirty="0"/>
              <a:t> </a:t>
            </a:r>
            <a:r>
              <a:rPr lang="en-GB" sz="3000" b="1" dirty="0">
                <a:solidFill>
                  <a:srgbClr val="75B91A"/>
                </a:solidFill>
                <a:ea typeface="+mj-ea"/>
                <a:cs typeface="+mj-cs"/>
              </a:rPr>
              <a:t>functional</a:t>
            </a:r>
            <a:r>
              <a:rPr lang="en-GB" sz="3000" b="1" dirty="0"/>
              <a:t> </a:t>
            </a:r>
            <a:r>
              <a:rPr lang="en-GB" sz="3000" dirty="0"/>
              <a:t>and is </a:t>
            </a:r>
            <a:r>
              <a:rPr lang="en-GB" sz="3000" b="1" dirty="0">
                <a:solidFill>
                  <a:srgbClr val="75B91A"/>
                </a:solidFill>
                <a:ea typeface="+mj-ea"/>
                <a:cs typeface="+mj-cs"/>
              </a:rPr>
              <a:t>100% compliant </a:t>
            </a:r>
            <a:r>
              <a:rPr lang="en-GB" sz="3000" dirty="0"/>
              <a:t>with the 3GPP working procedures</a:t>
            </a:r>
          </a:p>
          <a:p>
            <a:pPr marL="0" indent="0">
              <a:buSzPct val="93000"/>
              <a:buNone/>
            </a:pPr>
            <a:endParaRPr lang="en-GB" sz="3000" dirty="0"/>
          </a:p>
          <a:p>
            <a:pPr>
              <a:buSzPct val="93000"/>
            </a:pPr>
            <a:r>
              <a:rPr lang="en-GB" sz="3000" dirty="0"/>
              <a:t>Extensively tested and validated by MCC</a:t>
            </a:r>
          </a:p>
          <a:p>
            <a:pPr>
              <a:buSzPct val="93000"/>
            </a:pPr>
            <a:endParaRPr lang="en-GB" sz="3000" dirty="0"/>
          </a:p>
          <a:p>
            <a:pPr>
              <a:buSzPct val="93000"/>
            </a:pPr>
            <a:r>
              <a:rPr lang="en-IE" sz="3200" dirty="0"/>
              <a:t>So what’s next ?</a:t>
            </a:r>
            <a:endParaRPr lang="en-GB" sz="3000" dirty="0"/>
          </a:p>
          <a:p>
            <a:pPr lvl="1">
              <a:buSzPct val="93000"/>
            </a:pPr>
            <a:endParaRPr lang="en-GB" sz="26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</a:t>
            </a:fld>
            <a:endParaRPr lang="en-US" dirty="0"/>
          </a:p>
        </p:txBody>
      </p:sp>
      <p:pic>
        <p:nvPicPr>
          <p:cNvPr id="8" name="Picture 2" descr="Has the time now come for internet voting? - BBC News">
            <a:extLst>
              <a:ext uri="{FF2B5EF4-FFF2-40B4-BE49-F238E27FC236}">
                <a16:creationId xmlns:a16="http://schemas.microsoft.com/office/drawing/2014/main" id="{847514A4-A88C-496A-BB9F-D188E50193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79" t="-979" r="9906"/>
          <a:stretch/>
        </p:blipFill>
        <p:spPr bwMode="auto">
          <a:xfrm>
            <a:off x="4701209" y="3607902"/>
            <a:ext cx="4442791" cy="2792415"/>
          </a:xfrm>
          <a:prstGeom prst="rect">
            <a:avLst/>
          </a:prstGeom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7710114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63E52D-C7F2-48D1-AC0B-3F590922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via the voting tool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8F662D-8F4A-48FD-B376-8629C4792A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750427"/>
          </a:xfrm>
        </p:spPr>
        <p:txBody>
          <a:bodyPr/>
          <a:lstStyle/>
          <a:p>
            <a:r>
              <a:rPr lang="en-US" dirty="0"/>
              <a:t>Option 3: From the voting page</a:t>
            </a:r>
          </a:p>
          <a:p>
            <a:pPr marL="457200" lvl="1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2743F3-2933-4AAB-95A6-0B691E77E4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079F3E-BC29-4355-92F6-FA8CA95B36D1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4CBBE5-E006-464F-8D13-A73015A0A7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20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2F6104F-8783-4DFD-B0F0-6D327CEFE6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71676" y="2337904"/>
            <a:ext cx="4999396" cy="3945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073484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Voting list (Old format)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77961"/>
            <a:ext cx="8577975" cy="4478389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400" dirty="0"/>
              <a:t>Option 4: From the links below (Old format)</a:t>
            </a:r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SA#90e voting list: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sz="1400" dirty="0">
                <a:hlinkClick r:id="rId2"/>
              </a:rPr>
              <a:t>https://www.3gpp.org/ftp/webExtensions/elections/SA/Test_election_Dec2020/votingList_mtg-SA-90-e.htm</a:t>
            </a:r>
            <a:endParaRPr lang="en-US" sz="14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600" dirty="0"/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CT#90e voting list:</a:t>
            </a:r>
            <a:endParaRPr lang="en-US" sz="2200" dirty="0">
              <a:solidFill>
                <a:srgbClr val="FF0000"/>
              </a:solidFill>
            </a:endParaRP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sz="1400" dirty="0">
                <a:hlinkClick r:id="rId3"/>
              </a:rPr>
              <a:t>https://www.3gpp.org/ftp/webExtensions/elections/CT/Test_election_Dec2020/votingList_mtg-CT-90-e.htm</a:t>
            </a:r>
            <a:endParaRPr lang="en-US" sz="14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600" dirty="0"/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RAN#90e voting list: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sz="1400" dirty="0">
                <a:hlinkClick r:id="rId4"/>
              </a:rPr>
              <a:t>https://www.3gpp.org/ftp/webExtensions/elections/RAN/Test_election_Dec2020/votingList_mtg-RAN-90-e.htm</a:t>
            </a:r>
            <a:endParaRPr lang="en-US" sz="14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4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377689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How to give feedback?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22</a:t>
            </a:fld>
            <a:endParaRPr lang="en-US" dirty="0"/>
          </a:p>
        </p:txBody>
      </p:sp>
      <p:pic>
        <p:nvPicPr>
          <p:cNvPr id="1026" name="Picture 2" descr="List - Free interface icons">
            <a:extLst>
              <a:ext uri="{FF2B5EF4-FFF2-40B4-BE49-F238E27FC236}">
                <a16:creationId xmlns:a16="http://schemas.microsoft.com/office/drawing/2014/main" id="{1C2FDCAF-41C3-45AF-BC3C-35449D89BA2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schemeClr val="accent6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3238" y="4173614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6016403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Email threads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77961"/>
            <a:ext cx="8577975" cy="4478389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400" dirty="0"/>
              <a:t>Dedicated Email threads for collecting comments/feedback</a:t>
            </a:r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SA#90e </a:t>
            </a:r>
            <a:r>
              <a:rPr lang="en-US" sz="2200"/>
              <a:t>email thread:</a:t>
            </a:r>
            <a:endParaRPr lang="en-US" sz="2200" dirty="0"/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dirty="0"/>
              <a:t>	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 "[SA#90-e] Elections Test Run"</a:t>
            </a:r>
            <a:endParaRPr lang="en-US" sz="1400" dirty="0">
              <a:solidFill>
                <a:schemeClr val="accent5">
                  <a:lumMod val="75000"/>
                </a:schemeClr>
              </a:solidFill>
            </a:endParaRP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600" dirty="0"/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CT#90e email thread:</a:t>
            </a:r>
            <a:endParaRPr lang="en-US" sz="2200" dirty="0">
              <a:solidFill>
                <a:srgbClr val="FF0000"/>
              </a:solidFill>
            </a:endParaRP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b="1" dirty="0"/>
              <a:t>	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 "[CP#90-e] Elections Test Run"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600" dirty="0"/>
          </a:p>
          <a:p>
            <a:pPr marL="685800" lvl="3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200" dirty="0"/>
              <a:t>RAN#90e email thread: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r>
              <a:rPr lang="en-US" sz="1400" b="1" dirty="0"/>
              <a:t>	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 "[90E][02][</a:t>
            </a:r>
            <a:r>
              <a:rPr lang="en-US" dirty="0" err="1">
                <a:solidFill>
                  <a:schemeClr val="accent5">
                    <a:lumMod val="75000"/>
                  </a:schemeClr>
                </a:solidFill>
              </a:rPr>
              <a:t>Election_trial</a:t>
            </a:r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]"</a:t>
            </a:r>
          </a:p>
          <a:p>
            <a:pPr marL="0" lvl="2" indent="0">
              <a:lnSpc>
                <a:spcPct val="110000"/>
              </a:lnSpc>
              <a:spcBef>
                <a:spcPts val="1000"/>
              </a:spcBef>
              <a:buSzPct val="93000"/>
              <a:buNone/>
            </a:pPr>
            <a:endParaRPr lang="en-US" sz="14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3400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2538873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Test election during TSG#90e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04132E-A55B-407C-8E1D-81D4CD0D00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0418" y="1825625"/>
            <a:ext cx="8174931" cy="4351338"/>
          </a:xfrm>
        </p:spPr>
        <p:txBody>
          <a:bodyPr>
            <a:normAutofit fontScale="92500"/>
          </a:bodyPr>
          <a:lstStyle/>
          <a:p>
            <a:r>
              <a:rPr lang="en-GB" dirty="0"/>
              <a:t>Test RP90e: Chief cook position</a:t>
            </a:r>
          </a:p>
          <a:p>
            <a:pPr lvl="1"/>
            <a:r>
              <a:rPr lang="en-US" i="1" dirty="0"/>
              <a:t>Given the prolonged pandemic many people have acquired new skills in their daily lives, e.g. culinary skills. Whose improved cooking skills would you trust most to prepare a nice dinner?</a:t>
            </a:r>
            <a:endParaRPr lang="en-GB" i="1" dirty="0"/>
          </a:p>
          <a:p>
            <a:r>
              <a:rPr lang="en-GB" dirty="0"/>
              <a:t>Test SP90e: Handling the bar</a:t>
            </a:r>
          </a:p>
          <a:p>
            <a:pPr lvl="1"/>
            <a:r>
              <a:rPr lang="en-US" i="1" dirty="0"/>
              <a:t>Whom of the 3GPP SA WG chairs would you like to see handling the bar at the celebration party during the first post-pandemic face-to-face meeting?</a:t>
            </a:r>
            <a:endParaRPr lang="en-GB" dirty="0"/>
          </a:p>
          <a:p>
            <a:r>
              <a:rPr lang="en-GB" dirty="0"/>
              <a:t>Test CP90e: </a:t>
            </a:r>
            <a:r>
              <a:rPr lang="en-US" dirty="0"/>
              <a:t>Music entertainer</a:t>
            </a:r>
          </a:p>
          <a:p>
            <a:pPr lvl="1"/>
            <a:r>
              <a:rPr lang="en-US" i="1" dirty="0"/>
              <a:t>For the celebration party in preparation for the first post-pandemic face-to-face meeting, who should be in charge of the Music?</a:t>
            </a:r>
            <a:endParaRPr lang="en-GB" i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620282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 dirty="0"/>
              <a:t>How to access the Tool ?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516169E-93A9-4B97-A259-C5D27BD0367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5683045" y="5009161"/>
            <a:ext cx="3384140" cy="1347189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970868299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Access to the tool ?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5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4530726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Go to the 3GPP portal: </a:t>
            </a:r>
            <a:r>
              <a:rPr lang="en-GB" sz="2100" dirty="0">
                <a:hlinkClick r:id="rId2"/>
              </a:rPr>
              <a:t>https://portal.3gpp.org/</a:t>
            </a: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Log in to 3GU using your ETSI EOL credentials:</a:t>
            </a:r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US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US" sz="2100" dirty="0"/>
              <a:t>Click on the “voting” tab</a:t>
            </a:r>
            <a:endParaRPr lang="en-GB" sz="2100" dirty="0"/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endParaRPr lang="en-GB" sz="21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F4FFE1A-9B8E-4EF3-98DA-9D022EE43E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0206" y="2905779"/>
            <a:ext cx="6313231" cy="90189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8DC85CE-D81F-4D8A-B8F8-DA161BD9792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7642" y="4709980"/>
            <a:ext cx="7584846" cy="162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0260798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con&#10;&#10;Description automatically generated">
            <a:extLst>
              <a:ext uri="{FF2B5EF4-FFF2-40B4-BE49-F238E27FC236}">
                <a16:creationId xmlns:a16="http://schemas.microsoft.com/office/drawing/2014/main" id="{55BAB91E-D098-4421-AFDE-EC2D638E7B33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556119" y="3952568"/>
            <a:ext cx="2587881" cy="229834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For a better vote experience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CE8124-D576-4DD4-AF57-04A239A7E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3621446"/>
          </a:xfrm>
        </p:spPr>
        <p:txBody>
          <a:bodyPr>
            <a:normAutofit/>
          </a:bodyPr>
          <a:lstStyle/>
          <a:p>
            <a:pPr marL="628650" lvl="2" indent="-176213">
              <a:lnSpc>
                <a:spcPct val="150000"/>
              </a:lnSpc>
              <a:spcBef>
                <a:spcPts val="800"/>
              </a:spcBef>
              <a:buFontTx/>
              <a:buChar char="-"/>
            </a:pPr>
            <a:r>
              <a:rPr lang="en-GB" sz="2800" dirty="0"/>
              <a:t>The tool is not yet mobile friendly: Please </a:t>
            </a:r>
            <a:r>
              <a:rPr lang="en-GB" sz="2800" dirty="0">
                <a:sym typeface="Wingdings" panose="05000000000000000000" pitchFamily="2" charset="2"/>
              </a:rPr>
              <a:t>use a device with a large screen (laptop or tablet) to vote</a:t>
            </a:r>
            <a:endParaRPr lang="en-GB" sz="2800" dirty="0"/>
          </a:p>
          <a:p>
            <a:pPr marL="628650" lvl="2" indent="-176213">
              <a:lnSpc>
                <a:spcPct val="150000"/>
              </a:lnSpc>
              <a:spcBef>
                <a:spcPts val="800"/>
              </a:spcBef>
              <a:buFontTx/>
              <a:buChar char="-"/>
            </a:pPr>
            <a:r>
              <a:rPr lang="en-GB" sz="2800" dirty="0"/>
              <a:t>The tool is not yet fully IE-compatible: Please use a different browser (e.g. Chrome, Firefox, …)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241351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61887C-AF5D-4582-B42A-25B3B8E814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2774028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en-IE" sz="6000" b="1"/>
              <a:t>How to cast a vote ?</a:t>
            </a:r>
            <a:endParaRPr lang="en-US" sz="6000" b="1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C3629-000D-4992-81BF-C75269C1EB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FCBA2C-E2F2-4750-BB96-F54851784FE4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29DE2ED-C8D8-44E0-8D30-9A1C377DF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7</a:t>
            </a:fld>
            <a:endParaRPr lang="en-US" dirty="0"/>
          </a:p>
        </p:txBody>
      </p:sp>
      <p:pic>
        <p:nvPicPr>
          <p:cNvPr id="8" name="Picture 7" descr="Icon&#10;&#10;Description automatically generated">
            <a:extLst>
              <a:ext uri="{FF2B5EF4-FFF2-40B4-BE49-F238E27FC236}">
                <a16:creationId xmlns:a16="http://schemas.microsoft.com/office/drawing/2014/main" id="{1178642D-06B1-44DB-9ADD-C622CFA75B47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0"/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6312310" y="3686637"/>
            <a:ext cx="2703871" cy="2703871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1231544582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 (1/5)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8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577975" cy="1015898"/>
          </a:xfrm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Once in the voting tool, you will see the list of open elections</a:t>
            </a:r>
          </a:p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Select the election you would like to access and click “Details”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76DC07D-D171-41E3-93D1-BB511AC692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1176" y="2858145"/>
            <a:ext cx="5969056" cy="2846172"/>
          </a:xfrm>
          <a:prstGeom prst="rect">
            <a:avLst/>
          </a:prstGeom>
        </p:spPr>
      </p:pic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4A59BDF6-AEE9-424E-81FD-46E4E91DF8B0}"/>
              </a:ext>
            </a:extLst>
          </p:cNvPr>
          <p:cNvSpPr txBox="1">
            <a:spLocks/>
          </p:cNvSpPr>
          <p:nvPr/>
        </p:nvSpPr>
        <p:spPr>
          <a:xfrm>
            <a:off x="295641" y="5812259"/>
            <a:ext cx="8577975" cy="4951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The list of already created ballots (if any) is displayed</a:t>
            </a:r>
          </a:p>
        </p:txBody>
      </p:sp>
    </p:spTree>
    <p:extLst>
      <p:ext uri="{BB962C8B-B14F-4D97-AF65-F5344CB8AC3E}">
        <p14:creationId xmlns:p14="http://schemas.microsoft.com/office/powerpoint/2010/main" val="3777245554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9C356D-313B-4D32-80B4-4A001BC74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E" dirty="0"/>
              <a:t>How to cast a vote ? (2/5)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DBDD13-7F67-4149-91EB-498103950A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5A2595-AD69-4C08-906D-F602FA15639F}" type="datetime1">
              <a:rPr lang="en-US" smtClean="0"/>
              <a:t>12/4/2020</a:t>
            </a:fld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35E8932-A15C-4FD8-B1C2-473676B90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9</a:t>
            </a:fld>
            <a:endParaRPr lang="en-US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6A71E8ED-FFFF-473B-95CC-3231ACADA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0722" y="1825625"/>
            <a:ext cx="8499317" cy="529151"/>
          </a:xfrm>
          <a:ln>
            <a:noFill/>
          </a:ln>
        </p:spPr>
        <p:txBody>
          <a:bodyPr>
            <a:normAutofit/>
          </a:bodyPr>
          <a:lstStyle/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fr-FR" sz="2100" dirty="0"/>
              <a:t>I</a:t>
            </a:r>
            <a:r>
              <a:rPr lang="en-GB" sz="2100" dirty="0"/>
              <a:t>f you </a:t>
            </a:r>
            <a:r>
              <a:rPr lang="en-GB" sz="2100" b="1" dirty="0">
                <a:solidFill>
                  <a:srgbClr val="92D050"/>
                </a:solidFill>
              </a:rPr>
              <a:t>can</a:t>
            </a:r>
            <a:r>
              <a:rPr lang="en-GB" sz="2100" dirty="0"/>
              <a:t> vote: an “Actions” menu will be visible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4A314BC-992B-4EFB-962C-FE143A533C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1884" y="4552335"/>
            <a:ext cx="5854858" cy="180401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5C2A2EA-544C-4517-B821-E702834B2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71" y="2485999"/>
            <a:ext cx="7844019" cy="1246575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CC925250-8402-4EFC-A6BA-B1BC5D2113B5}"/>
              </a:ext>
            </a:extLst>
          </p:cNvPr>
          <p:cNvSpPr txBox="1">
            <a:spLocks/>
          </p:cNvSpPr>
          <p:nvPr/>
        </p:nvSpPr>
        <p:spPr>
          <a:xfrm>
            <a:off x="298095" y="3723303"/>
            <a:ext cx="8499317" cy="779922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28600" lvl="2">
              <a:lnSpc>
                <a:spcPct val="110000"/>
              </a:lnSpc>
              <a:spcBef>
                <a:spcPts val="1000"/>
              </a:spcBef>
              <a:buSzPct val="93000"/>
            </a:pPr>
            <a:r>
              <a:rPr lang="en-GB" sz="2100" dirty="0"/>
              <a:t>If you </a:t>
            </a:r>
            <a:r>
              <a:rPr lang="en-GB" sz="2100" b="1" dirty="0">
                <a:solidFill>
                  <a:srgbClr val="FF0000"/>
                </a:solidFill>
              </a:rPr>
              <a:t>cannot</a:t>
            </a:r>
            <a:r>
              <a:rPr lang="en-GB" sz="2100" dirty="0"/>
              <a:t> vote : A message will indicate the reasons why you are not eligible to cast a vote </a:t>
            </a:r>
          </a:p>
        </p:txBody>
      </p:sp>
    </p:spTree>
    <p:extLst>
      <p:ext uri="{BB962C8B-B14F-4D97-AF65-F5344CB8AC3E}">
        <p14:creationId xmlns:p14="http://schemas.microsoft.com/office/powerpoint/2010/main" val="23183122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702A0E3FD864D4CBFBD570625692D06" ma:contentTypeVersion="13" ma:contentTypeDescription="Create a new document." ma:contentTypeScope="" ma:versionID="e80649feb325c3fa86076f68b7cd044e">
  <xsd:schema xmlns:xsd="http://www.w3.org/2001/XMLSchema" xmlns:xs="http://www.w3.org/2001/XMLSchema" xmlns:p="http://schemas.microsoft.com/office/2006/metadata/properties" xmlns:ns3="0f1f7d5e-f954-4a41-9945-5b2d1e5aad39" xmlns:ns4="3be674e1-6108-4eda-9401-db85d0687b6c" targetNamespace="http://schemas.microsoft.com/office/2006/metadata/properties" ma:root="true" ma:fieldsID="694e5810febb8a1e5d70fff213672dd5" ns3:_="" ns4:_="">
    <xsd:import namespace="0f1f7d5e-f954-4a41-9945-5b2d1e5aad39"/>
    <xsd:import namespace="3be674e1-6108-4eda-9401-db85d0687b6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f1f7d5e-f954-4a41-9945-5b2d1e5aad3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be674e1-6108-4eda-9401-db85d0687b6c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4B228A2-EC7B-481F-81BF-7643301AA13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f1f7d5e-f954-4a41-9945-5b2d1e5aad39"/>
    <ds:schemaRef ds:uri="3be674e1-6108-4eda-9401-db85d0687b6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5CA3727-A4EB-4398-9783-D0148B061093}">
  <ds:schemaRefs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0f1f7d5e-f954-4a41-9945-5b2d1e5aad39"/>
    <ds:schemaRef ds:uri="http://purl.org/dc/terms/"/>
    <ds:schemaRef ds:uri="3be674e1-6108-4eda-9401-db85d0687b6c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8659</TotalTime>
  <Words>1054</Words>
  <Application>Microsoft Office PowerPoint</Application>
  <PresentationFormat>On-screen Show (4:3)</PresentationFormat>
  <Paragraphs>148</Paragraphs>
  <Slides>23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23</vt:i4>
      </vt:variant>
    </vt:vector>
  </HeadingPairs>
  <TitlesOfParts>
    <vt:vector size="30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3GPP Voting Tool Testing during TSG#90e</vt:lpstr>
      <vt:lpstr>Voting tool - Status</vt:lpstr>
      <vt:lpstr>Test election during TSG#90e</vt:lpstr>
      <vt:lpstr>How to access the Tool ?</vt:lpstr>
      <vt:lpstr>How to Access to the tool ?</vt:lpstr>
      <vt:lpstr>For a better vote experience</vt:lpstr>
      <vt:lpstr>How to cast a vote ?</vt:lpstr>
      <vt:lpstr>How to cast a vote ? (1/5)</vt:lpstr>
      <vt:lpstr>How to cast a vote ? (2/5)</vt:lpstr>
      <vt:lpstr>How to cast a vote ? (3/5)</vt:lpstr>
      <vt:lpstr>How to cast a vote ? (4/5)</vt:lpstr>
      <vt:lpstr>How to cast a vote ? (5/5)</vt:lpstr>
      <vt:lpstr>Test elections schedule</vt:lpstr>
      <vt:lpstr>RAN test election schedule</vt:lpstr>
      <vt:lpstr>SA test election schedule</vt:lpstr>
      <vt:lpstr>CT test election schedule</vt:lpstr>
      <vt:lpstr>Voting lists</vt:lpstr>
      <vt:lpstr>Voting list via the voting tool</vt:lpstr>
      <vt:lpstr>Voting list via the voting tool</vt:lpstr>
      <vt:lpstr>Voting list via the voting tool</vt:lpstr>
      <vt:lpstr>Voting list (Old format)</vt:lpstr>
      <vt:lpstr>How to give feedback?</vt:lpstr>
      <vt:lpstr>Email threads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Kimmo Kymalainen</cp:lastModifiedBy>
  <cp:revision>737</cp:revision>
  <dcterms:created xsi:type="dcterms:W3CDTF">2010-02-05T13:52:04Z</dcterms:created>
  <dcterms:modified xsi:type="dcterms:W3CDTF">2020-12-04T10:13:03Z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0x0101008702A0E3FD864D4CBFBD570625692D06</vt:lpwstr>
  </property>
</Properties>
</file>