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2" d="100"/>
          <a:sy n="112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</a:t>
            </a:r>
            <a:r>
              <a:rPr lang="sv-SE" altLang="en-US" sz="1200" b="1" dirty="0" smtClean="0">
                <a:latin typeface="Arial "/>
              </a:rPr>
              <a:t>#90-e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07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09 December</a:t>
            </a:r>
            <a:r>
              <a:rPr lang="en-US" altLang="en-US" sz="1200" b="1" dirty="0" smtClean="0">
                <a:latin typeface="Arial "/>
              </a:rPr>
              <a:t> </a:t>
            </a:r>
            <a:r>
              <a:rPr lang="en-US" altLang="en-US" sz="1200" b="1" dirty="0">
                <a:latin typeface="Arial "/>
              </a:rPr>
              <a:t>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CP-203013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CT#90-e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SA3 has agreed changes to TS 33.501 regarding NAS security context storage in S3-202889. These changes will require changes to CT6 spec TS 31.102. SA3 also agreed an LS to CT6 in S3-203006 with explicit action.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</a:p>
          <a:p>
            <a:r>
              <a:rPr lang="en-US" dirty="0" smtClean="0"/>
              <a:t>Dependency:</a:t>
            </a:r>
          </a:p>
          <a:p>
            <a:pPr lvl="1"/>
            <a:r>
              <a:rPr lang="en-US" dirty="0" smtClean="0"/>
              <a:t>CR to TS 31.102 in CP-203087 depends on approval of CT1 CR#2774 to TS 24.501 and SA2 CR#0611 to TS 23.122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632018"/>
              </p:ext>
            </p:extLst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 (</a:t>
                      </a:r>
                      <a:r>
                        <a:rPr lang="de-DE" sz="1800" dirty="0" err="1" smtClean="0">
                          <a:effectLst/>
                        </a:rPr>
                        <a:t>this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document</a:t>
                      </a:r>
                      <a:r>
                        <a:rPr lang="de-DE" sz="1800" dirty="0" smtClean="0">
                          <a:effectLst/>
                        </a:rPr>
                        <a:t>)</a:t>
                      </a:r>
                      <a:endParaRPr lang="de-DE" sz="180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CP-203014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>
                          <a:effectLst/>
                        </a:rPr>
                        <a:t>report</a:t>
                      </a:r>
                      <a:r>
                        <a:rPr lang="de-DE" sz="1800" dirty="0">
                          <a:effectLst/>
                        </a:rPr>
                        <a:t> 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21.111 </a:t>
                      </a: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voltage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classes</a:t>
                      </a:r>
                      <a:endParaRPr lang="de-D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 Rel-17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31.111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CP-203089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31.111 Rel-17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UE Conformance Test Aspects - CT6 aspects of 5G System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31.121 Rel-15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31.121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31.122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3GPP TS 31.121 to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31.124 Rel-15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0461057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3GPP TS 31.124 to Rel-16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321611"/>
                  </a:ext>
                </a:extLst>
              </a:tr>
              <a:tr h="2429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CP-203098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 smtClean="0">
                          <a:effectLst/>
                          <a:latin typeface="+mn-lt"/>
                          <a:ea typeface="+mn-ea"/>
                        </a:rPr>
                        <a:t>other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Terms of Reference 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for 3GPP TSG CT WG6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95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CT6#103-e </a:t>
            </a:r>
          </a:p>
          <a:p>
            <a:pPr lvl="3"/>
            <a:r>
              <a:rPr lang="en-US" altLang="fr-FR" dirty="0" smtClean="0"/>
              <a:t>(17 – 20 November)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CT6#104-e</a:t>
            </a:r>
            <a:endParaRPr lang="en-US" altLang="fr-FR" dirty="0"/>
          </a:p>
          <a:p>
            <a:pPr lvl="3"/>
            <a:r>
              <a:rPr lang="en-US" altLang="fr-FR" dirty="0" smtClean="0"/>
              <a:t>(</a:t>
            </a:r>
            <a:r>
              <a:rPr lang="en-US" altLang="fr-FR" dirty="0" smtClean="0"/>
              <a:t>02 – 05 March 2021</a:t>
            </a:r>
            <a:r>
              <a:rPr lang="en-US" altLang="fr-FR" dirty="0" smtClean="0"/>
              <a:t>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157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45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Cat A(17)/</a:t>
            </a:r>
            <a:r>
              <a:rPr lang="en-US" dirty="0"/>
              <a:t>B </a:t>
            </a:r>
            <a:r>
              <a:rPr lang="en-US" dirty="0" smtClean="0"/>
              <a:t>(6)/</a:t>
            </a:r>
            <a:r>
              <a:rPr lang="en-US" dirty="0"/>
              <a:t>C </a:t>
            </a:r>
            <a:r>
              <a:rPr lang="en-US" dirty="0" smtClean="0"/>
              <a:t>(2)/</a:t>
            </a:r>
            <a:r>
              <a:rPr lang="en-US" dirty="0"/>
              <a:t>F </a:t>
            </a:r>
            <a:r>
              <a:rPr lang="en-US" dirty="0" smtClean="0"/>
              <a:t>(</a:t>
            </a:r>
            <a:r>
              <a:rPr lang="en-US" dirty="0" smtClean="0"/>
              <a:t>18</a:t>
            </a:r>
            <a:r>
              <a:rPr lang="en-US" dirty="0" smtClean="0"/>
              <a:t>)/</a:t>
            </a:r>
            <a:r>
              <a:rPr lang="en-US" dirty="0"/>
              <a:t>D </a:t>
            </a:r>
            <a:r>
              <a:rPr lang="en-US" dirty="0" smtClean="0"/>
              <a:t>(2) </a:t>
            </a:r>
            <a:endParaRPr lang="en-US" dirty="0"/>
          </a:p>
          <a:p>
            <a:pPr lvl="1"/>
            <a:r>
              <a:rPr lang="en-US" dirty="0" smtClean="0"/>
              <a:t>Rel-15(</a:t>
            </a:r>
            <a:r>
              <a:rPr lang="en-US" dirty="0" smtClean="0"/>
              <a:t>20</a:t>
            </a:r>
            <a:r>
              <a:rPr lang="en-US" dirty="0" smtClean="0"/>
              <a:t>) </a:t>
            </a:r>
            <a:r>
              <a:rPr lang="en-US" dirty="0"/>
              <a:t>/ </a:t>
            </a:r>
            <a:r>
              <a:rPr lang="en-US" dirty="0" smtClean="0"/>
              <a:t>Rel-16(23) / Rel-17(2)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CT6#103-e</a:t>
            </a:r>
            <a:r>
              <a:rPr lang="en-US" altLang="fr-FR" dirty="0"/>
              <a:t>: </a:t>
            </a:r>
            <a:r>
              <a:rPr lang="en-US" altLang="fr-FR" dirty="0" smtClean="0"/>
              <a:t>26</a:t>
            </a:r>
            <a:r>
              <a:rPr lang="en-US" altLang="fr-FR" dirty="0" smtClean="0"/>
              <a:t>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sz="2000" dirty="0" smtClean="0"/>
              <a:t>Agreed to replace content of Rel-15 test specifications TS 31.121 and TS 31.124 with just a pointer to Rel-16 version (usual procedure to only have one active test specification) (CP-203094 and CP-203096)</a:t>
            </a:r>
          </a:p>
          <a:p>
            <a:pPr lvl="1"/>
            <a:r>
              <a:rPr lang="en-US" altLang="fr-FR" sz="2000" dirty="0" smtClean="0"/>
              <a:t>Many contributions on the topic of “</a:t>
            </a:r>
            <a:r>
              <a:rPr lang="en-US" altLang="fr-FR" sz="2000" dirty="0" err="1" smtClean="0"/>
              <a:t>blackbox</a:t>
            </a:r>
            <a:r>
              <a:rPr lang="en-US" altLang="fr-FR" sz="2000" dirty="0" smtClean="0"/>
              <a:t>” testing approach (for embedded UICC). Controversial positions on either update existing specs vs. defining new specs). Encouraged offline discussions until next CT6 meeting 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11210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en-US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649466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690</Words>
  <Application>Microsoft Office PowerPoint</Application>
  <PresentationFormat>Breitbild</PresentationFormat>
  <Paragraphs>178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CT#90-e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631</cp:revision>
  <dcterms:created xsi:type="dcterms:W3CDTF">2010-02-05T13:52:04Z</dcterms:created>
  <dcterms:modified xsi:type="dcterms:W3CDTF">2020-11-24T12:41:19Z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