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8"/>
  </p:notesMasterIdLst>
  <p:handoutMasterIdLst>
    <p:handoutMasterId r:id="rId29"/>
  </p:handoutMasterIdLst>
  <p:sldIdLst>
    <p:sldId id="341" r:id="rId2"/>
    <p:sldId id="396" r:id="rId3"/>
    <p:sldId id="447" r:id="rId4"/>
    <p:sldId id="446" r:id="rId5"/>
    <p:sldId id="275" r:id="rId6"/>
    <p:sldId id="267" r:id="rId7"/>
    <p:sldId id="438" r:id="rId8"/>
    <p:sldId id="380" r:id="rId9"/>
    <p:sldId id="1128" r:id="rId10"/>
    <p:sldId id="455" r:id="rId11"/>
    <p:sldId id="411" r:id="rId12"/>
    <p:sldId id="450" r:id="rId13"/>
    <p:sldId id="452" r:id="rId14"/>
    <p:sldId id="451" r:id="rId15"/>
    <p:sldId id="398" r:id="rId16"/>
    <p:sldId id="403" r:id="rId17"/>
    <p:sldId id="405" r:id="rId18"/>
    <p:sldId id="437" r:id="rId19"/>
    <p:sldId id="449" r:id="rId20"/>
    <p:sldId id="407" r:id="rId21"/>
    <p:sldId id="443" r:id="rId22"/>
    <p:sldId id="441" r:id="rId23"/>
    <p:sldId id="409" r:id="rId24"/>
    <p:sldId id="454" r:id="rId25"/>
    <p:sldId id="453" r:id="rId26"/>
    <p:sldId id="379" r:id="rId2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35" autoAdjust="0"/>
    <p:restoredTop sz="99112" autoAdjust="0"/>
  </p:normalViewPr>
  <p:slideViewPr>
    <p:cSldViewPr snapToGrid="0">
      <p:cViewPr varScale="1">
        <p:scale>
          <a:sx n="105" d="100"/>
          <a:sy n="105" d="100"/>
        </p:scale>
        <p:origin x="99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>
                <a:latin typeface="Arial "/>
              </a:rPr>
              <a:t>CP-23</a:t>
            </a:r>
            <a:r>
              <a:rPr lang="en-DE" altLang="en-US" sz="1200" b="1">
                <a:latin typeface="Arial "/>
              </a:rPr>
              <a:t>1</a:t>
            </a:r>
            <a:r>
              <a:rPr lang="sv-SE" altLang="en-US" sz="1200" b="1">
                <a:latin typeface="Arial "/>
              </a:rPr>
              <a:t>009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 </a:t>
            </a:r>
            <a:r>
              <a:rPr lang="en-US" altLang="en-US" sz="1200" b="1">
                <a:latin typeface="Arial "/>
              </a:rPr>
              <a:t>CT#</a:t>
            </a:r>
            <a:r>
              <a:rPr lang="en-DE" altLang="en-US" sz="1200" b="1">
                <a:latin typeface="Arial "/>
              </a:rPr>
              <a:t>100</a:t>
            </a:r>
            <a:endParaRPr lang="en-US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sz="10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Taipei, 12</a:t>
            </a:r>
            <a:r>
              <a:rPr lang="en-GB" sz="1000" b="1" kern="1200" baseline="300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0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13</a:t>
            </a:r>
            <a:r>
              <a:rPr lang="en-GB" sz="1000" b="1" kern="1200" baseline="300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0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June 2023</a:t>
            </a:r>
            <a:endParaRPr lang="en-US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meeting/116/agenda#row-116-2023-03-28-tue-0230-iab-ietf-3gpp-coordination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9_series/29.641/29641-h20.zip" TargetMode="External"/><Relationship Id="rId2" Type="http://schemas.openxmlformats.org/officeDocument/2006/relationships/hyperlink" Target="https://www.3gpp.org/ftp/Specs/archive/29_series/29.941/29941-h20.zip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component/sppagebuilder/?view=page&amp;id=753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IETF Status Report </a:t>
            </a:r>
            <a:br>
              <a:rPr lang="en-US" altLang="en-US" dirty="0"/>
            </a:br>
            <a:r>
              <a:rPr lang="en-US" altLang="en-US" dirty="0"/>
              <a:t>to TSG CT/</a:t>
            </a:r>
            <a:r>
              <a:rPr lang="en-US" altLang="en-US"/>
              <a:t>SA#</a:t>
            </a:r>
            <a:r>
              <a:rPr lang="en-DE" altLang="en-US"/>
              <a:t>100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DE" altLang="en-US"/>
              <a:t>P</a:t>
            </a:r>
            <a:r>
              <a:rPr lang="en-GB" altLang="en-US"/>
              <a:t>e</a:t>
            </a:r>
            <a:r>
              <a:rPr lang="en-DE" altLang="en-US"/>
              <a:t>ter Schmitt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IETF liaison, 3GPP TSG CT chair</a:t>
            </a:r>
            <a:r>
              <a:rPr lang="en-GB" altLang="en-US"/>
              <a:t>, </a:t>
            </a:r>
            <a:r>
              <a:rPr lang="en-DE" altLang="en-US"/>
              <a:t>H</a:t>
            </a:r>
            <a:r>
              <a:rPr lang="en-GB" altLang="en-US"/>
              <a:t>u</a:t>
            </a:r>
            <a:r>
              <a:rPr lang="en-DE" altLang="en-US"/>
              <a:t>a</a:t>
            </a:r>
            <a:r>
              <a:rPr lang="en-GB" altLang="en-US"/>
              <a:t>w</a:t>
            </a:r>
            <a:r>
              <a:rPr lang="en-DE" altLang="en-US"/>
              <a:t>e</a:t>
            </a:r>
            <a:r>
              <a:rPr lang="en-GB" altLang="en-US"/>
              <a:t>i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IETF </a:t>
            </a:r>
            <a:r>
              <a:rPr lang="fr-FR" dirty="0" err="1"/>
              <a:t>Dependencies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694444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New </a:t>
            </a:r>
            <a:r>
              <a:rPr lang="fr-FR" dirty="0" err="1"/>
              <a:t>Published</a:t>
            </a:r>
            <a:r>
              <a:rPr lang="fr-FR" dirty="0"/>
              <a:t> </a:t>
            </a:r>
            <a:r>
              <a:rPr lang="fr-FR" dirty="0" err="1"/>
              <a:t>RFCs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66747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6351FF-578A-4A40-88D0-E35FEB699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IETF reference updates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DBD83E5-1B35-4D87-BDA2-849C5DF5E6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RFC </a:t>
            </a:r>
            <a:r>
              <a:rPr lang="fr-FR" dirty="0"/>
              <a:t>3428 (</a:t>
            </a:r>
            <a:r>
              <a:rPr lang="fr-FR" dirty="0" err="1"/>
              <a:t>Was</a:t>
            </a:r>
            <a:r>
              <a:rPr lang="fr-FR" dirty="0"/>
              <a:t>: draft-</a:t>
            </a:r>
            <a:r>
              <a:rPr lang="fr-FR" dirty="0" err="1"/>
              <a:t>ietf</a:t>
            </a:r>
            <a:r>
              <a:rPr lang="fr-FR" dirty="0"/>
              <a:t>-</a:t>
            </a:r>
            <a:r>
              <a:rPr lang="fr-FR" dirty="0" err="1"/>
              <a:t>sip</a:t>
            </a:r>
            <a:r>
              <a:rPr lang="fr-FR" dirty="0"/>
              <a:t>-message)</a:t>
            </a:r>
          </a:p>
          <a:p>
            <a:pPr lvl="1"/>
            <a:r>
              <a:rPr lang="en-US" dirty="0"/>
              <a:t>Title: Session Initiation Protocol (SIP) Extension for Instant Messaging</a:t>
            </a:r>
          </a:p>
          <a:p>
            <a:pPr lvl="1"/>
            <a:r>
              <a:rPr lang="en-US" dirty="0"/>
              <a:t>Was: </a:t>
            </a:r>
            <a:r>
              <a:rPr lang="en-US" dirty="0">
                <a:sym typeface="Wingdings" panose="05000000000000000000" pitchFamily="2" charset="2"/>
              </a:rPr>
              <a:t>draft-</a:t>
            </a:r>
            <a:r>
              <a:rPr lang="en-US" dirty="0" err="1">
                <a:sym typeface="Wingdings" panose="05000000000000000000" pitchFamily="2" charset="2"/>
              </a:rPr>
              <a:t>ietf</a:t>
            </a:r>
            <a:r>
              <a:rPr lang="en-US" dirty="0">
                <a:sym typeface="Wingdings" panose="05000000000000000000" pitchFamily="2" charset="2"/>
              </a:rPr>
              <a:t>-</a:t>
            </a:r>
            <a:r>
              <a:rPr lang="en-US" dirty="0" err="1">
                <a:sym typeface="Wingdings" panose="05000000000000000000" pitchFamily="2" charset="2"/>
              </a:rPr>
              <a:t>sipcore</a:t>
            </a:r>
            <a:r>
              <a:rPr lang="en-US" dirty="0">
                <a:sym typeface="Wingdings" panose="05000000000000000000" pitchFamily="2" charset="2"/>
              </a:rPr>
              <a:t>-multiple-reasons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Published: 12/2022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SA1 </a:t>
            </a:r>
            <a:r>
              <a:rPr lang="fr-FR" dirty="0" err="1"/>
              <a:t>CRs</a:t>
            </a:r>
            <a:r>
              <a:rPr lang="fr-FR" dirty="0"/>
              <a:t> to 22.940</a:t>
            </a:r>
          </a:p>
          <a:p>
            <a:pPr lvl="1"/>
            <a:endParaRPr lang="fr-FR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4644237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6CAB3C-47A1-4E72-8BF4-6FA86D77C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IETF reference updates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FD8AFB0-72EE-4E7A-AD9B-D250D7D8DE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7774" y="2014467"/>
            <a:ext cx="10515600" cy="4351338"/>
          </a:xfrm>
        </p:spPr>
        <p:txBody>
          <a:bodyPr/>
          <a:lstStyle/>
          <a:p>
            <a:pPr lvl="0">
              <a:defRPr/>
            </a:pPr>
            <a:r>
              <a:rPr lang="fr-FR">
                <a:solidFill>
                  <a:prstClr val="black"/>
                </a:solidFill>
              </a:rPr>
              <a:t>RFC 9200 (Was: draft-ietf-ace-oauth-authz)</a:t>
            </a:r>
          </a:p>
          <a:p>
            <a:pPr lvl="1">
              <a:defRPr/>
            </a:pPr>
            <a:r>
              <a:rPr lang="en-US">
                <a:solidFill>
                  <a:prstClr val="black"/>
                </a:solidFill>
              </a:rPr>
              <a:t>Title: Authentication and Authorization for Constrained Environments Using the OAuth 2.0 Framework (ACE-OAuth)</a:t>
            </a:r>
          </a:p>
          <a:p>
            <a:pPr lvl="1">
              <a:defRPr/>
            </a:pPr>
            <a:r>
              <a:rPr lang="en-US">
                <a:solidFill>
                  <a:prstClr val="black"/>
                </a:solidFill>
                <a:sym typeface="Wingdings" panose="05000000000000000000" pitchFamily="2" charset="2"/>
              </a:rPr>
              <a:t>Published: 08/2022</a:t>
            </a:r>
          </a:p>
          <a:p>
            <a:pPr lvl="1">
              <a:defRPr/>
            </a:pPr>
            <a:r>
              <a:rPr lang="fr-FR">
                <a:solidFill>
                  <a:prstClr val="black"/>
                </a:solidFill>
              </a:rPr>
              <a:t>Next step: SA3 CR to 33.434</a:t>
            </a:r>
            <a:endParaRPr lang="en-DE">
              <a:solidFill>
                <a:prstClr val="black"/>
              </a:solidFill>
            </a:endParaRPr>
          </a:p>
          <a:p>
            <a:pPr lvl="1">
              <a:defRPr/>
            </a:pPr>
            <a:endParaRPr lang="fr-FR">
              <a:solidFill>
                <a:prstClr val="black"/>
              </a:solidFill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fr-FR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RFC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9201 (</a:t>
            </a:r>
            <a:r>
              <a:rPr kumimoji="0" lang="fr-FR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Was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draft draft-</a:t>
            </a:r>
            <a:r>
              <a:rPr kumimoji="0" lang="fr-FR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ietf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-ace-</a:t>
            </a:r>
            <a:r>
              <a:rPr kumimoji="0" lang="fr-FR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oauth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-params</a:t>
            </a:r>
            <a:r>
              <a:rPr lang="fr-FR" dirty="0">
                <a:solidFill>
                  <a:prstClr val="black"/>
                </a:solidFill>
                <a:latin typeface="Calibri" panose="020F0502020204030204"/>
              </a:rPr>
              <a:t>)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Title: Additional OAuth Parameters for Authentication and Authorization for Constrained Environments (ACE)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Published: 08/2022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Next </a:t>
            </a:r>
            <a:r>
              <a:rPr kumimoji="0" lang="fr-F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step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SA3 CR to 33.434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61110213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9ABF33-93CE-4E49-A2FF-4105B75AC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IETF reference updates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9CE7331-3CAA-494E-B1DA-E2C25E6539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8992" y="1885260"/>
            <a:ext cx="10515600" cy="4351338"/>
          </a:xfrm>
        </p:spPr>
        <p:txBody>
          <a:bodyPr/>
          <a:lstStyle/>
          <a:p>
            <a:pPr lvl="0">
              <a:defRPr/>
            </a:pPr>
            <a:r>
              <a:rPr lang="fr-FR">
                <a:solidFill>
                  <a:prstClr val="black"/>
                </a:solidFill>
              </a:rPr>
              <a:t>RFC 9202 (Was: draft-ietf-ace-dtls-authorize)</a:t>
            </a:r>
          </a:p>
          <a:p>
            <a:pPr lvl="1">
              <a:defRPr/>
            </a:pPr>
            <a:r>
              <a:rPr lang="en-US">
                <a:solidFill>
                  <a:prstClr val="black"/>
                </a:solidFill>
              </a:rPr>
              <a:t>Title: Datagram Transport Layer Security (DTLS) Profile for Authentication and Authorization for Constrained Environments (ACE)</a:t>
            </a:r>
          </a:p>
          <a:p>
            <a:pPr lvl="1">
              <a:defRPr/>
            </a:pPr>
            <a:r>
              <a:rPr lang="en-US">
                <a:solidFill>
                  <a:prstClr val="black"/>
                </a:solidFill>
                <a:sym typeface="Wingdings" panose="05000000000000000000" pitchFamily="2" charset="2"/>
              </a:rPr>
              <a:t>Published: 08/2022</a:t>
            </a:r>
          </a:p>
          <a:p>
            <a:pPr lvl="1">
              <a:defRPr/>
            </a:pPr>
            <a:r>
              <a:rPr lang="fr-FR">
                <a:solidFill>
                  <a:prstClr val="black"/>
                </a:solidFill>
              </a:rPr>
              <a:t>Next step:  SA3 CR to 33.434</a:t>
            </a:r>
            <a:endParaRPr lang="en-DE">
              <a:solidFill>
                <a:prstClr val="black"/>
              </a:solidFill>
            </a:endParaRPr>
          </a:p>
          <a:p>
            <a:pPr lvl="1">
              <a:defRPr/>
            </a:pPr>
            <a:endParaRPr lang="fr-FR" sz="2000">
              <a:solidFill>
                <a:prstClr val="black"/>
              </a:solidFill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fr-FR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RFC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9203 (</a:t>
            </a:r>
            <a:r>
              <a:rPr kumimoji="0" lang="fr-FR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Was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draft-</a:t>
            </a:r>
            <a:r>
              <a:rPr kumimoji="0" lang="fr-FR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ietf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-ace-</a:t>
            </a:r>
            <a:r>
              <a:rPr kumimoji="0" lang="fr-FR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oscore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-profile</a:t>
            </a:r>
            <a:r>
              <a:rPr lang="fr-FR" dirty="0">
                <a:solidFill>
                  <a:prstClr val="black"/>
                </a:solidFill>
                <a:latin typeface="Calibri" panose="020F0502020204030204"/>
              </a:rPr>
              <a:t>)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Title: The Object Security for Constrained RESTful Environments (OSCORE) Profile of the Authentication and Authorization for Constrained Environments (ACE) Framework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Published: 08/2022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Next </a:t>
            </a:r>
            <a:r>
              <a:rPr kumimoji="0" lang="fr-F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step</a:t>
            </a:r>
            <a:r>
              <a:rPr kumimoji="0" lang="fr-F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SA3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 </a:t>
            </a:r>
            <a:r>
              <a:rPr kumimoji="0" lang="fr-F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33.434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7191078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</a:t>
            </a:r>
          </a:p>
        </p:txBody>
      </p:sp>
    </p:spTree>
    <p:extLst>
      <p:ext uri="{BB962C8B-B14F-4D97-AF65-F5344CB8AC3E}">
        <p14:creationId xmlns:p14="http://schemas.microsoft.com/office/powerpoint/2010/main" val="38351629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fr-FR" dirty="0"/>
              <a:t>None</a:t>
            </a:r>
            <a:endParaRPr lang="en-US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777626163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205990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draft-ietf-stir-passport-rcd-</a:t>
            </a:r>
            <a:r>
              <a:rPr lang="en-GB">
                <a:solidFill>
                  <a:srgbClr val="FF0000"/>
                </a:solidFill>
              </a:rPr>
              <a:t>2</a:t>
            </a:r>
            <a:r>
              <a:rPr lang="en-DE">
                <a:solidFill>
                  <a:srgbClr val="FF0000"/>
                </a:solidFill>
              </a:rPr>
              <a:t>6</a:t>
            </a:r>
            <a:r>
              <a:rPr lang="en-GB"/>
              <a:t> </a:t>
            </a:r>
            <a:r>
              <a:rPr lang="en-US" dirty="0"/>
              <a:t>		</a:t>
            </a:r>
          </a:p>
          <a:p>
            <a:pPr lvl="1"/>
            <a:r>
              <a:rPr lang="en-US" dirty="0"/>
              <a:t>Title: </a:t>
            </a:r>
            <a:r>
              <a:rPr lang="en-GB" dirty="0" err="1"/>
              <a:t>PASSporT</a:t>
            </a:r>
            <a:r>
              <a:rPr lang="en-GB" dirty="0"/>
              <a:t> Extension for Rich Call Data</a:t>
            </a:r>
          </a:p>
          <a:p>
            <a:pPr lvl="1"/>
            <a:r>
              <a:rPr lang="en-GB" dirty="0"/>
              <a:t>Published</a:t>
            </a:r>
            <a:r>
              <a:rPr lang="en-GB"/>
              <a:t>: 0</a:t>
            </a:r>
            <a:r>
              <a:rPr lang="en-DE"/>
              <a:t>6</a:t>
            </a:r>
            <a:r>
              <a:rPr lang="en-GB"/>
              <a:t>/2023</a:t>
            </a:r>
            <a:endParaRPr lang="en-US" dirty="0"/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</a:t>
            </a:r>
            <a:r>
              <a:rPr lang="fr-FR" dirty="0" err="1"/>
              <a:t>Published</a:t>
            </a:r>
            <a:r>
              <a:rPr lang="fr-FR" dirty="0"/>
              <a:t> as </a:t>
            </a:r>
            <a:r>
              <a:rPr lang="fr-FR" dirty="0" err="1"/>
              <a:t>Proposed</a:t>
            </a:r>
            <a:r>
              <a:rPr lang="fr-FR" dirty="0"/>
              <a:t> Standard RFC, </a:t>
            </a:r>
            <a:r>
              <a:rPr lang="en-US" dirty="0"/>
              <a:t>CRs to 33.127 and 33.128</a:t>
            </a:r>
            <a:endParaRPr lang="en-GB" dirty="0"/>
          </a:p>
          <a:p>
            <a:pPr lvl="1"/>
            <a:endParaRPr lang="en-US" dirty="0"/>
          </a:p>
          <a:p>
            <a:r>
              <a:rPr lang="en-GB" dirty="0"/>
              <a:t>draft-ietf-stir-messaging-</a:t>
            </a:r>
            <a:r>
              <a:rPr lang="en-GB" dirty="0">
                <a:solidFill>
                  <a:srgbClr val="FF0000"/>
                </a:solidFill>
              </a:rPr>
              <a:t>07</a:t>
            </a:r>
          </a:p>
          <a:p>
            <a:pPr lvl="1"/>
            <a:r>
              <a:rPr lang="en-US" dirty="0"/>
              <a:t>Title: </a:t>
            </a:r>
            <a:r>
              <a:rPr lang="en-GB" dirty="0"/>
              <a:t>Messaging Use Cases and Extensions for STIR </a:t>
            </a:r>
          </a:p>
          <a:p>
            <a:pPr lvl="1"/>
            <a:r>
              <a:rPr lang="en-GB" dirty="0"/>
              <a:t>Published: 03/2023</a:t>
            </a:r>
            <a:endParaRPr lang="en-US" dirty="0"/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</a:t>
            </a:r>
            <a:r>
              <a:rPr lang="fr-FR" dirty="0" err="1"/>
              <a:t>Published</a:t>
            </a:r>
            <a:r>
              <a:rPr lang="fr-FR" dirty="0"/>
              <a:t> as </a:t>
            </a:r>
            <a:r>
              <a:rPr lang="fr-FR" dirty="0" err="1"/>
              <a:t>Proposed</a:t>
            </a:r>
            <a:r>
              <a:rPr lang="fr-FR" dirty="0"/>
              <a:t> Standard RFC, </a:t>
            </a:r>
            <a:r>
              <a:rPr lang="en-US" dirty="0"/>
              <a:t>CRs to 33.127</a:t>
            </a:r>
          </a:p>
          <a:p>
            <a:pPr lvl="1"/>
            <a:r>
              <a:rPr lang="en-US" b="1" dirty="0">
                <a:solidFill>
                  <a:srgbClr val="FF0000"/>
                </a:solidFill>
              </a:rPr>
              <a:t>!!! WARNING !!! Wrong draft reference in 33.127</a:t>
            </a:r>
            <a:endParaRPr lang="en-GB" b="1" dirty="0">
              <a:solidFill>
                <a:srgbClr val="FF0000"/>
              </a:solidFill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138125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draft-ietf-stir-identity-header-errors-handling-</a:t>
            </a:r>
            <a:r>
              <a:rPr lang="en-DE">
                <a:solidFill>
                  <a:srgbClr val="FF0000"/>
                </a:solidFill>
              </a:rPr>
              <a:t>08</a:t>
            </a:r>
            <a:r>
              <a:rPr lang="en-GB"/>
              <a:t> </a:t>
            </a:r>
            <a:r>
              <a:rPr lang="en-US" dirty="0"/>
              <a:t>		</a:t>
            </a:r>
          </a:p>
          <a:p>
            <a:pPr lvl="1"/>
            <a:r>
              <a:rPr lang="en-US" dirty="0"/>
              <a:t>Title: </a:t>
            </a:r>
            <a:r>
              <a:rPr lang="en-GB" dirty="0"/>
              <a:t>Identity Header Errors Handling for STIR</a:t>
            </a:r>
            <a:endParaRPr lang="en-US" dirty="0"/>
          </a:p>
          <a:p>
            <a:pPr lvl="1"/>
            <a:r>
              <a:rPr lang="en-US" dirty="0"/>
              <a:t>Status</a:t>
            </a:r>
            <a:r>
              <a:rPr lang="en-US"/>
              <a:t>: </a:t>
            </a:r>
            <a:r>
              <a:rPr lang="en-GB"/>
              <a:t>RFC Ed Queue</a:t>
            </a:r>
            <a:endParaRPr lang="en-US" dirty="0"/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</a:t>
            </a:r>
          </a:p>
          <a:p>
            <a:pPr lvl="2"/>
            <a:r>
              <a:rPr lang="fr-FR" dirty="0" err="1"/>
              <a:t>Published</a:t>
            </a:r>
            <a:r>
              <a:rPr lang="fr-FR" dirty="0"/>
              <a:t> as </a:t>
            </a:r>
            <a:r>
              <a:rPr lang="fr-FR" dirty="0" err="1"/>
              <a:t>Proposed</a:t>
            </a:r>
            <a:r>
              <a:rPr lang="fr-FR" dirty="0"/>
              <a:t> Standard RFC</a:t>
            </a:r>
          </a:p>
          <a:p>
            <a:pPr lvl="2"/>
            <a:r>
              <a:rPr lang="en-US" dirty="0"/>
              <a:t>CRs to 24.229 </a:t>
            </a:r>
            <a:r>
              <a:rPr lang="en-US"/>
              <a:t>and 29.165</a:t>
            </a:r>
            <a:endParaRPr lang="en-DE" dirty="0"/>
          </a:p>
          <a:p>
            <a:pPr lvl="1"/>
            <a:r>
              <a:rPr lang="en-DE">
                <a:solidFill>
                  <a:srgbClr val="FF0000"/>
                </a:solidFill>
              </a:rPr>
              <a:t>Not listed in th</a:t>
            </a:r>
            <a:r>
              <a:rPr lang="en-GB">
                <a:solidFill>
                  <a:srgbClr val="FF0000"/>
                </a:solidFill>
              </a:rPr>
              <a:t>e</a:t>
            </a:r>
            <a:r>
              <a:rPr lang="en-DE">
                <a:solidFill>
                  <a:srgbClr val="FF0000"/>
                </a:solidFill>
              </a:rPr>
              <a:t> </a:t>
            </a:r>
            <a:r>
              <a:rPr lang="en-GB">
                <a:solidFill>
                  <a:srgbClr val="FF0000"/>
                </a:solidFill>
              </a:rPr>
              <a:t>w</a:t>
            </a:r>
            <a:r>
              <a:rPr lang="en-DE">
                <a:solidFill>
                  <a:srgbClr val="FF0000"/>
                </a:solidFill>
              </a:rPr>
              <a:t>o</a:t>
            </a:r>
            <a:r>
              <a:rPr lang="en-GB">
                <a:solidFill>
                  <a:srgbClr val="FF0000"/>
                </a:solidFill>
              </a:rPr>
              <a:t>r</a:t>
            </a:r>
            <a:r>
              <a:rPr lang="en-DE">
                <a:solidFill>
                  <a:srgbClr val="FF0000"/>
                </a:solidFill>
              </a:rPr>
              <a:t>k</a:t>
            </a:r>
            <a:r>
              <a:rPr lang="en-GB">
                <a:solidFill>
                  <a:srgbClr val="FF0000"/>
                </a:solidFill>
              </a:rPr>
              <a:t>p</a:t>
            </a:r>
            <a:r>
              <a:rPr lang="en-DE">
                <a:solidFill>
                  <a:srgbClr val="FF0000"/>
                </a:solidFill>
              </a:rPr>
              <a:t>l</a:t>
            </a:r>
            <a:r>
              <a:rPr lang="en-GB">
                <a:solidFill>
                  <a:srgbClr val="FF0000"/>
                </a:solidFill>
              </a:rPr>
              <a:t>a</a:t>
            </a:r>
            <a:r>
              <a:rPr lang="en-DE">
                <a:solidFill>
                  <a:srgbClr val="FF0000"/>
                </a:solidFill>
              </a:rPr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621555944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Contents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3GPP-IETF Coordination meeting</a:t>
            </a:r>
          </a:p>
          <a:p>
            <a:r>
              <a:rPr lang="en-US" dirty="0"/>
              <a:t>Liaison statements exchanged between IETF and 3GPP</a:t>
            </a:r>
          </a:p>
          <a:p>
            <a:r>
              <a:rPr lang="en-US" dirty="0"/>
              <a:t>Tracking IANA requests</a:t>
            </a:r>
          </a:p>
          <a:p>
            <a:r>
              <a:rPr lang="fr-FR" dirty="0" err="1"/>
              <a:t>Published</a:t>
            </a:r>
            <a:r>
              <a:rPr lang="fr-FR" dirty="0"/>
              <a:t> </a:t>
            </a:r>
            <a:r>
              <a:rPr lang="fr-FR" dirty="0" err="1"/>
              <a:t>RFCs</a:t>
            </a:r>
            <a:r>
              <a:rPr lang="fr-FR" dirty="0"/>
              <a:t> (0)</a:t>
            </a:r>
            <a:endParaRPr lang="en-US" dirty="0"/>
          </a:p>
          <a:p>
            <a:r>
              <a:rPr lang="en-US" dirty="0"/>
              <a:t>RFC Editors Queue (0)</a:t>
            </a:r>
          </a:p>
          <a:p>
            <a:r>
              <a:rPr lang="en-US" dirty="0"/>
              <a:t>IESG review (2)</a:t>
            </a:r>
          </a:p>
          <a:p>
            <a:r>
              <a:rPr lang="fr-FR" dirty="0"/>
              <a:t>Active WG document (0)</a:t>
            </a:r>
            <a:endParaRPr lang="en-US" dirty="0"/>
          </a:p>
          <a:p>
            <a:r>
              <a:rPr lang="en-US" dirty="0"/>
              <a:t>Individual drafts (2)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74996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</p:spTree>
    <p:extLst>
      <p:ext uri="{BB962C8B-B14F-4D97-AF65-F5344CB8AC3E}">
        <p14:creationId xmlns:p14="http://schemas.microsoft.com/office/powerpoint/2010/main" val="33598270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003CB1-C825-43FC-AB97-E8C8097E0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None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33742619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Individual</a:t>
            </a:r>
            <a:r>
              <a:rPr lang="fr-FR" dirty="0"/>
              <a:t> </a:t>
            </a:r>
            <a:r>
              <a:rPr lang="fr-FR" dirty="0" err="1"/>
              <a:t>submission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839797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Individual</a:t>
            </a:r>
            <a:r>
              <a:rPr lang="fr-FR" dirty="0"/>
              <a:t> </a:t>
            </a:r>
            <a:r>
              <a:rPr lang="fr-FR" dirty="0" err="1"/>
              <a:t>submission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50420" cy="4351338"/>
          </a:xfrm>
        </p:spPr>
        <p:txBody>
          <a:bodyPr/>
          <a:lstStyle/>
          <a:p>
            <a:r>
              <a:rPr lang="en-US" dirty="0"/>
              <a:t>draft-jesske-update-p-visited-network-04		</a:t>
            </a:r>
          </a:p>
          <a:p>
            <a:pPr lvl="1"/>
            <a:r>
              <a:rPr lang="en-US" dirty="0"/>
              <a:t>Title: Update to P-Visited-Network-ID in SIP Requests and Responses</a:t>
            </a:r>
          </a:p>
          <a:p>
            <a:pPr lvl="1"/>
            <a:r>
              <a:rPr lang="en-US" dirty="0"/>
              <a:t>Last update: dec 2022.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WG document, RFC publication, CT1 CR to 24.229</a:t>
            </a:r>
          </a:p>
          <a:p>
            <a:endParaRPr lang="en-US" dirty="0"/>
          </a:p>
          <a:p>
            <a:r>
              <a:rPr lang="en-US" dirty="0"/>
              <a:t>draft-schwarz-</a:t>
            </a:r>
            <a:r>
              <a:rPr lang="en-US" dirty="0" err="1"/>
              <a:t>mmusic</a:t>
            </a:r>
            <a:r>
              <a:rPr lang="en-US" dirty="0"/>
              <a:t>-</a:t>
            </a:r>
            <a:r>
              <a:rPr lang="en-US" dirty="0" err="1"/>
              <a:t>sdp</a:t>
            </a:r>
            <a:r>
              <a:rPr lang="en-US" dirty="0"/>
              <a:t>-for-</a:t>
            </a:r>
            <a:r>
              <a:rPr lang="en-US" dirty="0" err="1"/>
              <a:t>gw</a:t>
            </a:r>
            <a:endParaRPr lang="en-US" dirty="0"/>
          </a:p>
          <a:p>
            <a:pPr lvl="1"/>
            <a:r>
              <a:rPr lang="en-US" dirty="0"/>
              <a:t>Next step: Still to be reactivated, published RFC, CT4 CR to 23.334 </a:t>
            </a:r>
            <a:r>
              <a:rPr lang="en-US"/>
              <a:t>and 29.334</a:t>
            </a:r>
            <a:endParaRPr lang="en-DE"/>
          </a:p>
          <a:p>
            <a:pPr lvl="1"/>
            <a:r>
              <a:rPr lang="en-DE"/>
              <a:t>Last version May 2016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263227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Potential</a:t>
            </a:r>
            <a:r>
              <a:rPr lang="fr-FR" dirty="0"/>
              <a:t> new IETF </a:t>
            </a:r>
            <a:r>
              <a:rPr lang="fr-FR" dirty="0" err="1"/>
              <a:t>dependencies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561587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0CDE86B-31AE-40B3-A33E-FB3F38B65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Rel-18 </a:t>
            </a:r>
            <a:r>
              <a:rPr lang="fr-FR" dirty="0" err="1"/>
              <a:t>Studies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FC6D86-430B-4936-B6DF-771D595FDA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000" dirty="0">
                <a:solidFill>
                  <a:prstClr val="black"/>
                </a:solidFill>
              </a:rPr>
              <a:t>TR 23.700-53: 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Study on ATSSS support in the 5G system architecture; Phase 3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lvl="1"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draft-ietf-quic-multipath-04</a:t>
            </a:r>
          </a:p>
          <a:p>
            <a:pPr lvl="1"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draft-ietf-tsvwg-multipath-dccp-07</a:t>
            </a:r>
          </a:p>
          <a:p>
            <a:pPr lvl="1"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draft-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ietf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-masque-connect-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ip</a:t>
            </a:r>
            <a:r>
              <a:rPr lang="en-US" sz="1800" dirty="0">
                <a:solidFill>
                  <a:prstClr val="black"/>
                </a:solidFill>
                <a:latin typeface="Calibri" panose="020F0502020204030204"/>
              </a:rPr>
              <a:t>-08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lvl="2">
              <a:defRPr/>
            </a:pPr>
            <a:endParaRPr lang="en-US" sz="1600" dirty="0">
              <a:solidFill>
                <a:prstClr val="black"/>
              </a:solidFill>
              <a:latin typeface="Calibri" panose="020F0502020204030204"/>
            </a:endParaRPr>
          </a:p>
          <a:p>
            <a:pPr>
              <a:defRPr/>
            </a:pPr>
            <a:r>
              <a:rPr lang="en-US" sz="2000" dirty="0">
                <a:solidFill>
                  <a:prstClr val="black"/>
                </a:solidFill>
              </a:rPr>
              <a:t>TR 23.700-60: 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Study on XR (Extended Reality) and media services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lvl="1"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draft-ietf-avtext-framemarking-13</a:t>
            </a:r>
          </a:p>
          <a:p>
            <a:pPr lvl="1"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draft-ietf-quic-http-34</a:t>
            </a:r>
          </a:p>
          <a:p>
            <a:pPr lvl="1"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draft-ietf-tsvwg-udp-options-18</a:t>
            </a:r>
          </a:p>
          <a:p>
            <a:pPr lvl="1"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draft-ietf-avtcore-rtp-vvc-14</a:t>
            </a:r>
          </a:p>
          <a:p>
            <a:pPr lvl="1"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draft-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ietf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-masque-connect-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udp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lvl="1"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draft-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ietf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quic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-http</a:t>
            </a:r>
          </a:p>
          <a:p>
            <a:pPr lvl="1"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draft-ietf-masque-h3-datagram</a:t>
            </a:r>
          </a:p>
          <a:p>
            <a:pPr lvl="1"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draft-ietf-httpbis-h3-websockets</a:t>
            </a:r>
          </a:p>
          <a:p>
            <a:pPr lvl="1"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lvl="1"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1339142358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DE" altLang="en-US" sz="1400"/>
              <a:t>P</a:t>
            </a:r>
            <a:r>
              <a:rPr lang="en-GB" altLang="en-US" sz="1400"/>
              <a:t>e</a:t>
            </a:r>
            <a:r>
              <a:rPr lang="en-DE" altLang="en-US" sz="1400"/>
              <a:t>t</a:t>
            </a:r>
            <a:r>
              <a:rPr lang="en-GB" altLang="en-US" sz="1400"/>
              <a:t>e</a:t>
            </a:r>
            <a:r>
              <a:rPr lang="en-DE" altLang="en-US" sz="1400"/>
              <a:t>r </a:t>
            </a:r>
            <a:r>
              <a:rPr lang="en-GB" altLang="en-US" sz="1400"/>
              <a:t>S</a:t>
            </a:r>
            <a:r>
              <a:rPr lang="en-DE" altLang="en-US" sz="1400"/>
              <a:t>c</a:t>
            </a:r>
            <a:r>
              <a:rPr lang="en-GB" altLang="en-US" sz="1400"/>
              <a:t>h</a:t>
            </a:r>
            <a:r>
              <a:rPr lang="en-DE" altLang="en-US" sz="1400"/>
              <a:t>m</a:t>
            </a:r>
            <a:r>
              <a:rPr lang="en-GB" altLang="en-US" sz="1400"/>
              <a:t>i</a:t>
            </a:r>
            <a:r>
              <a:rPr lang="en-DE" altLang="en-US" sz="1400"/>
              <a:t>t</a:t>
            </a:r>
            <a:r>
              <a:rPr lang="en-GB" altLang="en-US" sz="1400"/>
              <a:t>t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IETF Liaison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400"/>
              <a:t>Pe</a:t>
            </a:r>
            <a:r>
              <a:rPr lang="en-DE" altLang="en-US" sz="1400"/>
              <a:t>t</a:t>
            </a:r>
            <a:r>
              <a:rPr lang="en-GB" altLang="en-US" sz="1400"/>
              <a:t>e</a:t>
            </a:r>
            <a:r>
              <a:rPr lang="en-DE" altLang="en-US" sz="1400"/>
              <a:t>r.</a:t>
            </a:r>
            <a:r>
              <a:rPr lang="en-GB" altLang="en-US" sz="1400"/>
              <a:t>S</a:t>
            </a:r>
            <a:r>
              <a:rPr lang="en-DE" altLang="en-US" sz="1400"/>
              <a:t>c</a:t>
            </a:r>
            <a:r>
              <a:rPr lang="en-GB" altLang="en-US" sz="1400"/>
              <a:t>h</a:t>
            </a:r>
            <a:r>
              <a:rPr lang="en-DE" altLang="en-US" sz="1400"/>
              <a:t>m</a:t>
            </a:r>
            <a:r>
              <a:rPr lang="en-GB" altLang="en-US" sz="1400"/>
              <a:t>i</a:t>
            </a:r>
            <a:r>
              <a:rPr lang="en-DE" altLang="en-US" sz="1400"/>
              <a:t>t</a:t>
            </a:r>
            <a:r>
              <a:rPr lang="en-GB" altLang="en-US" sz="1400"/>
              <a:t>t</a:t>
            </a:r>
            <a:r>
              <a:rPr lang="en-DE" altLang="en-US" sz="1400"/>
              <a:t>@</a:t>
            </a:r>
            <a:r>
              <a:rPr lang="en-GB" altLang="en-US" sz="1400"/>
              <a:t>h</a:t>
            </a:r>
            <a:r>
              <a:rPr lang="en-DE" altLang="en-US" sz="1400"/>
              <a:t>u</a:t>
            </a:r>
            <a:r>
              <a:rPr lang="en-GB" altLang="en-US" sz="1400"/>
              <a:t>a</a:t>
            </a:r>
            <a:r>
              <a:rPr lang="en-DE" altLang="en-US" sz="1400"/>
              <a:t>w</a:t>
            </a:r>
            <a:r>
              <a:rPr lang="en-GB" altLang="en-US" sz="1400"/>
              <a:t>e</a:t>
            </a:r>
            <a:r>
              <a:rPr lang="en-DE" altLang="en-US" sz="1400"/>
              <a:t>i</a:t>
            </a:r>
            <a:r>
              <a:rPr lang="en-US" altLang="en-US" sz="1400"/>
              <a:t>.</a:t>
            </a:r>
            <a:r>
              <a:rPr lang="en-US" altLang="en-US" sz="1400" dirty="0"/>
              <a:t>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3GPP-IETF Coordination meeting @IETF</a:t>
            </a:r>
            <a:r>
              <a:rPr lang="en-US"/>
              <a:t>#11</a:t>
            </a:r>
            <a:r>
              <a:rPr lang="en-DE"/>
              <a:t>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8941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163471-ECB7-416E-9E6C-264714AF5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3GPP-IETF Coordination meeting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241397-25E9-4EA9-A152-6A5B496F46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Will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held</a:t>
            </a:r>
            <a:r>
              <a:rPr lang="fr-FR" dirty="0"/>
              <a:t> </a:t>
            </a:r>
            <a:r>
              <a:rPr lang="fr-FR" dirty="0" err="1"/>
              <a:t>during</a:t>
            </a:r>
            <a:r>
              <a:rPr lang="fr-FR" dirty="0"/>
              <a:t> the IETF</a:t>
            </a:r>
            <a:r>
              <a:rPr lang="fr-FR"/>
              <a:t>#11</a:t>
            </a:r>
            <a:r>
              <a:rPr lang="en-DE"/>
              <a:t>7</a:t>
            </a:r>
            <a:r>
              <a:rPr lang="fr-FR"/>
              <a:t> (</a:t>
            </a:r>
            <a:r>
              <a:rPr lang="en-DE"/>
              <a:t>S</a:t>
            </a:r>
            <a:r>
              <a:rPr lang="en-GB"/>
              <a:t>a</a:t>
            </a:r>
            <a:r>
              <a:rPr lang="en-DE"/>
              <a:t>n </a:t>
            </a:r>
            <a:r>
              <a:rPr lang="en-GB"/>
              <a:t>F</a:t>
            </a:r>
            <a:r>
              <a:rPr lang="en-DE"/>
              <a:t>r</a:t>
            </a:r>
            <a:r>
              <a:rPr lang="en-GB"/>
              <a:t>a</a:t>
            </a:r>
            <a:r>
              <a:rPr lang="en-DE"/>
              <a:t>n</a:t>
            </a:r>
            <a:r>
              <a:rPr lang="en-GB"/>
              <a:t>c</a:t>
            </a:r>
            <a:r>
              <a:rPr lang="en-DE"/>
              <a:t>i</a:t>
            </a:r>
            <a:r>
              <a:rPr lang="en-GB"/>
              <a:t>s</a:t>
            </a:r>
            <a:r>
              <a:rPr lang="en-DE"/>
              <a:t>c</a:t>
            </a:r>
            <a:r>
              <a:rPr lang="en-GB"/>
              <a:t>o</a:t>
            </a:r>
            <a:r>
              <a:rPr lang="fr-FR"/>
              <a:t>)</a:t>
            </a:r>
            <a:endParaRPr lang="fr-FR" dirty="0"/>
          </a:p>
          <a:p>
            <a:pPr lvl="1"/>
            <a:r>
              <a:rPr lang="fr-FR" dirty="0"/>
              <a:t>2023</a:t>
            </a:r>
            <a:r>
              <a:rPr lang="fr-FR"/>
              <a:t>, </a:t>
            </a:r>
            <a:r>
              <a:rPr lang="en-DE"/>
              <a:t>J</a:t>
            </a:r>
            <a:r>
              <a:rPr lang="en-GB"/>
              <a:t>u</a:t>
            </a:r>
            <a:r>
              <a:rPr lang="en-DE"/>
              <a:t>l</a:t>
            </a:r>
            <a:r>
              <a:rPr lang="en-GB"/>
              <a:t>y</a:t>
            </a:r>
            <a:r>
              <a:rPr lang="fr-FR"/>
              <a:t> 2</a:t>
            </a:r>
            <a:r>
              <a:rPr lang="en-DE"/>
              <a:t>4</a:t>
            </a:r>
            <a:r>
              <a:rPr lang="fr-FR"/>
              <a:t>, </a:t>
            </a:r>
            <a:r>
              <a:rPr lang="en-DE"/>
              <a:t>T</a:t>
            </a:r>
            <a:r>
              <a:rPr lang="en-GB"/>
              <a:t>B</a:t>
            </a:r>
            <a:r>
              <a:rPr lang="en-DE"/>
              <a:t>C</a:t>
            </a:r>
            <a:endParaRPr lang="fr-FR" dirty="0"/>
          </a:p>
          <a:p>
            <a:r>
              <a:rPr lang="fr-FR" dirty="0" err="1"/>
              <a:t>With</a:t>
            </a:r>
            <a:r>
              <a:rPr lang="fr-FR" dirty="0"/>
              <a:t> CT chair, IETF liaison, IESG </a:t>
            </a:r>
            <a:r>
              <a:rPr lang="fr-FR" dirty="0" err="1"/>
              <a:t>members</a:t>
            </a:r>
            <a:r>
              <a:rPr lang="fr-FR" dirty="0"/>
              <a:t>, IAB </a:t>
            </a:r>
            <a:r>
              <a:rPr lang="fr-FR" dirty="0" err="1"/>
              <a:t>members</a:t>
            </a:r>
            <a:r>
              <a:rPr lang="fr-FR" dirty="0"/>
              <a:t>, WG chairs and </a:t>
            </a:r>
            <a:r>
              <a:rPr lang="fr-FR" dirty="0" err="1"/>
              <a:t>delegates</a:t>
            </a:r>
            <a:endParaRPr lang="fr-FR" dirty="0"/>
          </a:p>
          <a:p>
            <a:r>
              <a:rPr lang="fr-FR" dirty="0"/>
              <a:t>Invitation:</a:t>
            </a:r>
          </a:p>
          <a:p>
            <a:pPr lvl="1"/>
            <a:r>
              <a:rPr lang="fr-FR" dirty="0">
                <a:hlinkClick r:id="rId2"/>
              </a:rPr>
              <a:t>https://datatracker.ietf.org/meeting/116/agenda#row-116-2023-03-28-tue-0230-iab-ietf-3gpp-coordination</a:t>
            </a:r>
            <a:r>
              <a:rPr lang="fr-FR" dirty="0"/>
              <a:t>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A0C7F6D-D301-4299-AEA2-A1E55E1CC05A}"/>
              </a:ext>
            </a:extLst>
          </p:cNvPr>
          <p:cNvSpPr/>
          <p:nvPr/>
        </p:nvSpPr>
        <p:spPr>
          <a:xfrm>
            <a:off x="1348464" y="5301734"/>
            <a:ext cx="51562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>
                <a:ea typeface="Calibri" panose="020F0502020204030204" pitchFamily="34" charset="0"/>
              </a:rPr>
              <a:t>IETF liaison manager to 3GPP</a:t>
            </a:r>
            <a:r>
              <a:rPr lang="en-DE">
                <a:ea typeface="Calibri" panose="020F0502020204030204" pitchFamily="34" charset="0"/>
              </a:rPr>
              <a:t> </a:t>
            </a:r>
            <a:r>
              <a:rPr lang="en-GB">
                <a:ea typeface="Calibri" panose="020F0502020204030204" pitchFamily="34" charset="0"/>
              </a:rPr>
              <a:t>i</a:t>
            </a:r>
            <a:r>
              <a:rPr lang="en-DE">
                <a:ea typeface="Calibri" panose="020F0502020204030204" pitchFamily="34" charset="0"/>
              </a:rPr>
              <a:t>s </a:t>
            </a:r>
            <a:r>
              <a:rPr lang="fr-FR">
                <a:ea typeface="Calibri" panose="020F0502020204030204" pitchFamily="34" charset="0"/>
              </a:rPr>
              <a:t>Charles Eckel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844996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Liaison Statements</a:t>
            </a:r>
          </a:p>
        </p:txBody>
      </p:sp>
    </p:spTree>
    <p:extLst>
      <p:ext uri="{BB962C8B-B14F-4D97-AF65-F5344CB8AC3E}">
        <p14:creationId xmlns:p14="http://schemas.microsoft.com/office/powerpoint/2010/main" val="2104264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289709"/>
            <a:ext cx="10515600" cy="1325563"/>
          </a:xfrm>
        </p:spPr>
        <p:txBody>
          <a:bodyPr>
            <a:noAutofit/>
          </a:bodyPr>
          <a:lstStyle/>
          <a:p>
            <a:r>
              <a:rPr lang="en-US" dirty="0"/>
              <a:t>IETF-</a:t>
            </a:r>
            <a:r>
              <a:rPr lang="en-US"/>
              <a:t>&gt;3GPP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DE"/>
              <a:t>N</a:t>
            </a:r>
            <a:r>
              <a:rPr lang="en-GB"/>
              <a:t>o</a:t>
            </a:r>
            <a:r>
              <a:rPr lang="en-DE"/>
              <a:t>n</a:t>
            </a:r>
            <a:r>
              <a:rPr lang="en-GB"/>
              <a:t>e</a:t>
            </a:r>
            <a:r>
              <a:rPr lang="en-DE"/>
              <a:t> </a:t>
            </a:r>
            <a:r>
              <a:rPr lang="en-GB"/>
              <a:t>t</a:t>
            </a:r>
            <a:r>
              <a:rPr lang="en-DE"/>
              <a:t>h</a:t>
            </a:r>
            <a:r>
              <a:rPr lang="en-GB"/>
              <a:t>i</a:t>
            </a:r>
            <a:r>
              <a:rPr lang="en-DE"/>
              <a:t>s </a:t>
            </a:r>
            <a:r>
              <a:rPr lang="en-GB"/>
              <a:t>t</a:t>
            </a:r>
            <a:r>
              <a:rPr lang="en-DE"/>
              <a:t>i</a:t>
            </a:r>
            <a:r>
              <a:rPr lang="en-GB"/>
              <a:t>m</a:t>
            </a:r>
            <a:r>
              <a:rPr lang="en-DE"/>
              <a:t>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22236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Tracking</a:t>
            </a:r>
            <a:r>
              <a:rPr lang="fr-FR" dirty="0"/>
              <a:t> </a:t>
            </a:r>
            <a:r>
              <a:rPr lang="fr-FR" dirty="0" err="1"/>
              <a:t>requests</a:t>
            </a:r>
            <a:r>
              <a:rPr lang="fr-FR" dirty="0"/>
              <a:t> to IANA</a:t>
            </a:r>
          </a:p>
        </p:txBody>
      </p:sp>
    </p:spTree>
    <p:extLst>
      <p:ext uri="{BB962C8B-B14F-4D97-AF65-F5344CB8AC3E}">
        <p14:creationId xmlns:p14="http://schemas.microsoft.com/office/powerpoint/2010/main" val="3566025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IANA port number Assignment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3GPP was tasked to work on alternative solutions to avoid the need for port assignment for (private) 3GPP interfaces</a:t>
            </a:r>
          </a:p>
          <a:p>
            <a:r>
              <a:rPr lang="en-US" dirty="0"/>
              <a:t>The following documents have been approved</a:t>
            </a:r>
          </a:p>
          <a:p>
            <a:pPr lvl="1"/>
            <a:r>
              <a:rPr lang="en-GB">
                <a:hlinkClick r:id="rId2"/>
              </a:rPr>
              <a:t>TR </a:t>
            </a:r>
            <a:r>
              <a:rPr lang="en-GB" dirty="0">
                <a:hlinkClick r:id="rId2"/>
              </a:rPr>
              <a:t>29.941</a:t>
            </a:r>
            <a:r>
              <a:rPr lang="en-GB" dirty="0"/>
              <a:t>: </a:t>
            </a:r>
            <a:r>
              <a:rPr lang="en-US" dirty="0"/>
              <a:t>Guidelines on Port Allocation for New 3GPP Interfaces</a:t>
            </a:r>
          </a:p>
          <a:p>
            <a:pPr lvl="1"/>
            <a:r>
              <a:rPr lang="en-GB" dirty="0">
                <a:hlinkClick r:id="rId3"/>
              </a:rPr>
              <a:t>TS 29.641</a:t>
            </a:r>
            <a:r>
              <a:rPr lang="en-GB" dirty="0"/>
              <a:t>: </a:t>
            </a:r>
            <a:r>
              <a:rPr lang="en-US" dirty="0"/>
              <a:t>3GPP Registry for Service Names and Port Numbers</a:t>
            </a:r>
            <a:endParaRPr lang="en-GB" dirty="0"/>
          </a:p>
          <a:p>
            <a:pPr lvl="2"/>
            <a:r>
              <a:rPr lang="en-DE"/>
              <a:t>T</a:t>
            </a:r>
            <a:r>
              <a:rPr lang="en-GB"/>
              <a:t>h</a:t>
            </a:r>
            <a:r>
              <a:rPr lang="en-DE"/>
              <a:t>e </a:t>
            </a:r>
            <a:r>
              <a:rPr lang="en-GB"/>
              <a:t>f</a:t>
            </a:r>
            <a:r>
              <a:rPr lang="en-DE"/>
              <a:t>i</a:t>
            </a:r>
            <a:r>
              <a:rPr lang="en-GB"/>
              <a:t>r</a:t>
            </a:r>
            <a:r>
              <a:rPr lang="en-DE"/>
              <a:t>st portnumbers are </a:t>
            </a:r>
            <a:r>
              <a:rPr lang="en-GB"/>
              <a:t>r</a:t>
            </a:r>
            <a:r>
              <a:rPr lang="en-DE"/>
              <a:t>e</a:t>
            </a:r>
            <a:r>
              <a:rPr lang="en-GB"/>
              <a:t>q</a:t>
            </a:r>
            <a:r>
              <a:rPr lang="en-DE"/>
              <a:t>u</a:t>
            </a:r>
            <a:r>
              <a:rPr lang="en-GB"/>
              <a:t>e</a:t>
            </a:r>
            <a:r>
              <a:rPr lang="en-DE"/>
              <a:t>s</a:t>
            </a:r>
            <a:r>
              <a:rPr lang="en-GB"/>
              <a:t>t</a:t>
            </a:r>
            <a:r>
              <a:rPr lang="en-DE"/>
              <a:t>e</a:t>
            </a:r>
            <a:r>
              <a:rPr lang="en-GB"/>
              <a:t>d</a:t>
            </a:r>
            <a:r>
              <a:rPr lang="en-DE"/>
              <a:t> </a:t>
            </a:r>
            <a:r>
              <a:rPr lang="en-GB"/>
              <a:t>b</a:t>
            </a:r>
            <a:r>
              <a:rPr lang="en-DE"/>
              <a:t>y </a:t>
            </a:r>
            <a:r>
              <a:rPr lang="en-GB"/>
              <a:t>R</a:t>
            </a:r>
            <a:r>
              <a:rPr lang="en-DE"/>
              <a:t>A</a:t>
            </a:r>
            <a:r>
              <a:rPr lang="en-GB"/>
              <a:t>N</a:t>
            </a:r>
            <a:r>
              <a:rPr lang="en-DE"/>
              <a:t>3 </a:t>
            </a:r>
            <a:r>
              <a:rPr lang="en-GB"/>
              <a:t>a</a:t>
            </a:r>
            <a:r>
              <a:rPr lang="en-DE"/>
              <a:t>n</a:t>
            </a:r>
            <a:r>
              <a:rPr lang="en-GB"/>
              <a:t>d</a:t>
            </a:r>
            <a:r>
              <a:rPr lang="en-DE"/>
              <a:t> </a:t>
            </a:r>
            <a:r>
              <a:rPr lang="en-GB"/>
              <a:t>C</a:t>
            </a:r>
            <a:r>
              <a:rPr lang="en-DE"/>
              <a:t>T1 </a:t>
            </a:r>
            <a:r>
              <a:rPr lang="en-GB"/>
              <a:t>a</a:t>
            </a:r>
            <a:r>
              <a:rPr lang="en-DE"/>
              <a:t>n</a:t>
            </a:r>
            <a:r>
              <a:rPr lang="en-GB"/>
              <a:t>d</a:t>
            </a:r>
            <a:r>
              <a:rPr lang="en-DE"/>
              <a:t> </a:t>
            </a:r>
            <a:r>
              <a:rPr lang="en-GB"/>
              <a:t>r</a:t>
            </a:r>
            <a:r>
              <a:rPr lang="en-DE"/>
              <a:t>e</a:t>
            </a:r>
            <a:r>
              <a:rPr lang="en-GB"/>
              <a:t>l</a:t>
            </a:r>
            <a:r>
              <a:rPr lang="en-DE"/>
              <a:t>a</a:t>
            </a:r>
            <a:r>
              <a:rPr lang="en-GB"/>
              <a:t>t</a:t>
            </a:r>
            <a:r>
              <a:rPr lang="en-DE"/>
              <a:t>e</a:t>
            </a:r>
            <a:r>
              <a:rPr lang="en-GB"/>
              <a:t>d</a:t>
            </a:r>
            <a:r>
              <a:rPr lang="en-DE"/>
              <a:t> </a:t>
            </a:r>
            <a:r>
              <a:rPr lang="en-GB"/>
              <a:t>C</a:t>
            </a:r>
            <a:r>
              <a:rPr lang="en-DE"/>
              <a:t>R</a:t>
            </a:r>
            <a:r>
              <a:rPr lang="en-GB"/>
              <a:t>s</a:t>
            </a:r>
            <a:r>
              <a:rPr lang="en-DE"/>
              <a:t> </a:t>
            </a:r>
            <a:r>
              <a:rPr lang="en-GB"/>
              <a:t>w</a:t>
            </a:r>
            <a:r>
              <a:rPr lang="en-DE"/>
              <a:t>e</a:t>
            </a:r>
            <a:r>
              <a:rPr lang="en-GB"/>
              <a:t>r</a:t>
            </a:r>
            <a:r>
              <a:rPr lang="en-DE"/>
              <a:t>e </a:t>
            </a:r>
            <a:r>
              <a:rPr lang="en-GB"/>
              <a:t>s</a:t>
            </a:r>
            <a:r>
              <a:rPr lang="en-DE"/>
              <a:t>e</a:t>
            </a:r>
            <a:r>
              <a:rPr lang="en-GB"/>
              <a:t>n</a:t>
            </a:r>
            <a:r>
              <a:rPr lang="en-DE"/>
              <a:t>d </a:t>
            </a:r>
            <a:r>
              <a:rPr lang="en-GB"/>
              <a:t>t</a:t>
            </a:r>
            <a:r>
              <a:rPr lang="en-DE"/>
              <a:t>o </a:t>
            </a:r>
            <a:r>
              <a:rPr lang="en-GB"/>
              <a:t>C</a:t>
            </a:r>
            <a:r>
              <a:rPr lang="en-DE"/>
              <a:t>T#100 </a:t>
            </a:r>
            <a:r>
              <a:rPr lang="en-GB"/>
              <a:t>b</a:t>
            </a:r>
            <a:r>
              <a:rPr lang="en-DE"/>
              <a:t>y </a:t>
            </a:r>
            <a:r>
              <a:rPr lang="en-GB"/>
              <a:t>C</a:t>
            </a:r>
            <a:r>
              <a:rPr lang="en-DE"/>
              <a:t>T4 </a:t>
            </a:r>
            <a:r>
              <a:rPr lang="en-GB"/>
              <a:t>f</a:t>
            </a:r>
            <a:r>
              <a:rPr lang="en-DE"/>
              <a:t>o</a:t>
            </a:r>
            <a:r>
              <a:rPr lang="en-GB"/>
              <a:t>r</a:t>
            </a:r>
            <a:r>
              <a:rPr lang="en-DE"/>
              <a:t> </a:t>
            </a:r>
            <a:r>
              <a:rPr lang="en-GB"/>
              <a:t>a</a:t>
            </a:r>
            <a:r>
              <a:rPr lang="en-DE"/>
              <a:t>p</a:t>
            </a:r>
            <a:r>
              <a:rPr lang="en-GB"/>
              <a:t>p</a:t>
            </a:r>
            <a:r>
              <a:rPr lang="en-DE"/>
              <a:t>r</a:t>
            </a:r>
            <a:r>
              <a:rPr lang="en-GB"/>
              <a:t>o</a:t>
            </a:r>
            <a:r>
              <a:rPr lang="en-DE"/>
              <a:t>v</a:t>
            </a:r>
            <a:r>
              <a:rPr lang="en-GB"/>
              <a:t>a</a:t>
            </a:r>
            <a:r>
              <a:rPr lang="en-DE"/>
              <a:t>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950440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416A8-F09A-4C6F-926B-414BFC403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IANA </a:t>
            </a:r>
            <a:r>
              <a:rPr lang="fr-FR" dirty="0" err="1"/>
              <a:t>assignment</a:t>
            </a:r>
            <a:r>
              <a:rPr lang="fr-FR" dirty="0"/>
              <a:t> </a:t>
            </a:r>
            <a:r>
              <a:rPr lang="fr-FR" dirty="0" err="1"/>
              <a:t>request</a:t>
            </a:r>
            <a:r>
              <a:rPr lang="fr-FR" dirty="0"/>
              <a:t> handling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626B6D4-55FA-4B43-B455-F093510F3D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DE"/>
              <a:t> In </a:t>
            </a:r>
            <a:r>
              <a:rPr lang="fr-FR"/>
              <a:t>CT1 </a:t>
            </a:r>
            <a:r>
              <a:rPr lang="en-DE"/>
              <a:t>f</a:t>
            </a:r>
            <a:r>
              <a:rPr lang="en-GB"/>
              <a:t>o</a:t>
            </a:r>
            <a:r>
              <a:rPr lang="en-DE"/>
              <a:t>r </a:t>
            </a:r>
            <a:r>
              <a:rPr lang="fr-FR"/>
              <a:t>Rel-17 </a:t>
            </a:r>
            <a:r>
              <a:rPr lang="fr-FR" err="1"/>
              <a:t>specifications</a:t>
            </a:r>
            <a:r>
              <a:rPr lang="fr-FR"/>
              <a:t> :</a:t>
            </a:r>
            <a:endParaRPr lang="fr-FR" dirty="0"/>
          </a:p>
          <a:p>
            <a:pPr lvl="1"/>
            <a:r>
              <a:rPr lang="en-DE"/>
              <a:t>S</a:t>
            </a:r>
            <a:r>
              <a:rPr lang="en-GB"/>
              <a:t>o</a:t>
            </a:r>
            <a:r>
              <a:rPr lang="en-DE"/>
              <a:t>m</a:t>
            </a:r>
            <a:r>
              <a:rPr lang="en-GB"/>
              <a:t>e</a:t>
            </a:r>
            <a:r>
              <a:rPr lang="fr-FR"/>
              <a:t> </a:t>
            </a:r>
            <a:r>
              <a:rPr lang="fr-FR" dirty="0"/>
              <a:t>IANA </a:t>
            </a:r>
            <a:r>
              <a:rPr lang="fr-FR" dirty="0" err="1"/>
              <a:t>assignment</a:t>
            </a:r>
            <a:r>
              <a:rPr lang="fr-FR" dirty="0"/>
              <a:t> </a:t>
            </a:r>
            <a:r>
              <a:rPr lang="fr-FR" dirty="0" err="1"/>
              <a:t>requests</a:t>
            </a:r>
            <a:r>
              <a:rPr lang="fr-FR" dirty="0"/>
              <a:t> have </a:t>
            </a:r>
            <a:r>
              <a:rPr lang="fr-FR" dirty="0" err="1"/>
              <a:t>still</a:t>
            </a:r>
            <a:r>
              <a:rPr lang="fr-FR" dirty="0"/>
              <a:t> to </a:t>
            </a:r>
            <a:r>
              <a:rPr lang="fr-FR" err="1"/>
              <a:t>be</a:t>
            </a:r>
            <a:r>
              <a:rPr lang="fr-FR"/>
              <a:t> done</a:t>
            </a:r>
            <a:endParaRPr lang="en-DE"/>
          </a:p>
          <a:p>
            <a:pPr lvl="1"/>
            <a:endParaRPr lang="fr-FR" dirty="0"/>
          </a:p>
          <a:p>
            <a:r>
              <a:rPr lang="en-DE"/>
              <a:t> </a:t>
            </a:r>
            <a:r>
              <a:rPr lang="en-GB"/>
              <a:t>T</a:t>
            </a:r>
            <a:r>
              <a:rPr lang="en-DE"/>
              <a:t>h</a:t>
            </a:r>
            <a:r>
              <a:rPr lang="en-GB"/>
              <a:t>e</a:t>
            </a:r>
            <a:r>
              <a:rPr lang="en-DE"/>
              <a:t>r</a:t>
            </a:r>
            <a:r>
              <a:rPr lang="en-GB"/>
              <a:t>e</a:t>
            </a:r>
            <a:r>
              <a:rPr lang="en-DE"/>
              <a:t> </a:t>
            </a:r>
            <a:r>
              <a:rPr lang="en-GB"/>
              <a:t>i</a:t>
            </a:r>
            <a:r>
              <a:rPr lang="en-DE"/>
              <a:t>s </a:t>
            </a:r>
            <a:r>
              <a:rPr lang="fr-FR"/>
              <a:t>an </a:t>
            </a:r>
            <a:r>
              <a:rPr lang="fr-FR">
                <a:hlinkClick r:id="rId2"/>
              </a:rPr>
              <a:t>IANA registry</a:t>
            </a:r>
            <a:r>
              <a:rPr lang="fr-FR"/>
              <a:t> </a:t>
            </a:r>
            <a:r>
              <a:rPr lang="fr-FR" i="1"/>
              <a:t>accessible on CT1 WG webpage </a:t>
            </a:r>
            <a:r>
              <a:rPr lang="fr-FR"/>
              <a:t>(trial phase) but should be accessible via the delegate corner</a:t>
            </a:r>
            <a:r>
              <a:rPr lang="en-DE"/>
              <a:t> </a:t>
            </a:r>
            <a:r>
              <a:rPr lang="en-GB"/>
              <a:t>i</a:t>
            </a:r>
            <a:r>
              <a:rPr lang="en-DE"/>
              <a:t>n </a:t>
            </a:r>
            <a:r>
              <a:rPr lang="en-GB"/>
              <a:t>n</a:t>
            </a:r>
            <a:r>
              <a:rPr lang="en-DE"/>
              <a:t>e</a:t>
            </a:r>
            <a:r>
              <a:rPr lang="en-GB"/>
              <a:t>a</a:t>
            </a:r>
            <a:r>
              <a:rPr lang="en-DE"/>
              <a:t>r </a:t>
            </a:r>
            <a:r>
              <a:rPr lang="en-GB"/>
              <a:t>F</a:t>
            </a:r>
            <a:r>
              <a:rPr lang="en-DE"/>
              <a:t>u</a:t>
            </a:r>
            <a:r>
              <a:rPr lang="en-GB"/>
              <a:t>t</a:t>
            </a:r>
            <a:r>
              <a:rPr lang="en-DE"/>
              <a:t>u</a:t>
            </a:r>
            <a:r>
              <a:rPr lang="en-GB"/>
              <a:t>r</a:t>
            </a:r>
            <a:r>
              <a:rPr lang="en-DE"/>
              <a:t>e</a:t>
            </a:r>
            <a:r>
              <a:rPr lang="fr-FR"/>
              <a:t>.</a:t>
            </a:r>
          </a:p>
          <a:p>
            <a:pPr marL="457200" lvl="1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5708808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32468</TotalTime>
  <Words>842</Words>
  <Application>Microsoft Office PowerPoint</Application>
  <PresentationFormat>Widescreen</PresentationFormat>
  <Paragraphs>122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IETF Status Report  to TSG CT/SA#100</vt:lpstr>
      <vt:lpstr>Contents</vt:lpstr>
      <vt:lpstr>3GPP-IETF Coordination meeting @IETF#117</vt:lpstr>
      <vt:lpstr>3GPP-IETF Coordination meeting</vt:lpstr>
      <vt:lpstr>Liaison Statements</vt:lpstr>
      <vt:lpstr>IETF-&gt;3GPP</vt:lpstr>
      <vt:lpstr>Tracking requests to IANA</vt:lpstr>
      <vt:lpstr>IANA port number Assignment</vt:lpstr>
      <vt:lpstr>IANA assignment request handling</vt:lpstr>
      <vt:lpstr>IETF Dependencies</vt:lpstr>
      <vt:lpstr>New Published RFCs</vt:lpstr>
      <vt:lpstr>IETF reference updates</vt:lpstr>
      <vt:lpstr>IETF reference updates</vt:lpstr>
      <vt:lpstr>IETF reference updates</vt:lpstr>
      <vt:lpstr>Drafts in RFC Editor queue</vt:lpstr>
      <vt:lpstr>Drafts in RFC Editor queue</vt:lpstr>
      <vt:lpstr>Drafts under IESG review</vt:lpstr>
      <vt:lpstr>Drafts under IESG review</vt:lpstr>
      <vt:lpstr>Drafts under IESG review</vt:lpstr>
      <vt:lpstr>Active WG document</vt:lpstr>
      <vt:lpstr>Active WG document</vt:lpstr>
      <vt:lpstr>Individual submission</vt:lpstr>
      <vt:lpstr>Individual submission</vt:lpstr>
      <vt:lpstr>Potential new IETF dependencies</vt:lpstr>
      <vt:lpstr>Rel-18 Studies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Peter Schmitt</cp:lastModifiedBy>
  <cp:revision>811</cp:revision>
  <dcterms:created xsi:type="dcterms:W3CDTF">2010-02-05T13:52:04Z</dcterms:created>
  <dcterms:modified xsi:type="dcterms:W3CDTF">2023-06-09T12:19:59Z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2021-12-10T08:58:09Z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c3c14ad0-b0f0-48ce-b725-6e3feed24de0</vt:lpwstr>
  </property>
  <property fmtid="{D5CDD505-2E9C-101B-9397-08002B2CF9AE}" pid="8" name="MSIP_Label_07222825-62ea-40f3-96b5-5375c07996e2_ContentBits">
    <vt:lpwstr>0</vt:lpwstr>
  </property>
  <property fmtid="{D5CDD505-2E9C-101B-9397-08002B2CF9AE}" pid="9" name="_2015_ms_pID_725343">
    <vt:lpwstr>(2)dPi8fkddb9lcVeaaGGTPy5ZPepfHwVvtNtHOnZxQR+Cj5MLgd2E6PoathvYWN9cI+TzFWzSV
rnbXRM9efDEZf6LLMnzsfCKLGltK9qx2RJW283kjmSNJEFXWmnIkYGvq9OBi6AIcXGJ+iDLj
as4OFxiVDBxZMmN0sbCc8rXbF9872visD1XIZh+LhH21TskVG0vaeCVtfDUyyD5/2n8+HkfS
YP1EmJzLEkCXIking7</vt:lpwstr>
  </property>
  <property fmtid="{D5CDD505-2E9C-101B-9397-08002B2CF9AE}" pid="10" name="_2015_ms_pID_7253431">
    <vt:lpwstr>FgbHmg8xNmSMEfnhkO414U/pbJV1SqhsumWdcnDjv9ndYVDvxd9/R+
aT5N2BVTmAPve0+IcfVSrnPk9LpqUQNNVQdAfZ5R8LBGOCgwBkD6cMPDC+bcWDUjpEZz1qIj
YD9fwSsA6PG3o+eTnTdXSp+5Z213jEuae1zGqZkqQG3jl+qQIwJBy/Hg5n2d0lskZUiE+4gl
1s86kl+2LhL6Ypr4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1685994863</vt:lpwstr>
  </property>
</Properties>
</file>