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 id="263" r:id="rId7"/>
    <p:sldId id="264" r:id="rId8"/>
    <p:sldId id="265" r:id="rId9"/>
    <p:sldId id="266" r:id="rId10"/>
    <p:sldId id="267" r:id="rId11"/>
    <p:sldId id="268" r:id="rId12"/>
    <p:sldId id="25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72D952-F1E8-4877-8474-AE44D1FCC6FC}" v="1" dt="2022-01-17T21:58:45.3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p:cViewPr varScale="1">
        <p:scale>
          <a:sx n="82" d="100"/>
          <a:sy n="82" d="100"/>
        </p:scale>
        <p:origin x="61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jantha De Silva" userId="6f8f1542-b4e9-4278-8282-c3dbc4ec6a0a" providerId="ADAL" clId="{5D72D952-F1E8-4877-8474-AE44D1FCC6FC}"/>
    <pc:docChg chg="modSld">
      <pc:chgData name="Ajantha De Silva" userId="6f8f1542-b4e9-4278-8282-c3dbc4ec6a0a" providerId="ADAL" clId="{5D72D952-F1E8-4877-8474-AE44D1FCC6FC}" dt="2022-01-17T21:59:56.785" v="22" actId="13926"/>
      <pc:docMkLst>
        <pc:docMk/>
      </pc:docMkLst>
      <pc:sldChg chg="addSp modSp mod">
        <pc:chgData name="Ajantha De Silva" userId="6f8f1542-b4e9-4278-8282-c3dbc4ec6a0a" providerId="ADAL" clId="{5D72D952-F1E8-4877-8474-AE44D1FCC6FC}" dt="2022-01-17T21:59:09.919" v="17" actId="1076"/>
        <pc:sldMkLst>
          <pc:docMk/>
          <pc:sldMk cId="3689522008" sldId="256"/>
        </pc:sldMkLst>
        <pc:spChg chg="mod">
          <ac:chgData name="Ajantha De Silva" userId="6f8f1542-b4e9-4278-8282-c3dbc4ec6a0a" providerId="ADAL" clId="{5D72D952-F1E8-4877-8474-AE44D1FCC6FC}" dt="2022-01-17T21:59:09.919" v="17" actId="1076"/>
          <ac:spMkLst>
            <pc:docMk/>
            <pc:sldMk cId="3689522008" sldId="256"/>
            <ac:spMk id="2" creationId="{F8F1CD9D-9AF2-4A63-9184-2D7D78D417C4}"/>
          </ac:spMkLst>
        </pc:spChg>
        <pc:spChg chg="mod">
          <ac:chgData name="Ajantha De Silva" userId="6f8f1542-b4e9-4278-8282-c3dbc4ec6a0a" providerId="ADAL" clId="{5D72D952-F1E8-4877-8474-AE44D1FCC6FC}" dt="2022-01-17T21:59:03.528" v="15" actId="14100"/>
          <ac:spMkLst>
            <pc:docMk/>
            <pc:sldMk cId="3689522008" sldId="256"/>
            <ac:spMk id="3" creationId="{FEDD5F42-9AA7-465F-86CD-8331E277F814}"/>
          </ac:spMkLst>
        </pc:spChg>
        <pc:spChg chg="add mod">
          <ac:chgData name="Ajantha De Silva" userId="6f8f1542-b4e9-4278-8282-c3dbc4ec6a0a" providerId="ADAL" clId="{5D72D952-F1E8-4877-8474-AE44D1FCC6FC}" dt="2022-01-17T21:58:54.122" v="5" actId="20577"/>
          <ac:spMkLst>
            <pc:docMk/>
            <pc:sldMk cId="3689522008" sldId="256"/>
            <ac:spMk id="7" creationId="{CE3045EB-D41C-40E5-BDE0-0BE46A3866C9}"/>
          </ac:spMkLst>
        </pc:spChg>
      </pc:sldChg>
      <pc:sldChg chg="modSp mod">
        <pc:chgData name="Ajantha De Silva" userId="6f8f1542-b4e9-4278-8282-c3dbc4ec6a0a" providerId="ADAL" clId="{5D72D952-F1E8-4877-8474-AE44D1FCC6FC}" dt="2022-01-17T21:59:30.216" v="19" actId="13926"/>
        <pc:sldMkLst>
          <pc:docMk/>
          <pc:sldMk cId="1275180241" sldId="263"/>
        </pc:sldMkLst>
        <pc:spChg chg="mod">
          <ac:chgData name="Ajantha De Silva" userId="6f8f1542-b4e9-4278-8282-c3dbc4ec6a0a" providerId="ADAL" clId="{5D72D952-F1E8-4877-8474-AE44D1FCC6FC}" dt="2022-01-17T21:59:30.216" v="19" actId="13926"/>
          <ac:spMkLst>
            <pc:docMk/>
            <pc:sldMk cId="1275180241" sldId="263"/>
            <ac:spMk id="48" creationId="{E385ADBB-9D47-49E2-A8F0-AABB2F34C123}"/>
          </ac:spMkLst>
        </pc:spChg>
      </pc:sldChg>
      <pc:sldChg chg="modSp mod">
        <pc:chgData name="Ajantha De Silva" userId="6f8f1542-b4e9-4278-8282-c3dbc4ec6a0a" providerId="ADAL" clId="{5D72D952-F1E8-4877-8474-AE44D1FCC6FC}" dt="2022-01-17T21:59:47.372" v="21" actId="13926"/>
        <pc:sldMkLst>
          <pc:docMk/>
          <pc:sldMk cId="2582725451" sldId="266"/>
        </pc:sldMkLst>
        <pc:graphicFrameChg chg="modGraphic">
          <ac:chgData name="Ajantha De Silva" userId="6f8f1542-b4e9-4278-8282-c3dbc4ec6a0a" providerId="ADAL" clId="{5D72D952-F1E8-4877-8474-AE44D1FCC6FC}" dt="2022-01-17T21:59:47.372" v="21" actId="13926"/>
          <ac:graphicFrameMkLst>
            <pc:docMk/>
            <pc:sldMk cId="2582725451" sldId="266"/>
            <ac:graphicFrameMk id="10" creationId="{D8F09F35-9B1C-4FD5-9969-21D10BBEF0E2}"/>
          </ac:graphicFrameMkLst>
        </pc:graphicFrameChg>
      </pc:sldChg>
      <pc:sldChg chg="modSp mod">
        <pc:chgData name="Ajantha De Silva" userId="6f8f1542-b4e9-4278-8282-c3dbc4ec6a0a" providerId="ADAL" clId="{5D72D952-F1E8-4877-8474-AE44D1FCC6FC}" dt="2022-01-17T21:59:56.785" v="22" actId="13926"/>
        <pc:sldMkLst>
          <pc:docMk/>
          <pc:sldMk cId="2419390250" sldId="267"/>
        </pc:sldMkLst>
        <pc:spChg chg="mod">
          <ac:chgData name="Ajantha De Silva" userId="6f8f1542-b4e9-4278-8282-c3dbc4ec6a0a" providerId="ADAL" clId="{5D72D952-F1E8-4877-8474-AE44D1FCC6FC}" dt="2022-01-17T21:59:56.785" v="22" actId="13926"/>
          <ac:spMkLst>
            <pc:docMk/>
            <pc:sldMk cId="2419390250" sldId="267"/>
            <ac:spMk id="12" creationId="{53903D10-C26E-412F-9219-D0FB65B0F23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7F76C-07FB-4EF6-84DA-932E96D39F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12FE0F-F147-4080-BA2E-82CBBE524D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D87BD8-AE14-4C6B-A66D-60713CC41C56}"/>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5" name="Footer Placeholder 4">
            <a:extLst>
              <a:ext uri="{FF2B5EF4-FFF2-40B4-BE49-F238E27FC236}">
                <a16:creationId xmlns:a16="http://schemas.microsoft.com/office/drawing/2014/main" id="{0F28A0F0-0144-4F6D-9533-9EA9857910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8F9D13-E451-46ED-B422-B494D797FA26}"/>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576692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44BF9-A59E-44F9-B245-156CF1D735A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B3B559-516D-4319-B852-7589E242B0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FDAF54-85B1-4AFF-95F8-937BDB6D2013}"/>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5" name="Footer Placeholder 4">
            <a:extLst>
              <a:ext uri="{FF2B5EF4-FFF2-40B4-BE49-F238E27FC236}">
                <a16:creationId xmlns:a16="http://schemas.microsoft.com/office/drawing/2014/main" id="{5EF0AEDB-5B2F-49B4-839C-9DBBDB1822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E4041B-7633-4A3D-9A5E-2AE51D77D1AD}"/>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3636068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E0B4B8-8D09-46E3-A25B-284C5C98C0F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4EB340-0DCD-4B1C-BA1E-1F515B32828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560777-EF4F-4EC0-8934-EC9FB5D064D4}"/>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5" name="Footer Placeholder 4">
            <a:extLst>
              <a:ext uri="{FF2B5EF4-FFF2-40B4-BE49-F238E27FC236}">
                <a16:creationId xmlns:a16="http://schemas.microsoft.com/office/drawing/2014/main" id="{35AEECBB-853B-4839-B4F7-EA4F150847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51A60E-5B02-4126-9014-FE3F2018C9B7}"/>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32984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ACC90-42A6-410A-AED3-8B6E6D927D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3416C3-0819-4717-B516-D665CE63FE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7B4741-FEB2-4AD1-AD27-8D4E34723BB7}"/>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5" name="Footer Placeholder 4">
            <a:extLst>
              <a:ext uri="{FF2B5EF4-FFF2-40B4-BE49-F238E27FC236}">
                <a16:creationId xmlns:a16="http://schemas.microsoft.com/office/drawing/2014/main" id="{6919A7B1-FDC2-46D5-9126-C1197781F9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21B5F8-17BB-47C2-923D-9BF1C1768A74}"/>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618693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68E23-4936-43BD-B963-A05BB13FD53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9BECC45-9FC4-496D-96ED-53C213CA8A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D752DB-46C7-40C7-BD13-2A985D1E9393}"/>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5" name="Footer Placeholder 4">
            <a:extLst>
              <a:ext uri="{FF2B5EF4-FFF2-40B4-BE49-F238E27FC236}">
                <a16:creationId xmlns:a16="http://schemas.microsoft.com/office/drawing/2014/main" id="{351216D6-C7C6-4715-A7F9-0DD27D0BE1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6F4482-62F1-4213-A855-CC3E9DE24BDC}"/>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664997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91735-8EE9-4383-ADDC-57BC235490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2E909F-3BA0-49FC-810D-D0DD6D3462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B587C5-8D16-4B8D-96E2-0CA68D23A9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AA620E-6272-49B3-B717-12967CAF7502}"/>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6" name="Footer Placeholder 5">
            <a:extLst>
              <a:ext uri="{FF2B5EF4-FFF2-40B4-BE49-F238E27FC236}">
                <a16:creationId xmlns:a16="http://schemas.microsoft.com/office/drawing/2014/main" id="{1C5A2B1B-0F19-40AE-A3F8-18C52A1968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3A1BE0-9B44-43B1-BDA4-FAFEFC512BEC}"/>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495629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94535-64E4-4479-AFCC-C6BC89ECF18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350F2A-AB58-425E-9FD8-E7FCFB6DB1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3175C6-70C0-4B71-B42F-AE59AA7A20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B7CC4BD-5BB8-4285-897F-DEDC4D44E8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686E09-467D-49A4-B208-078D18E8D2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E51F3A8-212F-4DCC-BA61-ADCB319B82A0}"/>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8" name="Footer Placeholder 7">
            <a:extLst>
              <a:ext uri="{FF2B5EF4-FFF2-40B4-BE49-F238E27FC236}">
                <a16:creationId xmlns:a16="http://schemas.microsoft.com/office/drawing/2014/main" id="{011785B6-0952-4387-AD6F-05C69499F9E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1B74A0B-B170-4834-8E2A-007B9CE5A6F5}"/>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3810784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A0384-7911-4A6C-9D3C-0D29DE89536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0CCE0E-6C0A-4EB6-9CA8-7C569FD168F9}"/>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4" name="Footer Placeholder 3">
            <a:extLst>
              <a:ext uri="{FF2B5EF4-FFF2-40B4-BE49-F238E27FC236}">
                <a16:creationId xmlns:a16="http://schemas.microsoft.com/office/drawing/2014/main" id="{D4BCF687-0511-4669-B6CF-19BE10D002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8C1C9A-29B3-44DE-A7D0-031995C2C96C}"/>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1978103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F204D1-B043-4ED4-83FD-D1AFD5A8A820}"/>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3" name="Footer Placeholder 2">
            <a:extLst>
              <a:ext uri="{FF2B5EF4-FFF2-40B4-BE49-F238E27FC236}">
                <a16:creationId xmlns:a16="http://schemas.microsoft.com/office/drawing/2014/main" id="{5BC1D213-0518-42C1-9347-6718F4ED35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CDD451-A2AA-491B-AB11-603742A4EFF9}"/>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3981677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8090E-BFAE-4244-BFF3-9DEEB052D5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F4E54C6-0178-4691-A323-681E39BE49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21338D-5176-4281-8911-7DC5CF083F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B0371A-3EA0-418A-AE68-E09B5AD7C4CC}"/>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6" name="Footer Placeholder 5">
            <a:extLst>
              <a:ext uri="{FF2B5EF4-FFF2-40B4-BE49-F238E27FC236}">
                <a16:creationId xmlns:a16="http://schemas.microsoft.com/office/drawing/2014/main" id="{AA2B7E74-C060-4C1D-A5B8-53BAA8873B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03B741-0AF1-4585-A4F6-80E828D62DBF}"/>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087667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D6A31-2B67-48D7-A44F-FE2783AA6F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D9BA1B3-EE83-417A-8A0D-96388FDABC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09E718-19E7-47A3-B26E-8963737A9D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EEAB06-2E89-40A9-84A4-F29BC922EA4C}"/>
              </a:ext>
            </a:extLst>
          </p:cNvPr>
          <p:cNvSpPr>
            <a:spLocks noGrp="1"/>
          </p:cNvSpPr>
          <p:nvPr>
            <p:ph type="dt" sz="half" idx="10"/>
          </p:nvPr>
        </p:nvSpPr>
        <p:spPr/>
        <p:txBody>
          <a:bodyPr/>
          <a:lstStyle/>
          <a:p>
            <a:fld id="{20A911F6-5F63-4ABB-BABB-F201BB660D16}" type="datetimeFigureOut">
              <a:rPr lang="en-US" smtClean="0"/>
              <a:t>1/17/2022</a:t>
            </a:fld>
            <a:endParaRPr lang="en-US"/>
          </a:p>
        </p:txBody>
      </p:sp>
      <p:sp>
        <p:nvSpPr>
          <p:cNvPr id="6" name="Footer Placeholder 5">
            <a:extLst>
              <a:ext uri="{FF2B5EF4-FFF2-40B4-BE49-F238E27FC236}">
                <a16:creationId xmlns:a16="http://schemas.microsoft.com/office/drawing/2014/main" id="{E763ED9E-F6C6-430D-AB5F-149F4AC6C8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428670-CCB1-4B56-8025-F1B2E7BB9D31}"/>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3783278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4479F8-C099-490C-877E-468820E12F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B8EDC15-F59D-4B06-A395-EA71D4D54B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3C7FEE-EE0E-40D6-9B7B-8EC6F83EC6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A911F6-5F63-4ABB-BABB-F201BB660D16}" type="datetimeFigureOut">
              <a:rPr lang="en-US" smtClean="0"/>
              <a:t>1/17/2022</a:t>
            </a:fld>
            <a:endParaRPr lang="en-US"/>
          </a:p>
        </p:txBody>
      </p:sp>
      <p:sp>
        <p:nvSpPr>
          <p:cNvPr id="5" name="Footer Placeholder 4">
            <a:extLst>
              <a:ext uri="{FF2B5EF4-FFF2-40B4-BE49-F238E27FC236}">
                <a16:creationId xmlns:a16="http://schemas.microsoft.com/office/drawing/2014/main" id="{5504F7BD-495A-42E0-B000-D54EC5FC26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B9393BC-0AA4-412F-ABB9-3FF36BB44D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A64158-74B7-4EAC-BF98-EDBD4DE5979E}" type="slidenum">
              <a:rPr lang="en-US" smtClean="0"/>
              <a:t>‹#›</a:t>
            </a:fld>
            <a:endParaRPr lang="en-US"/>
          </a:p>
        </p:txBody>
      </p:sp>
    </p:spTree>
    <p:extLst>
      <p:ext uri="{BB962C8B-B14F-4D97-AF65-F5344CB8AC3E}">
        <p14:creationId xmlns:p14="http://schemas.microsoft.com/office/powerpoint/2010/main" val="3117834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B270761-CC40-4F3F-A916-7E3BC3989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820855C-9FA4-417A-BE67-63C022F819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7E6A49B-1B06-403E-8CC5-ACB38A6BD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8F1CD9D-9AF2-4A63-9184-2D7D78D417C4}"/>
              </a:ext>
            </a:extLst>
          </p:cNvPr>
          <p:cNvSpPr>
            <a:spLocks noGrp="1"/>
          </p:cNvSpPr>
          <p:nvPr>
            <p:ph type="ctrTitle"/>
          </p:nvPr>
        </p:nvSpPr>
        <p:spPr>
          <a:xfrm>
            <a:off x="1328837" y="2775857"/>
            <a:ext cx="10657321" cy="1487963"/>
          </a:xfrm>
        </p:spPr>
        <p:txBody>
          <a:bodyPr>
            <a:normAutofit/>
          </a:bodyPr>
          <a:lstStyle/>
          <a:p>
            <a:pPr algn="l"/>
            <a:r>
              <a:rPr lang="en-US" sz="4000" b="1" dirty="0">
                <a:solidFill>
                  <a:schemeClr val="accent6">
                    <a:lumMod val="75000"/>
                  </a:schemeClr>
                </a:solidFill>
                <a:latin typeface="+mn-lt"/>
              </a:rPr>
              <a:t>GCF-PTCRB UICC test solutions for devices </a:t>
            </a:r>
            <a:br>
              <a:rPr lang="en-US" sz="4000" b="1" dirty="0">
                <a:solidFill>
                  <a:schemeClr val="accent6">
                    <a:lumMod val="75000"/>
                  </a:schemeClr>
                </a:solidFill>
                <a:latin typeface="+mn-lt"/>
              </a:rPr>
            </a:br>
            <a:r>
              <a:rPr lang="en-US" sz="4000" b="1" dirty="0">
                <a:solidFill>
                  <a:schemeClr val="accent6">
                    <a:lumMod val="75000"/>
                  </a:schemeClr>
                </a:solidFill>
                <a:latin typeface="+mn-lt"/>
              </a:rPr>
              <a:t>with non-removable (e)UICCs/</a:t>
            </a:r>
            <a:r>
              <a:rPr lang="en-US" sz="4000" b="1" dirty="0" err="1">
                <a:solidFill>
                  <a:schemeClr val="accent6">
                    <a:lumMod val="75000"/>
                  </a:schemeClr>
                </a:solidFill>
                <a:latin typeface="+mn-lt"/>
              </a:rPr>
              <a:t>iSIMs</a:t>
            </a:r>
            <a:endParaRPr lang="en-US" sz="4000" b="1" dirty="0">
              <a:solidFill>
                <a:schemeClr val="accent6">
                  <a:lumMod val="75000"/>
                </a:schemeClr>
              </a:solidFill>
            </a:endParaRPr>
          </a:p>
        </p:txBody>
      </p:sp>
      <p:sp>
        <p:nvSpPr>
          <p:cNvPr id="3" name="Subtitle 2">
            <a:extLst>
              <a:ext uri="{FF2B5EF4-FFF2-40B4-BE49-F238E27FC236}">
                <a16:creationId xmlns:a16="http://schemas.microsoft.com/office/drawing/2014/main" id="{FEDD5F42-9AA7-465F-86CD-8331E277F814}"/>
              </a:ext>
            </a:extLst>
          </p:cNvPr>
          <p:cNvSpPr>
            <a:spLocks noGrp="1"/>
          </p:cNvSpPr>
          <p:nvPr>
            <p:ph type="subTitle" idx="1"/>
          </p:nvPr>
        </p:nvSpPr>
        <p:spPr>
          <a:xfrm>
            <a:off x="1366161" y="4861249"/>
            <a:ext cx="9623404" cy="915296"/>
          </a:xfrm>
        </p:spPr>
        <p:txBody>
          <a:bodyPr>
            <a:normAutofit/>
          </a:bodyPr>
          <a:lstStyle/>
          <a:p>
            <a:pPr algn="l"/>
            <a:r>
              <a:rPr lang="en-GB" sz="2800" b="1" dirty="0">
                <a:solidFill>
                  <a:srgbClr val="0070C0"/>
                </a:solidFill>
                <a:latin typeface="+mn-lt"/>
              </a:rPr>
              <a:t>Qualcomm, Apple, and Comprion</a:t>
            </a:r>
            <a:endParaRPr lang="en-GB" sz="2000" b="1" dirty="0">
              <a:latin typeface="+mn-lt"/>
            </a:endParaRPr>
          </a:p>
          <a:p>
            <a:pPr algn="l"/>
            <a:endParaRPr lang="en-US" dirty="0"/>
          </a:p>
        </p:txBody>
      </p:sp>
      <p:sp>
        <p:nvSpPr>
          <p:cNvPr id="7" name="Subtitle 2">
            <a:extLst>
              <a:ext uri="{FF2B5EF4-FFF2-40B4-BE49-F238E27FC236}">
                <a16:creationId xmlns:a16="http://schemas.microsoft.com/office/drawing/2014/main" id="{CE3045EB-D41C-40E5-BDE0-0BE46A3866C9}"/>
              </a:ext>
            </a:extLst>
          </p:cNvPr>
          <p:cNvSpPr txBox="1">
            <a:spLocks/>
          </p:cNvSpPr>
          <p:nvPr/>
        </p:nvSpPr>
        <p:spPr>
          <a:xfrm>
            <a:off x="1365853" y="1081455"/>
            <a:ext cx="10657320" cy="13459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 b="1" i="1" dirty="0">
                <a:effectLst/>
                <a:latin typeface="Arial" panose="020B0604020202020204" pitchFamily="34" charset="0"/>
              </a:rPr>
              <a:t>Meeting: CT6#109-bis-e                                                                                                                                                                                           C6-220060</a:t>
            </a:r>
          </a:p>
          <a:p>
            <a:pPr algn="l"/>
            <a:r>
              <a:rPr lang="en-US" sz="1200" b="1" i="1" dirty="0">
                <a:latin typeface="Arial" panose="020B0604020202020204" pitchFamily="34" charset="0"/>
              </a:rPr>
              <a:t>Jan 18</a:t>
            </a:r>
            <a:r>
              <a:rPr lang="en-US" sz="1200" b="1" i="1" baseline="30000" dirty="0">
                <a:latin typeface="Arial" panose="020B0604020202020204" pitchFamily="34" charset="0"/>
              </a:rPr>
              <a:t>th</a:t>
            </a:r>
            <a:r>
              <a:rPr lang="en-US" sz="1200" b="1" i="1" dirty="0">
                <a:latin typeface="Arial" panose="020B0604020202020204" pitchFamily="34" charset="0"/>
              </a:rPr>
              <a:t> 2022 – Jan 21</a:t>
            </a:r>
            <a:r>
              <a:rPr lang="en-US" sz="1200" b="1" i="1" baseline="30000" dirty="0">
                <a:latin typeface="Arial" panose="020B0604020202020204" pitchFamily="34" charset="0"/>
              </a:rPr>
              <a:t>st</a:t>
            </a:r>
            <a:r>
              <a:rPr lang="en-US" sz="1200" b="1" i="1" dirty="0">
                <a:latin typeface="Arial" panose="020B0604020202020204" pitchFamily="34" charset="0"/>
              </a:rPr>
              <a:t> 2022</a:t>
            </a:r>
            <a:r>
              <a:rPr lang="en-US" sz="1200" b="1" i="1" dirty="0"/>
              <a:t>                                                                                                         </a:t>
            </a:r>
          </a:p>
        </p:txBody>
      </p:sp>
    </p:spTree>
    <p:extLst>
      <p:ext uri="{BB962C8B-B14F-4D97-AF65-F5344CB8AC3E}">
        <p14:creationId xmlns:p14="http://schemas.microsoft.com/office/powerpoint/2010/main" val="3689522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558311" y="654058"/>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5250F7F8-F387-4F68-B344-6A98C69B8A0C}"/>
              </a:ext>
            </a:extLst>
          </p:cNvPr>
          <p:cNvSpPr>
            <a:spLocks noGrp="1"/>
          </p:cNvSpPr>
          <p:nvPr>
            <p:ph type="title"/>
          </p:nvPr>
        </p:nvSpPr>
        <p:spPr>
          <a:xfrm>
            <a:off x="377617" y="110343"/>
            <a:ext cx="11256072" cy="469950"/>
          </a:xfrm>
        </p:spPr>
        <p:txBody>
          <a:bodyPr>
            <a:normAutofit fontScale="90000"/>
          </a:bodyPr>
          <a:lstStyle/>
          <a:p>
            <a:pPr algn="l" fontAlgn="b"/>
            <a:r>
              <a:rPr lang="en-US" sz="3600" dirty="0">
                <a:latin typeface="+mn-lt"/>
              </a:rPr>
              <a:t>Test Method Applicability table</a:t>
            </a:r>
            <a:endParaRPr lang="en-US" sz="3600" u="none" strike="noStrike" dirty="0">
              <a:effectLst/>
              <a:latin typeface="+mn-lt"/>
            </a:endParaRPr>
          </a:p>
        </p:txBody>
      </p:sp>
      <p:graphicFrame>
        <p:nvGraphicFramePr>
          <p:cNvPr id="11" name="Table 10">
            <a:extLst>
              <a:ext uri="{FF2B5EF4-FFF2-40B4-BE49-F238E27FC236}">
                <a16:creationId xmlns:a16="http://schemas.microsoft.com/office/drawing/2014/main" id="{672EF0F2-F86E-4EB6-B203-C5F90BC17529}"/>
              </a:ext>
            </a:extLst>
          </p:cNvPr>
          <p:cNvGraphicFramePr>
            <a:graphicFrameLocks noGrp="1"/>
          </p:cNvGraphicFramePr>
          <p:nvPr>
            <p:extLst>
              <p:ext uri="{D42A27DB-BD31-4B8C-83A1-F6EECF244321}">
                <p14:modId xmlns:p14="http://schemas.microsoft.com/office/powerpoint/2010/main" val="3248809938"/>
              </p:ext>
            </p:extLst>
          </p:nvPr>
        </p:nvGraphicFramePr>
        <p:xfrm>
          <a:off x="4141177" y="1276249"/>
          <a:ext cx="7722376" cy="4372812"/>
        </p:xfrm>
        <a:graphic>
          <a:graphicData uri="http://schemas.openxmlformats.org/drawingml/2006/table">
            <a:tbl>
              <a:tblPr>
                <a:tableStyleId>{5C22544A-7EE6-4342-B048-85BDC9FD1C3A}</a:tableStyleId>
              </a:tblPr>
              <a:tblGrid>
                <a:gridCol w="1496025">
                  <a:extLst>
                    <a:ext uri="{9D8B030D-6E8A-4147-A177-3AD203B41FA5}">
                      <a16:colId xmlns:a16="http://schemas.microsoft.com/office/drawing/2014/main" val="4180320884"/>
                    </a:ext>
                  </a:extLst>
                </a:gridCol>
                <a:gridCol w="2862089">
                  <a:extLst>
                    <a:ext uri="{9D8B030D-6E8A-4147-A177-3AD203B41FA5}">
                      <a16:colId xmlns:a16="http://schemas.microsoft.com/office/drawing/2014/main" val="2059114968"/>
                    </a:ext>
                  </a:extLst>
                </a:gridCol>
                <a:gridCol w="1627873">
                  <a:extLst>
                    <a:ext uri="{9D8B030D-6E8A-4147-A177-3AD203B41FA5}">
                      <a16:colId xmlns:a16="http://schemas.microsoft.com/office/drawing/2014/main" val="4112646260"/>
                    </a:ext>
                  </a:extLst>
                </a:gridCol>
                <a:gridCol w="373182">
                  <a:extLst>
                    <a:ext uri="{9D8B030D-6E8A-4147-A177-3AD203B41FA5}">
                      <a16:colId xmlns:a16="http://schemas.microsoft.com/office/drawing/2014/main" val="1736110952"/>
                    </a:ext>
                  </a:extLst>
                </a:gridCol>
                <a:gridCol w="335705">
                  <a:extLst>
                    <a:ext uri="{9D8B030D-6E8A-4147-A177-3AD203B41FA5}">
                      <a16:colId xmlns:a16="http://schemas.microsoft.com/office/drawing/2014/main" val="687209328"/>
                    </a:ext>
                  </a:extLst>
                </a:gridCol>
                <a:gridCol w="471602">
                  <a:extLst>
                    <a:ext uri="{9D8B030D-6E8A-4147-A177-3AD203B41FA5}">
                      <a16:colId xmlns:a16="http://schemas.microsoft.com/office/drawing/2014/main" val="2237096944"/>
                    </a:ext>
                  </a:extLst>
                </a:gridCol>
                <a:gridCol w="555900">
                  <a:extLst>
                    <a:ext uri="{9D8B030D-6E8A-4147-A177-3AD203B41FA5}">
                      <a16:colId xmlns:a16="http://schemas.microsoft.com/office/drawing/2014/main" val="1010545735"/>
                    </a:ext>
                  </a:extLst>
                </a:gridCol>
              </a:tblGrid>
              <a:tr h="274932">
                <a:tc rowSpan="2">
                  <a:txBody>
                    <a:bodyPr/>
                    <a:lstStyle/>
                    <a:p>
                      <a:pPr algn="ctr" fontAlgn="ctr"/>
                      <a:r>
                        <a:rPr lang="en-US" sz="1200" u="none" strike="noStrike" dirty="0">
                          <a:effectLst/>
                          <a:latin typeface="Arial Narrow" panose="020B0606020202030204" pitchFamily="34" charset="0"/>
                        </a:rPr>
                        <a:t>Non-removable SIM Type</a:t>
                      </a:r>
                      <a:endParaRPr lang="en-US" sz="1200" b="1" i="0" u="none" strike="noStrike" dirty="0">
                        <a:solidFill>
                          <a:srgbClr val="000000"/>
                        </a:solidFill>
                        <a:effectLst/>
                        <a:latin typeface="Arial Narrow" panose="020B0606020202030204" pitchFamily="34" charset="0"/>
                      </a:endParaRPr>
                    </a:p>
                  </a:txBody>
                  <a:tcPr marL="2136" marR="2136" marT="2136" marB="0" anchor="ctr">
                    <a:solidFill>
                      <a:schemeClr val="accent5">
                        <a:lumMod val="60000"/>
                        <a:lumOff val="40000"/>
                      </a:schemeClr>
                    </a:solidFill>
                  </a:tcPr>
                </a:tc>
                <a:tc rowSpan="2">
                  <a:txBody>
                    <a:bodyPr/>
                    <a:lstStyle/>
                    <a:p>
                      <a:pPr algn="ctr" fontAlgn="ctr"/>
                      <a:r>
                        <a:rPr lang="en-US" sz="1200" u="none" strike="noStrike" dirty="0">
                          <a:effectLst/>
                          <a:latin typeface="Arial Narrow" panose="020B0606020202030204" pitchFamily="34" charset="0"/>
                        </a:rPr>
                        <a:t>Test requirement for the DUT</a:t>
                      </a:r>
                      <a:endParaRPr lang="en-US" sz="1200" b="1" i="0" u="none" strike="noStrike" dirty="0">
                        <a:solidFill>
                          <a:srgbClr val="000000"/>
                        </a:solidFill>
                        <a:effectLst/>
                        <a:latin typeface="Arial Narrow" panose="020B0606020202030204" pitchFamily="34" charset="0"/>
                      </a:endParaRPr>
                    </a:p>
                  </a:txBody>
                  <a:tcPr marL="2136" marR="2136" marT="2136" marB="0" anchor="ctr">
                    <a:solidFill>
                      <a:schemeClr val="accent5">
                        <a:lumMod val="60000"/>
                        <a:lumOff val="40000"/>
                      </a:schemeClr>
                    </a:solidFill>
                  </a:tcPr>
                </a:tc>
                <a:tc rowSpan="2">
                  <a:txBody>
                    <a:bodyPr/>
                    <a:lstStyle/>
                    <a:p>
                      <a:pPr algn="ctr"/>
                      <a:r>
                        <a:rPr lang="en-US" sz="1200" u="none" strike="noStrike" kern="1200" dirty="0">
                          <a:solidFill>
                            <a:schemeClr val="dk1"/>
                          </a:solidFill>
                          <a:effectLst/>
                          <a:latin typeface="Arial Narrow" panose="020B0606020202030204" pitchFamily="34" charset="0"/>
                          <a:ea typeface="+mn-ea"/>
                          <a:cs typeface="+mn-cs"/>
                        </a:rPr>
                        <a:t>Examples of</a:t>
                      </a:r>
                    </a:p>
                    <a:p>
                      <a:pPr algn="ctr"/>
                      <a:r>
                        <a:rPr lang="en-US" sz="1200" u="none" strike="noStrike" kern="1200" dirty="0">
                          <a:solidFill>
                            <a:schemeClr val="dk1"/>
                          </a:solidFill>
                          <a:effectLst/>
                          <a:latin typeface="Arial Narrow" panose="020B0606020202030204" pitchFamily="34" charset="0"/>
                          <a:ea typeface="+mn-ea"/>
                          <a:cs typeface="+mn-cs"/>
                        </a:rPr>
                        <a:t> </a:t>
                      </a:r>
                    </a:p>
                    <a:p>
                      <a:pPr algn="ctr"/>
                      <a:r>
                        <a:rPr lang="en-US" sz="1200" u="none" strike="noStrike" kern="1200" dirty="0">
                          <a:solidFill>
                            <a:schemeClr val="dk1"/>
                          </a:solidFill>
                          <a:effectLst/>
                          <a:latin typeface="Arial Narrow" panose="020B0606020202030204" pitchFamily="34" charset="0"/>
                          <a:ea typeface="+mn-ea"/>
                          <a:cs typeface="+mn-cs"/>
                        </a:rPr>
                        <a:t>Test Packages or </a:t>
                      </a:r>
                    </a:p>
                    <a:p>
                      <a:pPr algn="ctr"/>
                      <a:r>
                        <a:rPr lang="en-US" sz="1200" u="none" strike="noStrike" kern="1200" dirty="0">
                          <a:solidFill>
                            <a:schemeClr val="dk1"/>
                          </a:solidFill>
                          <a:effectLst/>
                          <a:latin typeface="Arial Narrow" panose="020B0606020202030204" pitchFamily="34" charset="0"/>
                          <a:ea typeface="+mn-ea"/>
                          <a:cs typeface="+mn-cs"/>
                        </a:rPr>
                        <a:t>device types</a:t>
                      </a:r>
                    </a:p>
                  </a:txBody>
                  <a:tcPr marL="2136" marR="2136" marT="2136" marB="0" anchor="ctr">
                    <a:solidFill>
                      <a:schemeClr val="accent5">
                        <a:lumMod val="60000"/>
                        <a:lumOff val="40000"/>
                      </a:schemeClr>
                    </a:solidFill>
                  </a:tcPr>
                </a:tc>
                <a:tc gridSpan="4">
                  <a:txBody>
                    <a:bodyPr/>
                    <a:lstStyle/>
                    <a:p>
                      <a:pPr algn="ctr" fontAlgn="b"/>
                      <a:r>
                        <a:rPr lang="en-US" sz="1200" u="none" strike="noStrike" dirty="0">
                          <a:effectLst/>
                        </a:rPr>
                        <a:t>Applicable Test Method</a:t>
                      </a:r>
                      <a:endParaRPr lang="en-US" sz="1200" b="1" i="0" u="none" strike="noStrike" dirty="0">
                        <a:solidFill>
                          <a:srgbClr val="000000"/>
                        </a:solidFill>
                        <a:effectLst/>
                        <a:latin typeface="Calibri" panose="020F0502020204030204" pitchFamily="34" charset="0"/>
                      </a:endParaRPr>
                    </a:p>
                  </a:txBody>
                  <a:tcPr marL="2136" marR="2136" marT="2136" marB="0" anchor="b">
                    <a:solidFill>
                      <a:schemeClr val="accent5">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91013814"/>
                  </a:ext>
                </a:extLst>
              </a:tr>
              <a:tr h="255152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ctr"/>
                      <a:r>
                        <a:rPr lang="en-US" sz="1200" u="none" strike="noStrike" dirty="0">
                          <a:solidFill>
                            <a:schemeClr val="bg1"/>
                          </a:solidFill>
                          <a:effectLst/>
                          <a:latin typeface="Arial Narrow" panose="020B0606020202030204" pitchFamily="34" charset="0"/>
                        </a:rPr>
                        <a:t>Test Toolkit Event based Test Method</a:t>
                      </a:r>
                      <a:endParaRPr lang="en-US" sz="1200" b="0" i="0" u="none" strike="noStrike" dirty="0">
                        <a:solidFill>
                          <a:schemeClr val="bg1"/>
                        </a:solidFill>
                        <a:effectLst/>
                        <a:latin typeface="Arial Narrow" panose="020B0606020202030204" pitchFamily="34" charset="0"/>
                      </a:endParaRPr>
                    </a:p>
                  </a:txBody>
                  <a:tcPr marL="2136" marR="2136" marT="2136" marB="0" vert="vert270" anchor="ctr">
                    <a:solidFill>
                      <a:srgbClr val="1C85A5"/>
                    </a:solidFill>
                  </a:tcPr>
                </a:tc>
                <a:tc>
                  <a:txBody>
                    <a:bodyPr/>
                    <a:lstStyle/>
                    <a:p>
                      <a:pPr algn="ctr" fontAlgn="ctr"/>
                      <a:r>
                        <a:rPr lang="en-US" sz="1200" u="none" strike="noStrike" dirty="0">
                          <a:solidFill>
                            <a:schemeClr val="bg1"/>
                          </a:solidFill>
                          <a:effectLst/>
                          <a:latin typeface="Arial Narrow" panose="020B0606020202030204" pitchFamily="34" charset="0"/>
                        </a:rPr>
                        <a:t>Implicit APDU verification-based Test Method</a:t>
                      </a:r>
                      <a:endParaRPr lang="en-US" sz="1200" b="0" i="0" u="none" strike="noStrike" dirty="0">
                        <a:solidFill>
                          <a:schemeClr val="bg1"/>
                        </a:solidFill>
                        <a:effectLst/>
                        <a:latin typeface="Arial Narrow" panose="020B0606020202030204" pitchFamily="34" charset="0"/>
                      </a:endParaRPr>
                    </a:p>
                  </a:txBody>
                  <a:tcPr marL="2136" marR="2136" marT="2136" marB="0" vert="vert270" anchor="ctr">
                    <a:solidFill>
                      <a:srgbClr val="1C85A5"/>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bg1"/>
                          </a:solidFill>
                          <a:effectLst/>
                          <a:latin typeface="Arial Narrow" panose="020B0606020202030204" pitchFamily="34" charset="0"/>
                        </a:rPr>
                        <a:t>Seamless </a:t>
                      </a:r>
                      <a:r>
                        <a:rPr lang="en-US" sz="1200" b="0" i="0" u="none" strike="noStrike" dirty="0" err="1">
                          <a:solidFill>
                            <a:schemeClr val="bg1"/>
                          </a:solidFill>
                          <a:effectLst/>
                          <a:latin typeface="Arial Narrow" panose="020B0606020202030204" pitchFamily="34" charset="0"/>
                        </a:rPr>
                        <a:t>eSIM</a:t>
                      </a:r>
                      <a:r>
                        <a:rPr lang="en-US" sz="1200" b="0" i="0" u="none" strike="noStrike" dirty="0">
                          <a:solidFill>
                            <a:schemeClr val="bg1"/>
                          </a:solidFill>
                          <a:effectLst/>
                          <a:latin typeface="Arial Narrow" panose="020B0606020202030204" pitchFamily="34" charset="0"/>
                        </a:rPr>
                        <a:t>/</a:t>
                      </a:r>
                      <a:r>
                        <a:rPr lang="en-US" sz="1200" b="0" i="0" u="none" strike="noStrike" dirty="0" err="1">
                          <a:solidFill>
                            <a:schemeClr val="bg1"/>
                          </a:solidFill>
                          <a:effectLst/>
                          <a:latin typeface="Arial Narrow" panose="020B0606020202030204" pitchFamily="34" charset="0"/>
                        </a:rPr>
                        <a:t>iSIM</a:t>
                      </a:r>
                      <a:r>
                        <a:rPr lang="en-US" sz="1200" b="0" i="0" u="none" strike="noStrike" dirty="0">
                          <a:solidFill>
                            <a:schemeClr val="bg1"/>
                          </a:solidFill>
                          <a:effectLst/>
                          <a:latin typeface="Arial Narrow" panose="020B0606020202030204" pitchFamily="34" charset="0"/>
                        </a:rPr>
                        <a:t> testing based on BB APDU Logging</a:t>
                      </a:r>
                    </a:p>
                  </a:txBody>
                  <a:tcPr marL="2136" marR="2136" marT="2136" marB="0" vert="vert270" anchor="ctr">
                    <a:solidFill>
                      <a:srgbClr val="1C85A5"/>
                    </a:solidFill>
                  </a:tcPr>
                </a:tc>
                <a:tc>
                  <a:txBody>
                    <a:bodyPr/>
                    <a:lstStyle/>
                    <a:p>
                      <a:pPr algn="ctr" fontAlgn="ctr"/>
                      <a:r>
                        <a:rPr lang="en-US" sz="1200" u="none" strike="noStrike" dirty="0">
                          <a:solidFill>
                            <a:schemeClr val="bg1"/>
                          </a:solidFill>
                          <a:effectLst/>
                          <a:latin typeface="Arial Narrow" panose="020B0606020202030204" pitchFamily="34" charset="0"/>
                        </a:rPr>
                        <a:t>SIM Simulator based verification using a physical adaptor</a:t>
                      </a:r>
                    </a:p>
                    <a:p>
                      <a:pPr algn="ctr" fontAlgn="ctr"/>
                      <a:r>
                        <a:rPr lang="en-US" sz="1200" b="0" i="0" u="none" strike="noStrike" dirty="0">
                          <a:solidFill>
                            <a:schemeClr val="bg1"/>
                          </a:solidFill>
                          <a:effectLst/>
                          <a:latin typeface="Arial Narrow" panose="020B0606020202030204" pitchFamily="34" charset="0"/>
                        </a:rPr>
                        <a:t>(for some Test samples only)</a:t>
                      </a:r>
                    </a:p>
                  </a:txBody>
                  <a:tcPr marL="2136" marR="2136" marT="2136" marB="0" vert="vert270" anchor="ctr">
                    <a:solidFill>
                      <a:srgbClr val="1C85A5"/>
                    </a:solidFill>
                  </a:tcPr>
                </a:tc>
                <a:extLst>
                  <a:ext uri="{0D108BD9-81ED-4DB2-BD59-A6C34878D82A}">
                    <a16:rowId xmlns:a16="http://schemas.microsoft.com/office/drawing/2014/main" val="1779957507"/>
                  </a:ext>
                </a:extLst>
              </a:tr>
              <a:tr h="243240">
                <a:tc rowSpan="3">
                  <a:txBody>
                    <a:bodyPr/>
                    <a:lstStyle/>
                    <a:p>
                      <a:pPr algn="ctr" fontAlgn="ctr"/>
                      <a:r>
                        <a:rPr lang="en-US" sz="1050" u="none" strike="noStrike" dirty="0" err="1">
                          <a:effectLst/>
                          <a:latin typeface="Arial Narrow" panose="020B0606020202030204" pitchFamily="34" charset="0"/>
                        </a:rPr>
                        <a:t>eSIM</a:t>
                      </a:r>
                      <a:endParaRPr lang="en-US" sz="1050" b="0" i="0" u="none" strike="noStrike" dirty="0">
                        <a:solidFill>
                          <a:srgbClr val="000000"/>
                        </a:solidFill>
                        <a:effectLst/>
                        <a:latin typeface="Arial Narrow" panose="020B0606020202030204" pitchFamily="34" charset="0"/>
                      </a:endParaRPr>
                    </a:p>
                  </a:txBody>
                  <a:tcPr marL="2136" marR="2136" marT="2136" marB="0" anchor="ctr">
                    <a:solidFill>
                      <a:schemeClr val="bg1">
                        <a:lumMod val="85000"/>
                      </a:schemeClr>
                    </a:solidFill>
                  </a:tcPr>
                </a:tc>
                <a:tc>
                  <a:txBody>
                    <a:bodyPr/>
                    <a:lstStyle/>
                    <a:p>
                      <a:pPr algn="l" fontAlgn="b"/>
                      <a:r>
                        <a:rPr lang="en-US" sz="1050" u="none" strike="noStrike" dirty="0">
                          <a:effectLst/>
                          <a:latin typeface="Arial Narrow" panose="020B0606020202030204" pitchFamily="34" charset="0"/>
                        </a:rPr>
                        <a:t>UICC tests for a Consumer Device with </a:t>
                      </a:r>
                      <a:r>
                        <a:rPr lang="en-US" sz="1050" u="none" strike="noStrike" dirty="0" err="1">
                          <a:effectLst/>
                          <a:latin typeface="Arial Narrow" panose="020B0606020202030204" pitchFamily="34" charset="0"/>
                        </a:rPr>
                        <a:t>eSIM</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3GPP 31.127 and 31.117</a:t>
                      </a:r>
                    </a:p>
                  </a:txBody>
                  <a:tcPr marL="0" marR="0" marT="0" marB="0">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 </a:t>
                      </a:r>
                    </a:p>
                  </a:txBody>
                  <a:tcPr marL="2136" marR="2136" marT="2136" marB="0" anchor="b">
                    <a:solidFill>
                      <a:schemeClr val="bg1">
                        <a:lumMod val="85000"/>
                      </a:schemeClr>
                    </a:solidFill>
                  </a:tcPr>
                </a:tc>
                <a:extLst>
                  <a:ext uri="{0D108BD9-81ED-4DB2-BD59-A6C34878D82A}">
                    <a16:rowId xmlns:a16="http://schemas.microsoft.com/office/drawing/2014/main" val="3563969652"/>
                  </a:ext>
                </a:extLst>
              </a:tr>
              <a:tr h="243240">
                <a:tc vMerge="1">
                  <a:txBody>
                    <a:bodyPr/>
                    <a:lstStyle/>
                    <a:p>
                      <a:endParaRPr lang="en-US"/>
                    </a:p>
                  </a:txBody>
                  <a:tcPr/>
                </a:tc>
                <a:tc>
                  <a:txBody>
                    <a:bodyPr/>
                    <a:lstStyle/>
                    <a:p>
                      <a:pPr algn="l" fontAlgn="b"/>
                      <a:r>
                        <a:rPr lang="en-US" sz="1050" u="none" strike="noStrike" dirty="0">
                          <a:effectLst/>
                          <a:latin typeface="Arial Narrow" panose="020B0606020202030204" pitchFamily="34" charset="0"/>
                        </a:rPr>
                        <a:t>UICC Electrical testing for a Test sample with </a:t>
                      </a:r>
                      <a:r>
                        <a:rPr lang="en-US" sz="1050" u="none" strike="noStrike" dirty="0" err="1">
                          <a:effectLst/>
                          <a:latin typeface="Arial Narrow" panose="020B0606020202030204" pitchFamily="34" charset="0"/>
                        </a:rPr>
                        <a:t>eSIM</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ETSI 102 230 for </a:t>
                      </a:r>
                      <a:r>
                        <a:rPr lang="en-US" sz="1050" u="none" strike="noStrike" kern="1200" dirty="0" err="1">
                          <a:solidFill>
                            <a:schemeClr val="dk1"/>
                          </a:solidFill>
                          <a:effectLst/>
                          <a:latin typeface="Arial Narrow" panose="020B0606020202030204" pitchFamily="34" charset="0"/>
                          <a:ea typeface="+mn-ea"/>
                          <a:cs typeface="+mn-cs"/>
                        </a:rPr>
                        <a:t>eSIM</a:t>
                      </a:r>
                      <a:endParaRPr lang="en-US" sz="1050" u="none" strike="noStrike" kern="1200" dirty="0">
                        <a:solidFill>
                          <a:schemeClr val="dk1"/>
                        </a:solidFill>
                        <a:effectLst/>
                        <a:latin typeface="Arial Narrow" panose="020B0606020202030204" pitchFamily="34" charset="0"/>
                        <a:ea typeface="+mn-ea"/>
                        <a:cs typeface="+mn-cs"/>
                      </a:endParaRPr>
                    </a:p>
                  </a:txBody>
                  <a:tcPr marL="0" marR="0" marT="0" marB="0">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b="0" i="0" u="none" strike="noStrike" dirty="0">
                          <a:solidFill>
                            <a:srgbClr val="000000"/>
                          </a:solidFill>
                          <a:effectLst/>
                          <a:latin typeface="Arial Narrow" panose="020B0606020202030204" pitchFamily="34" charset="0"/>
                        </a:rPr>
                        <a:t>NA</a:t>
                      </a: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extLst>
                  <a:ext uri="{0D108BD9-81ED-4DB2-BD59-A6C34878D82A}">
                    <a16:rowId xmlns:a16="http://schemas.microsoft.com/office/drawing/2014/main" val="1630035762"/>
                  </a:ext>
                </a:extLst>
              </a:tr>
              <a:tr h="243240">
                <a:tc vMerge="1">
                  <a:txBody>
                    <a:bodyPr/>
                    <a:lstStyle/>
                    <a:p>
                      <a:endParaRPr lang="en-US"/>
                    </a:p>
                  </a:txBody>
                  <a:tcPr/>
                </a:tc>
                <a:tc>
                  <a:txBody>
                    <a:bodyPr/>
                    <a:lstStyle/>
                    <a:p>
                      <a:pPr algn="l" fontAlgn="b"/>
                      <a:r>
                        <a:rPr lang="en-US" sz="1050" u="none" strike="noStrike" dirty="0">
                          <a:effectLst/>
                          <a:latin typeface="Arial Narrow" panose="020B0606020202030204" pitchFamily="34" charset="0"/>
                        </a:rPr>
                        <a:t>UICC tests for a Device with </a:t>
                      </a:r>
                      <a:r>
                        <a:rPr lang="en-US" sz="1050" u="none" strike="noStrike" dirty="0" err="1">
                          <a:effectLst/>
                          <a:latin typeface="Arial Narrow" panose="020B0606020202030204" pitchFamily="34" charset="0"/>
                        </a:rPr>
                        <a:t>eSIM</a:t>
                      </a:r>
                      <a:r>
                        <a:rPr lang="en-US" sz="1050" u="none" strike="noStrike" dirty="0">
                          <a:effectLst/>
                          <a:latin typeface="Arial Narrow" panose="020B0606020202030204" pitchFamily="34" charset="0"/>
                        </a:rPr>
                        <a:t> without Toolkit capability</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IoT devices (3GPP 31.127)</a:t>
                      </a:r>
                    </a:p>
                  </a:txBody>
                  <a:tcPr marL="0" marR="0" marT="0" marB="0">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extLst>
                  <a:ext uri="{0D108BD9-81ED-4DB2-BD59-A6C34878D82A}">
                    <a16:rowId xmlns:a16="http://schemas.microsoft.com/office/drawing/2014/main" val="3325518834"/>
                  </a:ext>
                </a:extLst>
              </a:tr>
              <a:tr h="243240">
                <a:tc rowSpan="2">
                  <a:txBody>
                    <a:bodyPr/>
                    <a:lstStyle/>
                    <a:p>
                      <a:pPr algn="ctr" fontAlgn="ctr"/>
                      <a:r>
                        <a:rPr lang="en-US" sz="1050" u="none" strike="noStrike" dirty="0" err="1">
                          <a:effectLst/>
                          <a:latin typeface="Arial Narrow" panose="020B0606020202030204" pitchFamily="34" charset="0"/>
                        </a:rPr>
                        <a:t>iSIM</a:t>
                      </a:r>
                      <a:endParaRPr lang="en-US" sz="1050" b="0" i="0" u="none" strike="noStrike" dirty="0">
                        <a:solidFill>
                          <a:srgbClr val="000000"/>
                        </a:solidFill>
                        <a:effectLst/>
                        <a:latin typeface="Arial Narrow" panose="020B0606020202030204" pitchFamily="34" charset="0"/>
                      </a:endParaRPr>
                    </a:p>
                  </a:txBody>
                  <a:tcPr marL="2136" marR="2136" marT="2136" marB="0" anchor="ctr">
                    <a:solidFill>
                      <a:schemeClr val="accent5">
                        <a:lumMod val="20000"/>
                        <a:lumOff val="80000"/>
                      </a:schemeClr>
                    </a:solidFill>
                  </a:tcPr>
                </a:tc>
                <a:tc>
                  <a:txBody>
                    <a:bodyPr/>
                    <a:lstStyle/>
                    <a:p>
                      <a:pPr algn="l" fontAlgn="b"/>
                      <a:r>
                        <a:rPr lang="en-US" sz="1050" u="none" strike="noStrike" dirty="0">
                          <a:effectLst/>
                          <a:latin typeface="Arial Narrow" panose="020B0606020202030204" pitchFamily="34" charset="0"/>
                        </a:rPr>
                        <a:t>UICC tests for a Consumer Device with </a:t>
                      </a:r>
                      <a:r>
                        <a:rPr lang="en-US" sz="1050" u="none" strike="noStrike" dirty="0" err="1">
                          <a:effectLst/>
                          <a:latin typeface="Arial Narrow" panose="020B0606020202030204" pitchFamily="34" charset="0"/>
                        </a:rPr>
                        <a:t>iSIM</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3GPP 31.127 and 31.117</a:t>
                      </a:r>
                    </a:p>
                  </a:txBody>
                  <a:tcPr marL="0" marR="0" marT="0" marB="0">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extLst>
                  <a:ext uri="{0D108BD9-81ED-4DB2-BD59-A6C34878D82A}">
                    <a16:rowId xmlns:a16="http://schemas.microsoft.com/office/drawing/2014/main" val="3927014435"/>
                  </a:ext>
                </a:extLst>
              </a:tr>
              <a:tr h="243240">
                <a:tc vMerge="1">
                  <a:txBody>
                    <a:bodyPr/>
                    <a:lstStyle/>
                    <a:p>
                      <a:endParaRPr lang="en-US"/>
                    </a:p>
                  </a:txBody>
                  <a:tcPr/>
                </a:tc>
                <a:tc>
                  <a:txBody>
                    <a:bodyPr/>
                    <a:lstStyle/>
                    <a:p>
                      <a:pPr algn="l" fontAlgn="b"/>
                      <a:r>
                        <a:rPr lang="en-US" sz="1050" u="none" strike="noStrike" dirty="0">
                          <a:effectLst/>
                          <a:latin typeface="Arial Narrow" panose="020B0606020202030204" pitchFamily="34" charset="0"/>
                        </a:rPr>
                        <a:t>UICC tests for a Device with </a:t>
                      </a:r>
                      <a:r>
                        <a:rPr lang="en-US" sz="1050" u="none" strike="noStrike" dirty="0" err="1">
                          <a:effectLst/>
                          <a:latin typeface="Arial Narrow" panose="020B0606020202030204" pitchFamily="34" charset="0"/>
                        </a:rPr>
                        <a:t>iSIM</a:t>
                      </a:r>
                      <a:r>
                        <a:rPr lang="en-US" sz="1050" u="none" strike="noStrike" dirty="0">
                          <a:effectLst/>
                          <a:latin typeface="Arial Narrow" panose="020B0606020202030204" pitchFamily="34" charset="0"/>
                        </a:rPr>
                        <a:t> without Toolkit capability</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IoT devices (3GPP 31.127)</a:t>
                      </a:r>
                    </a:p>
                  </a:txBody>
                  <a:tcPr marL="0" marR="0" marT="0" marB="0">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extLst>
                  <a:ext uri="{0D108BD9-81ED-4DB2-BD59-A6C34878D82A}">
                    <a16:rowId xmlns:a16="http://schemas.microsoft.com/office/drawing/2014/main" val="841397059"/>
                  </a:ext>
                </a:extLst>
              </a:tr>
              <a:tr h="330156">
                <a:tc>
                  <a:txBody>
                    <a:bodyPr/>
                    <a:lstStyle/>
                    <a:p>
                      <a:pPr algn="ctr" fontAlgn="b"/>
                      <a:r>
                        <a:rPr lang="en-US" sz="1050" u="none" strike="noStrike" dirty="0">
                          <a:effectLst/>
                          <a:latin typeface="Arial Narrow" panose="020B0606020202030204" pitchFamily="34" charset="0"/>
                        </a:rPr>
                        <a:t>Any</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l" fontAlgn="b"/>
                      <a:r>
                        <a:rPr lang="en-US" sz="1050" u="none" strike="noStrike" dirty="0">
                          <a:effectLst/>
                          <a:latin typeface="Arial Narrow" panose="020B0606020202030204" pitchFamily="34" charset="0"/>
                        </a:rPr>
                        <a:t>Non-UICC tests for a Device with any NSR SIM</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RAN5 test suites </a:t>
                      </a:r>
                    </a:p>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a:t>
                      </a:r>
                      <a:r>
                        <a:rPr lang="en-US" sz="1050" u="none" strike="noStrike" kern="1200" dirty="0" err="1">
                          <a:solidFill>
                            <a:schemeClr val="dk1"/>
                          </a:solidFill>
                          <a:effectLst/>
                          <a:latin typeface="Arial Narrow" panose="020B0606020202030204" pitchFamily="34" charset="0"/>
                          <a:ea typeface="+mn-ea"/>
                          <a:cs typeface="+mn-cs"/>
                        </a:rPr>
                        <a:t>eg</a:t>
                      </a:r>
                      <a:r>
                        <a:rPr lang="en-US" sz="1050" u="none" strike="noStrike" kern="1200" dirty="0">
                          <a:solidFill>
                            <a:schemeClr val="dk1"/>
                          </a:solidFill>
                          <a:effectLst/>
                          <a:latin typeface="Arial Narrow" panose="020B0606020202030204" pitchFamily="34" charset="0"/>
                          <a:ea typeface="+mn-ea"/>
                          <a:cs typeface="+mn-cs"/>
                        </a:rPr>
                        <a:t>: 3GPP 38.521)</a:t>
                      </a:r>
                    </a:p>
                  </a:txBody>
                  <a:tcPr marL="0" marR="0" marT="0" marB="0">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NR</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b="0" i="0" u="none" strike="noStrike" dirty="0">
                          <a:solidFill>
                            <a:srgbClr val="000000"/>
                          </a:solidFill>
                          <a:effectLst/>
                          <a:latin typeface="Arial Narrow" panose="020B0606020202030204" pitchFamily="34" charset="0"/>
                        </a:rPr>
                        <a:t>NR</a:t>
                      </a: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NR</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extLst>
                  <a:ext uri="{0D108BD9-81ED-4DB2-BD59-A6C34878D82A}">
                    <a16:rowId xmlns:a16="http://schemas.microsoft.com/office/drawing/2014/main" val="29964235"/>
                  </a:ext>
                </a:extLst>
              </a:tr>
            </a:tbl>
          </a:graphicData>
        </a:graphic>
      </p:graphicFrame>
      <p:sp>
        <p:nvSpPr>
          <p:cNvPr id="12" name="Text Placeholder 3">
            <a:extLst>
              <a:ext uri="{FF2B5EF4-FFF2-40B4-BE49-F238E27FC236}">
                <a16:creationId xmlns:a16="http://schemas.microsoft.com/office/drawing/2014/main" id="{53903D10-C26E-412F-9219-D0FB65B0F235}"/>
              </a:ext>
            </a:extLst>
          </p:cNvPr>
          <p:cNvSpPr txBox="1">
            <a:spLocks/>
          </p:cNvSpPr>
          <p:nvPr/>
        </p:nvSpPr>
        <p:spPr>
          <a:xfrm>
            <a:off x="328447" y="1495309"/>
            <a:ext cx="3196184" cy="47492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ea typeface="Times New Roman" panose="02020603050405020304" pitchFamily="18" charset="0"/>
              </a:rPr>
              <a:t>Test Environment/Method Applicability will be defined in the new test specifications TS 31.127 (USIM for </a:t>
            </a:r>
            <a:r>
              <a:rPr lang="en-US" sz="1800" dirty="0" err="1">
                <a:ea typeface="Times New Roman" panose="02020603050405020304" pitchFamily="18" charset="0"/>
              </a:rPr>
              <a:t>nrDevices</a:t>
            </a:r>
            <a:r>
              <a:rPr lang="en-US" sz="1800" dirty="0">
                <a:ea typeface="Times New Roman" panose="02020603050405020304" pitchFamily="18" charset="0"/>
              </a:rPr>
              <a:t>) and TS 31.117 (USAT for </a:t>
            </a:r>
            <a:r>
              <a:rPr lang="en-US" sz="1800" dirty="0" err="1">
                <a:ea typeface="Times New Roman" panose="02020603050405020304" pitchFamily="18" charset="0"/>
              </a:rPr>
              <a:t>nrDevices</a:t>
            </a:r>
            <a:r>
              <a:rPr lang="en-US" sz="1800" dirty="0">
                <a:ea typeface="Times New Roman" panose="02020603050405020304" pitchFamily="18" charset="0"/>
              </a:rPr>
              <a:t>).</a:t>
            </a:r>
          </a:p>
          <a:p>
            <a:pPr marL="171450" indent="-171450" fontAlgn="b"/>
            <a:r>
              <a:rPr lang="en-US" sz="1800" dirty="0"/>
              <a:t>For device certification the solution covering the requirements bests shall be used, depending on the used type of the non-removable SIM, device/</a:t>
            </a:r>
            <a:r>
              <a:rPr lang="en-US" sz="1800" dirty="0" err="1"/>
              <a:t>nrUICC</a:t>
            </a:r>
            <a:r>
              <a:rPr lang="en-US" sz="1800" dirty="0"/>
              <a:t> capabilities and features.</a:t>
            </a:r>
            <a:endParaRPr lang="en-GB" sz="1800" dirty="0"/>
          </a:p>
        </p:txBody>
      </p:sp>
      <p:graphicFrame>
        <p:nvGraphicFramePr>
          <p:cNvPr id="13" name="Table 12">
            <a:extLst>
              <a:ext uri="{FF2B5EF4-FFF2-40B4-BE49-F238E27FC236}">
                <a16:creationId xmlns:a16="http://schemas.microsoft.com/office/drawing/2014/main" id="{083212C5-7C72-4C8C-939F-D0A3F005F28F}"/>
              </a:ext>
            </a:extLst>
          </p:cNvPr>
          <p:cNvGraphicFramePr>
            <a:graphicFrameLocks noGrp="1"/>
          </p:cNvGraphicFramePr>
          <p:nvPr>
            <p:extLst>
              <p:ext uri="{D42A27DB-BD31-4B8C-83A1-F6EECF244321}">
                <p14:modId xmlns:p14="http://schemas.microsoft.com/office/powerpoint/2010/main" val="829793226"/>
              </p:ext>
            </p:extLst>
          </p:nvPr>
        </p:nvGraphicFramePr>
        <p:xfrm>
          <a:off x="10156676" y="6166399"/>
          <a:ext cx="1723312" cy="367504"/>
        </p:xfrm>
        <a:graphic>
          <a:graphicData uri="http://schemas.openxmlformats.org/drawingml/2006/table">
            <a:tbl>
              <a:tblPr>
                <a:tableStyleId>{5C22544A-7EE6-4342-B048-85BDC9FD1C3A}</a:tableStyleId>
              </a:tblPr>
              <a:tblGrid>
                <a:gridCol w="1723312">
                  <a:extLst>
                    <a:ext uri="{9D8B030D-6E8A-4147-A177-3AD203B41FA5}">
                      <a16:colId xmlns:a16="http://schemas.microsoft.com/office/drawing/2014/main" val="3108376748"/>
                    </a:ext>
                  </a:extLst>
                </a:gridCol>
              </a:tblGrid>
              <a:tr h="179903">
                <a:tc>
                  <a:txBody>
                    <a:bodyPr/>
                    <a:lstStyle/>
                    <a:p>
                      <a:pPr algn="l" fontAlgn="b"/>
                      <a:r>
                        <a:rPr lang="en-US" sz="1050" u="none" strike="noStrike" kern="1200" dirty="0">
                          <a:solidFill>
                            <a:schemeClr val="dk1"/>
                          </a:solidFill>
                          <a:effectLst/>
                          <a:latin typeface="Arial Narrow" panose="020B0606020202030204" pitchFamily="34" charset="0"/>
                          <a:ea typeface="+mn-ea"/>
                          <a:cs typeface="+mn-cs"/>
                        </a:rPr>
                        <a:t>NA - Not Applicable/Available</a:t>
                      </a:r>
                    </a:p>
                  </a:txBody>
                  <a:tcPr marL="3810" marR="3810" marT="3810" marB="0" anchor="b">
                    <a:solidFill>
                      <a:schemeClr val="bg1">
                        <a:lumMod val="85000"/>
                      </a:schemeClr>
                    </a:solidFill>
                  </a:tcPr>
                </a:tc>
                <a:extLst>
                  <a:ext uri="{0D108BD9-81ED-4DB2-BD59-A6C34878D82A}">
                    <a16:rowId xmlns:a16="http://schemas.microsoft.com/office/drawing/2014/main" val="1331386194"/>
                  </a:ext>
                </a:extLst>
              </a:tr>
              <a:tr h="187601">
                <a:tc>
                  <a:txBody>
                    <a:bodyPr/>
                    <a:lstStyle/>
                    <a:p>
                      <a:pPr algn="l" fontAlgn="b"/>
                      <a:r>
                        <a:rPr lang="en-US" sz="1050" u="none" strike="noStrike" kern="1200" dirty="0">
                          <a:solidFill>
                            <a:schemeClr val="dk1"/>
                          </a:solidFill>
                          <a:effectLst/>
                          <a:latin typeface="Arial Narrow" panose="020B0606020202030204" pitchFamily="34" charset="0"/>
                          <a:ea typeface="+mn-ea"/>
                          <a:cs typeface="+mn-cs"/>
                        </a:rPr>
                        <a:t>NR - Not Required</a:t>
                      </a:r>
                    </a:p>
                  </a:txBody>
                  <a:tcPr marL="3810" marR="3810" marT="3810" marB="0" anchor="b">
                    <a:solidFill>
                      <a:schemeClr val="bg1">
                        <a:lumMod val="85000"/>
                      </a:schemeClr>
                    </a:solidFill>
                  </a:tcPr>
                </a:tc>
                <a:extLst>
                  <a:ext uri="{0D108BD9-81ED-4DB2-BD59-A6C34878D82A}">
                    <a16:rowId xmlns:a16="http://schemas.microsoft.com/office/drawing/2014/main" val="122744550"/>
                  </a:ext>
                </a:extLst>
              </a:tr>
            </a:tbl>
          </a:graphicData>
        </a:graphic>
      </p:graphicFrame>
    </p:spTree>
    <p:extLst>
      <p:ext uri="{BB962C8B-B14F-4D97-AF65-F5344CB8AC3E}">
        <p14:creationId xmlns:p14="http://schemas.microsoft.com/office/powerpoint/2010/main" val="2419390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342899" y="647464"/>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7249F31B-3EEF-4225-BF5F-ED53BD7D0279}"/>
              </a:ext>
            </a:extLst>
          </p:cNvPr>
          <p:cNvSpPr>
            <a:spLocks noGrp="1"/>
          </p:cNvSpPr>
          <p:nvPr>
            <p:ph type="title"/>
          </p:nvPr>
        </p:nvSpPr>
        <p:spPr>
          <a:xfrm>
            <a:off x="207430" y="136715"/>
            <a:ext cx="12040254" cy="510749"/>
          </a:xfrm>
        </p:spPr>
        <p:txBody>
          <a:bodyPr>
            <a:noAutofit/>
          </a:bodyPr>
          <a:lstStyle/>
          <a:p>
            <a:r>
              <a:rPr lang="en-US" sz="3600" dirty="0">
                <a:latin typeface="+mn-lt"/>
              </a:rPr>
              <a:t>Possible GCF-CC Annex F6.1 update for each Test Method</a:t>
            </a:r>
            <a:endParaRPr lang="en-GB" sz="3600" dirty="0">
              <a:latin typeface="+mn-lt"/>
            </a:endParaRPr>
          </a:p>
        </p:txBody>
      </p:sp>
      <p:graphicFrame>
        <p:nvGraphicFramePr>
          <p:cNvPr id="11" name="Table 10">
            <a:extLst>
              <a:ext uri="{FF2B5EF4-FFF2-40B4-BE49-F238E27FC236}">
                <a16:creationId xmlns:a16="http://schemas.microsoft.com/office/drawing/2014/main" id="{3224373A-07DE-4DB5-BF8E-92B0F06382D2}"/>
              </a:ext>
            </a:extLst>
          </p:cNvPr>
          <p:cNvGraphicFramePr>
            <a:graphicFrameLocks noGrp="1"/>
          </p:cNvGraphicFramePr>
          <p:nvPr>
            <p:extLst>
              <p:ext uri="{D42A27DB-BD31-4B8C-83A1-F6EECF244321}">
                <p14:modId xmlns:p14="http://schemas.microsoft.com/office/powerpoint/2010/main" val="1113157284"/>
              </p:ext>
            </p:extLst>
          </p:nvPr>
        </p:nvGraphicFramePr>
        <p:xfrm>
          <a:off x="375018" y="924372"/>
          <a:ext cx="10996165" cy="5286164"/>
        </p:xfrm>
        <a:graphic>
          <a:graphicData uri="http://schemas.openxmlformats.org/drawingml/2006/table">
            <a:tbl>
              <a:tblPr>
                <a:tableStyleId>{5C22544A-7EE6-4342-B048-85BDC9FD1C3A}</a:tableStyleId>
              </a:tblPr>
              <a:tblGrid>
                <a:gridCol w="3754507">
                  <a:extLst>
                    <a:ext uri="{9D8B030D-6E8A-4147-A177-3AD203B41FA5}">
                      <a16:colId xmlns:a16="http://schemas.microsoft.com/office/drawing/2014/main" val="1547627833"/>
                    </a:ext>
                  </a:extLst>
                </a:gridCol>
                <a:gridCol w="7241658">
                  <a:extLst>
                    <a:ext uri="{9D8B030D-6E8A-4147-A177-3AD203B41FA5}">
                      <a16:colId xmlns:a16="http://schemas.microsoft.com/office/drawing/2014/main" val="2784124781"/>
                    </a:ext>
                  </a:extLst>
                </a:gridCol>
              </a:tblGrid>
              <a:tr h="289911">
                <a:tc>
                  <a:txBody>
                    <a:bodyPr/>
                    <a:lstStyle/>
                    <a:p>
                      <a:pPr algn="ctr" fontAlgn="b"/>
                      <a:r>
                        <a:rPr lang="en-US" sz="1400" b="1" u="none" strike="noStrike" dirty="0">
                          <a:effectLst/>
                        </a:rPr>
                        <a:t>UICC Conformance Test Method</a:t>
                      </a:r>
                      <a:endParaRPr lang="en-US" sz="1400" b="1" i="0" u="none" strike="noStrike" dirty="0">
                        <a:solidFill>
                          <a:srgbClr val="000000"/>
                        </a:solidFill>
                        <a:effectLst/>
                        <a:latin typeface="Calibri" panose="020F0502020204030204" pitchFamily="34" charset="0"/>
                      </a:endParaRPr>
                    </a:p>
                  </a:txBody>
                  <a:tcPr marL="1648" marR="1648" marT="1648" marB="0" anchor="b">
                    <a:solidFill>
                      <a:schemeClr val="accent1">
                        <a:lumMod val="60000"/>
                        <a:lumOff val="40000"/>
                      </a:schemeClr>
                    </a:solidFill>
                  </a:tcPr>
                </a:tc>
                <a:tc>
                  <a:txBody>
                    <a:bodyPr/>
                    <a:lstStyle/>
                    <a:p>
                      <a:pPr algn="ctr" fontAlgn="b"/>
                      <a:r>
                        <a:rPr lang="en-US" sz="1400" b="1" i="0" u="none" strike="noStrike" kern="1200" dirty="0">
                          <a:solidFill>
                            <a:srgbClr val="000000"/>
                          </a:solidFill>
                          <a:effectLst/>
                          <a:latin typeface="Calibri" panose="020F0502020204030204" pitchFamily="34" charset="0"/>
                          <a:ea typeface="+mn-ea"/>
                          <a:cs typeface="+mn-cs"/>
                        </a:rPr>
                        <a:t>Possible GCF-CC Annex F6.1 update</a:t>
                      </a:r>
                    </a:p>
                  </a:txBody>
                  <a:tcPr marL="1648" marR="1648" marT="1648" marB="0" anchor="b">
                    <a:solidFill>
                      <a:schemeClr val="accent1">
                        <a:lumMod val="60000"/>
                        <a:lumOff val="40000"/>
                      </a:schemeClr>
                    </a:solidFill>
                  </a:tcPr>
                </a:tc>
                <a:extLst>
                  <a:ext uri="{0D108BD9-81ED-4DB2-BD59-A6C34878D82A}">
                    <a16:rowId xmlns:a16="http://schemas.microsoft.com/office/drawing/2014/main" val="942574605"/>
                  </a:ext>
                </a:extLst>
              </a:tr>
              <a:tr h="1667654">
                <a:tc>
                  <a:txBody>
                    <a:bodyPr/>
                    <a:lstStyle/>
                    <a:p>
                      <a:pPr algn="l" fontAlgn="b"/>
                      <a:endParaRPr lang="en-US" sz="1200" u="none" strike="noStrike" dirty="0">
                        <a:effectLst/>
                      </a:endParaRPr>
                    </a:p>
                    <a:p>
                      <a:pPr algn="l" fontAlgn="b"/>
                      <a:r>
                        <a:rPr lang="en-US" sz="1200" u="none" strike="noStrike" dirty="0">
                          <a:effectLst/>
                        </a:rPr>
                        <a:t>Test Toolkit Events-based Test Method</a:t>
                      </a: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txBody>
                  <a:tcPr marL="1648" marR="1648" marT="1648" marB="0" anchor="b">
                    <a:solidFill>
                      <a:schemeClr val="bg1">
                        <a:lumMod val="95000"/>
                      </a:schemeClr>
                    </a:solidFill>
                  </a:tcPr>
                </a:tc>
                <a:tc>
                  <a:txBody>
                    <a:bodyPr/>
                    <a:lstStyle/>
                    <a:p>
                      <a:pPr marL="0" indent="0" algn="l" fontAlgn="b">
                        <a:buFont typeface="Arial" panose="020B0604020202020204" pitchFamily="34" charset="0"/>
                        <a:buNone/>
                      </a:pPr>
                      <a:r>
                        <a:rPr lang="en-US" sz="1200" u="none" strike="noStrike" dirty="0">
                          <a:effectLst/>
                        </a:rPr>
                        <a:t>If TERMINAL RESPONSE for SETUP EVENT LIST proactive command is not verified :</a:t>
                      </a:r>
                    </a:p>
                    <a:p>
                      <a:pPr marL="171450" indent="-171450" algn="l" fontAlgn="b">
                        <a:buFont typeface="Arial" panose="020B0604020202020204" pitchFamily="34" charset="0"/>
                        <a:buChar char="•"/>
                      </a:pPr>
                      <a:r>
                        <a:rPr lang="en-US" sz="1200" u="none" strike="noStrike" dirty="0">
                          <a:effectLst/>
                        </a:rPr>
                        <a:t>TERMINAL RESPONSE for SETUP EVENT LIST proactive command is not verified and that the event is supported by the device is validated at the test step receiving the ENVELOPE command from the Terminal. Implicit assumption in case of received Event: Terminal Response indicated "Command performed successfully".</a:t>
                      </a:r>
                    </a:p>
                    <a:p>
                      <a:pPr marL="171450" indent="-171450" algn="l" fontAlgn="b">
                        <a:buFont typeface="Arial" panose="020B0604020202020204" pitchFamily="34" charset="0"/>
                        <a:buChar char="•"/>
                      </a:pPr>
                      <a:endParaRPr lang="en-US" sz="1200" u="none" strike="noStrike" dirty="0">
                        <a:effectLst/>
                      </a:endParaRPr>
                    </a:p>
                    <a:p>
                      <a:pPr marL="0" marR="0" lvl="0" indent="0" algn="l" defTabSz="914377" rtl="0" eaLnBrk="1" fontAlgn="b" latinLnBrk="0" hangingPunct="1">
                        <a:lnSpc>
                          <a:spcPct val="100000"/>
                        </a:lnSpc>
                        <a:spcBef>
                          <a:spcPts val="0"/>
                        </a:spcBef>
                        <a:spcAft>
                          <a:spcPts val="0"/>
                        </a:spcAft>
                        <a:buClrTx/>
                        <a:buSzTx/>
                        <a:buFont typeface="Arial" panose="020B0604020202020204" pitchFamily="34" charset="0"/>
                        <a:buNone/>
                        <a:tabLst/>
                        <a:defRPr/>
                      </a:pPr>
                      <a:r>
                        <a:rPr lang="en-US" sz="1200" u="none" strike="noStrike" dirty="0">
                          <a:effectLst/>
                        </a:rPr>
                        <a:t>If TERMINAL RESPONSE for SETUP EVENT LIST proactive command is verified using APDU logging :</a:t>
                      </a:r>
                    </a:p>
                    <a:p>
                      <a:pPr marL="171450" marR="0" lvl="0" indent="-171450" algn="l" defTabSz="914377"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Above comment is not required since TERMINAL RESPONSE for SETUP EVENT LIST proactive command is verified at Baseband and it is also implicitly validated by the Test Applet at the test step receiving the ENVELOP command from the Terminal. </a:t>
                      </a:r>
                    </a:p>
                  </a:txBody>
                  <a:tcPr marL="1648" marR="1648" marT="1648" marB="0" anchor="b">
                    <a:solidFill>
                      <a:schemeClr val="bg1">
                        <a:lumMod val="95000"/>
                      </a:schemeClr>
                    </a:solidFill>
                  </a:tcPr>
                </a:tc>
                <a:extLst>
                  <a:ext uri="{0D108BD9-81ED-4DB2-BD59-A6C34878D82A}">
                    <a16:rowId xmlns:a16="http://schemas.microsoft.com/office/drawing/2014/main" val="3203376489"/>
                  </a:ext>
                </a:extLst>
              </a:tr>
              <a:tr h="2778311">
                <a:tc>
                  <a:txBody>
                    <a:bodyPr/>
                    <a:lstStyle/>
                    <a:p>
                      <a:pPr algn="l" fontAlgn="b"/>
                      <a:r>
                        <a:rPr lang="en-US" sz="1200" u="none" strike="noStrike" dirty="0">
                          <a:effectLst/>
                        </a:rPr>
                        <a:t>Implicit APDU verification-based Test Method</a:t>
                      </a: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txBody>
                  <a:tcPr marL="1648" marR="1648" marT="1648" marB="0" anchor="b">
                    <a:solidFill>
                      <a:schemeClr val="bg1">
                        <a:lumMod val="85000"/>
                      </a:schemeClr>
                    </a:solidFill>
                  </a:tcPr>
                </a:tc>
                <a:tc>
                  <a:txBody>
                    <a:bodyPr/>
                    <a:lstStyle/>
                    <a:p>
                      <a:pPr marL="171450" indent="-171450" algn="l" fontAlgn="b">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Content and format of non-toolkit APDUs is not verified, and it is implicitly verified by verifying the OTA messages at the NW simulator.</a:t>
                      </a:r>
                    </a:p>
                    <a:p>
                      <a:pPr marL="171450" indent="-171450" algn="l" fontAlgn="b">
                        <a:buFont typeface="Arial" panose="020B0604020202020204" pitchFamily="34" charset="0"/>
                        <a:buChar char="•"/>
                      </a:pPr>
                      <a:endParaRPr lang="en-US" sz="1200" b="0" i="0" u="none" strike="noStrike" dirty="0">
                        <a:solidFill>
                          <a:srgbClr val="000000"/>
                        </a:solidFill>
                        <a:effectLst/>
                        <a:latin typeface="Calibri" panose="020F0502020204030204" pitchFamily="34" charset="0"/>
                      </a:endParaRPr>
                    </a:p>
                    <a:p>
                      <a:pPr marL="0" indent="0" algn="l" fontAlgn="b">
                        <a:buFont typeface="Arial" panose="020B0604020202020204" pitchFamily="34" charset="0"/>
                        <a:buNone/>
                      </a:pPr>
                      <a:r>
                        <a:rPr lang="en-US" sz="1200" u="none" strike="noStrike" dirty="0">
                          <a:effectLst/>
                        </a:rPr>
                        <a:t>If TERMINAL RESPONSE for SETUP EVENT LIST proactive command is not verified :</a:t>
                      </a:r>
                    </a:p>
                    <a:p>
                      <a:pPr marL="171450" indent="-171450" algn="l" fontAlgn="b">
                        <a:buFont typeface="Arial" panose="020B0604020202020204" pitchFamily="34" charset="0"/>
                        <a:buChar char="•"/>
                      </a:pPr>
                      <a:r>
                        <a:rPr lang="en-US" sz="1200" u="none" strike="noStrike" dirty="0">
                          <a:effectLst/>
                        </a:rPr>
                        <a:t>TERMINAL RESPONSE for SETUP EVENT LIST proactive command is not verified and that the event is supported by the device is validated at the test step receiving the ENVELOPE command from the Terminal. Implicit assumption in case of received Event: Terminal Response indicated "command performed successfully".</a:t>
                      </a:r>
                    </a:p>
                    <a:p>
                      <a:pPr marL="0" indent="0" algn="l" fontAlgn="b">
                        <a:buFont typeface="Arial" panose="020B0604020202020204" pitchFamily="34" charset="0"/>
                        <a:buNone/>
                      </a:pPr>
                      <a:endParaRPr lang="en-US" sz="1200" u="none" strike="noStrike" dirty="0">
                        <a:effectLst/>
                      </a:endParaRPr>
                    </a:p>
                    <a:p>
                      <a:pPr marL="0" marR="0" lvl="0" indent="0" algn="l" defTabSz="914377" rtl="0" eaLnBrk="1" fontAlgn="b" latinLnBrk="0" hangingPunct="1">
                        <a:lnSpc>
                          <a:spcPct val="100000"/>
                        </a:lnSpc>
                        <a:spcBef>
                          <a:spcPts val="0"/>
                        </a:spcBef>
                        <a:spcAft>
                          <a:spcPts val="0"/>
                        </a:spcAft>
                        <a:buClrTx/>
                        <a:buSzTx/>
                        <a:buFont typeface="Arial" panose="020B0604020202020204" pitchFamily="34" charset="0"/>
                        <a:buNone/>
                        <a:tabLst/>
                        <a:defRPr/>
                      </a:pPr>
                      <a:r>
                        <a:rPr lang="en-US" sz="1200" u="none" strike="noStrike" dirty="0">
                          <a:effectLst/>
                        </a:rPr>
                        <a:t>If TERMINAL RESPONSE for SETUP EVENT LIST proactive command is verified using APDU logging :</a:t>
                      </a:r>
                    </a:p>
                    <a:p>
                      <a:pPr marL="171450" marR="0" lvl="0" indent="-171450" algn="l" defTabSz="914377"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Above comment is not required since TERMINAL RESPONSE for SETUP EVENT LIST proactive command is verified at Baseband and it is also implicitly validated by the Test Applet at the test step receiving the ENVELOP command from the Terminal. </a:t>
                      </a:r>
                    </a:p>
                    <a:p>
                      <a:pPr marL="171450" marR="0" lvl="0" indent="-171450" algn="l" defTabSz="914377"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200" u="none" strike="noStrike" dirty="0">
                        <a:effectLst/>
                      </a:endParaRPr>
                    </a:p>
                    <a:p>
                      <a:pPr marL="171450" marR="0" lvl="0" indent="-171450" algn="l" defTabSz="914377"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Verification that the device has read all EFs which shall be read due to REFRESH commands will not be performed as it results in extremely long and complex tests </a:t>
                      </a:r>
                    </a:p>
                  </a:txBody>
                  <a:tcPr marL="1648" marR="1648" marT="1648" marB="0" anchor="b">
                    <a:solidFill>
                      <a:schemeClr val="bg1">
                        <a:lumMod val="85000"/>
                      </a:schemeClr>
                    </a:solidFill>
                  </a:tcPr>
                </a:tc>
                <a:extLst>
                  <a:ext uri="{0D108BD9-81ED-4DB2-BD59-A6C34878D82A}">
                    <a16:rowId xmlns:a16="http://schemas.microsoft.com/office/drawing/2014/main" val="1708779115"/>
                  </a:ext>
                </a:extLst>
              </a:tr>
              <a:tr h="371887">
                <a:tc>
                  <a:txBody>
                    <a:bodyPr/>
                    <a:lstStyle/>
                    <a:p>
                      <a:pPr marL="0" algn="l" fontAlgn="b">
                        <a:spcBef>
                          <a:spcPts val="0"/>
                        </a:spcBef>
                      </a:pPr>
                      <a:r>
                        <a:rPr lang="en-US" sz="1200" u="none" strike="noStrike" dirty="0">
                          <a:effectLst/>
                        </a:rPr>
                        <a:t>Seamless </a:t>
                      </a:r>
                      <a:r>
                        <a:rPr lang="en-US" sz="1200" u="none" strike="noStrike" dirty="0" err="1">
                          <a:effectLst/>
                        </a:rPr>
                        <a:t>eSIM</a:t>
                      </a:r>
                      <a:r>
                        <a:rPr lang="en-US" sz="1200" u="none" strike="noStrike" dirty="0">
                          <a:effectLst/>
                        </a:rPr>
                        <a:t>/</a:t>
                      </a:r>
                      <a:r>
                        <a:rPr lang="en-US" sz="1200" u="none" strike="noStrike" dirty="0" err="1">
                          <a:effectLst/>
                        </a:rPr>
                        <a:t>iSIM</a:t>
                      </a:r>
                      <a:r>
                        <a:rPr lang="en-US" sz="1200" u="none" strike="noStrike" dirty="0">
                          <a:effectLst/>
                        </a:rPr>
                        <a:t> testing based on BB APDU Logging</a:t>
                      </a:r>
                    </a:p>
                    <a:p>
                      <a:pPr marL="0" algn="l" fontAlgn="b">
                        <a:spcBef>
                          <a:spcPts val="0"/>
                        </a:spcBef>
                      </a:pPr>
                      <a:endParaRPr lang="en-US" sz="1200" b="0" i="0" u="none" strike="noStrike" dirty="0">
                        <a:solidFill>
                          <a:srgbClr val="000000"/>
                        </a:solidFill>
                        <a:effectLst/>
                        <a:latin typeface="Calibri" panose="020F0502020204030204" pitchFamily="34" charset="0"/>
                      </a:endParaRPr>
                    </a:p>
                  </a:txBody>
                  <a:tcPr marL="1648" marR="1648" marT="1648" marB="0">
                    <a:solidFill>
                      <a:schemeClr val="bg1">
                        <a:lumMod val="95000"/>
                      </a:schemeClr>
                    </a:solidFill>
                  </a:tcPr>
                </a:tc>
                <a:tc>
                  <a:txBody>
                    <a:bodyPr/>
                    <a:lstStyle/>
                    <a:p>
                      <a:pPr marL="0" indent="0" algn="l" fontAlgn="b">
                        <a:spcBef>
                          <a:spcPts val="0"/>
                        </a:spcBef>
                        <a:buFont typeface="Arial" panose="020B0604020202020204" pitchFamily="34" charset="0"/>
                        <a:buNone/>
                      </a:pPr>
                      <a:r>
                        <a:rPr lang="en-US" sz="1200" b="0" i="0" u="none" strike="noStrike" dirty="0">
                          <a:solidFill>
                            <a:srgbClr val="000000"/>
                          </a:solidFill>
                          <a:effectLst/>
                          <a:latin typeface="Calibri" panose="020F0502020204030204" pitchFamily="34" charset="0"/>
                        </a:rPr>
                        <a:t>For devices with integrated-SIM:</a:t>
                      </a:r>
                    </a:p>
                    <a:p>
                      <a:pPr marL="0" indent="-171450" algn="l" fontAlgn="b">
                        <a:spcBef>
                          <a:spcPts val="0"/>
                        </a:spcBef>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APDU content and format is verified using the logging provided by the Baseband and does not verify the SW interface between Baseband – </a:t>
                      </a:r>
                      <a:r>
                        <a:rPr lang="en-US" sz="1200" b="0" i="0" u="none" strike="noStrike" dirty="0" err="1">
                          <a:solidFill>
                            <a:srgbClr val="000000"/>
                          </a:solidFill>
                          <a:effectLst/>
                          <a:latin typeface="Calibri" panose="020F0502020204030204" pitchFamily="34" charset="0"/>
                        </a:rPr>
                        <a:t>iSIM</a:t>
                      </a:r>
                      <a:r>
                        <a:rPr lang="en-US" sz="1200" b="0" i="0" u="none" strike="noStrike" dirty="0">
                          <a:solidFill>
                            <a:srgbClr val="000000"/>
                          </a:solidFill>
                          <a:effectLst/>
                          <a:latin typeface="Calibri" panose="020F0502020204030204" pitchFamily="34" charset="0"/>
                        </a:rPr>
                        <a:t>.</a:t>
                      </a:r>
                    </a:p>
                  </a:txBody>
                  <a:tcPr marL="1648" marR="1648" marT="1648" marB="0">
                    <a:solidFill>
                      <a:schemeClr val="bg1">
                        <a:lumMod val="95000"/>
                      </a:schemeClr>
                    </a:solidFill>
                  </a:tcPr>
                </a:tc>
                <a:extLst>
                  <a:ext uri="{0D108BD9-81ED-4DB2-BD59-A6C34878D82A}">
                    <a16:rowId xmlns:a16="http://schemas.microsoft.com/office/drawing/2014/main" val="3980308947"/>
                  </a:ext>
                </a:extLst>
              </a:tr>
            </a:tbl>
          </a:graphicData>
        </a:graphic>
      </p:graphicFrame>
    </p:spTree>
    <p:extLst>
      <p:ext uri="{BB962C8B-B14F-4D97-AF65-F5344CB8AC3E}">
        <p14:creationId xmlns:p14="http://schemas.microsoft.com/office/powerpoint/2010/main" val="3307970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77D6B2E-37A3-429E-A37C-F30ED6487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CEAD642-85CF-4750-8432-7C80C901F0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723" y="-1"/>
            <a:ext cx="12225953" cy="6868071"/>
          </a:xfrm>
          <a:prstGeom prst="rect">
            <a:avLst/>
          </a:prstGeom>
          <a:gradFill>
            <a:gsLst>
              <a:gs pos="0">
                <a:srgbClr val="000000"/>
              </a:gs>
              <a:gs pos="100000">
                <a:schemeClr val="accent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A33EEAE-15D5-4119-8C1E-89D943F91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41959" y="-3"/>
            <a:ext cx="11772269" cy="6868074"/>
          </a:xfrm>
          <a:prstGeom prst="rect">
            <a:avLst/>
          </a:prstGeom>
          <a:gradFill>
            <a:gsLst>
              <a:gs pos="21000">
                <a:schemeClr val="accent1">
                  <a:lumMod val="50000"/>
                  <a:alpha val="83000"/>
                </a:schemeClr>
              </a:gs>
              <a:gs pos="100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30D8B3B-9B80-4025-B934-26DC7D7CD2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5200" y="0"/>
            <a:ext cx="3623374" cy="6868072"/>
          </a:xfrm>
          <a:prstGeom prst="rect">
            <a:avLst/>
          </a:prstGeom>
          <a:gradFill>
            <a:gsLst>
              <a:gs pos="0">
                <a:schemeClr val="accent1">
                  <a:lumMod val="75000"/>
                  <a:alpha val="0"/>
                </a:schemeClr>
              </a:gs>
              <a:gs pos="99000">
                <a:srgbClr val="000000">
                  <a:alpha val="41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064D5D5-227B-4F66-9AEA-46F570E793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875" y="-3"/>
            <a:ext cx="12233581" cy="6868076"/>
          </a:xfrm>
          <a:prstGeom prst="rect">
            <a:avLst/>
          </a:prstGeom>
          <a:gradFill>
            <a:gsLst>
              <a:gs pos="3000">
                <a:schemeClr val="accent1">
                  <a:lumMod val="75000"/>
                  <a:alpha val="0"/>
                </a:schemeClr>
              </a:gs>
              <a:gs pos="100000">
                <a:srgbClr val="000000">
                  <a:alpha val="73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46B67A4-D328-4747-A82B-65E84FA463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484334" y="-861824"/>
            <a:ext cx="6861931" cy="8597859"/>
          </a:xfrm>
          <a:prstGeom prst="rect">
            <a:avLst/>
          </a:prstGeom>
          <a:gradFill>
            <a:gsLst>
              <a:gs pos="3000">
                <a:schemeClr val="accent1">
                  <a:lumMod val="75000"/>
                  <a:alpha val="0"/>
                </a:schemeClr>
              </a:gs>
              <a:gs pos="100000">
                <a:srgbClr val="000000">
                  <a:alpha val="2700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B5A1B09C-1565-46F8-B70F-621C5EB48A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993193">
            <a:off x="1186972" y="1089049"/>
            <a:ext cx="4967533" cy="4988390"/>
          </a:xfrm>
          <a:prstGeom prst="ellipse">
            <a:avLst/>
          </a:prstGeom>
          <a:gradFill>
            <a:gsLst>
              <a:gs pos="0">
                <a:schemeClr val="accent1">
                  <a:alpha val="26000"/>
                </a:schemeClr>
              </a:gs>
              <a:gs pos="85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95BDDCC-690E-49E1-B388-3688B393119C}"/>
              </a:ext>
            </a:extLst>
          </p:cNvPr>
          <p:cNvSpPr>
            <a:spLocks noGrp="1"/>
          </p:cNvSpPr>
          <p:nvPr>
            <p:ph type="title"/>
          </p:nvPr>
        </p:nvSpPr>
        <p:spPr>
          <a:xfrm>
            <a:off x="4061857" y="3057182"/>
            <a:ext cx="3558167" cy="953238"/>
          </a:xfrm>
        </p:spPr>
        <p:txBody>
          <a:bodyPr vert="horz" lIns="91440" tIns="45720" rIns="91440" bIns="45720" rtlCol="0" anchor="b">
            <a:normAutofit/>
          </a:bodyPr>
          <a:lstStyle/>
          <a:p>
            <a:r>
              <a:rPr lang="en-US" sz="4800" kern="1200" dirty="0">
                <a:solidFill>
                  <a:srgbClr val="FFFFFF"/>
                </a:solidFill>
                <a:latin typeface="+mj-lt"/>
                <a:ea typeface="+mj-ea"/>
                <a:cs typeface="+mj-cs"/>
              </a:rPr>
              <a:t>Thank you !</a:t>
            </a:r>
          </a:p>
        </p:txBody>
      </p:sp>
      <p:sp>
        <p:nvSpPr>
          <p:cNvPr id="22" name="Rectangle 21">
            <a:extLst>
              <a:ext uri="{FF2B5EF4-FFF2-40B4-BE49-F238E27FC236}">
                <a16:creationId xmlns:a16="http://schemas.microsoft.com/office/drawing/2014/main" id="{8C516CC8-80AC-446C-A56E-9F54B72104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4490110"/>
            <a:ext cx="12217710" cy="2377962"/>
          </a:xfrm>
          <a:prstGeom prst="rect">
            <a:avLst/>
          </a:prstGeom>
          <a:gradFill>
            <a:gsLst>
              <a:gs pos="0">
                <a:schemeClr val="accent1">
                  <a:lumMod val="75000"/>
                  <a:alpha val="50000"/>
                </a:schemeClr>
              </a:gs>
              <a:gs pos="99000">
                <a:srgbClr val="000000">
                  <a:alpha val="34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5921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A4830D-C25F-4632-A00A-0260245D2D55}"/>
              </a:ext>
            </a:extLst>
          </p:cNvPr>
          <p:cNvSpPr>
            <a:spLocks noGrp="1"/>
          </p:cNvSpPr>
          <p:nvPr>
            <p:ph idx="1"/>
          </p:nvPr>
        </p:nvSpPr>
        <p:spPr>
          <a:xfrm>
            <a:off x="1405304" y="1333255"/>
            <a:ext cx="9576288" cy="4351338"/>
          </a:xfrm>
        </p:spPr>
        <p:txBody>
          <a:bodyPr>
            <a:normAutofit/>
          </a:bodyPr>
          <a:lstStyle/>
          <a:p>
            <a:r>
              <a:rPr lang="en-US" sz="2400" dirty="0"/>
              <a:t>Background</a:t>
            </a:r>
          </a:p>
          <a:p>
            <a:r>
              <a:rPr lang="en-US" sz="2400" dirty="0"/>
              <a:t>Proposed </a:t>
            </a:r>
            <a:r>
              <a:rPr lang="en-US" sz="2400" dirty="0" err="1"/>
              <a:t>nrUICC</a:t>
            </a:r>
            <a:r>
              <a:rPr lang="en-US" sz="2400" dirty="0"/>
              <a:t> Device Test Methods</a:t>
            </a:r>
          </a:p>
          <a:p>
            <a:r>
              <a:rPr lang="en-US" sz="2400" dirty="0"/>
              <a:t>Implicit verification-based Test Method</a:t>
            </a:r>
          </a:p>
          <a:p>
            <a:r>
              <a:rPr lang="en-US" sz="2400" dirty="0"/>
              <a:t>Test Toolkit Event based Test Method</a:t>
            </a:r>
          </a:p>
          <a:p>
            <a:r>
              <a:rPr lang="en-US" sz="2400" dirty="0"/>
              <a:t>Seamless interface testing based on BB APDU Logging</a:t>
            </a:r>
          </a:p>
          <a:p>
            <a:r>
              <a:rPr lang="en-US" sz="2400" dirty="0"/>
              <a:t>Requirements for </a:t>
            </a:r>
            <a:r>
              <a:rPr lang="en-US" sz="2400" dirty="0" err="1"/>
              <a:t>nrUICC</a:t>
            </a:r>
            <a:r>
              <a:rPr lang="en-US" sz="2400" dirty="0"/>
              <a:t> Device Test Methods</a:t>
            </a:r>
          </a:p>
          <a:p>
            <a:r>
              <a:rPr lang="en-US" sz="2400" dirty="0"/>
              <a:t>Pros and Cons of proposed Test Methods</a:t>
            </a:r>
          </a:p>
          <a:p>
            <a:r>
              <a:rPr lang="en-US" sz="2400" dirty="0"/>
              <a:t>Test Method Applicability table</a:t>
            </a:r>
          </a:p>
          <a:p>
            <a:r>
              <a:rPr lang="en-US" sz="2400" dirty="0"/>
              <a:t>Possible GCF-CC Annex F6.1 update for each Test Method</a:t>
            </a:r>
          </a:p>
        </p:txBody>
      </p:sp>
      <p:sp>
        <p:nvSpPr>
          <p:cNvPr id="5" name="TextBox 4">
            <a:extLst>
              <a:ext uri="{FF2B5EF4-FFF2-40B4-BE49-F238E27FC236}">
                <a16:creationId xmlns:a16="http://schemas.microsoft.com/office/drawing/2014/main" id="{E89ADE66-00B6-4629-98F3-1650DD0F49C8}"/>
              </a:ext>
            </a:extLst>
          </p:cNvPr>
          <p:cNvSpPr txBox="1"/>
          <p:nvPr/>
        </p:nvSpPr>
        <p:spPr>
          <a:xfrm>
            <a:off x="521677" y="141792"/>
            <a:ext cx="6095266" cy="646331"/>
          </a:xfrm>
          <a:prstGeom prst="rect">
            <a:avLst/>
          </a:prstGeom>
          <a:noFill/>
        </p:spPr>
        <p:txBody>
          <a:bodyPr wrap="square">
            <a:spAutoFit/>
          </a:bodyPr>
          <a:lstStyle/>
          <a:p>
            <a:r>
              <a:rPr lang="en-GB" sz="3600" dirty="0"/>
              <a:t>Content</a:t>
            </a:r>
            <a:endParaRPr lang="en-US" sz="3600" dirty="0"/>
          </a:p>
        </p:txBody>
      </p:sp>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45313"/>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8379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9ADE66-00B6-4629-98F3-1650DD0F49C8}"/>
              </a:ext>
            </a:extLst>
          </p:cNvPr>
          <p:cNvSpPr txBox="1"/>
          <p:nvPr/>
        </p:nvSpPr>
        <p:spPr>
          <a:xfrm>
            <a:off x="499697" y="141792"/>
            <a:ext cx="6095266" cy="646331"/>
          </a:xfrm>
          <a:prstGeom prst="rect">
            <a:avLst/>
          </a:prstGeom>
          <a:noFill/>
        </p:spPr>
        <p:txBody>
          <a:bodyPr wrap="square">
            <a:spAutoFit/>
          </a:bodyPr>
          <a:lstStyle/>
          <a:p>
            <a:r>
              <a:rPr lang="en-US" sz="3600" dirty="0"/>
              <a:t>Background</a:t>
            </a:r>
          </a:p>
        </p:txBody>
      </p:sp>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 Placeholder 3">
            <a:extLst>
              <a:ext uri="{FF2B5EF4-FFF2-40B4-BE49-F238E27FC236}">
                <a16:creationId xmlns:a16="http://schemas.microsoft.com/office/drawing/2014/main" id="{D799D9BF-C5D8-484E-8C33-5B74CAD34C18}"/>
              </a:ext>
            </a:extLst>
          </p:cNvPr>
          <p:cNvSpPr txBox="1">
            <a:spLocks/>
          </p:cNvSpPr>
          <p:nvPr/>
        </p:nvSpPr>
        <p:spPr>
          <a:xfrm>
            <a:off x="709733" y="1257508"/>
            <a:ext cx="11256073" cy="54587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Test cases defined in 3GPP TS 31.121 and TS 31.124 imply unrestricted access to the UICC-terminal interface. </a:t>
            </a:r>
          </a:p>
          <a:p>
            <a:pPr lvl="1">
              <a:buFont typeface="Calibri" panose="020F0502020204030204" pitchFamily="34" charset="0"/>
              <a:buChar char="‐"/>
            </a:pPr>
            <a:r>
              <a:rPr lang="en-US" dirty="0"/>
              <a:t>So, todays test systems mostly use UICC simulators and rely on direct tracing of APDUs sent via the UICC-terminal interface.</a:t>
            </a:r>
          </a:p>
          <a:p>
            <a:pPr lvl="1">
              <a:buFont typeface="Calibri" panose="020F0502020204030204" pitchFamily="34" charset="0"/>
              <a:buChar char="‐"/>
            </a:pPr>
            <a:r>
              <a:rPr lang="en-US" dirty="0"/>
              <a:t>This approach is not feasible for devices operated with a non-removable (e)UICC/</a:t>
            </a:r>
            <a:r>
              <a:rPr lang="en-US" dirty="0" err="1"/>
              <a:t>iSIM</a:t>
            </a:r>
            <a:r>
              <a:rPr lang="en-US" dirty="0"/>
              <a:t>*.</a:t>
            </a:r>
          </a:p>
          <a:p>
            <a:pPr lvl="1">
              <a:buFont typeface="Calibri" panose="020F0502020204030204" pitchFamily="34" charset="0"/>
              <a:buChar char="‐"/>
            </a:pPr>
            <a:r>
              <a:rPr lang="en-US" dirty="0"/>
              <a:t>UICC-Terminal interface conformance requirements for </a:t>
            </a:r>
            <a:r>
              <a:rPr lang="en-US" dirty="0" err="1"/>
              <a:t>nrUICC</a:t>
            </a:r>
            <a:r>
              <a:rPr lang="en-US" dirty="0"/>
              <a:t> devices cannot be verified in a way accepted and certifiable by GCF and PTCRB.</a:t>
            </a:r>
            <a:endParaRPr lang="en-US" dirty="0">
              <a:latin typeface="Arial" panose="020B0604020202020204" pitchFamily="34" charset="0"/>
            </a:endParaRPr>
          </a:p>
          <a:p>
            <a:r>
              <a:rPr lang="en-US" sz="2400" dirty="0"/>
              <a:t>3GPP CT6 shall currently develop </a:t>
            </a:r>
            <a:r>
              <a:rPr lang="en-US" dirty="0"/>
              <a:t>new </a:t>
            </a:r>
            <a:r>
              <a:rPr lang="en-US" sz="2400" dirty="0"/>
              <a:t>specifications to </a:t>
            </a:r>
            <a:r>
              <a:rPr lang="en-US" dirty="0"/>
              <a:t>facilitate testing of </a:t>
            </a:r>
            <a:r>
              <a:rPr lang="en-US" dirty="0" err="1"/>
              <a:t>nrUICC</a:t>
            </a:r>
            <a:r>
              <a:rPr lang="en-US" dirty="0"/>
              <a:t> devices.</a:t>
            </a:r>
          </a:p>
          <a:p>
            <a:pPr lvl="1">
              <a:buFont typeface="Calibri" panose="020F0502020204030204" pitchFamily="34" charset="0"/>
              <a:buChar char="‐"/>
            </a:pPr>
            <a:r>
              <a:rPr lang="en-US" dirty="0"/>
              <a:t>Currently three different verification methods are proposed.</a:t>
            </a:r>
          </a:p>
          <a:p>
            <a:pPr lvl="1">
              <a:buFont typeface="Calibri" panose="020F0502020204030204" pitchFamily="34" charset="0"/>
              <a:buChar char="‐"/>
            </a:pPr>
            <a:r>
              <a:rPr lang="en-US" dirty="0"/>
              <a:t>Each method comes with its own benefits and all three methods may be required to cover all use cases and </a:t>
            </a:r>
            <a:r>
              <a:rPr lang="en-US" dirty="0" err="1"/>
              <a:t>nrUICC</a:t>
            </a:r>
            <a:r>
              <a:rPr lang="en-US" dirty="0"/>
              <a:t> types. </a:t>
            </a:r>
          </a:p>
        </p:txBody>
      </p:sp>
      <p:sp>
        <p:nvSpPr>
          <p:cNvPr id="8" name="TextBox 7">
            <a:extLst>
              <a:ext uri="{FF2B5EF4-FFF2-40B4-BE49-F238E27FC236}">
                <a16:creationId xmlns:a16="http://schemas.microsoft.com/office/drawing/2014/main" id="{C4E6156C-74DC-439D-9F3A-C471199E21DB}"/>
              </a:ext>
            </a:extLst>
          </p:cNvPr>
          <p:cNvSpPr txBox="1"/>
          <p:nvPr/>
        </p:nvSpPr>
        <p:spPr>
          <a:xfrm>
            <a:off x="457259" y="6488668"/>
            <a:ext cx="3822457" cy="369332"/>
          </a:xfrm>
          <a:prstGeom prst="rect">
            <a:avLst/>
          </a:prstGeom>
          <a:noFill/>
        </p:spPr>
        <p:txBody>
          <a:bodyPr wrap="none" rtlCol="0">
            <a:spAutoFit/>
          </a:bodyPr>
          <a:lstStyle/>
          <a:p>
            <a:r>
              <a:rPr lang="de-DE" dirty="0"/>
              <a:t>* non-</a:t>
            </a:r>
            <a:r>
              <a:rPr lang="de-DE" dirty="0" err="1"/>
              <a:t>removable</a:t>
            </a:r>
            <a:r>
              <a:rPr lang="de-DE" dirty="0"/>
              <a:t> (e)UICC/</a:t>
            </a:r>
            <a:r>
              <a:rPr lang="de-DE" dirty="0" err="1"/>
              <a:t>iSIM</a:t>
            </a:r>
            <a:r>
              <a:rPr lang="de-DE" dirty="0"/>
              <a:t>: </a:t>
            </a:r>
            <a:r>
              <a:rPr lang="de-DE" dirty="0" err="1"/>
              <a:t>nrUICC</a:t>
            </a:r>
            <a:endParaRPr lang="en-US" dirty="0"/>
          </a:p>
        </p:txBody>
      </p:sp>
    </p:spTree>
    <p:extLst>
      <p:ext uri="{BB962C8B-B14F-4D97-AF65-F5344CB8AC3E}">
        <p14:creationId xmlns:p14="http://schemas.microsoft.com/office/powerpoint/2010/main" val="1055071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9ADE66-00B6-4629-98F3-1650DD0F49C8}"/>
              </a:ext>
            </a:extLst>
          </p:cNvPr>
          <p:cNvSpPr txBox="1"/>
          <p:nvPr/>
        </p:nvSpPr>
        <p:spPr>
          <a:xfrm>
            <a:off x="499697" y="141792"/>
            <a:ext cx="8389326" cy="646331"/>
          </a:xfrm>
          <a:prstGeom prst="rect">
            <a:avLst/>
          </a:prstGeom>
          <a:noFill/>
        </p:spPr>
        <p:txBody>
          <a:bodyPr wrap="square">
            <a:spAutoFit/>
          </a:bodyPr>
          <a:lstStyle/>
          <a:p>
            <a:r>
              <a:rPr lang="en-US" sz="3600" dirty="0"/>
              <a:t>Proposed </a:t>
            </a:r>
            <a:r>
              <a:rPr lang="en-US" sz="3600" dirty="0" err="1"/>
              <a:t>nrUICC</a:t>
            </a:r>
            <a:r>
              <a:rPr lang="en-US" sz="3600" dirty="0"/>
              <a:t> Device Test Methods</a:t>
            </a:r>
          </a:p>
        </p:txBody>
      </p:sp>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764A9476-407B-4DEE-B746-482D6805E244}"/>
              </a:ext>
            </a:extLst>
          </p:cNvPr>
          <p:cNvSpPr txBox="1">
            <a:spLocks/>
          </p:cNvSpPr>
          <p:nvPr/>
        </p:nvSpPr>
        <p:spPr>
          <a:xfrm>
            <a:off x="503114" y="1057107"/>
            <a:ext cx="11256073" cy="53356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800" dirty="0"/>
          </a:p>
          <a:p>
            <a:pPr lvl="1"/>
            <a:r>
              <a:rPr lang="en-US" dirty="0"/>
              <a:t>Test Toolkit Event based test method,</a:t>
            </a:r>
          </a:p>
          <a:p>
            <a:pPr lvl="1"/>
            <a:r>
              <a:rPr lang="en-US" dirty="0"/>
              <a:t>Implicit verification-based test method,</a:t>
            </a:r>
          </a:p>
          <a:p>
            <a:pPr lvl="1"/>
            <a:r>
              <a:rPr lang="en-US" dirty="0"/>
              <a:t>Seamless </a:t>
            </a:r>
            <a:r>
              <a:rPr lang="en-US" dirty="0" err="1"/>
              <a:t>eSIM</a:t>
            </a:r>
            <a:r>
              <a:rPr lang="en-US" dirty="0"/>
              <a:t>/</a:t>
            </a:r>
            <a:r>
              <a:rPr lang="en-US" dirty="0" err="1"/>
              <a:t>iSIM</a:t>
            </a:r>
            <a:r>
              <a:rPr lang="en-US" dirty="0"/>
              <a:t> testing based on baseband APDU logging.</a:t>
            </a:r>
          </a:p>
          <a:p>
            <a:endParaRPr lang="en-US" sz="2200" dirty="0"/>
          </a:p>
          <a:p>
            <a:r>
              <a:rPr lang="en-US" sz="2400" dirty="0"/>
              <a:t>Each proposed test method uses a different approach to verify the conformance requirements given (mostly inherited from 3GPP TS 31.121 and 3GPP TS 31.124).</a:t>
            </a:r>
          </a:p>
          <a:p>
            <a:r>
              <a:rPr lang="en-US" sz="2400" dirty="0"/>
              <a:t>Test cases defined for the new specifications will use the Implicit verification method wherever possible to support at least minimal testing for devices/</a:t>
            </a:r>
            <a:r>
              <a:rPr lang="en-US" sz="2400" dirty="0" err="1"/>
              <a:t>eUICC</a:t>
            </a:r>
            <a:r>
              <a:rPr lang="en-US" sz="2400" dirty="0"/>
              <a:t>/</a:t>
            </a:r>
            <a:r>
              <a:rPr lang="en-US" sz="2400" dirty="0" err="1"/>
              <a:t>iSIMs</a:t>
            </a:r>
            <a:r>
              <a:rPr lang="en-US" sz="2400" dirty="0"/>
              <a:t>.</a:t>
            </a:r>
            <a:r>
              <a:rPr lang="en-US" sz="2400" dirty="0">
                <a:highlight>
                  <a:srgbClr val="FFFF00"/>
                </a:highlight>
              </a:rPr>
              <a:t> </a:t>
            </a:r>
          </a:p>
          <a:p>
            <a:r>
              <a:rPr lang="en-US" sz="2400" dirty="0"/>
              <a:t>Test Toolkit Event based testing and/or Seamless </a:t>
            </a:r>
            <a:r>
              <a:rPr lang="en-US" sz="2400" dirty="0" err="1"/>
              <a:t>eSIM</a:t>
            </a:r>
            <a:r>
              <a:rPr lang="en-US" sz="2400" dirty="0"/>
              <a:t>/</a:t>
            </a:r>
            <a:r>
              <a:rPr lang="en-US" sz="2400" dirty="0" err="1"/>
              <a:t>iSIM</a:t>
            </a:r>
            <a:r>
              <a:rPr lang="en-US" sz="2400" dirty="0"/>
              <a:t> testing  allow directly verifying content and format of APDUs.</a:t>
            </a:r>
          </a:p>
          <a:p>
            <a:pPr marL="457189" lvl="1" indent="0">
              <a:buFont typeface="Arial" panose="020B0604020202020204" pitchFamily="34" charset="0"/>
              <a:buNone/>
            </a:pPr>
            <a:endParaRPr lang="en-US" sz="1800" dirty="0"/>
          </a:p>
        </p:txBody>
      </p:sp>
    </p:spTree>
    <p:extLst>
      <p:ext uri="{BB962C8B-B14F-4D97-AF65-F5344CB8AC3E}">
        <p14:creationId xmlns:p14="http://schemas.microsoft.com/office/powerpoint/2010/main" val="24375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E6B05197-A35E-4F32-9BDA-32F490069719}"/>
              </a:ext>
            </a:extLst>
          </p:cNvPr>
          <p:cNvSpPr>
            <a:spLocks noGrp="1"/>
          </p:cNvSpPr>
          <p:nvPr>
            <p:ph type="title"/>
          </p:nvPr>
        </p:nvSpPr>
        <p:spPr>
          <a:xfrm>
            <a:off x="510012" y="191838"/>
            <a:ext cx="11256072" cy="719395"/>
          </a:xfrm>
        </p:spPr>
        <p:txBody>
          <a:bodyPr/>
          <a:lstStyle/>
          <a:p>
            <a:pPr algn="l" fontAlgn="b"/>
            <a:r>
              <a:rPr lang="en-US" sz="3600" u="none" strike="noStrike" dirty="0">
                <a:effectLst/>
                <a:latin typeface="+mn-lt"/>
              </a:rPr>
              <a:t>Implicit verification-based Test Method</a:t>
            </a:r>
          </a:p>
        </p:txBody>
      </p:sp>
      <p:sp>
        <p:nvSpPr>
          <p:cNvPr id="8" name="Text Placeholder 3">
            <a:extLst>
              <a:ext uri="{FF2B5EF4-FFF2-40B4-BE49-F238E27FC236}">
                <a16:creationId xmlns:a16="http://schemas.microsoft.com/office/drawing/2014/main" id="{316476E9-4DF2-4A54-A78F-DE1C43A25CC1}"/>
              </a:ext>
            </a:extLst>
          </p:cNvPr>
          <p:cNvSpPr txBox="1">
            <a:spLocks/>
          </p:cNvSpPr>
          <p:nvPr/>
        </p:nvSpPr>
        <p:spPr>
          <a:xfrm>
            <a:off x="504089" y="1332833"/>
            <a:ext cx="4324246" cy="4971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fontAlgn="b"/>
            <a:r>
              <a:rPr lang="en-GB" sz="1800" dirty="0"/>
              <a:t>Test System updates certain EFs at TC start/run time with unpredictable random data with message content verification on the NW Simulator. </a:t>
            </a:r>
            <a:r>
              <a:rPr lang="en-GB" sz="1800" dirty="0">
                <a:solidFill>
                  <a:schemeClr val="dk1"/>
                </a:solidFill>
              </a:rPr>
              <a:t>This is considered as an indirect indication for successful and compliant data exchange between card and terminal, but might require extensive test procedures.</a:t>
            </a:r>
          </a:p>
          <a:p>
            <a:pPr marL="171450" indent="-171450" fontAlgn="b"/>
            <a:r>
              <a:rPr lang="en-GB" sz="1800" dirty="0"/>
              <a:t>The verification of EF content updates is used at the end of the test execution where required </a:t>
            </a:r>
          </a:p>
          <a:p>
            <a:pPr marL="171450" indent="-171450" fontAlgn="b"/>
            <a:r>
              <a:rPr lang="en-GB" sz="1800" dirty="0"/>
              <a:t>Exact APDU communication in the SIM-ME interface is not verified.</a:t>
            </a:r>
          </a:p>
          <a:p>
            <a:pPr marL="171450" indent="-171450" fontAlgn="b"/>
            <a:r>
              <a:rPr lang="en-GB" sz="1800" dirty="0"/>
              <a:t>Standard Toolkit Events used by Test Toolkit Applets for USAT testing similar to TS 31.124. Few Terminal Responses and direct EF reading cannot be verified by applets</a:t>
            </a:r>
          </a:p>
          <a:p>
            <a:pPr marL="171450" indent="-171450" fontAlgn="b"/>
            <a:endParaRPr lang="en-GB" sz="2000" dirty="0"/>
          </a:p>
          <a:p>
            <a:pPr marL="171450" indent="-171450" fontAlgn="b"/>
            <a:endParaRPr lang="en-GB" sz="2000" dirty="0"/>
          </a:p>
          <a:p>
            <a:pPr marL="171450" indent="-171450" fontAlgn="b"/>
            <a:endParaRPr lang="en-GB" sz="2000" dirty="0"/>
          </a:p>
          <a:p>
            <a:pPr marL="171450" indent="-171450" fontAlgn="b"/>
            <a:endParaRPr lang="en-GB" sz="2000" dirty="0">
              <a:solidFill>
                <a:schemeClr val="dk1"/>
              </a:solidFill>
            </a:endParaRPr>
          </a:p>
        </p:txBody>
      </p:sp>
      <p:grpSp>
        <p:nvGrpSpPr>
          <p:cNvPr id="10" name="Group 9">
            <a:extLst>
              <a:ext uri="{FF2B5EF4-FFF2-40B4-BE49-F238E27FC236}">
                <a16:creationId xmlns:a16="http://schemas.microsoft.com/office/drawing/2014/main" id="{D5914CDA-0848-495A-9C7A-2925BD53121D}"/>
              </a:ext>
            </a:extLst>
          </p:cNvPr>
          <p:cNvGrpSpPr/>
          <p:nvPr/>
        </p:nvGrpSpPr>
        <p:grpSpPr>
          <a:xfrm>
            <a:off x="5386161" y="2209800"/>
            <a:ext cx="6564313" cy="3777456"/>
            <a:chOff x="5386161" y="1257300"/>
            <a:chExt cx="6564313" cy="3777456"/>
          </a:xfrm>
        </p:grpSpPr>
        <p:grpSp>
          <p:nvGrpSpPr>
            <p:cNvPr id="11" name="Group 10">
              <a:extLst>
                <a:ext uri="{FF2B5EF4-FFF2-40B4-BE49-F238E27FC236}">
                  <a16:creationId xmlns:a16="http://schemas.microsoft.com/office/drawing/2014/main" id="{4CBB4C87-82B9-478F-8C41-7550C2CE53C2}"/>
                </a:ext>
              </a:extLst>
            </p:cNvPr>
            <p:cNvGrpSpPr/>
            <p:nvPr/>
          </p:nvGrpSpPr>
          <p:grpSpPr>
            <a:xfrm>
              <a:off x="7888630" y="3688541"/>
              <a:ext cx="198323" cy="198206"/>
              <a:chOff x="7907680" y="3682191"/>
              <a:chExt cx="198323" cy="198206"/>
            </a:xfrm>
          </p:grpSpPr>
          <p:sp>
            <p:nvSpPr>
              <p:cNvPr id="45" name="Oval 44">
                <a:extLst>
                  <a:ext uri="{FF2B5EF4-FFF2-40B4-BE49-F238E27FC236}">
                    <a16:creationId xmlns:a16="http://schemas.microsoft.com/office/drawing/2014/main" id="{3D17E1FB-5F71-4D85-9606-FD9ABD687754}"/>
                  </a:ext>
                </a:extLst>
              </p:cNvPr>
              <p:cNvSpPr/>
              <p:nvPr/>
            </p:nvSpPr>
            <p:spPr>
              <a:xfrm>
                <a:off x="7907680" y="3682191"/>
                <a:ext cx="198323" cy="1982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Connector 45">
                <a:extLst>
                  <a:ext uri="{FF2B5EF4-FFF2-40B4-BE49-F238E27FC236}">
                    <a16:creationId xmlns:a16="http://schemas.microsoft.com/office/drawing/2014/main" id="{B4466F3B-CECE-4CFA-91A0-5E6A656A367C}"/>
                  </a:ext>
                </a:extLst>
              </p:cNvPr>
              <p:cNvCxnSpPr>
                <a:stCxn id="45" idx="1"/>
                <a:endCxn id="45" idx="5"/>
              </p:cNvCxnSpPr>
              <p:nvPr/>
            </p:nvCxnSpPr>
            <p:spPr>
              <a:xfrm>
                <a:off x="7936724" y="3711218"/>
                <a:ext cx="140235" cy="14015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Rectangle 7">
              <a:extLst>
                <a:ext uri="{FF2B5EF4-FFF2-40B4-BE49-F238E27FC236}">
                  <a16:creationId xmlns:a16="http://schemas.microsoft.com/office/drawing/2014/main" id="{F9B7501B-3839-4AEB-8542-8D9CFB3CC2C1}"/>
                </a:ext>
              </a:extLst>
            </p:cNvPr>
            <p:cNvSpPr>
              <a:spLocks noChangeArrowheads="1"/>
            </p:cNvSpPr>
            <p:nvPr/>
          </p:nvSpPr>
          <p:spPr bwMode="auto">
            <a:xfrm>
              <a:off x="5386161" y="1257300"/>
              <a:ext cx="2118519" cy="3579441"/>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dirty="0">
                  <a:solidFill>
                    <a:srgbClr val="000000"/>
                  </a:solidFill>
                  <a:latin typeface="Calibri" panose="020F0502020204030204" pitchFamily="34" charset="0"/>
                </a:rPr>
                <a:t>GCF/PTCRB Test Platform</a:t>
              </a:r>
              <a:endParaRPr lang="en-US" dirty="0"/>
            </a:p>
          </p:txBody>
        </p:sp>
        <p:sp>
          <p:nvSpPr>
            <p:cNvPr id="13" name="Rectangle 12">
              <a:extLst>
                <a:ext uri="{FF2B5EF4-FFF2-40B4-BE49-F238E27FC236}">
                  <a16:creationId xmlns:a16="http://schemas.microsoft.com/office/drawing/2014/main" id="{760E6D42-1181-4FEC-89BD-9FC3029B72EB}"/>
                </a:ext>
              </a:extLst>
            </p:cNvPr>
            <p:cNvSpPr/>
            <p:nvPr/>
          </p:nvSpPr>
          <p:spPr>
            <a:xfrm rot="16200000">
              <a:off x="10658246" y="3456215"/>
              <a:ext cx="952505" cy="215444"/>
            </a:xfrm>
            <a:prstGeom prst="rect">
              <a:avLst/>
            </a:prstGeom>
          </p:spPr>
          <p:txBody>
            <a:bodyPr wrap="none">
              <a:spAutoFit/>
            </a:bodyPr>
            <a:lstStyle/>
            <a:p>
              <a:r>
                <a:rPr lang="de-DE" sz="800" dirty="0"/>
                <a:t>Std. Toolkit Events</a:t>
              </a:r>
              <a:endParaRPr lang="en-US" sz="800" dirty="0"/>
            </a:p>
          </p:txBody>
        </p:sp>
        <p:sp>
          <p:nvSpPr>
            <p:cNvPr id="14" name="Rectangle 5">
              <a:extLst>
                <a:ext uri="{FF2B5EF4-FFF2-40B4-BE49-F238E27FC236}">
                  <a16:creationId xmlns:a16="http://schemas.microsoft.com/office/drawing/2014/main" id="{51EEDC32-A0F7-49B0-AC8F-4BEAF6B769A8}"/>
                </a:ext>
              </a:extLst>
            </p:cNvPr>
            <p:cNvSpPr>
              <a:spLocks noChangeArrowheads="1"/>
            </p:cNvSpPr>
            <p:nvPr/>
          </p:nvSpPr>
          <p:spPr bwMode="auto">
            <a:xfrm>
              <a:off x="11094811" y="3001169"/>
              <a:ext cx="541338" cy="8128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6">
              <a:extLst>
                <a:ext uri="{FF2B5EF4-FFF2-40B4-BE49-F238E27FC236}">
                  <a16:creationId xmlns:a16="http://schemas.microsoft.com/office/drawing/2014/main" id="{C521F9A3-7882-4239-94DD-4EDDD0222652}"/>
                </a:ext>
              </a:extLst>
            </p:cNvPr>
            <p:cNvSpPr>
              <a:spLocks noChangeArrowheads="1"/>
            </p:cNvSpPr>
            <p:nvPr/>
          </p:nvSpPr>
          <p:spPr bwMode="auto">
            <a:xfrm>
              <a:off x="11094811" y="3001169"/>
              <a:ext cx="541338" cy="812800"/>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Rectangle 7">
              <a:extLst>
                <a:ext uri="{FF2B5EF4-FFF2-40B4-BE49-F238E27FC236}">
                  <a16:creationId xmlns:a16="http://schemas.microsoft.com/office/drawing/2014/main" id="{076AB313-58D3-4D63-AB2A-0C550305C47E}"/>
                </a:ext>
              </a:extLst>
            </p:cNvPr>
            <p:cNvSpPr>
              <a:spLocks noChangeArrowheads="1"/>
            </p:cNvSpPr>
            <p:nvPr/>
          </p:nvSpPr>
          <p:spPr bwMode="auto">
            <a:xfrm>
              <a:off x="8634186" y="2224881"/>
              <a:ext cx="3217863" cy="2489994"/>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de-DE" dirty="0"/>
                <a:t>DUT</a:t>
              </a:r>
              <a:endParaRPr lang="en-US" dirty="0"/>
            </a:p>
          </p:txBody>
        </p:sp>
        <p:sp>
          <p:nvSpPr>
            <p:cNvPr id="17" name="Rectangle 8">
              <a:extLst>
                <a:ext uri="{FF2B5EF4-FFF2-40B4-BE49-F238E27FC236}">
                  <a16:creationId xmlns:a16="http://schemas.microsoft.com/office/drawing/2014/main" id="{AC8C6CF0-7550-4D25-8103-838789F86332}"/>
                </a:ext>
              </a:extLst>
            </p:cNvPr>
            <p:cNvSpPr>
              <a:spLocks noChangeArrowheads="1"/>
            </p:cNvSpPr>
            <p:nvPr/>
          </p:nvSpPr>
          <p:spPr bwMode="auto">
            <a:xfrm>
              <a:off x="8311924" y="2224881"/>
              <a:ext cx="3638550" cy="2809875"/>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Rectangle 10">
              <a:extLst>
                <a:ext uri="{FF2B5EF4-FFF2-40B4-BE49-F238E27FC236}">
                  <a16:creationId xmlns:a16="http://schemas.microsoft.com/office/drawing/2014/main" id="{5A7E4FE7-ABB4-4001-9F82-532E8FB16699}"/>
                </a:ext>
              </a:extLst>
            </p:cNvPr>
            <p:cNvSpPr>
              <a:spLocks noChangeArrowheads="1"/>
            </p:cNvSpPr>
            <p:nvPr/>
          </p:nvSpPr>
          <p:spPr bwMode="auto">
            <a:xfrm>
              <a:off x="8735786" y="2586831"/>
              <a:ext cx="1439863" cy="1852613"/>
            </a:xfrm>
            <a:prstGeom prst="rect">
              <a:avLst/>
            </a:prstGeom>
            <a:solidFill>
              <a:srgbClr val="EBF1D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Baseband</a:t>
              </a:r>
              <a:endParaRPr lang="en-US" sz="1400" dirty="0"/>
            </a:p>
          </p:txBody>
        </p:sp>
        <p:sp>
          <p:nvSpPr>
            <p:cNvPr id="19" name="Rectangle 15">
              <a:extLst>
                <a:ext uri="{FF2B5EF4-FFF2-40B4-BE49-F238E27FC236}">
                  <a16:creationId xmlns:a16="http://schemas.microsoft.com/office/drawing/2014/main" id="{40E80BA3-897E-4FFA-A953-90F8735F6649}"/>
                </a:ext>
              </a:extLst>
            </p:cNvPr>
            <p:cNvSpPr>
              <a:spLocks noChangeArrowheads="1"/>
            </p:cNvSpPr>
            <p:nvPr/>
          </p:nvSpPr>
          <p:spPr bwMode="auto">
            <a:xfrm>
              <a:off x="9051699" y="4072731"/>
              <a:ext cx="565150"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UICC interface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 name="Rectangle 16">
              <a:extLst>
                <a:ext uri="{FF2B5EF4-FFF2-40B4-BE49-F238E27FC236}">
                  <a16:creationId xmlns:a16="http://schemas.microsoft.com/office/drawing/2014/main" id="{BC15D298-2A19-4FBB-A427-DCF31574F1A4}"/>
                </a:ext>
              </a:extLst>
            </p:cNvPr>
            <p:cNvSpPr>
              <a:spLocks noChangeArrowheads="1"/>
            </p:cNvSpPr>
            <p:nvPr/>
          </p:nvSpPr>
          <p:spPr bwMode="auto">
            <a:xfrm>
              <a:off x="10286774" y="2586831"/>
              <a:ext cx="1439863" cy="1852613"/>
            </a:xfrm>
            <a:prstGeom prst="rect">
              <a:avLst/>
            </a:prstGeom>
            <a:solidFill>
              <a:srgbClr val="EAEFF5"/>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nrUICC</a:t>
              </a:r>
              <a:endParaRPr lang="en-US" sz="1400" dirty="0"/>
            </a:p>
          </p:txBody>
        </p:sp>
        <p:sp>
          <p:nvSpPr>
            <p:cNvPr id="21" name="Rectangle 28">
              <a:extLst>
                <a:ext uri="{FF2B5EF4-FFF2-40B4-BE49-F238E27FC236}">
                  <a16:creationId xmlns:a16="http://schemas.microsoft.com/office/drawing/2014/main" id="{9AAC1851-82F0-409E-B96F-E92B20225827}"/>
                </a:ext>
              </a:extLst>
            </p:cNvPr>
            <p:cNvSpPr>
              <a:spLocks noChangeArrowheads="1"/>
            </p:cNvSpPr>
            <p:nvPr/>
          </p:nvSpPr>
          <p:spPr bwMode="auto">
            <a:xfrm>
              <a:off x="8608786" y="2920206"/>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sp>
          <p:nvSpPr>
            <p:cNvPr id="22" name="Rectangle 29">
              <a:extLst>
                <a:ext uri="{FF2B5EF4-FFF2-40B4-BE49-F238E27FC236}">
                  <a16:creationId xmlns:a16="http://schemas.microsoft.com/office/drawing/2014/main" id="{90808130-D1D3-44BB-9817-77BD7333E24D}"/>
                </a:ext>
              </a:extLst>
            </p:cNvPr>
            <p:cNvSpPr>
              <a:spLocks noChangeArrowheads="1"/>
            </p:cNvSpPr>
            <p:nvPr/>
          </p:nvSpPr>
          <p:spPr bwMode="auto">
            <a:xfrm>
              <a:off x="8546874" y="3469481"/>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 name="Rectangle 34">
              <a:extLst>
                <a:ext uri="{FF2B5EF4-FFF2-40B4-BE49-F238E27FC236}">
                  <a16:creationId xmlns:a16="http://schemas.microsoft.com/office/drawing/2014/main" id="{2A2114B0-B721-400E-BF28-482DA21478FC}"/>
                </a:ext>
              </a:extLst>
            </p:cNvPr>
            <p:cNvSpPr>
              <a:spLocks noChangeArrowheads="1"/>
            </p:cNvSpPr>
            <p:nvPr/>
          </p:nvSpPr>
          <p:spPr bwMode="auto">
            <a:xfrm>
              <a:off x="5633811" y="1956594"/>
              <a:ext cx="1785938" cy="1482725"/>
            </a:xfrm>
            <a:prstGeom prst="rect">
              <a:avLst/>
            </a:prstGeom>
            <a:solidFill>
              <a:srgbClr val="F9C499"/>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400" dirty="0"/>
                <a:t>UICC/Terminal Interface Tester</a:t>
              </a:r>
            </a:p>
          </p:txBody>
        </p:sp>
        <p:sp>
          <p:nvSpPr>
            <p:cNvPr id="24" name="Rectangle 48">
              <a:extLst>
                <a:ext uri="{FF2B5EF4-FFF2-40B4-BE49-F238E27FC236}">
                  <a16:creationId xmlns:a16="http://schemas.microsoft.com/office/drawing/2014/main" id="{54EAACFB-D689-49C7-93F0-241677AD9A17}"/>
                </a:ext>
              </a:extLst>
            </p:cNvPr>
            <p:cNvSpPr>
              <a:spLocks noChangeArrowheads="1"/>
            </p:cNvSpPr>
            <p:nvPr/>
          </p:nvSpPr>
          <p:spPr bwMode="auto">
            <a:xfrm>
              <a:off x="7719063" y="2990847"/>
              <a:ext cx="7117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Configuration</a:t>
              </a:r>
              <a:br>
                <a:rPr kumimoji="0" lang="en-US" altLang="en-US" sz="1000" b="0" i="0" u="none" strike="noStrike" cap="none" normalizeH="0" baseline="0" dirty="0">
                  <a:ln>
                    <a:noFill/>
                  </a:ln>
                  <a:solidFill>
                    <a:srgbClr val="000000"/>
                  </a:solidFill>
                  <a:effectLst/>
                  <a:latin typeface="Calibri" panose="020F0502020204030204" pitchFamily="34" charset="0"/>
                </a:rPr>
              </a:br>
              <a:r>
                <a:rPr kumimoji="0" lang="en-US" altLang="en-US" sz="1000" b="0" i="0" u="none" strike="noStrike" cap="none" normalizeH="0" baseline="0" dirty="0">
                  <a:ln>
                    <a:noFill/>
                  </a:ln>
                  <a:solidFill>
                    <a:srgbClr val="000000"/>
                  </a:solidFill>
                  <a:effectLst/>
                  <a:latin typeface="Calibri" panose="020F0502020204030204" pitchFamily="34" charset="0"/>
                </a:rPr>
                <a:t>Commands</a:t>
              </a:r>
              <a:endParaRPr kumimoji="0" lang="en-US" altLang="en-US" sz="1000" b="0" i="0" u="none" strike="noStrike" cap="none" normalizeH="0" baseline="0" dirty="0">
                <a:ln>
                  <a:noFill/>
                </a:ln>
                <a:solidFill>
                  <a:schemeClr val="tx1"/>
                </a:solidFill>
                <a:effectLst/>
                <a:latin typeface="Arial" panose="020B0604020202020204" pitchFamily="34" charset="0"/>
              </a:endParaRPr>
            </a:p>
          </p:txBody>
        </p:sp>
        <p:sp>
          <p:nvSpPr>
            <p:cNvPr id="25" name="Rectangle 52">
              <a:extLst>
                <a:ext uri="{FF2B5EF4-FFF2-40B4-BE49-F238E27FC236}">
                  <a16:creationId xmlns:a16="http://schemas.microsoft.com/office/drawing/2014/main" id="{BBF5F780-FFA9-467F-8D86-CCF47285F4C9}"/>
                </a:ext>
              </a:extLst>
            </p:cNvPr>
            <p:cNvSpPr>
              <a:spLocks noChangeArrowheads="1"/>
            </p:cNvSpPr>
            <p:nvPr/>
          </p:nvSpPr>
          <p:spPr bwMode="auto">
            <a:xfrm>
              <a:off x="10472511" y="2866231"/>
              <a:ext cx="1068388" cy="242888"/>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bodyPr>
            <a:lstStyle/>
            <a:p>
              <a:pPr algn="ctr"/>
              <a:r>
                <a:rPr lang="en-US" altLang="en-US" sz="1000" dirty="0">
                  <a:solidFill>
                    <a:srgbClr val="000000"/>
                  </a:solidFill>
                  <a:latin typeface="Calibri" panose="020F0502020204030204" pitchFamily="34" charset="0"/>
                </a:rPr>
                <a:t>Test Toolkit Applet</a:t>
              </a:r>
              <a:endParaRPr lang="en-US" altLang="en-US" sz="1000" dirty="0">
                <a:latin typeface="Arial" panose="020B0604020202020204" pitchFamily="34" charset="0"/>
              </a:endParaRPr>
            </a:p>
          </p:txBody>
        </p:sp>
        <p:sp>
          <p:nvSpPr>
            <p:cNvPr id="26" name="Rectangle 58">
              <a:extLst>
                <a:ext uri="{FF2B5EF4-FFF2-40B4-BE49-F238E27FC236}">
                  <a16:creationId xmlns:a16="http://schemas.microsoft.com/office/drawing/2014/main" id="{68D78D16-6436-491C-A49B-FFB050D0D387}"/>
                </a:ext>
              </a:extLst>
            </p:cNvPr>
            <p:cNvSpPr>
              <a:spLocks noChangeArrowheads="1"/>
            </p:cNvSpPr>
            <p:nvPr/>
          </p:nvSpPr>
          <p:spPr bwMode="auto">
            <a:xfrm>
              <a:off x="5714329" y="3785145"/>
              <a:ext cx="1565719" cy="746125"/>
            </a:xfrm>
            <a:prstGeom prst="rect">
              <a:avLst/>
            </a:prstGeom>
            <a:solidFill>
              <a:srgbClr val="FBD7BB"/>
            </a:solidFill>
            <a:ln w="6350">
              <a:solidFill>
                <a:srgbClr val="000000"/>
              </a:solid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en-US" sz="1400" dirty="0">
                  <a:solidFill>
                    <a:srgbClr val="000000"/>
                  </a:solidFill>
                  <a:latin typeface="Calibri" panose="020F0502020204030204" pitchFamily="34" charset="0"/>
                </a:rPr>
                <a:t>NW Simulator</a:t>
              </a:r>
              <a:endParaRPr lang="en-US" altLang="en-US" sz="1400" dirty="0">
                <a:latin typeface="Arial" panose="020B0604020202020204" pitchFamily="34" charset="0"/>
              </a:endParaRPr>
            </a:p>
          </p:txBody>
        </p:sp>
        <p:sp>
          <p:nvSpPr>
            <p:cNvPr id="27" name="Rectangle 52">
              <a:extLst>
                <a:ext uri="{FF2B5EF4-FFF2-40B4-BE49-F238E27FC236}">
                  <a16:creationId xmlns:a16="http://schemas.microsoft.com/office/drawing/2014/main" id="{3053E439-E4C9-46BB-B00C-AFB84B3F1D87}"/>
                </a:ext>
              </a:extLst>
            </p:cNvPr>
            <p:cNvSpPr>
              <a:spLocks noChangeArrowheads="1"/>
            </p:cNvSpPr>
            <p:nvPr/>
          </p:nvSpPr>
          <p:spPr bwMode="auto">
            <a:xfrm>
              <a:off x="10474326" y="3938589"/>
              <a:ext cx="106838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Card OS/</a:t>
              </a:r>
            </a:p>
            <a:p>
              <a:pPr algn="ctr"/>
              <a:r>
                <a:rPr lang="de-DE" altLang="en-US" sz="1000" dirty="0">
                  <a:solidFill>
                    <a:srgbClr val="000000"/>
                  </a:solidFill>
                </a:rPr>
                <a:t>R</a:t>
              </a:r>
              <a:r>
                <a:rPr lang="en-US" altLang="en-US" sz="1000" dirty="0" err="1">
                  <a:solidFill>
                    <a:srgbClr val="000000"/>
                  </a:solidFill>
                </a:rPr>
                <a:t>untime</a:t>
              </a:r>
              <a:r>
                <a:rPr lang="en-US" altLang="en-US" sz="1000" dirty="0">
                  <a:solidFill>
                    <a:srgbClr val="000000"/>
                  </a:solidFill>
                </a:rPr>
                <a:t> Env.</a:t>
              </a:r>
            </a:p>
          </p:txBody>
        </p:sp>
        <p:grpSp>
          <p:nvGrpSpPr>
            <p:cNvPr id="28" name="Group 27">
              <a:extLst>
                <a:ext uri="{FF2B5EF4-FFF2-40B4-BE49-F238E27FC236}">
                  <a16:creationId xmlns:a16="http://schemas.microsoft.com/office/drawing/2014/main" id="{337EB834-8FD1-4255-B46B-DAC203E04372}"/>
                </a:ext>
              </a:extLst>
            </p:cNvPr>
            <p:cNvGrpSpPr/>
            <p:nvPr/>
          </p:nvGrpSpPr>
          <p:grpSpPr>
            <a:xfrm>
              <a:off x="10887984" y="3052194"/>
              <a:ext cx="221114" cy="952505"/>
              <a:chOff x="10887984" y="3102994"/>
              <a:chExt cx="221114" cy="952505"/>
            </a:xfrm>
          </p:grpSpPr>
          <p:sp>
            <p:nvSpPr>
              <p:cNvPr id="43" name="Arrow: Up-Down 42">
                <a:extLst>
                  <a:ext uri="{FF2B5EF4-FFF2-40B4-BE49-F238E27FC236}">
                    <a16:creationId xmlns:a16="http://schemas.microsoft.com/office/drawing/2014/main" id="{4404E77A-8703-4068-84AE-3CA39833C32D}"/>
                  </a:ext>
                </a:extLst>
              </p:cNvPr>
              <p:cNvSpPr/>
              <p:nvPr/>
            </p:nvSpPr>
            <p:spPr>
              <a:xfrm>
                <a:off x="10889456" y="3138489"/>
                <a:ext cx="219642" cy="888999"/>
              </a:xfrm>
              <a:prstGeom prst="upDown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6AD2D51F-196D-4EC9-B228-BBEF604F2CBB}"/>
                  </a:ext>
                </a:extLst>
              </p:cNvPr>
              <p:cNvSpPr/>
              <p:nvPr/>
            </p:nvSpPr>
            <p:spPr>
              <a:xfrm rot="16200000">
                <a:off x="10519453" y="3471525"/>
                <a:ext cx="952505" cy="215444"/>
              </a:xfrm>
              <a:prstGeom prst="rect">
                <a:avLst/>
              </a:prstGeom>
            </p:spPr>
            <p:txBody>
              <a:bodyPr wrap="none">
                <a:spAutoFit/>
              </a:bodyPr>
              <a:lstStyle/>
              <a:p>
                <a:r>
                  <a:rPr lang="de-DE" sz="800" dirty="0"/>
                  <a:t>Std. Toolkit Events</a:t>
                </a:r>
                <a:endParaRPr lang="en-US" sz="800" dirty="0"/>
              </a:p>
            </p:txBody>
          </p:sp>
        </p:grpSp>
        <p:cxnSp>
          <p:nvCxnSpPr>
            <p:cNvPr id="29" name="Connector: Elbow 28">
              <a:extLst>
                <a:ext uri="{FF2B5EF4-FFF2-40B4-BE49-F238E27FC236}">
                  <a16:creationId xmlns:a16="http://schemas.microsoft.com/office/drawing/2014/main" id="{872E5B44-3759-4A02-937E-BA14C602F499}"/>
                </a:ext>
              </a:extLst>
            </p:cNvPr>
            <p:cNvCxnSpPr>
              <a:cxnSpLocks/>
              <a:stCxn id="27" idx="2"/>
              <a:endCxn id="30" idx="2"/>
            </p:cNvCxnSpPr>
            <p:nvPr/>
          </p:nvCxnSpPr>
          <p:spPr>
            <a:xfrm rot="5400000" flipH="1">
              <a:off x="10144062" y="3454611"/>
              <a:ext cx="176114" cy="1552802"/>
            </a:xfrm>
            <a:prstGeom prst="bentConnector3">
              <a:avLst>
                <a:gd name="adj1" fmla="val -156844"/>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0" name="Rectangle 52">
              <a:extLst>
                <a:ext uri="{FF2B5EF4-FFF2-40B4-BE49-F238E27FC236}">
                  <a16:creationId xmlns:a16="http://schemas.microsoft.com/office/drawing/2014/main" id="{C8C7CE2C-41E6-4802-9AE6-F226F01C4A57}"/>
                </a:ext>
              </a:extLst>
            </p:cNvPr>
            <p:cNvSpPr>
              <a:spLocks noChangeArrowheads="1"/>
            </p:cNvSpPr>
            <p:nvPr/>
          </p:nvSpPr>
          <p:spPr bwMode="auto">
            <a:xfrm>
              <a:off x="8921524" y="3916364"/>
              <a:ext cx="1068388"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UICC Interface</a:t>
              </a:r>
            </a:p>
          </p:txBody>
        </p:sp>
        <p:sp>
          <p:nvSpPr>
            <p:cNvPr id="31" name="Rectangle 52">
              <a:extLst>
                <a:ext uri="{FF2B5EF4-FFF2-40B4-BE49-F238E27FC236}">
                  <a16:creationId xmlns:a16="http://schemas.microsoft.com/office/drawing/2014/main" id="{5D9970D7-4D61-4283-910D-76527F96125F}"/>
                </a:ext>
              </a:extLst>
            </p:cNvPr>
            <p:cNvSpPr>
              <a:spLocks noChangeArrowheads="1"/>
            </p:cNvSpPr>
            <p:nvPr/>
          </p:nvSpPr>
          <p:spPr bwMode="auto">
            <a:xfrm>
              <a:off x="9036731" y="2957204"/>
              <a:ext cx="83910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a:t>
              </a:r>
            </a:p>
          </p:txBody>
        </p:sp>
        <p:cxnSp>
          <p:nvCxnSpPr>
            <p:cNvPr id="32" name="Connector: Elbow 31">
              <a:extLst>
                <a:ext uri="{FF2B5EF4-FFF2-40B4-BE49-F238E27FC236}">
                  <a16:creationId xmlns:a16="http://schemas.microsoft.com/office/drawing/2014/main" id="{43613DD3-EFF9-4EA5-8451-CF6150971672}"/>
                </a:ext>
              </a:extLst>
            </p:cNvPr>
            <p:cNvCxnSpPr>
              <a:cxnSpLocks/>
              <a:stCxn id="31" idx="2"/>
              <a:endCxn id="30" idx="0"/>
            </p:cNvCxnSpPr>
            <p:nvPr/>
          </p:nvCxnSpPr>
          <p:spPr>
            <a:xfrm rot="5400000">
              <a:off x="9166662" y="3626741"/>
              <a:ext cx="578680" cy="567"/>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48E20601-0153-4934-B9EA-4120189EA626}"/>
                </a:ext>
              </a:extLst>
            </p:cNvPr>
            <p:cNvCxnSpPr>
              <a:cxnSpLocks/>
              <a:stCxn id="21" idx="3"/>
              <a:endCxn id="31" idx="1"/>
            </p:cNvCxnSpPr>
            <p:nvPr/>
          </p:nvCxnSpPr>
          <p:spPr>
            <a:xfrm>
              <a:off x="8737374" y="3147219"/>
              <a:ext cx="299357" cy="225"/>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4" name="Rectangle 52">
              <a:extLst>
                <a:ext uri="{FF2B5EF4-FFF2-40B4-BE49-F238E27FC236}">
                  <a16:creationId xmlns:a16="http://schemas.microsoft.com/office/drawing/2014/main" id="{3821F9E4-753B-49B4-8A69-9F196446DC83}"/>
                </a:ext>
              </a:extLst>
            </p:cNvPr>
            <p:cNvSpPr>
              <a:spLocks noChangeArrowheads="1"/>
            </p:cNvSpPr>
            <p:nvPr/>
          </p:nvSpPr>
          <p:spPr bwMode="auto">
            <a:xfrm>
              <a:off x="5738237" y="2433863"/>
              <a:ext cx="1242395"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Test Application</a:t>
              </a:r>
            </a:p>
          </p:txBody>
        </p:sp>
        <p:sp>
          <p:nvSpPr>
            <p:cNvPr id="35" name="Rectangle 28">
              <a:extLst>
                <a:ext uri="{FF2B5EF4-FFF2-40B4-BE49-F238E27FC236}">
                  <a16:creationId xmlns:a16="http://schemas.microsoft.com/office/drawing/2014/main" id="{BAFF299C-7A6D-44E4-A249-5AAEEF575197}"/>
                </a:ext>
              </a:extLst>
            </p:cNvPr>
            <p:cNvSpPr>
              <a:spLocks noChangeArrowheads="1"/>
            </p:cNvSpPr>
            <p:nvPr/>
          </p:nvSpPr>
          <p:spPr bwMode="auto">
            <a:xfrm>
              <a:off x="7413849" y="2920205"/>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cxnSp>
          <p:nvCxnSpPr>
            <p:cNvPr id="36" name="Connector: Elbow 35">
              <a:extLst>
                <a:ext uri="{FF2B5EF4-FFF2-40B4-BE49-F238E27FC236}">
                  <a16:creationId xmlns:a16="http://schemas.microsoft.com/office/drawing/2014/main" id="{DB8430B2-F094-47E7-A2DA-A7B4D18C74F7}"/>
                </a:ext>
              </a:extLst>
            </p:cNvPr>
            <p:cNvCxnSpPr>
              <a:cxnSpLocks/>
              <a:stCxn id="35" idx="3"/>
              <a:endCxn id="21" idx="1"/>
            </p:cNvCxnSpPr>
            <p:nvPr/>
          </p:nvCxnSpPr>
          <p:spPr>
            <a:xfrm>
              <a:off x="7542437" y="3147218"/>
              <a:ext cx="1066349" cy="1"/>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7" name="Rectangle 52">
              <a:extLst>
                <a:ext uri="{FF2B5EF4-FFF2-40B4-BE49-F238E27FC236}">
                  <a16:creationId xmlns:a16="http://schemas.microsoft.com/office/drawing/2014/main" id="{87F70BB5-0051-4038-89DF-DCDEB3B2410C}"/>
                </a:ext>
              </a:extLst>
            </p:cNvPr>
            <p:cNvSpPr>
              <a:spLocks noChangeArrowheads="1"/>
            </p:cNvSpPr>
            <p:nvPr/>
          </p:nvSpPr>
          <p:spPr bwMode="auto">
            <a:xfrm>
              <a:off x="6124159" y="2955913"/>
              <a:ext cx="83910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a:t>
              </a:r>
            </a:p>
          </p:txBody>
        </p:sp>
        <p:cxnSp>
          <p:nvCxnSpPr>
            <p:cNvPr id="38" name="Connector: Elbow 37">
              <a:extLst>
                <a:ext uri="{FF2B5EF4-FFF2-40B4-BE49-F238E27FC236}">
                  <a16:creationId xmlns:a16="http://schemas.microsoft.com/office/drawing/2014/main" id="{75BE969D-A3C1-42F5-BB4C-8BC0AAD9CF53}"/>
                </a:ext>
              </a:extLst>
            </p:cNvPr>
            <p:cNvCxnSpPr>
              <a:cxnSpLocks/>
              <a:stCxn id="37" idx="3"/>
              <a:endCxn id="35" idx="1"/>
            </p:cNvCxnSpPr>
            <p:nvPr/>
          </p:nvCxnSpPr>
          <p:spPr>
            <a:xfrm>
              <a:off x="6963267" y="3146152"/>
              <a:ext cx="450582" cy="0"/>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76FD0355-901F-459B-B2A3-EF4ACE7869D7}"/>
                </a:ext>
              </a:extLst>
            </p:cNvPr>
            <p:cNvCxnSpPr>
              <a:cxnSpLocks/>
            </p:cNvCxnSpPr>
            <p:nvPr/>
          </p:nvCxnSpPr>
          <p:spPr>
            <a:xfrm rot="5400000">
              <a:off x="6399714" y="2798299"/>
              <a:ext cx="288000" cy="2"/>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4E03C0A4-0D77-46DB-8854-4DF9BA7980BD}"/>
                </a:ext>
              </a:extLst>
            </p:cNvPr>
            <p:cNvCxnSpPr>
              <a:cxnSpLocks/>
              <a:stCxn id="26" idx="1"/>
              <a:endCxn id="34" idx="1"/>
            </p:cNvCxnSpPr>
            <p:nvPr/>
          </p:nvCxnSpPr>
          <p:spPr>
            <a:xfrm rot="10800000" flipH="1">
              <a:off x="5714329" y="2547160"/>
              <a:ext cx="23908" cy="1611049"/>
            </a:xfrm>
            <a:prstGeom prst="bentConnector3">
              <a:avLst>
                <a:gd name="adj1" fmla="val -956165"/>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2059C953-3DF7-42EE-9BDE-EB02974CA1DD}"/>
                </a:ext>
              </a:extLst>
            </p:cNvPr>
            <p:cNvCxnSpPr>
              <a:cxnSpLocks/>
              <a:stCxn id="45" idx="1"/>
              <a:endCxn id="16" idx="1"/>
            </p:cNvCxnSpPr>
            <p:nvPr/>
          </p:nvCxnSpPr>
          <p:spPr>
            <a:xfrm flipV="1">
              <a:off x="7917674" y="3469878"/>
              <a:ext cx="716512" cy="247690"/>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0C11FD24-1BC3-433D-87D4-73360C84DA3D}"/>
                </a:ext>
              </a:extLst>
            </p:cNvPr>
            <p:cNvCxnSpPr>
              <a:cxnSpLocks/>
              <a:stCxn id="45" idx="5"/>
              <a:endCxn id="26" idx="3"/>
            </p:cNvCxnSpPr>
            <p:nvPr/>
          </p:nvCxnSpPr>
          <p:spPr>
            <a:xfrm flipH="1">
              <a:off x="7280048" y="3857720"/>
              <a:ext cx="777861" cy="300488"/>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grpSp>
      <p:sp>
        <p:nvSpPr>
          <p:cNvPr id="84" name="TextBox 83">
            <a:extLst>
              <a:ext uri="{FF2B5EF4-FFF2-40B4-BE49-F238E27FC236}">
                <a16:creationId xmlns:a16="http://schemas.microsoft.com/office/drawing/2014/main" id="{159914FF-1249-481D-85BD-45591662CBE2}"/>
              </a:ext>
            </a:extLst>
          </p:cNvPr>
          <p:cNvSpPr txBox="1"/>
          <p:nvPr/>
        </p:nvSpPr>
        <p:spPr>
          <a:xfrm>
            <a:off x="9531579" y="5376048"/>
            <a:ext cx="1399265" cy="215444"/>
          </a:xfrm>
          <a:prstGeom prst="rect">
            <a:avLst/>
          </a:prstGeom>
          <a:noFill/>
        </p:spPr>
        <p:txBody>
          <a:bodyPr wrap="square">
            <a:spAutoFit/>
          </a:bodyPr>
          <a:lstStyle/>
          <a:p>
            <a:pPr algn="ctr"/>
            <a:r>
              <a:rPr lang="en-US" altLang="en-US" sz="800" dirty="0" err="1">
                <a:solidFill>
                  <a:srgbClr val="000000"/>
                </a:solidFill>
              </a:rPr>
              <a:t>eSIM</a:t>
            </a:r>
            <a:r>
              <a:rPr lang="en-US" altLang="en-US" sz="800" dirty="0">
                <a:solidFill>
                  <a:srgbClr val="000000"/>
                </a:solidFill>
              </a:rPr>
              <a:t> Lines</a:t>
            </a:r>
          </a:p>
        </p:txBody>
      </p:sp>
    </p:spTree>
    <p:extLst>
      <p:ext uri="{BB962C8B-B14F-4D97-AF65-F5344CB8AC3E}">
        <p14:creationId xmlns:p14="http://schemas.microsoft.com/office/powerpoint/2010/main" val="544377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7" name="Title 1">
            <a:extLst>
              <a:ext uri="{FF2B5EF4-FFF2-40B4-BE49-F238E27FC236}">
                <a16:creationId xmlns:a16="http://schemas.microsoft.com/office/drawing/2014/main" id="{750D08CD-2B20-44ED-832E-7E22ECEE63D6}"/>
              </a:ext>
            </a:extLst>
          </p:cNvPr>
          <p:cNvSpPr>
            <a:spLocks noGrp="1"/>
          </p:cNvSpPr>
          <p:nvPr>
            <p:ph type="title"/>
          </p:nvPr>
        </p:nvSpPr>
        <p:spPr>
          <a:xfrm>
            <a:off x="446942" y="263044"/>
            <a:ext cx="10515600" cy="628406"/>
          </a:xfrm>
        </p:spPr>
        <p:txBody>
          <a:bodyPr>
            <a:normAutofit/>
          </a:bodyPr>
          <a:lstStyle/>
          <a:p>
            <a:r>
              <a:rPr lang="en-US" sz="3600" dirty="0">
                <a:latin typeface="+mn-lt"/>
              </a:rPr>
              <a:t>Test Toolkit Event based Test Method</a:t>
            </a:r>
            <a:endParaRPr lang="en-GB" sz="3600" dirty="0">
              <a:latin typeface="+mn-lt"/>
            </a:endParaRPr>
          </a:p>
        </p:txBody>
      </p:sp>
      <p:sp>
        <p:nvSpPr>
          <p:cNvPr id="48" name="Text Placeholder 3">
            <a:extLst>
              <a:ext uri="{FF2B5EF4-FFF2-40B4-BE49-F238E27FC236}">
                <a16:creationId xmlns:a16="http://schemas.microsoft.com/office/drawing/2014/main" id="{E385ADBB-9D47-49E2-A8F0-AABB2F34C123}"/>
              </a:ext>
            </a:extLst>
          </p:cNvPr>
          <p:cNvSpPr txBox="1">
            <a:spLocks/>
          </p:cNvSpPr>
          <p:nvPr/>
        </p:nvSpPr>
        <p:spPr>
          <a:xfrm>
            <a:off x="475012" y="1125525"/>
            <a:ext cx="4701655" cy="5469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Unlike with </a:t>
            </a:r>
            <a:r>
              <a:rPr lang="en-US" sz="1800" dirty="0" err="1"/>
              <a:t>eSIM</a:t>
            </a:r>
            <a:r>
              <a:rPr lang="en-US" sz="1800" dirty="0"/>
              <a:t> or removable SIM solutions, integrated SIM solutions (</a:t>
            </a:r>
            <a:r>
              <a:rPr lang="en-US" sz="1800" dirty="0" err="1"/>
              <a:t>iSIM</a:t>
            </a:r>
            <a:r>
              <a:rPr lang="en-US" sz="1800" dirty="0"/>
              <a:t>) includes additional Software layers and processors between the Baseband and </a:t>
            </a:r>
            <a:r>
              <a:rPr lang="en-US" sz="1800" dirty="0" err="1"/>
              <a:t>iSIM</a:t>
            </a:r>
            <a:r>
              <a:rPr lang="en-US" sz="1800" dirty="0"/>
              <a:t>.</a:t>
            </a:r>
          </a:p>
          <a:p>
            <a:r>
              <a:rPr lang="en-US" sz="1800" dirty="0"/>
              <a:t>Hence this test method allows verification of APDU content at the non-removable SIM it is suitable for the devices with integrated SIM (</a:t>
            </a:r>
            <a:r>
              <a:rPr lang="en-US" sz="1800" dirty="0" err="1"/>
              <a:t>iSIM</a:t>
            </a:r>
            <a:r>
              <a:rPr lang="en-US" sz="1800" dirty="0"/>
              <a:t>) and it can be used for all others as well.</a:t>
            </a:r>
          </a:p>
          <a:p>
            <a:r>
              <a:rPr lang="en-US" sz="1800" dirty="0">
                <a:latin typeface="+mn-lt"/>
              </a:rPr>
              <a:t>For </a:t>
            </a:r>
            <a:r>
              <a:rPr lang="en-US" sz="1800" dirty="0"/>
              <a:t>TS 31.127 (USIM) and REFRESH TCs in 31.117</a:t>
            </a:r>
            <a:r>
              <a:rPr lang="en-US" sz="1800" dirty="0">
                <a:latin typeface="+mn-lt"/>
              </a:rPr>
              <a:t> (USAT) Card OS (</a:t>
            </a:r>
            <a:r>
              <a:rPr lang="en-US" sz="1800" dirty="0" err="1">
                <a:latin typeface="+mn-lt"/>
              </a:rPr>
              <a:t>eg</a:t>
            </a:r>
            <a:r>
              <a:rPr lang="en-US" sz="1800" dirty="0">
                <a:latin typeface="+mn-lt"/>
              </a:rPr>
              <a:t>: Test Card OS) is required to support two new Test Toolkit Events for APDU content verification using a Test Toolkit Applet.</a:t>
            </a:r>
            <a:r>
              <a:rPr lang="en-US" sz="1800" dirty="0"/>
              <a:t> </a:t>
            </a:r>
          </a:p>
          <a:p>
            <a:r>
              <a:rPr lang="en-US" sz="1800" dirty="0"/>
              <a:t>Standard Toolkit Events and handlers in the Test Toolkit Applet can be used for 31.117 testing except for the file read verification for REFRESH TCs.</a:t>
            </a:r>
            <a:endParaRPr lang="en-US" sz="1800" dirty="0">
              <a:latin typeface="+mn-lt"/>
            </a:endParaRPr>
          </a:p>
          <a:p>
            <a:r>
              <a:rPr lang="en-US" sz="1800" dirty="0"/>
              <a:t>This Test method can be used for all devices/</a:t>
            </a:r>
            <a:r>
              <a:rPr lang="en-US" sz="1800" dirty="0" err="1"/>
              <a:t>nrUICCs</a:t>
            </a:r>
            <a:r>
              <a:rPr lang="en-US" sz="1800" dirty="0"/>
              <a:t> with Toolkit capabilities if supported by the </a:t>
            </a:r>
            <a:r>
              <a:rPr lang="en-US" sz="1800" dirty="0" err="1"/>
              <a:t>iSIM</a:t>
            </a:r>
            <a:r>
              <a:rPr lang="en-US" sz="1800" dirty="0"/>
              <a:t>/(e)UICC. </a:t>
            </a:r>
          </a:p>
        </p:txBody>
      </p:sp>
      <p:grpSp>
        <p:nvGrpSpPr>
          <p:cNvPr id="49" name="Group 48">
            <a:extLst>
              <a:ext uri="{FF2B5EF4-FFF2-40B4-BE49-F238E27FC236}">
                <a16:creationId xmlns:a16="http://schemas.microsoft.com/office/drawing/2014/main" id="{4FF0068A-AB39-4BDB-BA80-A4CE312C8E20}"/>
              </a:ext>
            </a:extLst>
          </p:cNvPr>
          <p:cNvGrpSpPr/>
          <p:nvPr/>
        </p:nvGrpSpPr>
        <p:grpSpPr>
          <a:xfrm>
            <a:off x="5386161" y="2219325"/>
            <a:ext cx="6564313" cy="3777456"/>
            <a:chOff x="5386161" y="1257300"/>
            <a:chExt cx="6564313" cy="3777456"/>
          </a:xfrm>
        </p:grpSpPr>
        <p:grpSp>
          <p:nvGrpSpPr>
            <p:cNvPr id="50" name="Group 49">
              <a:extLst>
                <a:ext uri="{FF2B5EF4-FFF2-40B4-BE49-F238E27FC236}">
                  <a16:creationId xmlns:a16="http://schemas.microsoft.com/office/drawing/2014/main" id="{F21060A0-6FAF-4698-AF93-F76D0370A808}"/>
                </a:ext>
              </a:extLst>
            </p:cNvPr>
            <p:cNvGrpSpPr/>
            <p:nvPr/>
          </p:nvGrpSpPr>
          <p:grpSpPr>
            <a:xfrm>
              <a:off x="7888630" y="3688541"/>
              <a:ext cx="198323" cy="198206"/>
              <a:chOff x="7907680" y="3682191"/>
              <a:chExt cx="198323" cy="198206"/>
            </a:xfrm>
          </p:grpSpPr>
          <p:sp>
            <p:nvSpPr>
              <p:cNvPr id="85" name="Oval 84">
                <a:extLst>
                  <a:ext uri="{FF2B5EF4-FFF2-40B4-BE49-F238E27FC236}">
                    <a16:creationId xmlns:a16="http://schemas.microsoft.com/office/drawing/2014/main" id="{F5AE82CD-0E97-4B4A-9EEB-7D6654411F3E}"/>
                  </a:ext>
                </a:extLst>
              </p:cNvPr>
              <p:cNvSpPr/>
              <p:nvPr/>
            </p:nvSpPr>
            <p:spPr>
              <a:xfrm>
                <a:off x="7907680" y="3682191"/>
                <a:ext cx="198323" cy="1982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6" name="Straight Connector 85">
                <a:extLst>
                  <a:ext uri="{FF2B5EF4-FFF2-40B4-BE49-F238E27FC236}">
                    <a16:creationId xmlns:a16="http://schemas.microsoft.com/office/drawing/2014/main" id="{3B463CA4-F51D-46A6-84A0-E8EEFD35C9DC}"/>
                  </a:ext>
                </a:extLst>
              </p:cNvPr>
              <p:cNvCxnSpPr>
                <a:stCxn id="85" idx="1"/>
                <a:endCxn id="85" idx="5"/>
              </p:cNvCxnSpPr>
              <p:nvPr/>
            </p:nvCxnSpPr>
            <p:spPr>
              <a:xfrm>
                <a:off x="7936724" y="3711218"/>
                <a:ext cx="140235" cy="14015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1" name="Rectangle 7">
              <a:extLst>
                <a:ext uri="{FF2B5EF4-FFF2-40B4-BE49-F238E27FC236}">
                  <a16:creationId xmlns:a16="http://schemas.microsoft.com/office/drawing/2014/main" id="{5DB7784A-437D-4AEC-B933-CC7EB27AE133}"/>
                </a:ext>
              </a:extLst>
            </p:cNvPr>
            <p:cNvSpPr>
              <a:spLocks noChangeArrowheads="1"/>
            </p:cNvSpPr>
            <p:nvPr/>
          </p:nvSpPr>
          <p:spPr bwMode="auto">
            <a:xfrm>
              <a:off x="5386161" y="1257300"/>
              <a:ext cx="2118519" cy="3579441"/>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dirty="0">
                  <a:solidFill>
                    <a:srgbClr val="000000"/>
                  </a:solidFill>
                  <a:latin typeface="Calibri" panose="020F0502020204030204" pitchFamily="34" charset="0"/>
                </a:rPr>
                <a:t>GCF/PTCRB Test Platform</a:t>
              </a:r>
              <a:endParaRPr lang="en-US" dirty="0"/>
            </a:p>
          </p:txBody>
        </p:sp>
        <p:sp>
          <p:nvSpPr>
            <p:cNvPr id="52" name="Rectangle 51">
              <a:extLst>
                <a:ext uri="{FF2B5EF4-FFF2-40B4-BE49-F238E27FC236}">
                  <a16:creationId xmlns:a16="http://schemas.microsoft.com/office/drawing/2014/main" id="{3306179B-0D3F-438E-B3F0-E91F7DAD974B}"/>
                </a:ext>
              </a:extLst>
            </p:cNvPr>
            <p:cNvSpPr/>
            <p:nvPr/>
          </p:nvSpPr>
          <p:spPr>
            <a:xfrm rot="16200000">
              <a:off x="10658246" y="3456215"/>
              <a:ext cx="952505" cy="215444"/>
            </a:xfrm>
            <a:prstGeom prst="rect">
              <a:avLst/>
            </a:prstGeom>
          </p:spPr>
          <p:txBody>
            <a:bodyPr wrap="none">
              <a:spAutoFit/>
            </a:bodyPr>
            <a:lstStyle/>
            <a:p>
              <a:r>
                <a:rPr lang="de-DE" sz="800" dirty="0"/>
                <a:t>Std. Toolkit Events</a:t>
              </a:r>
              <a:endParaRPr lang="en-US" sz="800" dirty="0"/>
            </a:p>
          </p:txBody>
        </p:sp>
        <p:sp>
          <p:nvSpPr>
            <p:cNvPr id="53" name="Rectangle 5">
              <a:extLst>
                <a:ext uri="{FF2B5EF4-FFF2-40B4-BE49-F238E27FC236}">
                  <a16:creationId xmlns:a16="http://schemas.microsoft.com/office/drawing/2014/main" id="{56C9625A-4293-4F73-B18D-AB97F6AD1007}"/>
                </a:ext>
              </a:extLst>
            </p:cNvPr>
            <p:cNvSpPr>
              <a:spLocks noChangeArrowheads="1"/>
            </p:cNvSpPr>
            <p:nvPr/>
          </p:nvSpPr>
          <p:spPr bwMode="auto">
            <a:xfrm>
              <a:off x="11094811" y="3001169"/>
              <a:ext cx="541338" cy="8128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6">
              <a:extLst>
                <a:ext uri="{FF2B5EF4-FFF2-40B4-BE49-F238E27FC236}">
                  <a16:creationId xmlns:a16="http://schemas.microsoft.com/office/drawing/2014/main" id="{91AADC25-8669-4BEA-A68C-FB1676B80047}"/>
                </a:ext>
              </a:extLst>
            </p:cNvPr>
            <p:cNvSpPr>
              <a:spLocks noChangeArrowheads="1"/>
            </p:cNvSpPr>
            <p:nvPr/>
          </p:nvSpPr>
          <p:spPr bwMode="auto">
            <a:xfrm>
              <a:off x="11094811" y="3001169"/>
              <a:ext cx="541338" cy="812800"/>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Rectangle 7">
              <a:extLst>
                <a:ext uri="{FF2B5EF4-FFF2-40B4-BE49-F238E27FC236}">
                  <a16:creationId xmlns:a16="http://schemas.microsoft.com/office/drawing/2014/main" id="{D65746B7-4FC6-47BA-9B2F-217729D2897A}"/>
                </a:ext>
              </a:extLst>
            </p:cNvPr>
            <p:cNvSpPr>
              <a:spLocks noChangeArrowheads="1"/>
            </p:cNvSpPr>
            <p:nvPr/>
          </p:nvSpPr>
          <p:spPr bwMode="auto">
            <a:xfrm>
              <a:off x="8634186" y="2224881"/>
              <a:ext cx="3217863" cy="2497321"/>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de-DE" dirty="0"/>
                <a:t>DUT</a:t>
              </a:r>
              <a:endParaRPr lang="en-US" dirty="0"/>
            </a:p>
          </p:txBody>
        </p:sp>
        <p:sp>
          <p:nvSpPr>
            <p:cNvPr id="56" name="Rectangle 8">
              <a:extLst>
                <a:ext uri="{FF2B5EF4-FFF2-40B4-BE49-F238E27FC236}">
                  <a16:creationId xmlns:a16="http://schemas.microsoft.com/office/drawing/2014/main" id="{CB929FC2-BD0A-45F5-B2FC-4683D6D24EAD}"/>
                </a:ext>
              </a:extLst>
            </p:cNvPr>
            <p:cNvSpPr>
              <a:spLocks noChangeArrowheads="1"/>
            </p:cNvSpPr>
            <p:nvPr/>
          </p:nvSpPr>
          <p:spPr bwMode="auto">
            <a:xfrm>
              <a:off x="8311924" y="2224881"/>
              <a:ext cx="3638550" cy="2809875"/>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10">
              <a:extLst>
                <a:ext uri="{FF2B5EF4-FFF2-40B4-BE49-F238E27FC236}">
                  <a16:creationId xmlns:a16="http://schemas.microsoft.com/office/drawing/2014/main" id="{ED6766E4-75CC-499D-8E57-5F3143EA48C2}"/>
                </a:ext>
              </a:extLst>
            </p:cNvPr>
            <p:cNvSpPr>
              <a:spLocks noChangeArrowheads="1"/>
            </p:cNvSpPr>
            <p:nvPr/>
          </p:nvSpPr>
          <p:spPr bwMode="auto">
            <a:xfrm>
              <a:off x="8735786" y="2586831"/>
              <a:ext cx="1439863" cy="1852613"/>
            </a:xfrm>
            <a:prstGeom prst="rect">
              <a:avLst/>
            </a:prstGeom>
            <a:solidFill>
              <a:srgbClr val="EBF1D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Baseband</a:t>
              </a:r>
              <a:endParaRPr lang="en-US" sz="1400" dirty="0"/>
            </a:p>
          </p:txBody>
        </p:sp>
        <p:sp>
          <p:nvSpPr>
            <p:cNvPr id="58" name="Rectangle 15">
              <a:extLst>
                <a:ext uri="{FF2B5EF4-FFF2-40B4-BE49-F238E27FC236}">
                  <a16:creationId xmlns:a16="http://schemas.microsoft.com/office/drawing/2014/main" id="{533C91D4-B229-4854-A014-9519E363A69F}"/>
                </a:ext>
              </a:extLst>
            </p:cNvPr>
            <p:cNvSpPr>
              <a:spLocks noChangeArrowheads="1"/>
            </p:cNvSpPr>
            <p:nvPr/>
          </p:nvSpPr>
          <p:spPr bwMode="auto">
            <a:xfrm>
              <a:off x="9051699" y="4072731"/>
              <a:ext cx="565150"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UICC interface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16">
              <a:extLst>
                <a:ext uri="{FF2B5EF4-FFF2-40B4-BE49-F238E27FC236}">
                  <a16:creationId xmlns:a16="http://schemas.microsoft.com/office/drawing/2014/main" id="{CFDB7A60-5BEF-46B6-AAD1-0235E9F98327}"/>
                </a:ext>
              </a:extLst>
            </p:cNvPr>
            <p:cNvSpPr>
              <a:spLocks noChangeArrowheads="1"/>
            </p:cNvSpPr>
            <p:nvPr/>
          </p:nvSpPr>
          <p:spPr bwMode="auto">
            <a:xfrm>
              <a:off x="10286774" y="2586831"/>
              <a:ext cx="1439863" cy="1852613"/>
            </a:xfrm>
            <a:prstGeom prst="rect">
              <a:avLst/>
            </a:prstGeom>
            <a:solidFill>
              <a:srgbClr val="EAEFF5"/>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a:t>nrUICC (iSIM)</a:t>
              </a:r>
              <a:endParaRPr lang="en-US" sz="1400" dirty="0"/>
            </a:p>
          </p:txBody>
        </p:sp>
        <p:sp>
          <p:nvSpPr>
            <p:cNvPr id="60" name="Rectangle 28">
              <a:extLst>
                <a:ext uri="{FF2B5EF4-FFF2-40B4-BE49-F238E27FC236}">
                  <a16:creationId xmlns:a16="http://schemas.microsoft.com/office/drawing/2014/main" id="{7F83EC85-1C3E-4795-B306-DCD00D82DBDE}"/>
                </a:ext>
              </a:extLst>
            </p:cNvPr>
            <p:cNvSpPr>
              <a:spLocks noChangeArrowheads="1"/>
            </p:cNvSpPr>
            <p:nvPr/>
          </p:nvSpPr>
          <p:spPr bwMode="auto">
            <a:xfrm>
              <a:off x="8608786" y="2920206"/>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sp>
          <p:nvSpPr>
            <p:cNvPr id="61" name="Rectangle 29">
              <a:extLst>
                <a:ext uri="{FF2B5EF4-FFF2-40B4-BE49-F238E27FC236}">
                  <a16:creationId xmlns:a16="http://schemas.microsoft.com/office/drawing/2014/main" id="{7295D4C6-0AE0-4A65-910B-572C035E0E0E}"/>
                </a:ext>
              </a:extLst>
            </p:cNvPr>
            <p:cNvSpPr>
              <a:spLocks noChangeArrowheads="1"/>
            </p:cNvSpPr>
            <p:nvPr/>
          </p:nvSpPr>
          <p:spPr bwMode="auto">
            <a:xfrm>
              <a:off x="8546874" y="3469481"/>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2" name="Rectangle 34">
              <a:extLst>
                <a:ext uri="{FF2B5EF4-FFF2-40B4-BE49-F238E27FC236}">
                  <a16:creationId xmlns:a16="http://schemas.microsoft.com/office/drawing/2014/main" id="{D2D42FB3-06DD-460F-8F39-D5934DFA9974}"/>
                </a:ext>
              </a:extLst>
            </p:cNvPr>
            <p:cNvSpPr>
              <a:spLocks noChangeArrowheads="1"/>
            </p:cNvSpPr>
            <p:nvPr/>
          </p:nvSpPr>
          <p:spPr bwMode="auto">
            <a:xfrm>
              <a:off x="5633811" y="1956594"/>
              <a:ext cx="1785938" cy="1482725"/>
            </a:xfrm>
            <a:prstGeom prst="rect">
              <a:avLst/>
            </a:prstGeom>
            <a:solidFill>
              <a:srgbClr val="F9C499"/>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400" dirty="0"/>
                <a:t>UICC/Terminal Interface Tester</a:t>
              </a:r>
            </a:p>
          </p:txBody>
        </p:sp>
        <p:sp>
          <p:nvSpPr>
            <p:cNvPr id="63" name="Rectangle 48">
              <a:extLst>
                <a:ext uri="{FF2B5EF4-FFF2-40B4-BE49-F238E27FC236}">
                  <a16:creationId xmlns:a16="http://schemas.microsoft.com/office/drawing/2014/main" id="{42AD1ADA-B219-4102-BC6B-48E8064BE852}"/>
                </a:ext>
              </a:extLst>
            </p:cNvPr>
            <p:cNvSpPr>
              <a:spLocks noChangeArrowheads="1"/>
            </p:cNvSpPr>
            <p:nvPr/>
          </p:nvSpPr>
          <p:spPr bwMode="auto">
            <a:xfrm>
              <a:off x="7719063" y="2990847"/>
              <a:ext cx="7117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Configuration</a:t>
              </a:r>
              <a:br>
                <a:rPr kumimoji="0" lang="en-US" altLang="en-US" sz="1000" b="0" i="0" u="none" strike="noStrike" cap="none" normalizeH="0" baseline="0" dirty="0">
                  <a:ln>
                    <a:noFill/>
                  </a:ln>
                  <a:solidFill>
                    <a:srgbClr val="000000"/>
                  </a:solidFill>
                  <a:effectLst/>
                  <a:latin typeface="Calibri" panose="020F0502020204030204" pitchFamily="34" charset="0"/>
                </a:rPr>
              </a:br>
              <a:r>
                <a:rPr kumimoji="0" lang="en-US" altLang="en-US" sz="1000" b="0" i="0" u="none" strike="noStrike" cap="none" normalizeH="0" baseline="0" dirty="0">
                  <a:ln>
                    <a:noFill/>
                  </a:ln>
                  <a:solidFill>
                    <a:srgbClr val="000000"/>
                  </a:solidFill>
                  <a:effectLst/>
                  <a:latin typeface="Calibri" panose="020F0502020204030204" pitchFamily="34" charset="0"/>
                </a:rPr>
                <a:t>Commands</a:t>
              </a:r>
              <a:endParaRPr kumimoji="0" lang="en-US" altLang="en-US" sz="1000" b="0" i="0" u="none" strike="noStrike" cap="none" normalizeH="0" baseline="0" dirty="0">
                <a:ln>
                  <a:noFill/>
                </a:ln>
                <a:solidFill>
                  <a:schemeClr val="tx1"/>
                </a:solidFill>
                <a:effectLst/>
                <a:latin typeface="Arial" panose="020B0604020202020204" pitchFamily="34" charset="0"/>
              </a:endParaRPr>
            </a:p>
          </p:txBody>
        </p:sp>
        <p:sp>
          <p:nvSpPr>
            <p:cNvPr id="64" name="Rectangle 52">
              <a:extLst>
                <a:ext uri="{FF2B5EF4-FFF2-40B4-BE49-F238E27FC236}">
                  <a16:creationId xmlns:a16="http://schemas.microsoft.com/office/drawing/2014/main" id="{DC4A5E14-1B1D-4109-B991-51BFE4D665D2}"/>
                </a:ext>
              </a:extLst>
            </p:cNvPr>
            <p:cNvSpPr>
              <a:spLocks noChangeArrowheads="1"/>
            </p:cNvSpPr>
            <p:nvPr/>
          </p:nvSpPr>
          <p:spPr bwMode="auto">
            <a:xfrm>
              <a:off x="10472511" y="2866231"/>
              <a:ext cx="1068388" cy="242888"/>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bodyPr>
            <a:lstStyle/>
            <a:p>
              <a:pPr algn="ctr"/>
              <a:r>
                <a:rPr lang="en-US" altLang="en-US" sz="1000" dirty="0">
                  <a:solidFill>
                    <a:srgbClr val="000000"/>
                  </a:solidFill>
                  <a:latin typeface="Calibri" panose="020F0502020204030204" pitchFamily="34" charset="0"/>
                </a:rPr>
                <a:t>Test Toolkit Applet</a:t>
              </a:r>
              <a:endParaRPr lang="en-US" altLang="en-US" sz="1000" dirty="0">
                <a:latin typeface="Arial" panose="020B0604020202020204" pitchFamily="34" charset="0"/>
              </a:endParaRPr>
            </a:p>
          </p:txBody>
        </p:sp>
        <p:sp>
          <p:nvSpPr>
            <p:cNvPr id="65" name="Rectangle 58">
              <a:extLst>
                <a:ext uri="{FF2B5EF4-FFF2-40B4-BE49-F238E27FC236}">
                  <a16:creationId xmlns:a16="http://schemas.microsoft.com/office/drawing/2014/main" id="{0C789BF6-E0AB-4E38-871D-8D3755AD2E8F}"/>
                </a:ext>
              </a:extLst>
            </p:cNvPr>
            <p:cNvSpPr>
              <a:spLocks noChangeArrowheads="1"/>
            </p:cNvSpPr>
            <p:nvPr/>
          </p:nvSpPr>
          <p:spPr bwMode="auto">
            <a:xfrm>
              <a:off x="5714329" y="3785145"/>
              <a:ext cx="1565719" cy="746125"/>
            </a:xfrm>
            <a:prstGeom prst="rect">
              <a:avLst/>
            </a:prstGeom>
            <a:solidFill>
              <a:srgbClr val="FBD7BB"/>
            </a:solidFill>
            <a:ln w="6350">
              <a:solidFill>
                <a:srgbClr val="000000"/>
              </a:solid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en-US" sz="1400" dirty="0">
                  <a:solidFill>
                    <a:srgbClr val="000000"/>
                  </a:solidFill>
                  <a:latin typeface="Calibri" panose="020F0502020204030204" pitchFamily="34" charset="0"/>
                </a:rPr>
                <a:t>NW Simulator</a:t>
              </a:r>
              <a:endParaRPr lang="en-US" altLang="en-US" sz="1400" dirty="0">
                <a:latin typeface="Arial" panose="020B0604020202020204" pitchFamily="34" charset="0"/>
              </a:endParaRPr>
            </a:p>
          </p:txBody>
        </p:sp>
        <p:sp>
          <p:nvSpPr>
            <p:cNvPr id="66" name="Rectangle 52">
              <a:extLst>
                <a:ext uri="{FF2B5EF4-FFF2-40B4-BE49-F238E27FC236}">
                  <a16:creationId xmlns:a16="http://schemas.microsoft.com/office/drawing/2014/main" id="{C804D6CE-2B78-4F0B-BF5D-171B83D4EB4A}"/>
                </a:ext>
              </a:extLst>
            </p:cNvPr>
            <p:cNvSpPr>
              <a:spLocks noChangeArrowheads="1"/>
            </p:cNvSpPr>
            <p:nvPr/>
          </p:nvSpPr>
          <p:spPr bwMode="auto">
            <a:xfrm>
              <a:off x="10474326" y="3938589"/>
              <a:ext cx="106838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Card OS/</a:t>
              </a:r>
            </a:p>
            <a:p>
              <a:pPr algn="ctr"/>
              <a:r>
                <a:rPr lang="de-DE" altLang="en-US" sz="1000" dirty="0">
                  <a:solidFill>
                    <a:srgbClr val="000000"/>
                  </a:solidFill>
                </a:rPr>
                <a:t>R</a:t>
              </a:r>
              <a:r>
                <a:rPr lang="en-US" altLang="en-US" sz="1000" dirty="0" err="1">
                  <a:solidFill>
                    <a:srgbClr val="000000"/>
                  </a:solidFill>
                </a:rPr>
                <a:t>untime</a:t>
              </a:r>
              <a:r>
                <a:rPr lang="en-US" altLang="en-US" sz="1000" dirty="0">
                  <a:solidFill>
                    <a:srgbClr val="000000"/>
                  </a:solidFill>
                </a:rPr>
                <a:t> Env.</a:t>
              </a:r>
            </a:p>
          </p:txBody>
        </p:sp>
        <p:grpSp>
          <p:nvGrpSpPr>
            <p:cNvPr id="67" name="Group 66">
              <a:extLst>
                <a:ext uri="{FF2B5EF4-FFF2-40B4-BE49-F238E27FC236}">
                  <a16:creationId xmlns:a16="http://schemas.microsoft.com/office/drawing/2014/main" id="{2F17152B-FA70-4AC9-AFD3-188B74A86320}"/>
                </a:ext>
              </a:extLst>
            </p:cNvPr>
            <p:cNvGrpSpPr/>
            <p:nvPr/>
          </p:nvGrpSpPr>
          <p:grpSpPr>
            <a:xfrm>
              <a:off x="11173732" y="3052194"/>
              <a:ext cx="221115" cy="952505"/>
              <a:chOff x="11173732" y="3102994"/>
              <a:chExt cx="221115" cy="952505"/>
            </a:xfrm>
          </p:grpSpPr>
          <p:sp>
            <p:nvSpPr>
              <p:cNvPr id="82" name="Arrow: Up-Down 81">
                <a:extLst>
                  <a:ext uri="{FF2B5EF4-FFF2-40B4-BE49-F238E27FC236}">
                    <a16:creationId xmlns:a16="http://schemas.microsoft.com/office/drawing/2014/main" id="{E0F4A590-B6EE-47C7-8AA8-9B2B140CE3AE}"/>
                  </a:ext>
                </a:extLst>
              </p:cNvPr>
              <p:cNvSpPr/>
              <p:nvPr/>
            </p:nvSpPr>
            <p:spPr>
              <a:xfrm>
                <a:off x="11175205" y="3138489"/>
                <a:ext cx="219642" cy="888999"/>
              </a:xfrm>
              <a:prstGeom prst="upDown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CDB91663-C4DC-466C-A55A-0FC42C633D28}"/>
                  </a:ext>
                </a:extLst>
              </p:cNvPr>
              <p:cNvSpPr/>
              <p:nvPr/>
            </p:nvSpPr>
            <p:spPr>
              <a:xfrm rot="16200000">
                <a:off x="10805201" y="3471525"/>
                <a:ext cx="952505" cy="215444"/>
              </a:xfrm>
              <a:prstGeom prst="rect">
                <a:avLst/>
              </a:prstGeom>
            </p:spPr>
            <p:txBody>
              <a:bodyPr wrap="none">
                <a:spAutoFit/>
              </a:bodyPr>
              <a:lstStyle/>
              <a:p>
                <a:r>
                  <a:rPr lang="de-DE" sz="800" dirty="0"/>
                  <a:t>Std. Toolkit Events</a:t>
                </a:r>
                <a:endParaRPr lang="en-US" sz="800" dirty="0"/>
              </a:p>
            </p:txBody>
          </p:sp>
        </p:grpSp>
        <p:cxnSp>
          <p:nvCxnSpPr>
            <p:cNvPr id="68" name="Connector: Elbow 67">
              <a:extLst>
                <a:ext uri="{FF2B5EF4-FFF2-40B4-BE49-F238E27FC236}">
                  <a16:creationId xmlns:a16="http://schemas.microsoft.com/office/drawing/2014/main" id="{607DEFE1-4498-45B0-9784-906096BF76FE}"/>
                </a:ext>
              </a:extLst>
            </p:cNvPr>
            <p:cNvCxnSpPr>
              <a:cxnSpLocks/>
              <a:stCxn id="66" idx="2"/>
              <a:endCxn id="69" idx="2"/>
            </p:cNvCxnSpPr>
            <p:nvPr/>
          </p:nvCxnSpPr>
          <p:spPr>
            <a:xfrm rot="5400000" flipH="1">
              <a:off x="10144062" y="3454611"/>
              <a:ext cx="176114" cy="1552802"/>
            </a:xfrm>
            <a:prstGeom prst="bentConnector3">
              <a:avLst>
                <a:gd name="adj1" fmla="val -156844"/>
              </a:avLst>
            </a:prstGeom>
            <a:ln w="38100">
              <a:solidFill>
                <a:schemeClr val="accent5"/>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Rectangle 52">
              <a:extLst>
                <a:ext uri="{FF2B5EF4-FFF2-40B4-BE49-F238E27FC236}">
                  <a16:creationId xmlns:a16="http://schemas.microsoft.com/office/drawing/2014/main" id="{2CE9FB49-2FEC-4DE6-89A5-08E3CAC8C3F7}"/>
                </a:ext>
              </a:extLst>
            </p:cNvPr>
            <p:cNvSpPr>
              <a:spLocks noChangeArrowheads="1"/>
            </p:cNvSpPr>
            <p:nvPr/>
          </p:nvSpPr>
          <p:spPr bwMode="auto">
            <a:xfrm>
              <a:off x="8921524" y="3916364"/>
              <a:ext cx="1068388"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UICC Interface</a:t>
              </a:r>
            </a:p>
          </p:txBody>
        </p:sp>
        <p:sp>
          <p:nvSpPr>
            <p:cNvPr id="70" name="Rectangle 52">
              <a:extLst>
                <a:ext uri="{FF2B5EF4-FFF2-40B4-BE49-F238E27FC236}">
                  <a16:creationId xmlns:a16="http://schemas.microsoft.com/office/drawing/2014/main" id="{A5403F96-84ED-4C7F-B725-A6484FAEF59D}"/>
                </a:ext>
              </a:extLst>
            </p:cNvPr>
            <p:cNvSpPr>
              <a:spLocks noChangeArrowheads="1"/>
            </p:cNvSpPr>
            <p:nvPr/>
          </p:nvSpPr>
          <p:spPr bwMode="auto">
            <a:xfrm>
              <a:off x="9036731" y="2957204"/>
              <a:ext cx="83910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a:t>
              </a:r>
            </a:p>
          </p:txBody>
        </p:sp>
        <p:cxnSp>
          <p:nvCxnSpPr>
            <p:cNvPr id="71" name="Connector: Elbow 70">
              <a:extLst>
                <a:ext uri="{FF2B5EF4-FFF2-40B4-BE49-F238E27FC236}">
                  <a16:creationId xmlns:a16="http://schemas.microsoft.com/office/drawing/2014/main" id="{0F783CF1-30CC-4B1D-9351-6C8479C2AAF9}"/>
                </a:ext>
              </a:extLst>
            </p:cNvPr>
            <p:cNvCxnSpPr>
              <a:cxnSpLocks/>
              <a:stCxn id="70" idx="2"/>
              <a:endCxn id="69" idx="0"/>
            </p:cNvCxnSpPr>
            <p:nvPr/>
          </p:nvCxnSpPr>
          <p:spPr>
            <a:xfrm rot="5400000">
              <a:off x="9166662" y="3626741"/>
              <a:ext cx="578680" cy="567"/>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72" name="Connector: Elbow 71">
              <a:extLst>
                <a:ext uri="{FF2B5EF4-FFF2-40B4-BE49-F238E27FC236}">
                  <a16:creationId xmlns:a16="http://schemas.microsoft.com/office/drawing/2014/main" id="{5C523B52-0A4C-4754-A28A-378AE3CAACA2}"/>
                </a:ext>
              </a:extLst>
            </p:cNvPr>
            <p:cNvCxnSpPr>
              <a:cxnSpLocks/>
              <a:stCxn id="60" idx="3"/>
              <a:endCxn id="70" idx="1"/>
            </p:cNvCxnSpPr>
            <p:nvPr/>
          </p:nvCxnSpPr>
          <p:spPr>
            <a:xfrm>
              <a:off x="8737374" y="3147219"/>
              <a:ext cx="299357" cy="225"/>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73" name="Rectangle 52">
              <a:extLst>
                <a:ext uri="{FF2B5EF4-FFF2-40B4-BE49-F238E27FC236}">
                  <a16:creationId xmlns:a16="http://schemas.microsoft.com/office/drawing/2014/main" id="{6B38BE6C-D376-4230-9DAA-F76631B65A01}"/>
                </a:ext>
              </a:extLst>
            </p:cNvPr>
            <p:cNvSpPr>
              <a:spLocks noChangeArrowheads="1"/>
            </p:cNvSpPr>
            <p:nvPr/>
          </p:nvSpPr>
          <p:spPr bwMode="auto">
            <a:xfrm>
              <a:off x="5738237" y="2433863"/>
              <a:ext cx="1242395"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Test Application</a:t>
              </a:r>
            </a:p>
          </p:txBody>
        </p:sp>
        <p:sp>
          <p:nvSpPr>
            <p:cNvPr id="74" name="Rectangle 28">
              <a:extLst>
                <a:ext uri="{FF2B5EF4-FFF2-40B4-BE49-F238E27FC236}">
                  <a16:creationId xmlns:a16="http://schemas.microsoft.com/office/drawing/2014/main" id="{CA006452-3DC6-4FE2-87DB-F6FA21E4DB57}"/>
                </a:ext>
              </a:extLst>
            </p:cNvPr>
            <p:cNvSpPr>
              <a:spLocks noChangeArrowheads="1"/>
            </p:cNvSpPr>
            <p:nvPr/>
          </p:nvSpPr>
          <p:spPr bwMode="auto">
            <a:xfrm>
              <a:off x="7413849" y="2920205"/>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cxnSp>
          <p:nvCxnSpPr>
            <p:cNvPr id="75" name="Connector: Elbow 74">
              <a:extLst>
                <a:ext uri="{FF2B5EF4-FFF2-40B4-BE49-F238E27FC236}">
                  <a16:creationId xmlns:a16="http://schemas.microsoft.com/office/drawing/2014/main" id="{F748BE54-941B-4969-8DFD-3C588E686AF9}"/>
                </a:ext>
              </a:extLst>
            </p:cNvPr>
            <p:cNvCxnSpPr>
              <a:cxnSpLocks/>
              <a:stCxn id="74" idx="3"/>
              <a:endCxn id="60" idx="1"/>
            </p:cNvCxnSpPr>
            <p:nvPr/>
          </p:nvCxnSpPr>
          <p:spPr>
            <a:xfrm>
              <a:off x="7542437" y="3147218"/>
              <a:ext cx="1066349" cy="1"/>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76" name="Rectangle 52">
              <a:extLst>
                <a:ext uri="{FF2B5EF4-FFF2-40B4-BE49-F238E27FC236}">
                  <a16:creationId xmlns:a16="http://schemas.microsoft.com/office/drawing/2014/main" id="{BB5A523C-DC39-484C-94E8-6A08613E5F9A}"/>
                </a:ext>
              </a:extLst>
            </p:cNvPr>
            <p:cNvSpPr>
              <a:spLocks noChangeArrowheads="1"/>
            </p:cNvSpPr>
            <p:nvPr/>
          </p:nvSpPr>
          <p:spPr bwMode="auto">
            <a:xfrm>
              <a:off x="6124159" y="2955913"/>
              <a:ext cx="83910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a:t>
              </a:r>
            </a:p>
          </p:txBody>
        </p:sp>
        <p:cxnSp>
          <p:nvCxnSpPr>
            <p:cNvPr id="77" name="Connector: Elbow 76">
              <a:extLst>
                <a:ext uri="{FF2B5EF4-FFF2-40B4-BE49-F238E27FC236}">
                  <a16:creationId xmlns:a16="http://schemas.microsoft.com/office/drawing/2014/main" id="{BD79A7E5-7B6B-4C3B-BB5D-00E296770ABB}"/>
                </a:ext>
              </a:extLst>
            </p:cNvPr>
            <p:cNvCxnSpPr>
              <a:cxnSpLocks/>
              <a:stCxn id="76" idx="3"/>
              <a:endCxn id="74" idx="1"/>
            </p:cNvCxnSpPr>
            <p:nvPr/>
          </p:nvCxnSpPr>
          <p:spPr>
            <a:xfrm>
              <a:off x="6963267" y="3146152"/>
              <a:ext cx="450582" cy="0"/>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4FE97935-5D35-4137-996A-D138AC497B45}"/>
                </a:ext>
              </a:extLst>
            </p:cNvPr>
            <p:cNvCxnSpPr>
              <a:cxnSpLocks/>
            </p:cNvCxnSpPr>
            <p:nvPr/>
          </p:nvCxnSpPr>
          <p:spPr>
            <a:xfrm rot="5400000">
              <a:off x="6399714" y="2798299"/>
              <a:ext cx="288000" cy="2"/>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79" name="Connector: Elbow 78">
              <a:extLst>
                <a:ext uri="{FF2B5EF4-FFF2-40B4-BE49-F238E27FC236}">
                  <a16:creationId xmlns:a16="http://schemas.microsoft.com/office/drawing/2014/main" id="{0EF99B6B-775D-4AA6-A622-F14CEC30DD98}"/>
                </a:ext>
              </a:extLst>
            </p:cNvPr>
            <p:cNvCxnSpPr>
              <a:cxnSpLocks/>
              <a:stCxn id="65" idx="1"/>
              <a:endCxn id="73" idx="1"/>
            </p:cNvCxnSpPr>
            <p:nvPr/>
          </p:nvCxnSpPr>
          <p:spPr>
            <a:xfrm rot="10800000" flipH="1">
              <a:off x="5714329" y="2547160"/>
              <a:ext cx="23908" cy="1611049"/>
            </a:xfrm>
            <a:prstGeom prst="bentConnector3">
              <a:avLst>
                <a:gd name="adj1" fmla="val -956165"/>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3036FA67-78C8-40A9-92DA-FDCAE3FABE5B}"/>
                </a:ext>
              </a:extLst>
            </p:cNvPr>
            <p:cNvCxnSpPr>
              <a:cxnSpLocks/>
              <a:stCxn id="85" idx="1"/>
              <a:endCxn id="55" idx="1"/>
            </p:cNvCxnSpPr>
            <p:nvPr/>
          </p:nvCxnSpPr>
          <p:spPr>
            <a:xfrm flipV="1">
              <a:off x="7917674" y="3473542"/>
              <a:ext cx="716512" cy="244026"/>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B7D32730-1AF2-43F0-8D06-8E6848E4CB3C}"/>
                </a:ext>
              </a:extLst>
            </p:cNvPr>
            <p:cNvCxnSpPr>
              <a:cxnSpLocks/>
              <a:stCxn id="85" idx="5"/>
              <a:endCxn id="65" idx="3"/>
            </p:cNvCxnSpPr>
            <p:nvPr/>
          </p:nvCxnSpPr>
          <p:spPr>
            <a:xfrm flipH="1">
              <a:off x="7280048" y="3857720"/>
              <a:ext cx="777861" cy="300488"/>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grpSp>
      <p:sp>
        <p:nvSpPr>
          <p:cNvPr id="87" name="TextBox 86">
            <a:extLst>
              <a:ext uri="{FF2B5EF4-FFF2-40B4-BE49-F238E27FC236}">
                <a16:creationId xmlns:a16="http://schemas.microsoft.com/office/drawing/2014/main" id="{870E6076-B140-44F8-8609-5240B254DB95}"/>
              </a:ext>
            </a:extLst>
          </p:cNvPr>
          <p:cNvSpPr txBox="1"/>
          <p:nvPr/>
        </p:nvSpPr>
        <p:spPr>
          <a:xfrm>
            <a:off x="9627511" y="5371926"/>
            <a:ext cx="1399265" cy="215444"/>
          </a:xfrm>
          <a:prstGeom prst="rect">
            <a:avLst/>
          </a:prstGeom>
          <a:noFill/>
        </p:spPr>
        <p:txBody>
          <a:bodyPr wrap="square">
            <a:spAutoFit/>
          </a:bodyPr>
          <a:lstStyle/>
          <a:p>
            <a:pPr algn="ctr"/>
            <a:r>
              <a:rPr lang="en-US" altLang="en-US" sz="800" dirty="0">
                <a:solidFill>
                  <a:srgbClr val="000000"/>
                </a:solidFill>
              </a:rPr>
              <a:t>SW Interface for </a:t>
            </a:r>
            <a:r>
              <a:rPr lang="en-US" altLang="en-US" sz="800" dirty="0" err="1">
                <a:solidFill>
                  <a:srgbClr val="000000"/>
                </a:solidFill>
              </a:rPr>
              <a:t>iSIM</a:t>
            </a:r>
            <a:endParaRPr lang="en-US" altLang="en-US" sz="800" dirty="0">
              <a:solidFill>
                <a:srgbClr val="000000"/>
              </a:solidFill>
            </a:endParaRPr>
          </a:p>
        </p:txBody>
      </p:sp>
      <p:sp>
        <p:nvSpPr>
          <p:cNvPr id="44" name="Arrow: Up-Down 43">
            <a:extLst>
              <a:ext uri="{FF2B5EF4-FFF2-40B4-BE49-F238E27FC236}">
                <a16:creationId xmlns:a16="http://schemas.microsoft.com/office/drawing/2014/main" id="{B4DA6541-4C8E-4099-B5CC-0B75BE4DB9CE}"/>
              </a:ext>
            </a:extLst>
          </p:cNvPr>
          <p:cNvSpPr/>
          <p:nvPr/>
        </p:nvSpPr>
        <p:spPr>
          <a:xfrm>
            <a:off x="10685577" y="4038976"/>
            <a:ext cx="219642" cy="888999"/>
          </a:xfrm>
          <a:prstGeom prst="upDownArrow">
            <a:avLst/>
          </a:prstGeom>
          <a:solidFill>
            <a:schemeClr val="accent4">
              <a:lumMod val="60000"/>
              <a:lumOff val="4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31EE5F7-570F-4C8F-AEBC-50D7C02AFA18}"/>
              </a:ext>
            </a:extLst>
          </p:cNvPr>
          <p:cNvSpPr/>
          <p:nvPr/>
        </p:nvSpPr>
        <p:spPr>
          <a:xfrm rot="16200000">
            <a:off x="10311989" y="4377737"/>
            <a:ext cx="966931" cy="215444"/>
          </a:xfrm>
          <a:prstGeom prst="rect">
            <a:avLst/>
          </a:prstGeom>
        </p:spPr>
        <p:txBody>
          <a:bodyPr wrap="none">
            <a:spAutoFit/>
          </a:bodyPr>
          <a:lstStyle/>
          <a:p>
            <a:r>
              <a:rPr lang="de-DE" sz="800" dirty="0"/>
              <a:t>Test Toolkit Events</a:t>
            </a:r>
            <a:endParaRPr lang="en-US" sz="800" dirty="0"/>
          </a:p>
        </p:txBody>
      </p:sp>
    </p:spTree>
    <p:extLst>
      <p:ext uri="{BB962C8B-B14F-4D97-AF65-F5344CB8AC3E}">
        <p14:creationId xmlns:p14="http://schemas.microsoft.com/office/powerpoint/2010/main" val="1275180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5" name="Title 1">
            <a:extLst>
              <a:ext uri="{FF2B5EF4-FFF2-40B4-BE49-F238E27FC236}">
                <a16:creationId xmlns:a16="http://schemas.microsoft.com/office/drawing/2014/main" id="{2CDE73E2-1A72-4825-ACF7-C2CDFB892A06}"/>
              </a:ext>
            </a:extLst>
          </p:cNvPr>
          <p:cNvSpPr>
            <a:spLocks noGrp="1"/>
          </p:cNvSpPr>
          <p:nvPr>
            <p:ph type="title"/>
          </p:nvPr>
        </p:nvSpPr>
        <p:spPr>
          <a:xfrm>
            <a:off x="521677" y="384908"/>
            <a:ext cx="10515600" cy="526325"/>
          </a:xfrm>
        </p:spPr>
        <p:txBody>
          <a:bodyPr>
            <a:normAutofit fontScale="90000"/>
          </a:bodyPr>
          <a:lstStyle/>
          <a:p>
            <a:r>
              <a:rPr lang="en-US" sz="3600" dirty="0">
                <a:latin typeface="+mn-lt"/>
              </a:rPr>
              <a:t>Seamless interface testing based on BB APDU Logging</a:t>
            </a:r>
            <a:endParaRPr lang="en-GB" sz="3600" dirty="0">
              <a:latin typeface="+mn-lt"/>
            </a:endParaRPr>
          </a:p>
        </p:txBody>
      </p:sp>
      <p:sp>
        <p:nvSpPr>
          <p:cNvPr id="46" name="Text Placeholder 3">
            <a:extLst>
              <a:ext uri="{FF2B5EF4-FFF2-40B4-BE49-F238E27FC236}">
                <a16:creationId xmlns:a16="http://schemas.microsoft.com/office/drawing/2014/main" id="{DD986A82-AB92-4CA8-9D53-B2D5ED70F35B}"/>
              </a:ext>
            </a:extLst>
          </p:cNvPr>
          <p:cNvSpPr txBox="1">
            <a:spLocks/>
          </p:cNvSpPr>
          <p:nvPr/>
        </p:nvSpPr>
        <p:spPr>
          <a:xfrm>
            <a:off x="499380" y="1316200"/>
            <a:ext cx="4492853" cy="5541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fontAlgn="b"/>
            <a:r>
              <a:rPr lang="en-US" sz="1800"/>
              <a:t>APDU Communication in SIM-ME interface is verified through Baseband logging</a:t>
            </a:r>
          </a:p>
          <a:p>
            <a:pPr marL="171450" indent="-171450" fontAlgn="b"/>
            <a:r>
              <a:rPr lang="en-US" sz="1800"/>
              <a:t>The Device is required to provide a logging interface to the test system to allow monitoring and verification. </a:t>
            </a:r>
          </a:p>
          <a:p>
            <a:pPr marL="171450" indent="-171450" fontAlgn="b"/>
            <a:r>
              <a:rPr lang="en-US" sz="1800"/>
              <a:t>A Command handler in the Baseband handles APDU logging and nrUICC commands.</a:t>
            </a:r>
          </a:p>
          <a:p>
            <a:pPr marL="171450" indent="-171450" fontAlgn="b"/>
            <a:r>
              <a:rPr lang="en-US" sz="1800"/>
              <a:t>Standard Toolkit Events and handlers can be used in Test Toolkit Applets for 31.117 (USAT) testing. </a:t>
            </a:r>
          </a:p>
          <a:p>
            <a:pPr marL="171450" indent="-171450" fontAlgn="b"/>
            <a:r>
              <a:rPr lang="en-US" sz="1800"/>
              <a:t>Direct verification of all Terminal Responses and EF reading possible at Baseband for devices with eSIM as the complete APDU traffic logging is available to the test system. However, for devices with iSIM the SW interface between BB and the iSIM is not verified.</a:t>
            </a:r>
            <a:endParaRPr lang="en-US" sz="1800" dirty="0"/>
          </a:p>
        </p:txBody>
      </p:sp>
      <p:grpSp>
        <p:nvGrpSpPr>
          <p:cNvPr id="84" name="Group 83">
            <a:extLst>
              <a:ext uri="{FF2B5EF4-FFF2-40B4-BE49-F238E27FC236}">
                <a16:creationId xmlns:a16="http://schemas.microsoft.com/office/drawing/2014/main" id="{0BE3C214-AF8B-486C-BB1C-911BDA5D9814}"/>
              </a:ext>
            </a:extLst>
          </p:cNvPr>
          <p:cNvGrpSpPr/>
          <p:nvPr/>
        </p:nvGrpSpPr>
        <p:grpSpPr>
          <a:xfrm>
            <a:off x="5386161" y="2209800"/>
            <a:ext cx="6564313" cy="3777456"/>
            <a:chOff x="5386161" y="1257300"/>
            <a:chExt cx="6564313" cy="3777456"/>
          </a:xfrm>
        </p:grpSpPr>
        <p:grpSp>
          <p:nvGrpSpPr>
            <p:cNvPr id="88" name="Group 87">
              <a:extLst>
                <a:ext uri="{FF2B5EF4-FFF2-40B4-BE49-F238E27FC236}">
                  <a16:creationId xmlns:a16="http://schemas.microsoft.com/office/drawing/2014/main" id="{A934FBD0-B5F5-4CC7-9847-132E64E3BCD3}"/>
                </a:ext>
              </a:extLst>
            </p:cNvPr>
            <p:cNvGrpSpPr/>
            <p:nvPr/>
          </p:nvGrpSpPr>
          <p:grpSpPr>
            <a:xfrm>
              <a:off x="7888630" y="3688541"/>
              <a:ext cx="198323" cy="198206"/>
              <a:chOff x="7907680" y="3682191"/>
              <a:chExt cx="198323" cy="198206"/>
            </a:xfrm>
          </p:grpSpPr>
          <p:sp>
            <p:nvSpPr>
              <p:cNvPr id="122" name="Oval 121">
                <a:extLst>
                  <a:ext uri="{FF2B5EF4-FFF2-40B4-BE49-F238E27FC236}">
                    <a16:creationId xmlns:a16="http://schemas.microsoft.com/office/drawing/2014/main" id="{94423864-EBBF-4387-B475-E54146511F2A}"/>
                  </a:ext>
                </a:extLst>
              </p:cNvPr>
              <p:cNvSpPr/>
              <p:nvPr/>
            </p:nvSpPr>
            <p:spPr>
              <a:xfrm>
                <a:off x="7907680" y="3682191"/>
                <a:ext cx="198323" cy="1982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3" name="Straight Connector 122">
                <a:extLst>
                  <a:ext uri="{FF2B5EF4-FFF2-40B4-BE49-F238E27FC236}">
                    <a16:creationId xmlns:a16="http://schemas.microsoft.com/office/drawing/2014/main" id="{3B934142-2F0B-4F47-9E52-7EBAD65817F5}"/>
                  </a:ext>
                </a:extLst>
              </p:cNvPr>
              <p:cNvCxnSpPr>
                <a:stCxn id="122" idx="1"/>
                <a:endCxn id="122" idx="5"/>
              </p:cNvCxnSpPr>
              <p:nvPr/>
            </p:nvCxnSpPr>
            <p:spPr>
              <a:xfrm>
                <a:off x="7936724" y="3711218"/>
                <a:ext cx="140235" cy="14015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9" name="Rectangle 7">
              <a:extLst>
                <a:ext uri="{FF2B5EF4-FFF2-40B4-BE49-F238E27FC236}">
                  <a16:creationId xmlns:a16="http://schemas.microsoft.com/office/drawing/2014/main" id="{00F01860-3AEF-4FB8-AAC8-D560517DDB95}"/>
                </a:ext>
              </a:extLst>
            </p:cNvPr>
            <p:cNvSpPr>
              <a:spLocks noChangeArrowheads="1"/>
            </p:cNvSpPr>
            <p:nvPr/>
          </p:nvSpPr>
          <p:spPr bwMode="auto">
            <a:xfrm>
              <a:off x="5386161" y="1257300"/>
              <a:ext cx="2118519" cy="3579441"/>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dirty="0">
                  <a:solidFill>
                    <a:srgbClr val="000000"/>
                  </a:solidFill>
                  <a:latin typeface="Calibri" panose="020F0502020204030204" pitchFamily="34" charset="0"/>
                </a:rPr>
                <a:t>GCF/PTCRB Test Platform</a:t>
              </a:r>
              <a:endParaRPr lang="en-US" dirty="0"/>
            </a:p>
          </p:txBody>
        </p:sp>
        <p:sp>
          <p:nvSpPr>
            <p:cNvPr id="90" name="Rectangle 89">
              <a:extLst>
                <a:ext uri="{FF2B5EF4-FFF2-40B4-BE49-F238E27FC236}">
                  <a16:creationId xmlns:a16="http://schemas.microsoft.com/office/drawing/2014/main" id="{0CCC28BF-EAEE-47A1-A19F-6E378C2B3FEA}"/>
                </a:ext>
              </a:extLst>
            </p:cNvPr>
            <p:cNvSpPr/>
            <p:nvPr/>
          </p:nvSpPr>
          <p:spPr>
            <a:xfrm rot="16200000">
              <a:off x="10658246" y="3456215"/>
              <a:ext cx="952505" cy="215444"/>
            </a:xfrm>
            <a:prstGeom prst="rect">
              <a:avLst/>
            </a:prstGeom>
          </p:spPr>
          <p:txBody>
            <a:bodyPr wrap="none">
              <a:spAutoFit/>
            </a:bodyPr>
            <a:lstStyle/>
            <a:p>
              <a:r>
                <a:rPr lang="de-DE" sz="800" dirty="0"/>
                <a:t>Std. Toolkit Events</a:t>
              </a:r>
              <a:endParaRPr lang="en-US" sz="800" dirty="0"/>
            </a:p>
          </p:txBody>
        </p:sp>
        <p:sp>
          <p:nvSpPr>
            <p:cNvPr id="91" name="Rectangle 5">
              <a:extLst>
                <a:ext uri="{FF2B5EF4-FFF2-40B4-BE49-F238E27FC236}">
                  <a16:creationId xmlns:a16="http://schemas.microsoft.com/office/drawing/2014/main" id="{983B2213-0CBC-44F6-87C1-1803AA912AA9}"/>
                </a:ext>
              </a:extLst>
            </p:cNvPr>
            <p:cNvSpPr>
              <a:spLocks noChangeArrowheads="1"/>
            </p:cNvSpPr>
            <p:nvPr/>
          </p:nvSpPr>
          <p:spPr bwMode="auto">
            <a:xfrm>
              <a:off x="11094811" y="3001169"/>
              <a:ext cx="541338" cy="8128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6">
              <a:extLst>
                <a:ext uri="{FF2B5EF4-FFF2-40B4-BE49-F238E27FC236}">
                  <a16:creationId xmlns:a16="http://schemas.microsoft.com/office/drawing/2014/main" id="{019A53C0-FB76-4E41-BB66-42195785490A}"/>
                </a:ext>
              </a:extLst>
            </p:cNvPr>
            <p:cNvSpPr>
              <a:spLocks noChangeArrowheads="1"/>
            </p:cNvSpPr>
            <p:nvPr/>
          </p:nvSpPr>
          <p:spPr bwMode="auto">
            <a:xfrm>
              <a:off x="11094811" y="3001169"/>
              <a:ext cx="541338" cy="812800"/>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7">
              <a:extLst>
                <a:ext uri="{FF2B5EF4-FFF2-40B4-BE49-F238E27FC236}">
                  <a16:creationId xmlns:a16="http://schemas.microsoft.com/office/drawing/2014/main" id="{97A00C85-D496-4D38-BBFC-012AD0843B1E}"/>
                </a:ext>
              </a:extLst>
            </p:cNvPr>
            <p:cNvSpPr>
              <a:spLocks noChangeArrowheads="1"/>
            </p:cNvSpPr>
            <p:nvPr/>
          </p:nvSpPr>
          <p:spPr bwMode="auto">
            <a:xfrm>
              <a:off x="8634186" y="2224881"/>
              <a:ext cx="3217863" cy="2489994"/>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de-DE" dirty="0"/>
                <a:t>DUT</a:t>
              </a:r>
              <a:endParaRPr lang="en-US" dirty="0"/>
            </a:p>
          </p:txBody>
        </p:sp>
        <p:sp>
          <p:nvSpPr>
            <p:cNvPr id="94" name="Rectangle 8">
              <a:extLst>
                <a:ext uri="{FF2B5EF4-FFF2-40B4-BE49-F238E27FC236}">
                  <a16:creationId xmlns:a16="http://schemas.microsoft.com/office/drawing/2014/main" id="{30653B78-E90A-45AA-9298-02E658E22B82}"/>
                </a:ext>
              </a:extLst>
            </p:cNvPr>
            <p:cNvSpPr>
              <a:spLocks noChangeArrowheads="1"/>
            </p:cNvSpPr>
            <p:nvPr/>
          </p:nvSpPr>
          <p:spPr bwMode="auto">
            <a:xfrm>
              <a:off x="8311924" y="2224881"/>
              <a:ext cx="3638550" cy="2809875"/>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Rectangle 10">
              <a:extLst>
                <a:ext uri="{FF2B5EF4-FFF2-40B4-BE49-F238E27FC236}">
                  <a16:creationId xmlns:a16="http://schemas.microsoft.com/office/drawing/2014/main" id="{0FF863CD-24EF-4C12-8E2C-679CEAFE1C03}"/>
                </a:ext>
              </a:extLst>
            </p:cNvPr>
            <p:cNvSpPr>
              <a:spLocks noChangeArrowheads="1"/>
            </p:cNvSpPr>
            <p:nvPr/>
          </p:nvSpPr>
          <p:spPr bwMode="auto">
            <a:xfrm>
              <a:off x="8735786" y="2586831"/>
              <a:ext cx="1439863" cy="1852613"/>
            </a:xfrm>
            <a:prstGeom prst="rect">
              <a:avLst/>
            </a:prstGeom>
            <a:solidFill>
              <a:srgbClr val="EBF1D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Baseband</a:t>
              </a:r>
              <a:endParaRPr lang="en-US" sz="1400" dirty="0"/>
            </a:p>
          </p:txBody>
        </p:sp>
        <p:sp>
          <p:nvSpPr>
            <p:cNvPr id="96" name="Rectangle 15">
              <a:extLst>
                <a:ext uri="{FF2B5EF4-FFF2-40B4-BE49-F238E27FC236}">
                  <a16:creationId xmlns:a16="http://schemas.microsoft.com/office/drawing/2014/main" id="{EF5B450C-5290-499B-944E-634A29389D5B}"/>
                </a:ext>
              </a:extLst>
            </p:cNvPr>
            <p:cNvSpPr>
              <a:spLocks noChangeArrowheads="1"/>
            </p:cNvSpPr>
            <p:nvPr/>
          </p:nvSpPr>
          <p:spPr bwMode="auto">
            <a:xfrm>
              <a:off x="9051699" y="4072731"/>
              <a:ext cx="565150"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UICC interface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7" name="Rectangle 16">
              <a:extLst>
                <a:ext uri="{FF2B5EF4-FFF2-40B4-BE49-F238E27FC236}">
                  <a16:creationId xmlns:a16="http://schemas.microsoft.com/office/drawing/2014/main" id="{33A7AD62-6831-4B25-927F-34313948B89B}"/>
                </a:ext>
              </a:extLst>
            </p:cNvPr>
            <p:cNvSpPr>
              <a:spLocks noChangeArrowheads="1"/>
            </p:cNvSpPr>
            <p:nvPr/>
          </p:nvSpPr>
          <p:spPr bwMode="auto">
            <a:xfrm>
              <a:off x="10286774" y="2586831"/>
              <a:ext cx="1439863" cy="1852613"/>
            </a:xfrm>
            <a:prstGeom prst="rect">
              <a:avLst/>
            </a:prstGeom>
            <a:solidFill>
              <a:srgbClr val="EAEFF5"/>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nrUICC</a:t>
              </a:r>
              <a:endParaRPr lang="en-US" sz="1400" dirty="0"/>
            </a:p>
          </p:txBody>
        </p:sp>
        <p:sp>
          <p:nvSpPr>
            <p:cNvPr id="98" name="Rectangle 28">
              <a:extLst>
                <a:ext uri="{FF2B5EF4-FFF2-40B4-BE49-F238E27FC236}">
                  <a16:creationId xmlns:a16="http://schemas.microsoft.com/office/drawing/2014/main" id="{F381B1DA-E8E1-4296-B7B6-0F3983B2CE79}"/>
                </a:ext>
              </a:extLst>
            </p:cNvPr>
            <p:cNvSpPr>
              <a:spLocks noChangeArrowheads="1"/>
            </p:cNvSpPr>
            <p:nvPr/>
          </p:nvSpPr>
          <p:spPr bwMode="auto">
            <a:xfrm>
              <a:off x="8608786" y="2920206"/>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sp>
          <p:nvSpPr>
            <p:cNvPr id="99" name="Rectangle 29">
              <a:extLst>
                <a:ext uri="{FF2B5EF4-FFF2-40B4-BE49-F238E27FC236}">
                  <a16:creationId xmlns:a16="http://schemas.microsoft.com/office/drawing/2014/main" id="{8C27B39B-2370-4469-8E1D-244C98302C45}"/>
                </a:ext>
              </a:extLst>
            </p:cNvPr>
            <p:cNvSpPr>
              <a:spLocks noChangeArrowheads="1"/>
            </p:cNvSpPr>
            <p:nvPr/>
          </p:nvSpPr>
          <p:spPr bwMode="auto">
            <a:xfrm>
              <a:off x="8546874" y="3469481"/>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0" name="Rectangle 34">
              <a:extLst>
                <a:ext uri="{FF2B5EF4-FFF2-40B4-BE49-F238E27FC236}">
                  <a16:creationId xmlns:a16="http://schemas.microsoft.com/office/drawing/2014/main" id="{313B4CF4-A9FB-493A-A778-888B9A734812}"/>
                </a:ext>
              </a:extLst>
            </p:cNvPr>
            <p:cNvSpPr>
              <a:spLocks noChangeArrowheads="1"/>
            </p:cNvSpPr>
            <p:nvPr/>
          </p:nvSpPr>
          <p:spPr bwMode="auto">
            <a:xfrm>
              <a:off x="5633811" y="1956594"/>
              <a:ext cx="1785938" cy="1482725"/>
            </a:xfrm>
            <a:prstGeom prst="rect">
              <a:avLst/>
            </a:prstGeom>
            <a:solidFill>
              <a:srgbClr val="F9C499"/>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400" dirty="0"/>
                <a:t>UICC/Terminal Interface Tester</a:t>
              </a:r>
            </a:p>
          </p:txBody>
        </p:sp>
        <p:sp>
          <p:nvSpPr>
            <p:cNvPr id="101" name="Rectangle 48">
              <a:extLst>
                <a:ext uri="{FF2B5EF4-FFF2-40B4-BE49-F238E27FC236}">
                  <a16:creationId xmlns:a16="http://schemas.microsoft.com/office/drawing/2014/main" id="{F39F0766-99F8-4C2B-B349-684D1D6E6322}"/>
                </a:ext>
              </a:extLst>
            </p:cNvPr>
            <p:cNvSpPr>
              <a:spLocks noChangeArrowheads="1"/>
            </p:cNvSpPr>
            <p:nvPr/>
          </p:nvSpPr>
          <p:spPr bwMode="auto">
            <a:xfrm>
              <a:off x="7710248" y="2990847"/>
              <a:ext cx="7293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APDU Logging</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Configuration</a:t>
              </a:r>
              <a:endParaRPr lang="en-US" altLang="en-US" sz="1000" dirty="0">
                <a:solidFill>
                  <a:srgbClr val="000000"/>
                </a:solidFill>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Commands</a:t>
              </a:r>
              <a:endParaRPr kumimoji="0" lang="en-US" altLang="en-US" sz="1000" b="0" i="0" u="none" strike="noStrike" cap="none" normalizeH="0" baseline="0" dirty="0">
                <a:ln>
                  <a:noFill/>
                </a:ln>
                <a:solidFill>
                  <a:schemeClr val="tx1"/>
                </a:solidFill>
                <a:effectLst/>
                <a:latin typeface="Arial" panose="020B0604020202020204" pitchFamily="34" charset="0"/>
              </a:endParaRPr>
            </a:p>
          </p:txBody>
        </p:sp>
        <p:sp>
          <p:nvSpPr>
            <p:cNvPr id="102" name="Rectangle 52">
              <a:extLst>
                <a:ext uri="{FF2B5EF4-FFF2-40B4-BE49-F238E27FC236}">
                  <a16:creationId xmlns:a16="http://schemas.microsoft.com/office/drawing/2014/main" id="{4733F07E-61F2-4341-B703-8E1D0499BFE9}"/>
                </a:ext>
              </a:extLst>
            </p:cNvPr>
            <p:cNvSpPr>
              <a:spLocks noChangeArrowheads="1"/>
            </p:cNvSpPr>
            <p:nvPr/>
          </p:nvSpPr>
          <p:spPr bwMode="auto">
            <a:xfrm>
              <a:off x="10472511" y="2866231"/>
              <a:ext cx="1068388" cy="242888"/>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bodyPr>
            <a:lstStyle/>
            <a:p>
              <a:pPr algn="ctr"/>
              <a:r>
                <a:rPr lang="en-US" altLang="en-US" sz="1000" dirty="0">
                  <a:solidFill>
                    <a:srgbClr val="000000"/>
                  </a:solidFill>
                  <a:latin typeface="Calibri" panose="020F0502020204030204" pitchFamily="34" charset="0"/>
                </a:rPr>
                <a:t>Test Toolkit Applet</a:t>
              </a:r>
              <a:endParaRPr lang="en-US" altLang="en-US" sz="1000" dirty="0">
                <a:latin typeface="Arial" panose="020B0604020202020204" pitchFamily="34" charset="0"/>
              </a:endParaRPr>
            </a:p>
          </p:txBody>
        </p:sp>
        <p:sp>
          <p:nvSpPr>
            <p:cNvPr id="103" name="Rectangle 58">
              <a:extLst>
                <a:ext uri="{FF2B5EF4-FFF2-40B4-BE49-F238E27FC236}">
                  <a16:creationId xmlns:a16="http://schemas.microsoft.com/office/drawing/2014/main" id="{9B9F6B9C-5B34-4165-9DC5-8081E99A349A}"/>
                </a:ext>
              </a:extLst>
            </p:cNvPr>
            <p:cNvSpPr>
              <a:spLocks noChangeArrowheads="1"/>
            </p:cNvSpPr>
            <p:nvPr/>
          </p:nvSpPr>
          <p:spPr bwMode="auto">
            <a:xfrm>
              <a:off x="5714329" y="3785145"/>
              <a:ext cx="1565719" cy="746125"/>
            </a:xfrm>
            <a:prstGeom prst="rect">
              <a:avLst/>
            </a:prstGeom>
            <a:solidFill>
              <a:srgbClr val="FBD7BB"/>
            </a:solidFill>
            <a:ln w="6350">
              <a:solidFill>
                <a:srgbClr val="000000"/>
              </a:solid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en-US" sz="1400" dirty="0">
                  <a:solidFill>
                    <a:srgbClr val="000000"/>
                  </a:solidFill>
                  <a:latin typeface="Calibri" panose="020F0502020204030204" pitchFamily="34" charset="0"/>
                </a:rPr>
                <a:t>NW Simulator</a:t>
              </a:r>
              <a:endParaRPr lang="en-US" altLang="en-US" sz="1400" dirty="0">
                <a:latin typeface="Arial" panose="020B0604020202020204" pitchFamily="34" charset="0"/>
              </a:endParaRPr>
            </a:p>
          </p:txBody>
        </p:sp>
        <p:sp>
          <p:nvSpPr>
            <p:cNvPr id="104" name="Rectangle 52">
              <a:extLst>
                <a:ext uri="{FF2B5EF4-FFF2-40B4-BE49-F238E27FC236}">
                  <a16:creationId xmlns:a16="http://schemas.microsoft.com/office/drawing/2014/main" id="{819F37D0-E0B2-4D36-A0F2-A16A9704B9F1}"/>
                </a:ext>
              </a:extLst>
            </p:cNvPr>
            <p:cNvSpPr>
              <a:spLocks noChangeArrowheads="1"/>
            </p:cNvSpPr>
            <p:nvPr/>
          </p:nvSpPr>
          <p:spPr bwMode="auto">
            <a:xfrm>
              <a:off x="10474326" y="3938589"/>
              <a:ext cx="106838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Card OS/</a:t>
              </a:r>
            </a:p>
            <a:p>
              <a:pPr algn="ctr"/>
              <a:r>
                <a:rPr lang="de-DE" altLang="en-US" sz="1000" dirty="0">
                  <a:solidFill>
                    <a:srgbClr val="000000"/>
                  </a:solidFill>
                </a:rPr>
                <a:t>R</a:t>
              </a:r>
              <a:r>
                <a:rPr lang="en-US" altLang="en-US" sz="1000" dirty="0" err="1">
                  <a:solidFill>
                    <a:srgbClr val="000000"/>
                  </a:solidFill>
                </a:rPr>
                <a:t>untime</a:t>
              </a:r>
              <a:r>
                <a:rPr lang="en-US" altLang="en-US" sz="1000" dirty="0">
                  <a:solidFill>
                    <a:srgbClr val="000000"/>
                  </a:solidFill>
                </a:rPr>
                <a:t> Env.</a:t>
              </a:r>
            </a:p>
          </p:txBody>
        </p:sp>
        <p:grpSp>
          <p:nvGrpSpPr>
            <p:cNvPr id="105" name="Group 104">
              <a:extLst>
                <a:ext uri="{FF2B5EF4-FFF2-40B4-BE49-F238E27FC236}">
                  <a16:creationId xmlns:a16="http://schemas.microsoft.com/office/drawing/2014/main" id="{F019A36F-B3BC-4CBD-9551-75D26DC354DD}"/>
                </a:ext>
              </a:extLst>
            </p:cNvPr>
            <p:cNvGrpSpPr/>
            <p:nvPr/>
          </p:nvGrpSpPr>
          <p:grpSpPr>
            <a:xfrm>
              <a:off x="10887984" y="3052194"/>
              <a:ext cx="221114" cy="952505"/>
              <a:chOff x="10887984" y="3102994"/>
              <a:chExt cx="221114" cy="952505"/>
            </a:xfrm>
          </p:grpSpPr>
          <p:sp>
            <p:nvSpPr>
              <p:cNvPr id="120" name="Arrow: Up-Down 119">
                <a:extLst>
                  <a:ext uri="{FF2B5EF4-FFF2-40B4-BE49-F238E27FC236}">
                    <a16:creationId xmlns:a16="http://schemas.microsoft.com/office/drawing/2014/main" id="{70F27D25-298F-45D7-A643-5F2071030C84}"/>
                  </a:ext>
                </a:extLst>
              </p:cNvPr>
              <p:cNvSpPr/>
              <p:nvPr/>
            </p:nvSpPr>
            <p:spPr>
              <a:xfrm>
                <a:off x="10889456" y="3138489"/>
                <a:ext cx="219642" cy="888999"/>
              </a:xfrm>
              <a:prstGeom prst="upDown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a:extLst>
                  <a:ext uri="{FF2B5EF4-FFF2-40B4-BE49-F238E27FC236}">
                    <a16:creationId xmlns:a16="http://schemas.microsoft.com/office/drawing/2014/main" id="{34DF9EA9-728F-4633-B6DF-1FCD2D17DDFE}"/>
                  </a:ext>
                </a:extLst>
              </p:cNvPr>
              <p:cNvSpPr/>
              <p:nvPr/>
            </p:nvSpPr>
            <p:spPr>
              <a:xfrm rot="16200000">
                <a:off x="10519453" y="3471525"/>
                <a:ext cx="952505" cy="215444"/>
              </a:xfrm>
              <a:prstGeom prst="rect">
                <a:avLst/>
              </a:prstGeom>
            </p:spPr>
            <p:txBody>
              <a:bodyPr wrap="none">
                <a:spAutoFit/>
              </a:bodyPr>
              <a:lstStyle/>
              <a:p>
                <a:r>
                  <a:rPr lang="de-DE" sz="800" dirty="0"/>
                  <a:t>Std. Toolkit Events</a:t>
                </a:r>
                <a:endParaRPr lang="en-US" sz="800" dirty="0"/>
              </a:p>
            </p:txBody>
          </p:sp>
        </p:grpSp>
        <p:cxnSp>
          <p:nvCxnSpPr>
            <p:cNvPr id="106" name="Connector: Elbow 105">
              <a:extLst>
                <a:ext uri="{FF2B5EF4-FFF2-40B4-BE49-F238E27FC236}">
                  <a16:creationId xmlns:a16="http://schemas.microsoft.com/office/drawing/2014/main" id="{3E97C5F5-5B8B-4ACD-B5CC-9D747D300D91}"/>
                </a:ext>
              </a:extLst>
            </p:cNvPr>
            <p:cNvCxnSpPr>
              <a:cxnSpLocks/>
              <a:stCxn id="104" idx="2"/>
              <a:endCxn id="107" idx="2"/>
            </p:cNvCxnSpPr>
            <p:nvPr/>
          </p:nvCxnSpPr>
          <p:spPr>
            <a:xfrm rot="5400000" flipH="1">
              <a:off x="10144062" y="3454611"/>
              <a:ext cx="176114" cy="1552802"/>
            </a:xfrm>
            <a:prstGeom prst="bentConnector3">
              <a:avLst>
                <a:gd name="adj1" fmla="val -156844"/>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07" name="Rectangle 52">
              <a:extLst>
                <a:ext uri="{FF2B5EF4-FFF2-40B4-BE49-F238E27FC236}">
                  <a16:creationId xmlns:a16="http://schemas.microsoft.com/office/drawing/2014/main" id="{87E02191-C463-4326-9E9D-111F9FA3F6CB}"/>
                </a:ext>
              </a:extLst>
            </p:cNvPr>
            <p:cNvSpPr>
              <a:spLocks noChangeArrowheads="1"/>
            </p:cNvSpPr>
            <p:nvPr/>
          </p:nvSpPr>
          <p:spPr bwMode="auto">
            <a:xfrm>
              <a:off x="8921524" y="3916364"/>
              <a:ext cx="1068388"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UICC Interface</a:t>
              </a:r>
            </a:p>
          </p:txBody>
        </p:sp>
        <p:sp>
          <p:nvSpPr>
            <p:cNvPr id="108" name="Rectangle 52">
              <a:extLst>
                <a:ext uri="{FF2B5EF4-FFF2-40B4-BE49-F238E27FC236}">
                  <a16:creationId xmlns:a16="http://schemas.microsoft.com/office/drawing/2014/main" id="{3F35D662-5FCC-4B82-96F6-A514C3B4A746}"/>
                </a:ext>
              </a:extLst>
            </p:cNvPr>
            <p:cNvSpPr>
              <a:spLocks noChangeArrowheads="1"/>
            </p:cNvSpPr>
            <p:nvPr/>
          </p:nvSpPr>
          <p:spPr bwMode="auto">
            <a:xfrm>
              <a:off x="9021780" y="2957204"/>
              <a:ext cx="1079255" cy="534368"/>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Interface/Handler APDU logging</a:t>
              </a:r>
            </a:p>
          </p:txBody>
        </p:sp>
        <p:cxnSp>
          <p:nvCxnSpPr>
            <p:cNvPr id="109" name="Connector: Elbow 108">
              <a:extLst>
                <a:ext uri="{FF2B5EF4-FFF2-40B4-BE49-F238E27FC236}">
                  <a16:creationId xmlns:a16="http://schemas.microsoft.com/office/drawing/2014/main" id="{4AA3D159-EB47-4D24-93C4-EAE2ABA060A7}"/>
                </a:ext>
              </a:extLst>
            </p:cNvPr>
            <p:cNvCxnSpPr>
              <a:cxnSpLocks/>
              <a:stCxn id="108" idx="2"/>
              <a:endCxn id="107" idx="0"/>
            </p:cNvCxnSpPr>
            <p:nvPr/>
          </p:nvCxnSpPr>
          <p:spPr>
            <a:xfrm rot="5400000">
              <a:off x="9296167" y="3651123"/>
              <a:ext cx="424792" cy="105690"/>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id="{A4ED39B4-9236-4E20-9F80-5A04075320DA}"/>
                </a:ext>
              </a:extLst>
            </p:cNvPr>
            <p:cNvCxnSpPr>
              <a:cxnSpLocks/>
              <a:stCxn id="98" idx="3"/>
              <a:endCxn id="108" idx="1"/>
            </p:cNvCxnSpPr>
            <p:nvPr/>
          </p:nvCxnSpPr>
          <p:spPr>
            <a:xfrm>
              <a:off x="8737374" y="3147219"/>
              <a:ext cx="284406" cy="77169"/>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11" name="Rectangle 52">
              <a:extLst>
                <a:ext uri="{FF2B5EF4-FFF2-40B4-BE49-F238E27FC236}">
                  <a16:creationId xmlns:a16="http://schemas.microsoft.com/office/drawing/2014/main" id="{E00B0B03-7856-4DF4-A306-3F27D5F88C8D}"/>
                </a:ext>
              </a:extLst>
            </p:cNvPr>
            <p:cNvSpPr>
              <a:spLocks noChangeArrowheads="1"/>
            </p:cNvSpPr>
            <p:nvPr/>
          </p:nvSpPr>
          <p:spPr bwMode="auto">
            <a:xfrm>
              <a:off x="5738237" y="2433863"/>
              <a:ext cx="1242395"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Test Application</a:t>
              </a:r>
            </a:p>
          </p:txBody>
        </p:sp>
        <p:sp>
          <p:nvSpPr>
            <p:cNvPr id="112" name="Rectangle 28">
              <a:extLst>
                <a:ext uri="{FF2B5EF4-FFF2-40B4-BE49-F238E27FC236}">
                  <a16:creationId xmlns:a16="http://schemas.microsoft.com/office/drawing/2014/main" id="{89862276-68A9-471F-AF3A-2154835CFB17}"/>
                </a:ext>
              </a:extLst>
            </p:cNvPr>
            <p:cNvSpPr>
              <a:spLocks noChangeArrowheads="1"/>
            </p:cNvSpPr>
            <p:nvPr/>
          </p:nvSpPr>
          <p:spPr bwMode="auto">
            <a:xfrm>
              <a:off x="7413849" y="2920205"/>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cxnSp>
          <p:nvCxnSpPr>
            <p:cNvPr id="113" name="Connector: Elbow 112">
              <a:extLst>
                <a:ext uri="{FF2B5EF4-FFF2-40B4-BE49-F238E27FC236}">
                  <a16:creationId xmlns:a16="http://schemas.microsoft.com/office/drawing/2014/main" id="{17F47F21-A8CB-4265-8670-06701719B8F8}"/>
                </a:ext>
              </a:extLst>
            </p:cNvPr>
            <p:cNvCxnSpPr>
              <a:cxnSpLocks/>
              <a:stCxn id="112" idx="3"/>
              <a:endCxn id="98" idx="1"/>
            </p:cNvCxnSpPr>
            <p:nvPr/>
          </p:nvCxnSpPr>
          <p:spPr>
            <a:xfrm>
              <a:off x="7542437" y="3147218"/>
              <a:ext cx="1066349" cy="1"/>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14" name="Rectangle 52">
              <a:extLst>
                <a:ext uri="{FF2B5EF4-FFF2-40B4-BE49-F238E27FC236}">
                  <a16:creationId xmlns:a16="http://schemas.microsoft.com/office/drawing/2014/main" id="{FF5B7D36-B05F-4AAA-A1A9-D11850DAC9B7}"/>
                </a:ext>
              </a:extLst>
            </p:cNvPr>
            <p:cNvSpPr>
              <a:spLocks noChangeArrowheads="1"/>
            </p:cNvSpPr>
            <p:nvPr/>
          </p:nvSpPr>
          <p:spPr bwMode="auto">
            <a:xfrm>
              <a:off x="5875557" y="2955913"/>
              <a:ext cx="1087710"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Logging/Command Interface</a:t>
              </a:r>
            </a:p>
          </p:txBody>
        </p:sp>
        <p:cxnSp>
          <p:nvCxnSpPr>
            <p:cNvPr id="115" name="Connector: Elbow 114">
              <a:extLst>
                <a:ext uri="{FF2B5EF4-FFF2-40B4-BE49-F238E27FC236}">
                  <a16:creationId xmlns:a16="http://schemas.microsoft.com/office/drawing/2014/main" id="{FDBE9AE8-86BE-44AE-B36D-644C95C8A066}"/>
                </a:ext>
              </a:extLst>
            </p:cNvPr>
            <p:cNvCxnSpPr>
              <a:cxnSpLocks/>
              <a:stCxn id="114" idx="3"/>
              <a:endCxn id="112" idx="1"/>
            </p:cNvCxnSpPr>
            <p:nvPr/>
          </p:nvCxnSpPr>
          <p:spPr>
            <a:xfrm>
              <a:off x="6963267" y="3146153"/>
              <a:ext cx="450582" cy="1065"/>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6" name="Connector: Elbow 115">
              <a:extLst>
                <a:ext uri="{FF2B5EF4-FFF2-40B4-BE49-F238E27FC236}">
                  <a16:creationId xmlns:a16="http://schemas.microsoft.com/office/drawing/2014/main" id="{10043909-3294-4495-A801-09FBB6176C52}"/>
                </a:ext>
              </a:extLst>
            </p:cNvPr>
            <p:cNvCxnSpPr>
              <a:cxnSpLocks/>
            </p:cNvCxnSpPr>
            <p:nvPr/>
          </p:nvCxnSpPr>
          <p:spPr>
            <a:xfrm rot="5400000">
              <a:off x="6399714" y="2798299"/>
              <a:ext cx="288000" cy="2"/>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7" name="Connector: Elbow 116">
              <a:extLst>
                <a:ext uri="{FF2B5EF4-FFF2-40B4-BE49-F238E27FC236}">
                  <a16:creationId xmlns:a16="http://schemas.microsoft.com/office/drawing/2014/main" id="{CC16AEF5-6548-4B4F-84C4-614957266F3F}"/>
                </a:ext>
              </a:extLst>
            </p:cNvPr>
            <p:cNvCxnSpPr>
              <a:cxnSpLocks/>
              <a:stCxn id="103" idx="1"/>
              <a:endCxn id="111" idx="1"/>
            </p:cNvCxnSpPr>
            <p:nvPr/>
          </p:nvCxnSpPr>
          <p:spPr>
            <a:xfrm rot="10800000" flipH="1">
              <a:off x="5714329" y="2547160"/>
              <a:ext cx="23908" cy="1611049"/>
            </a:xfrm>
            <a:prstGeom prst="bentConnector3">
              <a:avLst>
                <a:gd name="adj1" fmla="val -956165"/>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a:extLst>
                <a:ext uri="{FF2B5EF4-FFF2-40B4-BE49-F238E27FC236}">
                  <a16:creationId xmlns:a16="http://schemas.microsoft.com/office/drawing/2014/main" id="{CBA5A687-3CAA-4E72-953D-C6A4E84605E9}"/>
                </a:ext>
              </a:extLst>
            </p:cNvPr>
            <p:cNvCxnSpPr>
              <a:cxnSpLocks/>
              <a:stCxn id="122" idx="1"/>
              <a:endCxn id="93" idx="1"/>
            </p:cNvCxnSpPr>
            <p:nvPr/>
          </p:nvCxnSpPr>
          <p:spPr>
            <a:xfrm flipV="1">
              <a:off x="7917674" y="3469878"/>
              <a:ext cx="716512" cy="247690"/>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8141E1B6-73C1-4892-87B5-48E6B731E06A}"/>
                </a:ext>
              </a:extLst>
            </p:cNvPr>
            <p:cNvCxnSpPr>
              <a:cxnSpLocks/>
              <a:stCxn id="122" idx="5"/>
              <a:endCxn id="103" idx="3"/>
            </p:cNvCxnSpPr>
            <p:nvPr/>
          </p:nvCxnSpPr>
          <p:spPr>
            <a:xfrm flipH="1">
              <a:off x="7280048" y="3857720"/>
              <a:ext cx="777861" cy="300488"/>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grpSp>
      <p:sp>
        <p:nvSpPr>
          <p:cNvPr id="124" name="TextBox 123">
            <a:extLst>
              <a:ext uri="{FF2B5EF4-FFF2-40B4-BE49-F238E27FC236}">
                <a16:creationId xmlns:a16="http://schemas.microsoft.com/office/drawing/2014/main" id="{562886FB-F600-4A40-9294-60B58A980628}"/>
              </a:ext>
            </a:extLst>
          </p:cNvPr>
          <p:cNvSpPr txBox="1"/>
          <p:nvPr/>
        </p:nvSpPr>
        <p:spPr>
          <a:xfrm>
            <a:off x="9627511" y="5371049"/>
            <a:ext cx="1399265" cy="215444"/>
          </a:xfrm>
          <a:prstGeom prst="rect">
            <a:avLst/>
          </a:prstGeom>
          <a:noFill/>
        </p:spPr>
        <p:txBody>
          <a:bodyPr wrap="square">
            <a:spAutoFit/>
          </a:bodyPr>
          <a:lstStyle/>
          <a:p>
            <a:pPr algn="ctr"/>
            <a:r>
              <a:rPr lang="en-US" altLang="en-US" sz="800" dirty="0" err="1">
                <a:solidFill>
                  <a:srgbClr val="000000"/>
                </a:solidFill>
              </a:rPr>
              <a:t>eSIM</a:t>
            </a:r>
            <a:r>
              <a:rPr lang="en-US" altLang="en-US" sz="800" dirty="0">
                <a:solidFill>
                  <a:srgbClr val="000000"/>
                </a:solidFill>
              </a:rPr>
              <a:t> Lines</a:t>
            </a:r>
          </a:p>
        </p:txBody>
      </p:sp>
    </p:spTree>
    <p:extLst>
      <p:ext uri="{BB962C8B-B14F-4D97-AF65-F5344CB8AC3E}">
        <p14:creationId xmlns:p14="http://schemas.microsoft.com/office/powerpoint/2010/main" val="1628661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66957BDD-F72A-4739-85CA-34D742916AC1}"/>
              </a:ext>
            </a:extLst>
          </p:cNvPr>
          <p:cNvSpPr>
            <a:spLocks noGrp="1"/>
          </p:cNvSpPr>
          <p:nvPr>
            <p:ph type="title"/>
          </p:nvPr>
        </p:nvSpPr>
        <p:spPr>
          <a:xfrm>
            <a:off x="540785" y="211621"/>
            <a:ext cx="11256072" cy="719395"/>
          </a:xfrm>
        </p:spPr>
        <p:txBody>
          <a:bodyPr>
            <a:normAutofit/>
          </a:bodyPr>
          <a:lstStyle/>
          <a:p>
            <a:r>
              <a:rPr lang="en-US" sz="3600" dirty="0">
                <a:latin typeface="+mn-lt"/>
              </a:rPr>
              <a:t>Requirements for </a:t>
            </a:r>
            <a:r>
              <a:rPr lang="en-US" sz="3600" dirty="0" err="1">
                <a:latin typeface="+mn-lt"/>
              </a:rPr>
              <a:t>nrUICC</a:t>
            </a:r>
            <a:r>
              <a:rPr lang="en-US" sz="3600" dirty="0">
                <a:latin typeface="+mn-lt"/>
              </a:rPr>
              <a:t> Device Test Methods</a:t>
            </a:r>
            <a:endParaRPr lang="en-GB" sz="3600" dirty="0">
              <a:latin typeface="+mn-lt"/>
            </a:endParaRPr>
          </a:p>
        </p:txBody>
      </p:sp>
      <p:sp>
        <p:nvSpPr>
          <p:cNvPr id="8" name="Text Placeholder 3">
            <a:extLst>
              <a:ext uri="{FF2B5EF4-FFF2-40B4-BE49-F238E27FC236}">
                <a16:creationId xmlns:a16="http://schemas.microsoft.com/office/drawing/2014/main" id="{348F5755-4933-40EF-96AB-92D89609ABA7}"/>
              </a:ext>
            </a:extLst>
          </p:cNvPr>
          <p:cNvSpPr txBox="1">
            <a:spLocks/>
          </p:cNvSpPr>
          <p:nvPr/>
        </p:nvSpPr>
        <p:spPr>
          <a:xfrm>
            <a:off x="503625" y="1095875"/>
            <a:ext cx="11387972" cy="54368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800" dirty="0" err="1"/>
              <a:t>Requirements</a:t>
            </a:r>
            <a:r>
              <a:rPr lang="de-DE" sz="1800" dirty="0"/>
              <a:t> </a:t>
            </a:r>
            <a:r>
              <a:rPr lang="de-DE" sz="1800" dirty="0" err="1"/>
              <a:t>for</a:t>
            </a:r>
            <a:r>
              <a:rPr lang="de-DE" sz="1800" dirty="0"/>
              <a:t> all </a:t>
            </a:r>
            <a:r>
              <a:rPr lang="de-DE" sz="1800" dirty="0" err="1"/>
              <a:t>test</a:t>
            </a:r>
            <a:r>
              <a:rPr lang="de-DE" sz="1800" dirty="0"/>
              <a:t> </a:t>
            </a:r>
            <a:r>
              <a:rPr lang="de-DE" sz="1800" dirty="0" err="1"/>
              <a:t>methods</a:t>
            </a:r>
            <a:r>
              <a:rPr lang="de-DE" sz="1800" dirty="0"/>
              <a:t>:</a:t>
            </a:r>
          </a:p>
          <a:p>
            <a:pPr lvl="1">
              <a:buFont typeface="+mj-lt"/>
              <a:buAutoNum type="arabicPeriod"/>
            </a:pPr>
            <a:r>
              <a:rPr lang="de-DE" sz="1800" dirty="0"/>
              <a:t>A </a:t>
            </a:r>
            <a:r>
              <a:rPr lang="de-DE" sz="1800" dirty="0" err="1"/>
              <a:t>means</a:t>
            </a:r>
            <a:r>
              <a:rPr lang="de-DE" sz="1800" dirty="0"/>
              <a:t> </a:t>
            </a:r>
            <a:r>
              <a:rPr lang="de-DE" sz="1800" dirty="0" err="1"/>
              <a:t>to</a:t>
            </a:r>
            <a:r>
              <a:rPr lang="de-DE" sz="1800" dirty="0"/>
              <a:t> </a:t>
            </a:r>
            <a:r>
              <a:rPr lang="de-DE" sz="1800" dirty="0" err="1"/>
              <a:t>verify</a:t>
            </a:r>
            <a:r>
              <a:rPr lang="de-DE" sz="1800" dirty="0"/>
              <a:t> </a:t>
            </a:r>
            <a:r>
              <a:rPr lang="de-DE" sz="1800" dirty="0" err="1"/>
              <a:t>acceptance</a:t>
            </a:r>
            <a:r>
              <a:rPr lang="de-DE" sz="1800" dirty="0"/>
              <a:t> </a:t>
            </a:r>
            <a:r>
              <a:rPr lang="de-DE" sz="1800" dirty="0" err="1"/>
              <a:t>criteria</a:t>
            </a:r>
            <a:r>
              <a:rPr lang="de-DE" sz="1800" dirty="0"/>
              <a:t> </a:t>
            </a:r>
            <a:r>
              <a:rPr lang="de-DE" sz="1800" dirty="0" err="1"/>
              <a:t>for</a:t>
            </a:r>
            <a:r>
              <a:rPr lang="de-DE" sz="1800" dirty="0"/>
              <a:t> </a:t>
            </a:r>
            <a:r>
              <a:rPr lang="de-DE" sz="1800" dirty="0" err="1"/>
              <a:t>content</a:t>
            </a:r>
            <a:r>
              <a:rPr lang="de-DE" sz="1800" dirty="0"/>
              <a:t> and </a:t>
            </a:r>
            <a:r>
              <a:rPr lang="de-DE" sz="1800" dirty="0" err="1"/>
              <a:t>format</a:t>
            </a:r>
            <a:r>
              <a:rPr lang="de-DE" sz="1800" dirty="0"/>
              <a:t> </a:t>
            </a:r>
            <a:r>
              <a:rPr lang="de-DE" sz="1800" dirty="0" err="1"/>
              <a:t>of</a:t>
            </a:r>
            <a:r>
              <a:rPr lang="de-DE" sz="1800" dirty="0"/>
              <a:t> APDU </a:t>
            </a:r>
            <a:r>
              <a:rPr lang="de-DE" sz="1800" dirty="0" err="1"/>
              <a:t>communication</a:t>
            </a:r>
            <a:r>
              <a:rPr lang="de-DE" sz="1800" dirty="0"/>
              <a:t> on </a:t>
            </a:r>
            <a:r>
              <a:rPr lang="de-DE" sz="1800" dirty="0" err="1"/>
              <a:t>the</a:t>
            </a:r>
            <a:r>
              <a:rPr lang="de-DE" sz="1800" dirty="0"/>
              <a:t> SIM-ME interface</a:t>
            </a:r>
          </a:p>
          <a:p>
            <a:pPr lvl="1">
              <a:buFont typeface="+mj-lt"/>
              <a:buAutoNum type="arabicPeriod"/>
            </a:pPr>
            <a:r>
              <a:rPr lang="en-US" sz="1800" dirty="0"/>
              <a:t>An interface for sending commands to the </a:t>
            </a:r>
            <a:r>
              <a:rPr lang="de-DE" sz="1800" dirty="0"/>
              <a:t>non-</a:t>
            </a:r>
            <a:r>
              <a:rPr lang="de-DE" sz="1800" dirty="0" err="1"/>
              <a:t>removable</a:t>
            </a:r>
            <a:r>
              <a:rPr lang="en-US" sz="1800" dirty="0"/>
              <a:t> SIMs, e.g. AT+CSIM for updating EFs</a:t>
            </a:r>
          </a:p>
          <a:p>
            <a:pPr lvl="1">
              <a:lnSpc>
                <a:spcPct val="100000"/>
              </a:lnSpc>
              <a:spcBef>
                <a:spcPts val="0"/>
              </a:spcBef>
              <a:buFont typeface="+mj-lt"/>
              <a:buAutoNum type="arabicPeriod"/>
            </a:pPr>
            <a:r>
              <a:rPr lang="en-US" sz="1800" dirty="0"/>
              <a:t>A test profile with known credentials, e.g. OTA keys, required functionality, e.g. test algorithm, etc., must be installable and usable in the (e)UICC/</a:t>
            </a:r>
            <a:r>
              <a:rPr lang="en-US" sz="1800" dirty="0" err="1"/>
              <a:t>iSIM</a:t>
            </a:r>
            <a:r>
              <a:rPr lang="en-US" sz="1800" dirty="0"/>
              <a:t>. Provisioning via RSP or pre-installed by the device vendor.</a:t>
            </a:r>
          </a:p>
          <a:p>
            <a:pPr marL="457189" lvl="1" indent="0">
              <a:lnSpc>
                <a:spcPct val="100000"/>
              </a:lnSpc>
              <a:spcBef>
                <a:spcPts val="0"/>
              </a:spcBef>
              <a:buFont typeface="Arial" panose="020B0604020202020204" pitchFamily="34" charset="0"/>
              <a:buNone/>
            </a:pPr>
            <a:r>
              <a:rPr lang="en-US" sz="1800" dirty="0"/>
              <a:t>    The test profile can be e.g. the GSMA TS.48 or directly a USIM/USAT test profile with the required config.</a:t>
            </a:r>
          </a:p>
          <a:p>
            <a:pPr marL="457189" lvl="1" indent="0">
              <a:lnSpc>
                <a:spcPct val="100000"/>
              </a:lnSpc>
              <a:spcBef>
                <a:spcPts val="0"/>
              </a:spcBef>
              <a:buFont typeface="Arial" panose="020B0604020202020204" pitchFamily="34" charset="0"/>
              <a:buNone/>
            </a:pPr>
            <a:r>
              <a:rPr lang="de-DE" sz="1800" dirty="0"/>
              <a:t>4. Test Toolkit Applet </a:t>
            </a:r>
            <a:r>
              <a:rPr lang="de-DE" sz="1800" dirty="0" err="1"/>
              <a:t>is</a:t>
            </a:r>
            <a:r>
              <a:rPr lang="de-DE" sz="1800" dirty="0"/>
              <a:t> </a:t>
            </a:r>
            <a:r>
              <a:rPr lang="de-DE" sz="1800" dirty="0" err="1"/>
              <a:t>required</a:t>
            </a:r>
            <a:r>
              <a:rPr lang="de-DE" sz="1800" dirty="0"/>
              <a:t> </a:t>
            </a:r>
            <a:r>
              <a:rPr lang="de-DE" sz="1800" dirty="0" err="1"/>
              <a:t>for</a:t>
            </a:r>
            <a:r>
              <a:rPr lang="de-DE" sz="1800" dirty="0"/>
              <a:t> USAT </a:t>
            </a:r>
            <a:r>
              <a:rPr lang="de-DE" sz="1800" dirty="0" err="1"/>
              <a:t>tests</a:t>
            </a:r>
            <a:r>
              <a:rPr lang="de-DE" sz="1800" dirty="0"/>
              <a:t>.</a:t>
            </a:r>
          </a:p>
          <a:p>
            <a:pPr marL="457189" lvl="1" indent="0">
              <a:lnSpc>
                <a:spcPct val="100000"/>
              </a:lnSpc>
              <a:spcBef>
                <a:spcPts val="0"/>
              </a:spcBef>
              <a:buFont typeface="Arial" panose="020B0604020202020204" pitchFamily="34" charset="0"/>
              <a:buNone/>
            </a:pPr>
            <a:r>
              <a:rPr lang="de-DE" sz="1800" dirty="0"/>
              <a:t>5. </a:t>
            </a:r>
            <a:r>
              <a:rPr lang="en-US" sz="1800" dirty="0"/>
              <a:t>Extended APDU logging capabilities from Baseband for displaying APDU communication during testing</a:t>
            </a:r>
            <a:r>
              <a:rPr lang="de-DE" sz="1800" dirty="0"/>
              <a:t>. </a:t>
            </a:r>
          </a:p>
          <a:p>
            <a:pPr marL="457189" lvl="1" indent="0">
              <a:lnSpc>
                <a:spcPct val="100000"/>
              </a:lnSpc>
              <a:spcBef>
                <a:spcPts val="0"/>
              </a:spcBef>
              <a:buFont typeface="Arial" panose="020B0604020202020204" pitchFamily="34" charset="0"/>
              <a:buNone/>
            </a:pPr>
            <a:endParaRPr lang="de-DE" sz="1800" dirty="0"/>
          </a:p>
          <a:p>
            <a:pPr>
              <a:lnSpc>
                <a:spcPct val="100000"/>
              </a:lnSpc>
              <a:spcBef>
                <a:spcPts val="0"/>
              </a:spcBef>
            </a:pPr>
            <a:r>
              <a:rPr lang="de-DE" sz="1800" dirty="0" err="1"/>
              <a:t>Conditional</a:t>
            </a:r>
            <a:r>
              <a:rPr lang="de-DE" sz="1800" dirty="0"/>
              <a:t> </a:t>
            </a:r>
            <a:r>
              <a:rPr lang="de-DE" sz="1800" dirty="0" err="1"/>
              <a:t>requirements</a:t>
            </a:r>
            <a:r>
              <a:rPr lang="de-DE" sz="1800" dirty="0"/>
              <a:t>:</a:t>
            </a:r>
          </a:p>
          <a:p>
            <a:pPr marL="800089" lvl="1" indent="-342900">
              <a:lnSpc>
                <a:spcPct val="100000"/>
              </a:lnSpc>
              <a:spcBef>
                <a:spcPts val="0"/>
              </a:spcBef>
              <a:buFont typeface="Arial" panose="020B0604020202020204" pitchFamily="34" charset="0"/>
              <a:buAutoNum type="arabicPeriod"/>
            </a:pPr>
            <a:r>
              <a:rPr lang="de-DE" sz="1800" dirty="0"/>
              <a:t>The Test Toolkit Applet </a:t>
            </a:r>
            <a:r>
              <a:rPr lang="de-DE" sz="1800" dirty="0" err="1"/>
              <a:t>shall</a:t>
            </a:r>
            <a:r>
              <a:rPr lang="de-DE" sz="1800" dirty="0"/>
              <a:t> </a:t>
            </a:r>
            <a:r>
              <a:rPr lang="de-DE" sz="1800" dirty="0" err="1"/>
              <a:t>be</a:t>
            </a:r>
            <a:r>
              <a:rPr lang="de-DE" sz="1800" dirty="0"/>
              <a:t> </a:t>
            </a:r>
            <a:r>
              <a:rPr lang="de-DE" sz="1800" dirty="0" err="1"/>
              <a:t>enhanced</a:t>
            </a:r>
            <a:r>
              <a:rPr lang="de-DE" sz="1800" dirty="0"/>
              <a:t> </a:t>
            </a:r>
            <a:r>
              <a:rPr lang="de-DE" sz="1800" dirty="0" err="1"/>
              <a:t>for</a:t>
            </a:r>
            <a:r>
              <a:rPr lang="de-DE" sz="1800" dirty="0"/>
              <a:t> USIM </a:t>
            </a:r>
            <a:r>
              <a:rPr lang="de-DE" sz="1800" dirty="0" err="1"/>
              <a:t>tests</a:t>
            </a:r>
            <a:r>
              <a:rPr lang="de-DE" sz="1800" dirty="0"/>
              <a:t> </a:t>
            </a:r>
            <a:r>
              <a:rPr lang="de-DE" sz="1800" dirty="0" err="1"/>
              <a:t>when</a:t>
            </a:r>
            <a:r>
              <a:rPr lang="de-DE" sz="1800" dirty="0"/>
              <a:t> </a:t>
            </a:r>
            <a:r>
              <a:rPr lang="de-DE" sz="1800" dirty="0" err="1"/>
              <a:t>using</a:t>
            </a:r>
            <a:r>
              <a:rPr lang="de-DE" sz="1800" dirty="0"/>
              <a:t> Test Events</a:t>
            </a:r>
          </a:p>
          <a:p>
            <a:pPr marL="800089" lvl="1" indent="-342900">
              <a:lnSpc>
                <a:spcPct val="100000"/>
              </a:lnSpc>
              <a:spcBef>
                <a:spcPts val="0"/>
              </a:spcBef>
              <a:buFont typeface="Arial" panose="020B0604020202020204" pitchFamily="34" charset="0"/>
              <a:buAutoNum type="arabicPeriod"/>
            </a:pPr>
            <a:r>
              <a:rPr lang="en-US" sz="1800" dirty="0"/>
              <a:t>Use APDU log packets from Baseband to validate APDUs for Seamless Testing.</a:t>
            </a:r>
          </a:p>
          <a:p>
            <a:pPr marL="800089" lvl="1" indent="-342900">
              <a:lnSpc>
                <a:spcPct val="100000"/>
              </a:lnSpc>
              <a:spcBef>
                <a:spcPts val="0"/>
              </a:spcBef>
              <a:buFont typeface="Arial" panose="020B0604020202020204" pitchFamily="34" charset="0"/>
              <a:buAutoNum type="arabicPeriod"/>
            </a:pPr>
            <a:r>
              <a:rPr lang="en-US" sz="1800" dirty="0"/>
              <a:t>Defined test cases might require a combination of different test methods</a:t>
            </a:r>
          </a:p>
          <a:p>
            <a:pPr marL="800089" lvl="1" indent="-342900">
              <a:lnSpc>
                <a:spcPct val="100000"/>
              </a:lnSpc>
              <a:spcBef>
                <a:spcPts val="0"/>
              </a:spcBef>
              <a:buFont typeface="Arial" panose="020B0604020202020204" pitchFamily="34" charset="0"/>
              <a:buAutoNum type="arabicPeriod"/>
            </a:pPr>
            <a:endParaRPr lang="en-US" sz="1800" dirty="0"/>
          </a:p>
          <a:p>
            <a:r>
              <a:rPr lang="en-US" sz="1800" dirty="0"/>
              <a:t>Each proposed Test method uses a different approach to verify the content and format of APDUs. Depending on the chosen method some verifications or tests may not be executable. </a:t>
            </a:r>
          </a:p>
          <a:p>
            <a:r>
              <a:rPr lang="en-US" sz="1800" dirty="0"/>
              <a:t>Without agreement on the test methods and related feature support in the device/(e)UICC/</a:t>
            </a:r>
            <a:r>
              <a:rPr lang="en-US" sz="1800" dirty="0" err="1"/>
              <a:t>iSIM</a:t>
            </a:r>
            <a:r>
              <a:rPr lang="en-US" sz="1800" dirty="0"/>
              <a:t>, device certification might need to be performed with different test quality levels and different test coverage</a:t>
            </a:r>
          </a:p>
          <a:p>
            <a:pPr marL="457189" lvl="1" indent="0">
              <a:buFont typeface="Arial" panose="020B0604020202020204" pitchFamily="34" charset="0"/>
              <a:buNone/>
            </a:pPr>
            <a:endParaRPr lang="en-US" sz="1800" dirty="0"/>
          </a:p>
        </p:txBody>
      </p:sp>
    </p:spTree>
    <p:extLst>
      <p:ext uri="{BB962C8B-B14F-4D97-AF65-F5344CB8AC3E}">
        <p14:creationId xmlns:p14="http://schemas.microsoft.com/office/powerpoint/2010/main" val="3425348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558311" y="627681"/>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1DA3AC68-D590-4878-A6D8-47B35EB008E2}"/>
              </a:ext>
            </a:extLst>
          </p:cNvPr>
          <p:cNvSpPr>
            <a:spLocks noGrp="1"/>
          </p:cNvSpPr>
          <p:nvPr>
            <p:ph type="title"/>
          </p:nvPr>
        </p:nvSpPr>
        <p:spPr>
          <a:xfrm>
            <a:off x="467964" y="39565"/>
            <a:ext cx="11256072" cy="523143"/>
          </a:xfrm>
        </p:spPr>
        <p:txBody>
          <a:bodyPr>
            <a:noAutofit/>
          </a:bodyPr>
          <a:lstStyle/>
          <a:p>
            <a:r>
              <a:rPr lang="en-US" sz="3600" dirty="0">
                <a:latin typeface="+mn-lt"/>
              </a:rPr>
              <a:t>Pros and Cons of proposed Test Methods</a:t>
            </a:r>
            <a:endParaRPr lang="en-GB" sz="3600" dirty="0">
              <a:latin typeface="+mn-lt"/>
            </a:endParaRPr>
          </a:p>
        </p:txBody>
      </p:sp>
      <p:graphicFrame>
        <p:nvGraphicFramePr>
          <p:cNvPr id="10" name="Table 9">
            <a:extLst>
              <a:ext uri="{FF2B5EF4-FFF2-40B4-BE49-F238E27FC236}">
                <a16:creationId xmlns:a16="http://schemas.microsoft.com/office/drawing/2014/main" id="{D8F09F35-9B1C-4FD5-9969-21D10BBEF0E2}"/>
              </a:ext>
            </a:extLst>
          </p:cNvPr>
          <p:cNvGraphicFramePr>
            <a:graphicFrameLocks noGrp="1"/>
          </p:cNvGraphicFramePr>
          <p:nvPr>
            <p:extLst>
              <p:ext uri="{D42A27DB-BD31-4B8C-83A1-F6EECF244321}">
                <p14:modId xmlns:p14="http://schemas.microsoft.com/office/powerpoint/2010/main" val="3241491293"/>
              </p:ext>
            </p:extLst>
          </p:nvPr>
        </p:nvGraphicFramePr>
        <p:xfrm>
          <a:off x="147781" y="950809"/>
          <a:ext cx="11896438" cy="5820306"/>
        </p:xfrm>
        <a:graphic>
          <a:graphicData uri="http://schemas.openxmlformats.org/drawingml/2006/table">
            <a:tbl>
              <a:tblPr>
                <a:tableStyleId>{5C22544A-7EE6-4342-B048-85BDC9FD1C3A}</a:tableStyleId>
              </a:tblPr>
              <a:tblGrid>
                <a:gridCol w="1628509">
                  <a:extLst>
                    <a:ext uri="{9D8B030D-6E8A-4147-A177-3AD203B41FA5}">
                      <a16:colId xmlns:a16="http://schemas.microsoft.com/office/drawing/2014/main" val="1547627833"/>
                    </a:ext>
                  </a:extLst>
                </a:gridCol>
                <a:gridCol w="4570514">
                  <a:extLst>
                    <a:ext uri="{9D8B030D-6E8A-4147-A177-3AD203B41FA5}">
                      <a16:colId xmlns:a16="http://schemas.microsoft.com/office/drawing/2014/main" val="233348123"/>
                    </a:ext>
                  </a:extLst>
                </a:gridCol>
                <a:gridCol w="2919046">
                  <a:extLst>
                    <a:ext uri="{9D8B030D-6E8A-4147-A177-3AD203B41FA5}">
                      <a16:colId xmlns:a16="http://schemas.microsoft.com/office/drawing/2014/main" val="140686154"/>
                    </a:ext>
                  </a:extLst>
                </a:gridCol>
                <a:gridCol w="2778369">
                  <a:extLst>
                    <a:ext uri="{9D8B030D-6E8A-4147-A177-3AD203B41FA5}">
                      <a16:colId xmlns:a16="http://schemas.microsoft.com/office/drawing/2014/main" val="2784124781"/>
                    </a:ext>
                  </a:extLst>
                </a:gridCol>
              </a:tblGrid>
              <a:tr h="309037">
                <a:tc>
                  <a:txBody>
                    <a:bodyPr/>
                    <a:lstStyle/>
                    <a:p>
                      <a:pPr algn="ctr" fontAlgn="b"/>
                      <a:r>
                        <a:rPr lang="en-US" sz="1400" b="1" u="none" strike="noStrike" dirty="0">
                          <a:effectLst/>
                        </a:rPr>
                        <a:t>Test Method</a:t>
                      </a:r>
                      <a:endParaRPr lang="en-US" sz="1400" b="1" i="0" u="none" strike="noStrike" dirty="0">
                        <a:solidFill>
                          <a:srgbClr val="000000"/>
                        </a:solidFill>
                        <a:effectLst/>
                        <a:latin typeface="Calibri" panose="020F0502020204030204" pitchFamily="34" charset="0"/>
                      </a:endParaRPr>
                    </a:p>
                  </a:txBody>
                  <a:tcPr marL="1648" marR="1648" marT="1648" marB="0" anchor="b">
                    <a:solidFill>
                      <a:schemeClr val="accent1">
                        <a:lumMod val="60000"/>
                        <a:lumOff val="40000"/>
                      </a:schemeClr>
                    </a:solidFill>
                  </a:tcPr>
                </a:tc>
                <a:tc>
                  <a:txBody>
                    <a:bodyPr/>
                    <a:lstStyle/>
                    <a:p>
                      <a:pPr algn="ctr" fontAlgn="b"/>
                      <a:r>
                        <a:rPr lang="en-US" sz="1400" b="1" u="none" strike="noStrike" dirty="0">
                          <a:effectLst/>
                        </a:rPr>
                        <a:t>Test method details</a:t>
                      </a:r>
                      <a:endParaRPr lang="en-US" sz="1400" b="1" i="0" u="none" strike="noStrike" dirty="0">
                        <a:solidFill>
                          <a:srgbClr val="000000"/>
                        </a:solidFill>
                        <a:effectLst/>
                        <a:latin typeface="Calibri" panose="020F0502020204030204" pitchFamily="34" charset="0"/>
                      </a:endParaRPr>
                    </a:p>
                  </a:txBody>
                  <a:tcPr marL="1648" marR="1648" marT="1648" marB="0" anchor="b">
                    <a:solidFill>
                      <a:schemeClr val="accent1">
                        <a:lumMod val="60000"/>
                        <a:lumOff val="40000"/>
                      </a:schemeClr>
                    </a:solidFill>
                  </a:tcPr>
                </a:tc>
                <a:tc>
                  <a:txBody>
                    <a:bodyPr/>
                    <a:lstStyle/>
                    <a:p>
                      <a:pPr algn="ctr" fontAlgn="b"/>
                      <a:r>
                        <a:rPr lang="en-US" sz="1400" b="1" i="0" u="none" strike="noStrike" kern="1200" dirty="0">
                          <a:solidFill>
                            <a:srgbClr val="000000"/>
                          </a:solidFill>
                          <a:effectLst/>
                          <a:latin typeface="Calibri" panose="020F0502020204030204" pitchFamily="34" charset="0"/>
                          <a:ea typeface="+mn-ea"/>
                          <a:cs typeface="+mn-cs"/>
                        </a:rPr>
                        <a:t>Pros</a:t>
                      </a:r>
                    </a:p>
                  </a:txBody>
                  <a:tcPr marL="1648" marR="1648" marT="1648" marB="0" anchor="b">
                    <a:solidFill>
                      <a:schemeClr val="accent1">
                        <a:lumMod val="60000"/>
                        <a:lumOff val="40000"/>
                      </a:schemeClr>
                    </a:solidFill>
                  </a:tcPr>
                </a:tc>
                <a:tc>
                  <a:txBody>
                    <a:bodyPr/>
                    <a:lstStyle/>
                    <a:p>
                      <a:pPr algn="ctr" fontAlgn="b"/>
                      <a:r>
                        <a:rPr lang="en-US" sz="1400" b="1" i="0" u="none" strike="noStrike" kern="1200" dirty="0">
                          <a:solidFill>
                            <a:srgbClr val="000000"/>
                          </a:solidFill>
                          <a:effectLst/>
                          <a:latin typeface="Calibri" panose="020F0502020204030204" pitchFamily="34" charset="0"/>
                          <a:ea typeface="+mn-ea"/>
                          <a:cs typeface="+mn-cs"/>
                        </a:rPr>
                        <a:t>Cons</a:t>
                      </a:r>
                    </a:p>
                  </a:txBody>
                  <a:tcPr marL="1648" marR="1648" marT="1648" marB="0" anchor="b">
                    <a:solidFill>
                      <a:schemeClr val="accent1">
                        <a:lumMod val="60000"/>
                        <a:lumOff val="40000"/>
                      </a:schemeClr>
                    </a:solidFill>
                  </a:tcPr>
                </a:tc>
                <a:extLst>
                  <a:ext uri="{0D108BD9-81ED-4DB2-BD59-A6C34878D82A}">
                    <a16:rowId xmlns:a16="http://schemas.microsoft.com/office/drawing/2014/main" val="942574605"/>
                  </a:ext>
                </a:extLst>
              </a:tr>
              <a:tr h="1551542">
                <a:tc>
                  <a:txBody>
                    <a:bodyPr/>
                    <a:lstStyle/>
                    <a:p>
                      <a:pPr algn="l" fontAlgn="b"/>
                      <a:endParaRPr lang="en-US" sz="1200" u="none" strike="noStrike" dirty="0">
                        <a:effectLst/>
                      </a:endParaRPr>
                    </a:p>
                    <a:p>
                      <a:pPr algn="l" fontAlgn="b"/>
                      <a:r>
                        <a:rPr lang="en-US" sz="1200" u="none" strike="noStrike" dirty="0">
                          <a:effectLst/>
                        </a:rPr>
                        <a:t>Test Toolkit Events-based Test Method</a:t>
                      </a: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p>
                      <a:pPr algn="l" fontAlgn="b"/>
                      <a:endParaRPr lang="en-US" sz="1200" b="0" i="0" u="none" strike="noStrike" dirty="0">
                        <a:solidFill>
                          <a:srgbClr val="000000"/>
                        </a:solidFill>
                        <a:effectLst/>
                        <a:latin typeface="Calibri" panose="020F0502020204030204" pitchFamily="34" charset="0"/>
                      </a:endParaRPr>
                    </a:p>
                  </a:txBody>
                  <a:tcPr marL="1648" marR="1648" marT="1648" marB="0">
                    <a:solidFill>
                      <a:schemeClr val="bg1">
                        <a:lumMod val="95000"/>
                      </a:schemeClr>
                    </a:solidFill>
                  </a:tcPr>
                </a:tc>
                <a:tc>
                  <a:txBody>
                    <a:bodyPr/>
                    <a:lstStyle/>
                    <a:p>
                      <a:pPr marL="171450" indent="-171450" algn="l" fontAlgn="b">
                        <a:buFont typeface="Arial" panose="020B0604020202020204" pitchFamily="34" charset="0"/>
                        <a:buChar char="•"/>
                      </a:pPr>
                      <a:r>
                        <a:rPr lang="en-US" sz="1200" u="none" strike="noStrike" dirty="0">
                          <a:effectLst/>
                        </a:rPr>
                        <a:t>Test toolkit Applet registers for two new Test Toolkit Events.</a:t>
                      </a:r>
                    </a:p>
                    <a:p>
                      <a:pPr marL="171450" indent="-171450" algn="l" fontAlgn="b">
                        <a:buFont typeface="Arial" panose="020B0604020202020204" pitchFamily="34" charset="0"/>
                        <a:buChar char="•"/>
                      </a:pPr>
                      <a:r>
                        <a:rPr lang="en-US" sz="1200" u="none" strike="noStrike" dirty="0">
                          <a:effectLst/>
                        </a:rPr>
                        <a:t>Upon receiving the Test Events, APDUs required for the Acceptance criteria are saved in the output data Test EF. </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Test verdict depends on the NW simulator verdict and the data retrieved from the </a:t>
                      </a:r>
                      <a:r>
                        <a:rPr lang="en-US" sz="1200" u="none" strike="noStrike" dirty="0" err="1">
                          <a:effectLst/>
                        </a:rPr>
                        <a:t>iSIM</a:t>
                      </a:r>
                      <a:r>
                        <a:rPr lang="en-US" sz="1200" u="none" strike="noStrike" dirty="0">
                          <a:effectLst/>
                        </a:rPr>
                        <a:t>.</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Test toolkit Applet is required for USIM and USAT tests</a:t>
                      </a:r>
                    </a:p>
                    <a:p>
                      <a:pPr marL="171450" indent="-171450" algn="l" fontAlgn="b">
                        <a:buFont typeface="Arial" panose="020B0604020202020204" pitchFamily="34" charset="0"/>
                        <a:buChar char="•"/>
                      </a:pPr>
                      <a:r>
                        <a:rPr lang="en-US" sz="1200" u="none" strike="noStrike" kern="1200" dirty="0">
                          <a:solidFill>
                            <a:schemeClr val="dk1"/>
                          </a:solidFill>
                          <a:effectLst/>
                          <a:latin typeface="+mn-lt"/>
                          <a:ea typeface="+mn-ea"/>
                          <a:cs typeface="+mn-cs"/>
                        </a:rPr>
                        <a:t>AT or MMI commands are used for updating input data Test EF for test initial conditions and Toolkit Events registrations.</a:t>
                      </a:r>
                    </a:p>
                  </a:txBody>
                  <a:tcPr marL="1648" marR="1648" marT="1648" marB="0">
                    <a:solidFill>
                      <a:schemeClr val="bg1">
                        <a:lumMod val="95000"/>
                      </a:schemeClr>
                    </a:solidFill>
                  </a:tcPr>
                </a:tc>
                <a:tc>
                  <a:txBody>
                    <a:bodyPr/>
                    <a:lstStyle/>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solidFill>
                            <a:schemeClr val="tx1"/>
                          </a:solidFill>
                          <a:effectLst/>
                        </a:rPr>
                        <a:t>Can verify SW interface between </a:t>
                      </a:r>
                      <a:r>
                        <a:rPr lang="en-US" sz="1200" u="none" strike="noStrike" dirty="0" err="1">
                          <a:solidFill>
                            <a:schemeClr val="tx1"/>
                          </a:solidFill>
                          <a:effectLst/>
                        </a:rPr>
                        <a:t>BaseBand</a:t>
                      </a:r>
                      <a:r>
                        <a:rPr lang="en-US" sz="1200" u="none" strike="noStrike" dirty="0">
                          <a:solidFill>
                            <a:schemeClr val="tx1"/>
                          </a:solidFill>
                          <a:effectLst/>
                        </a:rPr>
                        <a:t> and integrated-SIM.</a:t>
                      </a:r>
                    </a:p>
                    <a:p>
                      <a:pPr marL="171450" indent="-171450" algn="l" fontAlgn="b">
                        <a:buFont typeface="Arial" panose="020B0604020202020204" pitchFamily="34" charset="0"/>
                        <a:buChar char="•"/>
                      </a:pPr>
                      <a:r>
                        <a:rPr lang="en-US" sz="1200" u="none" strike="noStrike" dirty="0">
                          <a:effectLst/>
                        </a:rPr>
                        <a:t>No change is required for tests defined in TS 31.121. </a:t>
                      </a:r>
                    </a:p>
                  </a:txBody>
                  <a:tcPr marL="1648" marR="1648" marT="1648" marB="0">
                    <a:solidFill>
                      <a:schemeClr val="bg1">
                        <a:lumMod val="95000"/>
                      </a:schemeClr>
                    </a:solidFill>
                  </a:tcPr>
                </a:tc>
                <a:tc>
                  <a:txBody>
                    <a:bodyPr/>
                    <a:lstStyle/>
                    <a:p>
                      <a:pPr marL="171450" indent="-171450" algn="l" fontAlgn="b">
                        <a:buFont typeface="Arial" panose="020B0604020202020204" pitchFamily="34" charset="0"/>
                        <a:buChar char="•"/>
                      </a:pPr>
                      <a:r>
                        <a:rPr lang="en-US" sz="1200" u="none" strike="noStrike" dirty="0">
                          <a:effectLst/>
                        </a:rPr>
                        <a:t>Support of toolkit and the new events in the Test Card OS is required in the non-removable SIM.</a:t>
                      </a:r>
                    </a:p>
                    <a:p>
                      <a:pPr marL="171450" indent="-171450" algn="l" fontAlgn="b">
                        <a:buFont typeface="Arial" panose="020B0604020202020204" pitchFamily="34" charset="0"/>
                        <a:buChar char="•"/>
                      </a:pPr>
                      <a:r>
                        <a:rPr lang="en-US" sz="1200" u="none" strike="noStrike" dirty="0">
                          <a:effectLst/>
                        </a:rPr>
                        <a:t>Terminal Responses for SETUP EVENT LIST cannot be verified for 31.117. </a:t>
                      </a:r>
                      <a:r>
                        <a:rPr lang="en-US" sz="1200" u="none" strike="noStrike" dirty="0">
                          <a:solidFill>
                            <a:schemeClr val="tx1"/>
                          </a:solidFill>
                          <a:effectLst/>
                        </a:rPr>
                        <a:t>(Note: This can be eliminated if the TERMINAL RESPONSE for this command is verified using APDU logging at Baseband.)</a:t>
                      </a:r>
                    </a:p>
                  </a:txBody>
                  <a:tcPr marL="1648" marR="1648" marT="1648" marB="0">
                    <a:solidFill>
                      <a:schemeClr val="bg1">
                        <a:lumMod val="95000"/>
                      </a:schemeClr>
                    </a:solidFill>
                  </a:tcPr>
                </a:tc>
                <a:extLst>
                  <a:ext uri="{0D108BD9-81ED-4DB2-BD59-A6C34878D82A}">
                    <a16:rowId xmlns:a16="http://schemas.microsoft.com/office/drawing/2014/main" val="3203376489"/>
                  </a:ext>
                </a:extLst>
              </a:tr>
              <a:tr h="2119365">
                <a:tc>
                  <a:txBody>
                    <a:bodyPr/>
                    <a:lstStyle/>
                    <a:p>
                      <a:pPr algn="l" fontAlgn="b"/>
                      <a:r>
                        <a:rPr lang="en-US" sz="1200" u="none" strike="noStrike" dirty="0">
                          <a:effectLst/>
                        </a:rPr>
                        <a:t>Implicit APDU verification-based Test Method</a:t>
                      </a:r>
                    </a:p>
                    <a:p>
                      <a:pPr algn="l" fontAlgn="b"/>
                      <a:endParaRPr lang="en-US" sz="1200" u="none" strike="noStrike" dirty="0">
                        <a:effectLst/>
                      </a:endParaRPr>
                    </a:p>
                    <a:p>
                      <a:pPr algn="l" fontAlgn="b"/>
                      <a:endParaRPr lang="en-US" sz="1200" u="none" strike="noStrike" dirty="0">
                        <a:effectLst/>
                      </a:endParaRPr>
                    </a:p>
                  </a:txBody>
                  <a:tcPr marL="1648" marR="1648" marT="1648" marB="0">
                    <a:solidFill>
                      <a:schemeClr val="bg1">
                        <a:lumMod val="85000"/>
                      </a:schemeClr>
                    </a:solidFill>
                  </a:tcPr>
                </a:tc>
                <a:tc>
                  <a:txBody>
                    <a:bodyPr/>
                    <a:lstStyle/>
                    <a:p>
                      <a:pPr marL="171450" indent="-171450" algn="l" fontAlgn="b">
                        <a:buFont typeface="Arial" panose="020B0604020202020204" pitchFamily="34" charset="0"/>
                        <a:buChar char="•"/>
                      </a:pPr>
                      <a:r>
                        <a:rPr lang="en-GB" sz="1200" u="none" strike="noStrike" kern="1200" dirty="0">
                          <a:solidFill>
                            <a:schemeClr val="dk1"/>
                          </a:solidFill>
                          <a:effectLst/>
                          <a:latin typeface="+mn-lt"/>
                          <a:ea typeface="+mn-ea"/>
                          <a:cs typeface="+mn-cs"/>
                        </a:rPr>
                        <a:t>Based on end-to-end testing where dedicated, but for unpredictability randomly altered, data is updated in the non-removable UICC (e.g.: IMSI will be </a:t>
                      </a:r>
                      <a:r>
                        <a:rPr lang="x-none" sz="1200" u="none" strike="noStrike" kern="1200" dirty="0">
                          <a:solidFill>
                            <a:schemeClr val="dk1"/>
                          </a:solidFill>
                          <a:effectLst/>
                          <a:latin typeface="+mn-lt"/>
                          <a:ea typeface="+mn-ea"/>
                          <a:cs typeface="+mn-cs"/>
                        </a:rPr>
                        <a:t>24608135793579</a:t>
                      </a:r>
                      <a:r>
                        <a:rPr lang="en-GB" sz="1200" u="none" strike="noStrike" kern="1200" dirty="0">
                          <a:solidFill>
                            <a:schemeClr val="dk1"/>
                          </a:solidFill>
                          <a:effectLst/>
                          <a:latin typeface="+mn-lt"/>
                          <a:ea typeface="+mn-ea"/>
                          <a:cs typeface="+mn-cs"/>
                        </a:rPr>
                        <a:t>x and the last digit x will be a random digit between 0 – 9 updated during the TC execution). </a:t>
                      </a:r>
                    </a:p>
                    <a:p>
                      <a:pPr marL="171450" indent="-171450" algn="l" fontAlgn="b">
                        <a:buFont typeface="Arial" panose="020B0604020202020204" pitchFamily="34" charset="0"/>
                        <a:buChar char="•"/>
                      </a:pPr>
                      <a:r>
                        <a:rPr lang="en-GB" sz="1200" u="none" strike="noStrike" kern="1200" dirty="0">
                          <a:solidFill>
                            <a:schemeClr val="dk1"/>
                          </a:solidFill>
                          <a:effectLst/>
                          <a:latin typeface="+mn-lt"/>
                          <a:ea typeface="+mn-ea"/>
                          <a:cs typeface="+mn-cs"/>
                        </a:rPr>
                        <a:t>Verification of OTA </a:t>
                      </a:r>
                      <a:r>
                        <a:rPr lang="en-GB" sz="1200" u="none" strike="noStrike" kern="1200" dirty="0" err="1">
                          <a:solidFill>
                            <a:schemeClr val="dk1"/>
                          </a:solidFill>
                          <a:effectLst/>
                          <a:latin typeface="+mn-lt"/>
                          <a:ea typeface="+mn-ea"/>
                          <a:cs typeface="+mn-cs"/>
                        </a:rPr>
                        <a:t>signaling</a:t>
                      </a:r>
                      <a:r>
                        <a:rPr lang="en-GB" sz="1200" u="none" strike="noStrike" kern="1200" dirty="0">
                          <a:solidFill>
                            <a:schemeClr val="dk1"/>
                          </a:solidFill>
                          <a:effectLst/>
                          <a:latin typeface="+mn-lt"/>
                          <a:ea typeface="+mn-ea"/>
                          <a:cs typeface="+mn-cs"/>
                        </a:rPr>
                        <a:t> messages on the network simulator is considered as an indirect indication for successful and compliant data exchange between card and terminal.</a:t>
                      </a:r>
                    </a:p>
                    <a:p>
                      <a:pPr marL="171450" indent="-171450" algn="l" fontAlgn="b">
                        <a:buFont typeface="Arial" panose="020B0604020202020204" pitchFamily="34" charset="0"/>
                        <a:buChar char="•"/>
                      </a:pPr>
                      <a:r>
                        <a:rPr lang="en-US" sz="1200" u="none" strike="noStrike" dirty="0">
                          <a:effectLst/>
                        </a:rPr>
                        <a:t>Test toolkit Applet is required for SIM Toolkit Tests.</a:t>
                      </a:r>
                    </a:p>
                    <a:p>
                      <a:pPr marL="171450" indent="-171450" algn="l" fontAlgn="b">
                        <a:buFont typeface="Arial" panose="020B0604020202020204" pitchFamily="34" charset="0"/>
                        <a:buChar char="•"/>
                      </a:pPr>
                      <a:r>
                        <a:rPr lang="en-US" sz="1200" u="none" strike="noStrike" kern="1200" dirty="0">
                          <a:solidFill>
                            <a:schemeClr val="dk1"/>
                          </a:solidFill>
                          <a:effectLst/>
                          <a:latin typeface="+mn-lt"/>
                          <a:ea typeface="+mn-ea"/>
                          <a:cs typeface="+mn-cs"/>
                        </a:rPr>
                        <a:t>AT or MMI commands can be used for updating Test EFs for test initial conditions and for verification of EF content when finishing the test procedure</a:t>
                      </a:r>
                    </a:p>
                  </a:txBody>
                  <a:tcPr marL="1648" marR="1648" marT="1648" marB="0">
                    <a:solidFill>
                      <a:schemeClr val="bg1">
                        <a:lumMod val="85000"/>
                      </a:schemeClr>
                    </a:solidFill>
                  </a:tcPr>
                </a:tc>
                <a:tc>
                  <a:txBody>
                    <a:bodyPr/>
                    <a:lstStyle/>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This method can be used for all devices/</a:t>
                      </a:r>
                      <a:r>
                        <a:rPr lang="en-US" sz="1200" u="none" strike="noStrike" dirty="0" err="1">
                          <a:effectLst/>
                        </a:rPr>
                        <a:t>eSIMs</a:t>
                      </a:r>
                      <a:r>
                        <a:rPr lang="en-US" sz="1200" u="none" strike="noStrike" dirty="0">
                          <a:effectLst/>
                        </a:rPr>
                        <a:t>, also those not supporting SIM Toolkit.</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No Test card OS change is required. Only needs to support test profile installation, and profile updates</a:t>
                      </a:r>
                    </a:p>
                  </a:txBody>
                  <a:tcPr marL="1648" marR="1648" marT="1648" marB="0">
                    <a:solidFill>
                      <a:schemeClr val="bg1">
                        <a:lumMod val="85000"/>
                      </a:schemeClr>
                    </a:solidFill>
                  </a:tcPr>
                </a:tc>
                <a:tc>
                  <a:txBody>
                    <a:bodyPr/>
                    <a:lstStyle/>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solidFill>
                            <a:schemeClr val="tx1"/>
                          </a:solidFill>
                          <a:effectLst/>
                        </a:rPr>
                        <a:t>APDU Communication in SIM-ME interface is not verified explicitly</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Modification to the test specification is required for USIM tests similar to 31.121.</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Some of the current conformance requirements in 31.121 and 31.124 cannot be verified.</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Terminal Responses for SETUP EVENT LIST cannot be verified for 31.117. </a:t>
                      </a:r>
                      <a:r>
                        <a:rPr lang="en-US" sz="1200" u="none" strike="noStrike" dirty="0">
                          <a:solidFill>
                            <a:schemeClr val="dk1"/>
                          </a:solidFill>
                          <a:effectLst/>
                        </a:rPr>
                        <a:t> </a:t>
                      </a:r>
                      <a:r>
                        <a:rPr lang="en-US" sz="1200" u="none" strike="noStrike" dirty="0">
                          <a:solidFill>
                            <a:schemeClr val="tx1"/>
                          </a:solidFill>
                          <a:effectLst/>
                        </a:rPr>
                        <a:t>(Note: This can be eliminated if the TERMINAL RESPONSE for this command is verified using APDU logging at Baseband.)</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200" u="none" strike="noStrike" dirty="0">
                        <a:solidFill>
                          <a:schemeClr val="tx1"/>
                        </a:solidFill>
                        <a:effectLst/>
                      </a:endParaRPr>
                    </a:p>
                  </a:txBody>
                  <a:tcPr marL="1648" marR="1648" marT="1648" marB="0">
                    <a:solidFill>
                      <a:schemeClr val="bg1">
                        <a:lumMod val="85000"/>
                      </a:schemeClr>
                    </a:solidFill>
                  </a:tcPr>
                </a:tc>
                <a:extLst>
                  <a:ext uri="{0D108BD9-81ED-4DB2-BD59-A6C34878D82A}">
                    <a16:rowId xmlns:a16="http://schemas.microsoft.com/office/drawing/2014/main" val="1708779115"/>
                  </a:ext>
                </a:extLst>
              </a:tr>
              <a:tr h="1580639">
                <a:tc>
                  <a:txBody>
                    <a:bodyPr/>
                    <a:lstStyle/>
                    <a:p>
                      <a:pPr algn="l" fontAlgn="b"/>
                      <a:endParaRPr lang="en-US" sz="1200" u="none" strike="noStrike" dirty="0">
                        <a:effectLst/>
                      </a:endParaRPr>
                    </a:p>
                    <a:p>
                      <a:pPr algn="l" fontAlgn="b"/>
                      <a:r>
                        <a:rPr lang="en-US" sz="1200" u="none" strike="noStrike" dirty="0">
                          <a:effectLst/>
                        </a:rPr>
                        <a:t>Seamless </a:t>
                      </a:r>
                      <a:r>
                        <a:rPr lang="en-US" sz="1200" u="none" strike="noStrike" dirty="0" err="1">
                          <a:effectLst/>
                        </a:rPr>
                        <a:t>eSIM</a:t>
                      </a:r>
                      <a:r>
                        <a:rPr lang="en-US" sz="1200" u="none" strike="noStrike" dirty="0">
                          <a:effectLst/>
                        </a:rPr>
                        <a:t>/</a:t>
                      </a:r>
                      <a:r>
                        <a:rPr lang="en-US" sz="1200" u="none" strike="noStrike" dirty="0" err="1">
                          <a:effectLst/>
                        </a:rPr>
                        <a:t>iSIM</a:t>
                      </a:r>
                      <a:r>
                        <a:rPr lang="en-US" sz="1200" u="none" strike="noStrike" dirty="0">
                          <a:effectLst/>
                        </a:rPr>
                        <a:t> testing based on BB APDU Logging</a:t>
                      </a:r>
                    </a:p>
                    <a:p>
                      <a:pPr algn="l" fontAlgn="b"/>
                      <a:endParaRPr lang="en-US" sz="1200" b="0" i="0" u="none" strike="noStrike" dirty="0">
                        <a:solidFill>
                          <a:srgbClr val="000000"/>
                        </a:solidFill>
                        <a:effectLst/>
                        <a:latin typeface="Calibri" panose="020F0502020204030204" pitchFamily="34" charset="0"/>
                      </a:endParaRPr>
                    </a:p>
                    <a:p>
                      <a:pPr algn="l" fontAlgn="b"/>
                      <a:endParaRPr lang="en-US" sz="1200" b="0" i="0" u="none" strike="noStrike" dirty="0">
                        <a:solidFill>
                          <a:srgbClr val="000000"/>
                        </a:solidFill>
                        <a:effectLst/>
                        <a:latin typeface="Calibri" panose="020F0502020204030204" pitchFamily="34" charset="0"/>
                      </a:endParaRPr>
                    </a:p>
                  </a:txBody>
                  <a:tcPr marL="1648" marR="1648" marT="1648" marB="0">
                    <a:solidFill>
                      <a:schemeClr val="bg1">
                        <a:lumMod val="95000"/>
                      </a:schemeClr>
                    </a:solidFill>
                  </a:tcPr>
                </a:tc>
                <a:tc>
                  <a:txBody>
                    <a:bodyPr/>
                    <a:lstStyle/>
                    <a:p>
                      <a:pPr marL="171450" indent="-171450" algn="l" fontAlgn="b">
                        <a:buFont typeface="Arial" panose="020B0604020202020204" pitchFamily="34" charset="0"/>
                        <a:buChar char="•"/>
                      </a:pPr>
                      <a:r>
                        <a:rPr lang="en-US" sz="1200" u="none" strike="noStrike" dirty="0">
                          <a:effectLst/>
                        </a:rPr>
                        <a:t>APDU Communication in SIM-ME interface is verified through Baseband logging</a:t>
                      </a:r>
                    </a:p>
                    <a:p>
                      <a:pPr marL="171450" indent="-171450" algn="l" fontAlgn="b">
                        <a:buFont typeface="Arial" panose="020B0604020202020204" pitchFamily="34" charset="0"/>
                        <a:buChar char="•"/>
                      </a:pPr>
                      <a:r>
                        <a:rPr lang="en-US" sz="1200" u="none" strike="noStrike" dirty="0">
                          <a:effectLst/>
                        </a:rPr>
                        <a:t>Device shall provide a logging interface to the test system for monitoring APDU communication in the ME-SIM interface. </a:t>
                      </a:r>
                    </a:p>
                    <a:p>
                      <a:pPr marL="171450" indent="-171450" algn="l" fontAlgn="b">
                        <a:buFont typeface="Arial" panose="020B0604020202020204" pitchFamily="34" charset="0"/>
                        <a:buChar char="•"/>
                      </a:pPr>
                      <a:r>
                        <a:rPr lang="en-US" sz="1200" u="none" strike="noStrike" dirty="0">
                          <a:effectLst/>
                        </a:rPr>
                        <a:t>Test toolkit Applet is required for SIM Toolkit Test.</a:t>
                      </a:r>
                    </a:p>
                    <a:p>
                      <a:pPr marL="171450" indent="-171450" algn="l" fontAlgn="b">
                        <a:buFont typeface="Arial" panose="020B0604020202020204" pitchFamily="34" charset="0"/>
                        <a:buChar char="•"/>
                      </a:pPr>
                      <a:r>
                        <a:rPr lang="en-US" sz="1200" u="none" strike="noStrike" kern="1200" dirty="0">
                          <a:solidFill>
                            <a:schemeClr val="dk1"/>
                          </a:solidFill>
                          <a:effectLst/>
                          <a:latin typeface="+mn-lt"/>
                          <a:ea typeface="+mn-ea"/>
                          <a:cs typeface="+mn-cs"/>
                        </a:rPr>
                        <a:t>AT or MMI commands can be used for updating Test EFs for test initial conditions.</a:t>
                      </a:r>
                    </a:p>
                  </a:txBody>
                  <a:tcPr marL="1648" marR="1648" marT="1648" marB="0">
                    <a:solidFill>
                      <a:schemeClr val="bg1">
                        <a:lumMod val="95000"/>
                      </a:schemeClr>
                    </a:solidFill>
                  </a:tcPr>
                </a:tc>
                <a:tc>
                  <a:txBody>
                    <a:bodyPr/>
                    <a:lstStyle/>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solidFill>
                            <a:schemeClr val="tx1"/>
                          </a:solidFill>
                          <a:effectLst/>
                        </a:rPr>
                        <a:t>This method can be used for all devices/</a:t>
                      </a:r>
                      <a:r>
                        <a:rPr lang="en-US" sz="1200" u="none" strike="noStrike" dirty="0" err="1">
                          <a:solidFill>
                            <a:schemeClr val="tx1"/>
                          </a:solidFill>
                          <a:effectLst/>
                        </a:rPr>
                        <a:t>eSIMs</a:t>
                      </a:r>
                      <a:r>
                        <a:rPr lang="en-US" sz="1200" u="none" strike="noStrike" dirty="0">
                          <a:solidFill>
                            <a:schemeClr val="tx1"/>
                          </a:solidFill>
                          <a:effectLst/>
                        </a:rPr>
                        <a:t>, also those not supporting SIM Toolkit (USIM testing is applicable, but USAT testing not applicable if toolkit is not supported by the device).</a:t>
                      </a:r>
                    </a:p>
                  </a:txBody>
                  <a:tcPr marL="1648" marR="1648" marT="1648" marB="0">
                    <a:solidFill>
                      <a:schemeClr val="bg1">
                        <a:lumMod val="95000"/>
                      </a:schemeClr>
                    </a:solidFill>
                  </a:tcPr>
                </a:tc>
                <a:tc>
                  <a:txBody>
                    <a:bodyPr/>
                    <a:lstStyle/>
                    <a:p>
                      <a:pPr marL="171450" indent="-171450" algn="l" fontAlgn="b">
                        <a:buFont typeface="Arial" panose="020B0604020202020204" pitchFamily="34" charset="0"/>
                        <a:buChar char="•"/>
                      </a:pPr>
                      <a:r>
                        <a:rPr lang="en-US" sz="1200" dirty="0"/>
                        <a:t>The ME has to provide a specific command handler that accesses and logs the data transfer between baseband and non-removable SIM and provides this to the test system</a:t>
                      </a:r>
                      <a:r>
                        <a:rPr lang="en-US" sz="1200" u="none" strike="noStrike" kern="1200" dirty="0">
                          <a:solidFill>
                            <a:schemeClr val="dk1"/>
                          </a:solidFill>
                          <a:effectLst/>
                          <a:latin typeface="+mn-lt"/>
                          <a:ea typeface="+mn-ea"/>
                          <a:cs typeface="+mn-cs"/>
                        </a:rPr>
                        <a:t>.</a:t>
                      </a:r>
                    </a:p>
                    <a:p>
                      <a:pPr marL="171450" indent="-171450" algn="l" fontAlgn="b">
                        <a:buFont typeface="Arial" panose="020B0604020202020204" pitchFamily="34" charset="0"/>
                        <a:buChar char="•"/>
                      </a:pPr>
                      <a:r>
                        <a:rPr lang="en-US" sz="1200" u="none" strike="noStrike" kern="1200" dirty="0">
                          <a:solidFill>
                            <a:schemeClr val="dk1"/>
                          </a:solidFill>
                          <a:effectLst/>
                          <a:latin typeface="+mn-lt"/>
                          <a:ea typeface="+mn-ea"/>
                          <a:cs typeface="+mn-cs"/>
                        </a:rPr>
                        <a:t>SW interface between Base band- </a:t>
                      </a:r>
                      <a:r>
                        <a:rPr lang="en-US" sz="1200" u="none" strike="noStrike" kern="1200" dirty="0" err="1">
                          <a:solidFill>
                            <a:schemeClr val="dk1"/>
                          </a:solidFill>
                          <a:effectLst/>
                          <a:latin typeface="+mn-lt"/>
                          <a:ea typeface="+mn-ea"/>
                          <a:cs typeface="+mn-cs"/>
                        </a:rPr>
                        <a:t>iSIM</a:t>
                      </a:r>
                      <a:r>
                        <a:rPr lang="en-US" sz="1200" u="none" strike="noStrike" kern="1200" dirty="0">
                          <a:solidFill>
                            <a:schemeClr val="dk1"/>
                          </a:solidFill>
                          <a:effectLst/>
                          <a:latin typeface="+mn-lt"/>
                          <a:ea typeface="+mn-ea"/>
                          <a:cs typeface="+mn-cs"/>
                        </a:rPr>
                        <a:t> can’t be tested in case of </a:t>
                      </a:r>
                      <a:r>
                        <a:rPr lang="en-US" sz="1200" u="none" strike="noStrike" kern="1200" dirty="0" err="1">
                          <a:solidFill>
                            <a:schemeClr val="dk1"/>
                          </a:solidFill>
                          <a:effectLst/>
                          <a:latin typeface="+mn-lt"/>
                          <a:ea typeface="+mn-ea"/>
                          <a:cs typeface="+mn-cs"/>
                        </a:rPr>
                        <a:t>iSIM</a:t>
                      </a:r>
                      <a:r>
                        <a:rPr lang="en-US" sz="1200" u="none" strike="noStrike" kern="1200" dirty="0">
                          <a:solidFill>
                            <a:schemeClr val="dk1"/>
                          </a:solidFill>
                          <a:effectLst/>
                          <a:latin typeface="+mn-lt"/>
                          <a:ea typeface="+mn-ea"/>
                          <a:cs typeface="+mn-cs"/>
                        </a:rPr>
                        <a:t> is in the device.</a:t>
                      </a:r>
                    </a:p>
                  </a:txBody>
                  <a:tcPr marL="1648" marR="1648" marT="1648" marB="0">
                    <a:solidFill>
                      <a:schemeClr val="bg1">
                        <a:lumMod val="95000"/>
                      </a:schemeClr>
                    </a:solidFill>
                  </a:tcPr>
                </a:tc>
                <a:extLst>
                  <a:ext uri="{0D108BD9-81ED-4DB2-BD59-A6C34878D82A}">
                    <a16:rowId xmlns:a16="http://schemas.microsoft.com/office/drawing/2014/main" val="3980308947"/>
                  </a:ext>
                </a:extLst>
              </a:tr>
            </a:tbl>
          </a:graphicData>
        </a:graphic>
      </p:graphicFrame>
    </p:spTree>
    <p:extLst>
      <p:ext uri="{BB962C8B-B14F-4D97-AF65-F5344CB8AC3E}">
        <p14:creationId xmlns:p14="http://schemas.microsoft.com/office/powerpoint/2010/main" val="25827254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2293</Words>
  <Application>Microsoft Office PowerPoint</Application>
  <PresentationFormat>Widescreen</PresentationFormat>
  <Paragraphs>265</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Narrow</vt:lpstr>
      <vt:lpstr>Calibri</vt:lpstr>
      <vt:lpstr>Calibri Light</vt:lpstr>
      <vt:lpstr>Office Theme</vt:lpstr>
      <vt:lpstr>GCF-PTCRB UICC test solutions for devices  with non-removable (e)UICCs/iSIMs</vt:lpstr>
      <vt:lpstr>PowerPoint Presentation</vt:lpstr>
      <vt:lpstr>PowerPoint Presentation</vt:lpstr>
      <vt:lpstr>PowerPoint Presentation</vt:lpstr>
      <vt:lpstr>Implicit verification-based Test Method</vt:lpstr>
      <vt:lpstr>Test Toolkit Event based Test Method</vt:lpstr>
      <vt:lpstr>Seamless interface testing based on BB APDU Logging</vt:lpstr>
      <vt:lpstr>Requirements for nrUICC Device Test Methods</vt:lpstr>
      <vt:lpstr>Pros and Cons of proposed Test Methods</vt:lpstr>
      <vt:lpstr>Test Method Applicability table</vt:lpstr>
      <vt:lpstr>Possible GCF-CC Annex F6.1 update for each Test Method</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Ajantha De Silva</dc:creator>
  <cp:lastModifiedBy>Ajantha De Silva</cp:lastModifiedBy>
  <cp:revision>6</cp:revision>
  <dcterms:created xsi:type="dcterms:W3CDTF">2022-01-14T23:02:18Z</dcterms:created>
  <dcterms:modified xsi:type="dcterms:W3CDTF">2022-01-17T22:00:03Z</dcterms:modified>
</cp:coreProperties>
</file>