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0"/>
  </p:notesMasterIdLst>
  <p:handoutMasterIdLst>
    <p:handoutMasterId r:id="rId21"/>
  </p:handoutMasterIdLst>
  <p:sldIdLst>
    <p:sldId id="341" r:id="rId5"/>
    <p:sldId id="378" r:id="rId6"/>
    <p:sldId id="363" r:id="rId7"/>
    <p:sldId id="366" r:id="rId8"/>
    <p:sldId id="37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65" r:id="rId18"/>
    <p:sldId id="379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#109-e_bis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18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21 January </a:t>
            </a:r>
            <a:r>
              <a:rPr lang="en-US" altLang="en-US" sz="1200" b="1" dirty="0" smtClean="0">
                <a:latin typeface="Arial 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C6-220013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7" y="1709738"/>
            <a:ext cx="8391775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Report </a:t>
            </a:r>
            <a:r>
              <a:rPr lang="en-US" altLang="en-US" dirty="0" smtClean="0"/>
              <a:t>from</a:t>
            </a:r>
            <a:r>
              <a:rPr lang="en-US" altLang="en-US" dirty="0" smtClean="0"/>
              <a:t> </a:t>
            </a:r>
            <a:r>
              <a:rPr lang="en-US" altLang="en-US" dirty="0"/>
              <a:t>TSG </a:t>
            </a:r>
            <a:r>
              <a:rPr lang="en-US" altLang="en-US" dirty="0" smtClean="0"/>
              <a:t>CT#94-e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Elections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CT WG6 vice </a:t>
            </a:r>
            <a:r>
              <a:rPr lang="de-DE" dirty="0" err="1"/>
              <a:t>chair</a:t>
            </a:r>
            <a:r>
              <a:rPr lang="de-DE" dirty="0"/>
              <a:t> </a:t>
            </a:r>
            <a:r>
              <a:rPr lang="de-DE" dirty="0" err="1"/>
              <a:t>tookplace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CT6#109-e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current</a:t>
            </a:r>
            <a:r>
              <a:rPr lang="de-DE" dirty="0"/>
              <a:t> vice </a:t>
            </a:r>
            <a:r>
              <a:rPr lang="de-DE" dirty="0" err="1"/>
              <a:t>chair</a:t>
            </a:r>
            <a:r>
              <a:rPr lang="de-DE" dirty="0"/>
              <a:t>, Mr. Ly Thanh Phan </a:t>
            </a:r>
            <a:r>
              <a:rPr lang="de-DE" dirty="0" err="1"/>
              <a:t>from</a:t>
            </a:r>
            <a:r>
              <a:rPr lang="de-DE" dirty="0"/>
              <a:t> Thales was </a:t>
            </a:r>
            <a:r>
              <a:rPr lang="de-DE" dirty="0" err="1"/>
              <a:t>re-elected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acclamation</a:t>
            </a:r>
            <a:endParaRPr lang="de-D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  <a:p>
            <a:r>
              <a:rPr lang="en-US" dirty="0"/>
              <a:t>Dependency: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328116"/>
              </p:ext>
            </p:extLst>
          </p:nvPr>
        </p:nvGraphicFramePr>
        <p:xfrm>
          <a:off x="666572" y="1800441"/>
          <a:ext cx="10767702" cy="3954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CP-213019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Status Report (</a:t>
                      </a:r>
                      <a:r>
                        <a:rPr lang="de-DE" sz="1600" dirty="0" err="1">
                          <a:effectLst/>
                        </a:rPr>
                        <a:t>this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document</a:t>
                      </a:r>
                      <a:r>
                        <a:rPr lang="de-DE" sz="1600" dirty="0">
                          <a:effectLst/>
                        </a:rPr>
                        <a:t>)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CP-213020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</a:t>
                      </a:r>
                      <a:r>
                        <a:rPr lang="de-DE" sz="1600" dirty="0" err="1">
                          <a:effectLst/>
                        </a:rPr>
                        <a:t>meeting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report</a:t>
                      </a:r>
                      <a:r>
                        <a:rPr lang="de-DE" sz="1600" dirty="0">
                          <a:effectLst/>
                        </a:rPr>
                        <a:t> after previous plenary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 on UE Conformance Test Aspects - CT6 aspects of 5G System TS 31.124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CP-213163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 on UE Conformance Test Aspects - CT6 aspects of 5G System TS 31.121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CP-213164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Small) Test Technical Enhancements and Improvements for Rel-16 TS 31.121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Small) Technical Enhancements and Improvements for Rel-16 TS 31.111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Small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Technical Enhancements and Improvements for Rel-16 TS 31.124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Corrections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CT6 aspects of 5G System - Phase 1 Rel-16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938463" y="5847347"/>
            <a:ext cx="10114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</a:rPr>
              <a:t>All CR-packs </a:t>
            </a:r>
            <a:r>
              <a:rPr lang="de-DE" sz="2000" b="1" dirty="0" err="1" smtClean="0">
                <a:solidFill>
                  <a:srgbClr val="FF0000"/>
                </a:solidFill>
              </a:rPr>
              <a:t>have</a:t>
            </a:r>
            <a:r>
              <a:rPr lang="de-DE" sz="2000" b="1" dirty="0" smtClean="0">
                <a:solidFill>
                  <a:srgbClr val="FF0000"/>
                </a:solidFill>
              </a:rPr>
              <a:t> </a:t>
            </a:r>
            <a:r>
              <a:rPr lang="de-DE" sz="2000" b="1" dirty="0" err="1" smtClean="0">
                <a:solidFill>
                  <a:srgbClr val="FF0000"/>
                </a:solidFill>
              </a:rPr>
              <a:t>been</a:t>
            </a:r>
            <a:r>
              <a:rPr lang="de-DE" sz="2000" b="1" dirty="0" smtClean="0">
                <a:solidFill>
                  <a:srgbClr val="FF0000"/>
                </a:solidFill>
              </a:rPr>
              <a:t> </a:t>
            </a:r>
            <a:r>
              <a:rPr lang="de-DE" sz="2000" b="1" dirty="0" err="1" smtClean="0">
                <a:solidFill>
                  <a:srgbClr val="FF0000"/>
                </a:solidFill>
              </a:rPr>
              <a:t>approved</a:t>
            </a:r>
            <a:endParaRPr lang="de-DE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CT6#109-e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CT6#109-e </a:t>
            </a:r>
            <a:endParaRPr lang="en-US" altLang="fr-FR" dirty="0"/>
          </a:p>
          <a:p>
            <a:pPr lvl="3"/>
            <a:r>
              <a:rPr lang="en-US" altLang="fr-FR" dirty="0" smtClean="0"/>
              <a:t>(16 </a:t>
            </a:r>
            <a:r>
              <a:rPr lang="en-US" altLang="fr-FR" dirty="0"/>
              <a:t>– </a:t>
            </a:r>
            <a:r>
              <a:rPr lang="en-US" altLang="fr-FR" dirty="0" smtClean="0"/>
              <a:t>19 November 2021</a:t>
            </a:r>
            <a:r>
              <a:rPr lang="en-US" altLang="fr-FR" dirty="0"/>
              <a:t>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CT6#109-e </a:t>
            </a:r>
            <a:r>
              <a:rPr lang="en-US" altLang="fr-FR" dirty="0" err="1" smtClean="0"/>
              <a:t>bis</a:t>
            </a:r>
            <a:endParaRPr lang="en-US" altLang="fr-FR" dirty="0"/>
          </a:p>
          <a:p>
            <a:pPr lvl="3"/>
            <a:r>
              <a:rPr lang="en-US" altLang="fr-FR" dirty="0"/>
              <a:t>(</a:t>
            </a:r>
            <a:r>
              <a:rPr lang="en-US" altLang="fr-FR" dirty="0" smtClean="0"/>
              <a:t>18 </a:t>
            </a:r>
            <a:r>
              <a:rPr lang="en-US" altLang="fr-FR" dirty="0"/>
              <a:t>– </a:t>
            </a:r>
            <a:r>
              <a:rPr lang="en-US" altLang="fr-FR" dirty="0" smtClean="0"/>
              <a:t>21 January 2022)</a:t>
            </a:r>
          </a:p>
          <a:p>
            <a:pPr lvl="2"/>
            <a:r>
              <a:rPr lang="en-US" altLang="fr-FR" dirty="0" smtClean="0"/>
              <a:t>CT6#110-e</a:t>
            </a:r>
          </a:p>
          <a:p>
            <a:pPr lvl="3"/>
            <a:r>
              <a:rPr lang="en-US" altLang="fr-FR" dirty="0" smtClean="0"/>
              <a:t>(22 – 25 February 2022)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95 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25</a:t>
            </a:r>
            <a:endParaRPr lang="en-US" dirty="0"/>
          </a:p>
          <a:p>
            <a:pPr lvl="1"/>
            <a:r>
              <a:rPr lang="en-US" dirty="0"/>
              <a:t>Cat A(2)/B </a:t>
            </a:r>
            <a:r>
              <a:rPr lang="en-US" dirty="0" smtClean="0"/>
              <a:t>(2)/</a:t>
            </a:r>
            <a:r>
              <a:rPr lang="en-US" dirty="0"/>
              <a:t>C </a:t>
            </a:r>
            <a:r>
              <a:rPr lang="en-US" dirty="0" smtClean="0"/>
              <a:t>(3)/</a:t>
            </a:r>
            <a:r>
              <a:rPr lang="en-US" dirty="0"/>
              <a:t>F </a:t>
            </a:r>
            <a:r>
              <a:rPr lang="en-US" dirty="0" smtClean="0"/>
              <a:t>(14)/</a:t>
            </a:r>
            <a:r>
              <a:rPr lang="en-US" dirty="0"/>
              <a:t>D </a:t>
            </a:r>
            <a:r>
              <a:rPr lang="en-US" dirty="0" smtClean="0"/>
              <a:t>(4) </a:t>
            </a:r>
            <a:endParaRPr lang="en-US" dirty="0"/>
          </a:p>
          <a:p>
            <a:pPr lvl="1"/>
            <a:r>
              <a:rPr lang="en-US" dirty="0"/>
              <a:t>Rel-15() / </a:t>
            </a:r>
            <a:r>
              <a:rPr lang="en-US" dirty="0" smtClean="0"/>
              <a:t>Rel-16(22) </a:t>
            </a:r>
            <a:r>
              <a:rPr lang="en-US" dirty="0"/>
              <a:t>/ </a:t>
            </a:r>
            <a:r>
              <a:rPr lang="en-US" dirty="0" smtClean="0"/>
              <a:t>Rel-17(3)</a:t>
            </a:r>
            <a:endParaRPr lang="en-US" dirty="0"/>
          </a:p>
          <a:p>
            <a:pPr lvl="1"/>
            <a:r>
              <a:rPr lang="en-US" dirty="0"/>
              <a:t>7</a:t>
            </a:r>
            <a:r>
              <a:rPr lang="en-US" dirty="0" smtClean="0"/>
              <a:t> </a:t>
            </a:r>
            <a:r>
              <a:rPr lang="en-US" dirty="0"/>
              <a:t>postponed CRs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CT6#109-e</a:t>
            </a:r>
            <a:r>
              <a:rPr lang="en-US" altLang="fr-FR" dirty="0"/>
              <a:t>: </a:t>
            </a:r>
            <a:r>
              <a:rPr lang="en-US" altLang="fr-FR" dirty="0" smtClean="0"/>
              <a:t>33 </a:t>
            </a:r>
            <a:r>
              <a:rPr lang="en-US" altLang="fr-FR" dirty="0"/>
              <a:t>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933635"/>
              </p:ext>
            </p:extLst>
          </p:nvPr>
        </p:nvGraphicFramePr>
        <p:xfrm>
          <a:off x="209550" y="2282825"/>
          <a:ext cx="11742738" cy="296359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C6-210339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aspects of architecture enhancements for 3GPP support of advanced V2X services - Phase 2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NR PC5 power efficiency and PC5 DRX configuration for V2X services by means of using the USIM.</a:t>
                      </a:r>
                      <a:endParaRPr lang="de-DE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C6-210384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NB-IoT/eMTC Non-Terrestrial Networks in EPS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configuration files in USIM to support PLMN selection over satellite access in EPS</a:t>
                      </a:r>
                    </a:p>
                    <a:p>
                      <a:pPr marL="285750" lvl="0" indent="-285750" algn="l" defTabSz="914400" rtl="0" eaLnBrk="1" latinLnBrk="0" hangingPunct="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updates to UICC and ME interface due to new access type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C6-210395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Architecture Enhancement for NR Reduced Capability Devices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update of the PLMN selection to support NR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RedCap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devices.</a:t>
                      </a:r>
                      <a:endParaRPr lang="de-DE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update of related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eDRX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parameters and UE configuration parameters.</a:t>
                      </a:r>
                      <a:endParaRPr lang="de-DE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52225"/>
              </p:ext>
            </p:extLst>
          </p:nvPr>
        </p:nvGraphicFramePr>
        <p:xfrm>
          <a:off x="288757" y="1885439"/>
          <a:ext cx="11173841" cy="4890664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Enhancement for the 5G Control Plane Steering of Roaming for UE in CONNECTED mode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1000" kern="1200" baseline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Enhancement for Proximity based Services in 5GS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CP-212105</a:t>
                      </a:r>
                      <a:endParaRPr lang="fr-FR" sz="1200" b="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5GC architecture for satellite networks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on CT aspects of architecture enhancements for 3GPP support of advanced V2X services - Phase 2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10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Support for Minimization of service Interruption 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(LG Electronics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Inc</a:t>
                      </a: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CP-212166</a:t>
                      </a:r>
                      <a:endParaRPr lang="fr-FR" sz="12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67925"/>
                  </a:ext>
                </a:extLst>
              </a:tr>
              <a:tr h="54844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IMS voice service support and network usability guarantee for UE’s E-UTRA capability disabled scenario in 5GS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ING_5GS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(China Telecom)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CP-212231</a:t>
                      </a:r>
                      <a:endParaRPr lang="fr-FR" sz="12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435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NB-IoT/eMTC Non-Terrestrial Networks in EPS</a:t>
                      </a:r>
                      <a:endParaRPr lang="de-DE" sz="1400" kern="120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lang="en-GB" sz="14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en-GB" sz="1000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MediaTek</a:t>
                      </a: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2021-11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CP-213079</a:t>
                      </a:r>
                      <a:endParaRPr lang="fr-FR" sz="1200" b="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2503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Architecture Enhancement for NR Reduced Capability Devices</a:t>
                      </a:r>
                      <a:endParaRPr lang="de-DE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CT1 (China Mobile)</a:t>
                      </a:r>
                      <a:endParaRPr lang="de-DE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2021-11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CP-213081 </a:t>
                      </a:r>
                      <a:r>
                        <a:rPr lang="fr-FR" sz="1200" b="0" i="1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revised</a:t>
                      </a:r>
                      <a:r>
                        <a:rPr lang="fr-FR" sz="1200" b="0" i="1" kern="120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to</a:t>
                      </a:r>
                      <a:r>
                        <a:rPr lang="fr-FR" sz="1200" b="0" i="1" kern="1200" baseline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     </a:t>
                      </a:r>
                      <a:r>
                        <a:rPr lang="fr-FR" sz="1200" b="0" i="1" kern="120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CP-213210</a:t>
                      </a:r>
                      <a:endParaRPr lang="fr-FR" sz="1200" b="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53966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070386" y="46430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microsoft.com/office/infopath/2007/PartnerControls"/>
    <ds:schemaRef ds:uri="c9fe69cb-1d4b-461a-8155-8bb96486ee7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809</Words>
  <Application>Microsoft Office PowerPoint</Application>
  <PresentationFormat>Breitbild</PresentationFormat>
  <Paragraphs>207</Paragraphs>
  <Slides>15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2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Report from TSG CT#94-e</vt:lpstr>
      <vt:lpstr>Overview of CT6 contributions</vt:lpstr>
      <vt:lpstr>TSG CT WG6 Officials</vt:lpstr>
      <vt:lpstr>Meeting Calendar</vt:lpstr>
      <vt:lpstr>TSG WG CT6 Statistics</vt:lpstr>
      <vt:lpstr>New /revised agreed/endorsed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643</cp:revision>
  <dcterms:created xsi:type="dcterms:W3CDTF">2010-02-05T13:52:04Z</dcterms:created>
  <dcterms:modified xsi:type="dcterms:W3CDTF">2022-01-07T10:40:15Z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