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380" r:id="rId3"/>
    <p:sldId id="381" r:id="rId4"/>
    <p:sldId id="363" r:id="rId5"/>
    <p:sldId id="366" r:id="rId6"/>
    <p:sldId id="37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65" r:id="rId16"/>
    <p:sldId id="376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9112" autoAdjust="0"/>
  </p:normalViewPr>
  <p:slideViewPr>
    <p:cSldViewPr snapToGrid="0">
      <p:cViewPr varScale="1">
        <p:scale>
          <a:sx n="112" d="100"/>
          <a:sy n="112" d="100"/>
        </p:scale>
        <p:origin x="4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 WG6 </a:t>
            </a:r>
            <a:r>
              <a:rPr lang="sv-SE" altLang="en-US" sz="1200" b="1" dirty="0">
                <a:latin typeface="Arial "/>
              </a:rPr>
              <a:t>Meeting </a:t>
            </a:r>
            <a:r>
              <a:rPr lang="sv-SE" altLang="en-US" sz="1200" b="1" dirty="0" smtClean="0">
                <a:latin typeface="Arial "/>
              </a:rPr>
              <a:t>#103-e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17</a:t>
            </a:r>
            <a:r>
              <a:rPr lang="en-US" altLang="en-US" sz="1200" b="1" baseline="0" dirty="0" smtClean="0">
                <a:latin typeface="Arial "/>
              </a:rPr>
              <a:t> - 20 November </a:t>
            </a:r>
            <a:r>
              <a:rPr lang="en-US" altLang="en-US" sz="1200" b="1" dirty="0" smtClean="0">
                <a:latin typeface="Arial "/>
              </a:rPr>
              <a:t>2020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C6-200713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7" y="1709738"/>
            <a:ext cx="8295073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Report </a:t>
            </a:r>
            <a:r>
              <a:rPr lang="en-US" altLang="en-US" dirty="0" smtClean="0"/>
              <a:t>from</a:t>
            </a:r>
            <a:r>
              <a:rPr lang="en-US" altLang="en-US" dirty="0" smtClean="0"/>
              <a:t> </a:t>
            </a:r>
            <a:r>
              <a:rPr lang="en-US" altLang="en-US" dirty="0"/>
              <a:t>TSG CT#89-e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Rel-16 work closed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Rel-15 core specifications stable </a:t>
            </a:r>
          </a:p>
          <a:p>
            <a:r>
              <a:rPr lang="en-US" dirty="0"/>
              <a:t>Main work for Rel-15 on finalizing Test specifications (TS 31.121 and TS 31.124). Work on Rel-15 Tests basically complete (98%). Just few missing pieces.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Request to withdrawn 31.890 v16.0.0</a:t>
            </a:r>
          </a:p>
          <a:p>
            <a:pPr lvl="1"/>
            <a:r>
              <a:rPr lang="en-US" dirty="0"/>
              <a:t>TS 31.890 v16.0.0 was produced </a:t>
            </a:r>
            <a:r>
              <a:rPr lang="en-US"/>
              <a:t>by mistake </a:t>
            </a:r>
            <a:r>
              <a:rPr lang="en-US" dirty="0"/>
              <a:t>a</a:t>
            </a:r>
            <a:r>
              <a:rPr lang="en-US"/>
              <a:t>fter </a:t>
            </a:r>
            <a:r>
              <a:rPr lang="en-US" dirty="0"/>
              <a:t>June Plenary.</a:t>
            </a:r>
          </a:p>
          <a:p>
            <a:pPr lvl="1"/>
            <a:r>
              <a:rPr lang="en-US" dirty="0"/>
              <a:t>3GPP TSG CT WG6 request CT Plenary to withdrawn Rel-16 version.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Summary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630256" cy="4351338"/>
          </a:xfrm>
        </p:spPr>
        <p:txBody>
          <a:bodyPr/>
          <a:lstStyle/>
          <a:p>
            <a:r>
              <a:rPr lang="en-US" altLang="fr-FR" dirty="0" smtClean="0"/>
              <a:t>Chairman’s report and draft minutes of CT6#101-e have been noted</a:t>
            </a:r>
          </a:p>
          <a:p>
            <a:r>
              <a:rPr lang="en-US" altLang="fr-FR" dirty="0" smtClean="0"/>
              <a:t>All presented CRs have been approved</a:t>
            </a:r>
          </a:p>
          <a:p>
            <a:endParaRPr lang="en-US" altLang="fr-FR" dirty="0"/>
          </a:p>
          <a:p>
            <a:r>
              <a:rPr lang="en-US" altLang="fr-FR" dirty="0" smtClean="0"/>
              <a:t>(see next slide for details)</a:t>
            </a: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63342334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956986" y="1800441"/>
          <a:ext cx="8534551" cy="4273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1689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196885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5735977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53632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 (</a:t>
                      </a:r>
                      <a:r>
                        <a:rPr lang="de-DE" sz="1800" dirty="0" err="1" smtClean="0">
                          <a:effectLst/>
                        </a:rPr>
                        <a:t>this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 err="1" smtClean="0">
                          <a:effectLst/>
                        </a:rPr>
                        <a:t>document</a:t>
                      </a:r>
                      <a:r>
                        <a:rPr lang="de-DE" sz="1800" dirty="0" smtClean="0">
                          <a:effectLst/>
                        </a:rPr>
                        <a:t>)</a:t>
                      </a:r>
                      <a:endParaRPr lang="de-DE" sz="1800" dirty="0">
                        <a:effectLst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</a:t>
                      </a:r>
                      <a:r>
                        <a:rPr lang="de-DE" sz="1800" dirty="0" err="1">
                          <a:effectLst/>
                        </a:rPr>
                        <a:t>meeting</a:t>
                      </a:r>
                      <a:r>
                        <a:rPr lang="de-DE" sz="1800" dirty="0">
                          <a:effectLst/>
                        </a:rPr>
                        <a:t> </a:t>
                      </a:r>
                      <a:r>
                        <a:rPr lang="de-DE" sz="1800" dirty="0" err="1">
                          <a:effectLst/>
                        </a:rPr>
                        <a:t>report</a:t>
                      </a:r>
                      <a:r>
                        <a:rPr lang="de-DE" sz="1800" dirty="0">
                          <a:effectLst/>
                        </a:rPr>
                        <a:t> 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Corrections on </a:t>
                      </a:r>
                      <a:r>
                        <a:rPr lang="en-US" sz="1800" dirty="0" smtClean="0">
                          <a:effectLst/>
                        </a:rPr>
                        <a:t>Rel-15</a:t>
                      </a:r>
                      <a:r>
                        <a:rPr lang="en-US" sz="1800" dirty="0">
                          <a:effectLst/>
                        </a:rPr>
                        <a:t>, 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en-US" sz="1800" b="0" i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TS 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</a:t>
                      </a:r>
                      <a:r>
                        <a:rPr lang="en-US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Rel-15, </a:t>
                      </a:r>
                      <a:r>
                        <a:rPr lang="en-US" sz="1800" b="0" i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Corrections on TS </a:t>
                      </a:r>
                      <a:r>
                        <a:rPr lang="en-US" sz="1800" dirty="0" smtClean="0">
                          <a:effectLst/>
                        </a:rPr>
                        <a:t>31.111 </a:t>
                      </a:r>
                      <a:r>
                        <a:rPr lang="en-US" sz="1800" dirty="0">
                          <a:effectLst/>
                        </a:rPr>
                        <a:t>Rel-15, </a:t>
                      </a:r>
                      <a:r>
                        <a:rPr lang="en-US" sz="1800" dirty="0" smtClean="0">
                          <a:effectLst/>
                        </a:rPr>
                        <a:t>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Corrections on TS </a:t>
                      </a:r>
                      <a:r>
                        <a:rPr lang="en-US" sz="1800" dirty="0" smtClean="0">
                          <a:effectLst/>
                        </a:rPr>
                        <a:t>31.124 </a:t>
                      </a:r>
                      <a:r>
                        <a:rPr lang="en-US" sz="1800" dirty="0">
                          <a:effectLst/>
                        </a:rPr>
                        <a:t>Rel-15, </a:t>
                      </a:r>
                      <a:r>
                        <a:rPr lang="en-US" sz="1800" dirty="0" smtClean="0">
                          <a:effectLst/>
                        </a:rPr>
                        <a:t>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Corrections on TS 31.121 Rel-15, </a:t>
                      </a:r>
                      <a:r>
                        <a:rPr lang="en-US" sz="1800" dirty="0" smtClean="0">
                          <a:effectLst/>
                        </a:rPr>
                        <a:t>5GS_Ph1_UEConTest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31.124,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0" i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Rel-15, </a:t>
                      </a:r>
                      <a:r>
                        <a:rPr lang="en-US" sz="1800" dirty="0" smtClean="0">
                          <a:effectLst/>
                        </a:rPr>
                        <a:t>5GS_Ph1_UEConTest</a:t>
                      </a:r>
                      <a:endParaRPr lang="de-DE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Corrections on TS </a:t>
                      </a:r>
                      <a:r>
                        <a:rPr lang="en-US" sz="1800" dirty="0" smtClean="0">
                          <a:effectLst/>
                        </a:rPr>
                        <a:t>31.213 </a:t>
                      </a:r>
                      <a:r>
                        <a:rPr lang="en-US" sz="1800" dirty="0">
                          <a:effectLst/>
                        </a:rPr>
                        <a:t>Rel-15, </a:t>
                      </a:r>
                      <a:r>
                        <a:rPr lang="en-US" sz="1800" dirty="0" smtClean="0">
                          <a:effectLst/>
                        </a:rPr>
                        <a:t>5GS_Ph1_UEConTest</a:t>
                      </a:r>
                      <a:endParaRPr lang="de-DE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31.111 Rel-16,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TEI16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698227572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TS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Rel-16,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TEI16</a:t>
                      </a:r>
                      <a:endParaRPr lang="de-DE" sz="1800" b="0" i="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88057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CT6#101-e 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CT6#102 (Oct) cancelled</a:t>
            </a:r>
          </a:p>
          <a:p>
            <a:pPr lvl="2"/>
            <a:r>
              <a:rPr lang="en-US" altLang="fr-FR" dirty="0"/>
              <a:t>CT6#103-e</a:t>
            </a:r>
          </a:p>
          <a:p>
            <a:pPr lvl="3"/>
            <a:r>
              <a:rPr lang="en-US" altLang="fr-FR" dirty="0"/>
              <a:t>(17 – 20 November)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166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67 (2 via email </a:t>
            </a:r>
            <a:r>
              <a:rPr lang="en-US" dirty="0" err="1"/>
              <a:t>appr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Cat A(29)/B (4)/C (0)/F (34)/D (0) </a:t>
            </a:r>
          </a:p>
          <a:p>
            <a:pPr lvl="1"/>
            <a:r>
              <a:rPr lang="en-US" dirty="0"/>
              <a:t>Rel-15 (35) / Rel-16(32)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CT6#101-e: 19 registered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US" altLang="fr-FR" dirty="0"/>
              <a:t>1 LS out to GSMA TSG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11210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en-US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649466"/>
              </p:ext>
            </p:extLst>
          </p:nvPr>
        </p:nvGraphicFramePr>
        <p:xfrm>
          <a:off x="304799" y="2126071"/>
          <a:ext cx="11173841" cy="3427821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</a:p>
                    <a:p>
                      <a:pPr algn="ctr"/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(Nokia)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Qualcomm</a:t>
                      </a:r>
                      <a:r>
                        <a:rPr lang="fr-FR" sz="11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 aspects on wireless and wireline convergence for the 5G system architecture</a:t>
                      </a:r>
                      <a:endParaRPr lang="de-DE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2019-12 for CT6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1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CP-192079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(Exception requested)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610</Words>
  <Application>Microsoft Office PowerPoint</Application>
  <PresentationFormat>Breitbild</PresentationFormat>
  <Paragraphs>170</Paragraphs>
  <Slides>17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Report from TSG CT#89-e</vt:lpstr>
      <vt:lpstr>Summary</vt:lpstr>
      <vt:lpstr>Overview of CT6 contributions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631</cp:revision>
  <dcterms:created xsi:type="dcterms:W3CDTF">2010-02-05T13:52:04Z</dcterms:created>
  <dcterms:modified xsi:type="dcterms:W3CDTF">2020-11-13T14:41:43Z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