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2" r:id="rId1"/>
  </p:sldMasterIdLst>
  <p:notesMasterIdLst>
    <p:notesMasterId r:id="rId10"/>
  </p:notesMasterIdLst>
  <p:sldIdLst>
    <p:sldId id="256" r:id="rId2"/>
    <p:sldId id="258" r:id="rId3"/>
    <p:sldId id="263" r:id="rId4"/>
    <p:sldId id="265" r:id="rId5"/>
    <p:sldId id="266" r:id="rId6"/>
    <p:sldId id="267" r:id="rId7"/>
    <p:sldId id="264" r:id="rId8"/>
    <p:sldId id="259" r:id="rId9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52" d="100"/>
          <a:sy n="152" d="100"/>
        </p:scale>
        <p:origin x="-592" y="-10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4132385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Shape 13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Shape 13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Shape 13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Shape 13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Shape 13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Shape 13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Shape 13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 スライド" type="title">
  <p:cSld name="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ctrTitle"/>
          </p:nvPr>
        </p:nvSpPr>
        <p:spPr>
          <a:xfrm>
            <a:off x="685800" y="1597818"/>
            <a:ext cx="7772400" cy="6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Trebuchet MS"/>
                <a:ea typeface="Arial"/>
                <a:cs typeface="Trebuchet MS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93700" marR="0" lvl="5" indent="-127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7747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684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562100" marR="0" lvl="8" indent="-127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2" name="Shape 12"/>
          <p:cNvSpPr txBox="1">
            <a:spLocks noGrp="1"/>
          </p:cNvSpPr>
          <p:nvPr>
            <p:ph type="subTitle" idx="1"/>
          </p:nvPr>
        </p:nvSpPr>
        <p:spPr>
          <a:xfrm>
            <a:off x="1373066" y="3000378"/>
            <a:ext cx="6400800" cy="32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  <a:defRPr sz="1500" b="0" i="0" u="none" strike="noStrike" cap="none">
                <a:solidFill>
                  <a:schemeClr val="dk1"/>
                </a:solidFill>
                <a:latin typeface="Trebuchet MS"/>
                <a:ea typeface="Arial"/>
                <a:cs typeface="Trebuchet MS"/>
                <a:sym typeface="Arial"/>
              </a:defRPr>
            </a:lvl1pPr>
            <a:lvl2pPr marL="533400" marR="0" lvl="1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38200" marR="0" lvl="2" indent="-381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–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143000" marR="0" lvl="3" indent="-508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Noto Sans Symbols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lvl="4" indent="127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65300" marR="0" lvl="5" indent="-127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159000" marR="0" lvl="6" indent="-25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540000" marR="0" lvl="7" indent="-127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33700" marR="0" lvl="8" indent="-127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3" name="Shape 13"/>
          <p:cNvSpPr txBox="1"/>
          <p:nvPr/>
        </p:nvSpPr>
        <p:spPr>
          <a:xfrm>
            <a:off x="2286215" y="3000378"/>
            <a:ext cx="4566000" cy="123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7900" tIns="38950" rIns="77900" bIns="38950" anchor="t" anchorCtr="0">
            <a:noAutofit/>
          </a:bodyPr>
          <a:lstStyle/>
          <a:p>
            <a:pPr marL="152400" marR="0" lvl="0" indent="-1524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ja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　　</a:t>
            </a:r>
            <a:endParaRPr/>
          </a:p>
        </p:txBody>
      </p:sp>
      <p:pic>
        <p:nvPicPr>
          <p:cNvPr id="14" name="Shape 14" descr="SoftBank_ppt_C-コピー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086692" y="4569282"/>
            <a:ext cx="2784600" cy="40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付きの図" type="picTx">
  <p:cSld name="PICTURE_WITH_CAPTION_TEX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1792166" y="3600450"/>
            <a:ext cx="5486400" cy="42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7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93700" marR="0" lvl="5" indent="-127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7747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684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562100" marR="0" lvl="8" indent="-127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" name="Shape 51"/>
          <p:cNvSpPr>
            <a:spLocks noGrp="1"/>
          </p:cNvSpPr>
          <p:nvPr>
            <p:ph type="pic" idx="2"/>
          </p:nvPr>
        </p:nvSpPr>
        <p:spPr>
          <a:xfrm>
            <a:off x="1792166" y="459581"/>
            <a:ext cx="54864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93700" marR="0" lvl="1" indent="-127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774700" marR="0" lvl="2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168400" marR="0" lvl="3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None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62100" marR="0" lvl="4" indent="-127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43100" marR="0" lvl="5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336800" marR="0" lvl="6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730500" marR="0" lvl="7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111500" marR="0" lvl="8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1792166" y="4025505"/>
            <a:ext cx="5486400" cy="6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Noto Sans Symbols"/>
              <a:buNone/>
              <a:defRPr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と縦書きテキスト" type="vertTx">
  <p:cSld name="VERTICAL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240258" y="190359"/>
            <a:ext cx="6761400" cy="50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93700" marR="0" lvl="5" indent="-127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7747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684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562100" marR="0" lvl="8" indent="-127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 rot="5400000">
            <a:off x="2679189" y="-1249787"/>
            <a:ext cx="3785700" cy="822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■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–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Noto Sans Symbols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縦書きタイトルと縦書きテキスト" type="vertTitleAndTx">
  <p:cSld name="VERTICAL_TITLE_AND_VERTICAL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 rot="5400000">
            <a:off x="5293990" y="1474757"/>
            <a:ext cx="4726800" cy="20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93700" marR="0" lvl="5" indent="-127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7747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684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562100" marR="0" lvl="8" indent="-127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 rot="5400000">
            <a:off x="1110327" y="-512293"/>
            <a:ext cx="4726800" cy="6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■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–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Noto Sans Symbols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とコンテンツ" type="obj">
  <p:cSld name="OBJEC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240258" y="190359"/>
            <a:ext cx="6761400" cy="50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93700" marR="0" lvl="5" indent="-127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7747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684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562100" marR="0" lvl="8" indent="-127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458670" y="970662"/>
            <a:ext cx="8226600" cy="37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■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–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Noto Sans Symbols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セクション見出し" type="secHead">
  <p:cSld name="SECTION_HEADER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722435" y="3305177"/>
            <a:ext cx="7772400" cy="102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33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93700" marR="0" lvl="5" indent="-127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7747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684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562100" marR="0" lvl="8" indent="-127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722435" y="2180034"/>
            <a:ext cx="7772400" cy="112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Noto Sans Symbols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つのコンテンツ" type="twoObj">
  <p:cSld name="TWO_OBJECT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>
            <a:spLocks noGrp="1"/>
          </p:cNvSpPr>
          <p:nvPr>
            <p:ph type="title"/>
          </p:nvPr>
        </p:nvSpPr>
        <p:spPr>
          <a:xfrm>
            <a:off x="240258" y="190359"/>
            <a:ext cx="6761400" cy="50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93700" marR="0" lvl="5" indent="-127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7747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684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562100" marR="0" lvl="8" indent="-127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1"/>
          </p:nvPr>
        </p:nvSpPr>
        <p:spPr>
          <a:xfrm>
            <a:off x="458666" y="849330"/>
            <a:ext cx="4043100" cy="401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■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–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Noto Sans Symbols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2"/>
          </p:nvPr>
        </p:nvSpPr>
        <p:spPr>
          <a:xfrm>
            <a:off x="4642343" y="849330"/>
            <a:ext cx="4043100" cy="401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■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–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Noto Sans Symbols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較" type="twoTxTwoObj">
  <p:cSld name="TWO_OBJECTS_WITH_TEX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93700" marR="0" lvl="5" indent="-127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7747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684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562100" marR="0" lvl="8" indent="-127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457200" y="1151334"/>
            <a:ext cx="4040100" cy="47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  <a:defRPr sz="17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Noto Sans Symbols"/>
              <a:buNone/>
              <a:defRPr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457200" y="1631156"/>
            <a:ext cx="4040100" cy="29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■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Noto Sans Symbols"/>
              <a:buChar char="●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–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body" idx="3"/>
          </p:nvPr>
        </p:nvSpPr>
        <p:spPr>
          <a:xfrm>
            <a:off x="4645273" y="1151334"/>
            <a:ext cx="4041600" cy="47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  <a:defRPr sz="17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Noto Sans Symbols"/>
              <a:buNone/>
              <a:defRPr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4"/>
          </p:nvPr>
        </p:nvSpPr>
        <p:spPr>
          <a:xfrm>
            <a:off x="4645273" y="1631156"/>
            <a:ext cx="4041600" cy="29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■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Noto Sans Symbols"/>
              <a:buChar char="●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–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のみ" type="titleOnly">
  <p:cSld name="TITLE_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40258" y="190359"/>
            <a:ext cx="6761400" cy="50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93700" marR="0" lvl="5" indent="-127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7747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684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562100" marR="0" lvl="8" indent="-127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白紙" type="blank">
  <p:cSld name="BLANK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ユーザー設定レイアウト">
  <p:cSld name="ユーザー設定レイアウト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title"/>
          </p:nvPr>
        </p:nvSpPr>
        <p:spPr>
          <a:xfrm>
            <a:off x="1187916" y="2303858"/>
            <a:ext cx="6761400" cy="32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32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93700" marR="0" lvl="5" indent="-127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7747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684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562100" marR="0" lvl="8" indent="-127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付きのコンテンツ" type="objTx">
  <p:cSld name="OBJECT_WITH_CAPTION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457204" y="204789"/>
            <a:ext cx="3008400" cy="8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7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93700" marR="0" lvl="5" indent="-127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7747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684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562100" marR="0" lvl="8" indent="-127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575537" y="204790"/>
            <a:ext cx="5111400" cy="438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00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Noto Sans Symbols"/>
              <a:buChar char="■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●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Noto Sans Symbols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body" idx="2"/>
          </p:nvPr>
        </p:nvSpPr>
        <p:spPr>
          <a:xfrm>
            <a:off x="457204" y="1076328"/>
            <a:ext cx="3008400" cy="351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Noto Sans Symbols"/>
              <a:buNone/>
              <a:defRPr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/>
          <p:nvPr/>
        </p:nvSpPr>
        <p:spPr>
          <a:xfrm>
            <a:off x="8294081" y="4914900"/>
            <a:ext cx="6654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7900" tIns="38950" rIns="77900" bIns="3895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fld id="{00000000-1234-1234-1234-123412341234}" type="slidenum">
              <a:rPr lang="ja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title"/>
          </p:nvPr>
        </p:nvSpPr>
        <p:spPr>
          <a:xfrm>
            <a:off x="240258" y="190359"/>
            <a:ext cx="6761400" cy="50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93700" marR="0" lvl="5" indent="-127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7747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684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562100" marR="0" lvl="8" indent="-127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" name="Shape 8"/>
          <p:cNvSpPr txBox="1">
            <a:spLocks noGrp="1"/>
          </p:cNvSpPr>
          <p:nvPr>
            <p:ph type="body" idx="1"/>
          </p:nvPr>
        </p:nvSpPr>
        <p:spPr>
          <a:xfrm>
            <a:off x="458670" y="970662"/>
            <a:ext cx="8226600" cy="37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■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–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Noto Sans Symbols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9" name="Shape 9" descr="SoftBank_ppt_C-コピー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7364702" y="190359"/>
            <a:ext cx="1478700" cy="21420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1" u="none" strike="noStrike" cap="none">
          <a:solidFill>
            <a:srgbClr val="000000"/>
          </a:solidFill>
          <a:latin typeface="Trebuchet MS"/>
          <a:ea typeface="Arial"/>
          <a:cs typeface="Trebuchet MS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>
            <a:spLocks noGrp="1"/>
          </p:cNvSpPr>
          <p:nvPr>
            <p:ph type="ctrTitle"/>
          </p:nvPr>
        </p:nvSpPr>
        <p:spPr>
          <a:xfrm>
            <a:off x="685800" y="1597818"/>
            <a:ext cx="7772400" cy="65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ja" dirty="0" smtClean="0">
                <a:latin typeface="Trebuchet MS"/>
                <a:cs typeface="Trebuchet MS"/>
              </a:rPr>
              <a:t>Query Operation for SMF</a:t>
            </a:r>
            <a:endParaRPr dirty="0">
              <a:latin typeface="Trebuchet MS"/>
              <a:cs typeface="Trebuchet MS"/>
            </a:endParaRPr>
          </a:p>
        </p:txBody>
      </p:sp>
      <p:sp>
        <p:nvSpPr>
          <p:cNvPr id="124" name="Shape 124"/>
          <p:cNvSpPr txBox="1">
            <a:spLocks noGrp="1"/>
          </p:cNvSpPr>
          <p:nvPr>
            <p:ph type="subTitle" idx="1"/>
          </p:nvPr>
        </p:nvSpPr>
        <p:spPr>
          <a:xfrm>
            <a:off x="1373066" y="3000378"/>
            <a:ext cx="6400800" cy="32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300"/>
              </a:spcBef>
              <a:spcAft>
                <a:spcPts val="0"/>
              </a:spcAft>
              <a:buNone/>
            </a:pPr>
            <a:r>
              <a:rPr lang="en-US" altLang="ja" dirty="0" smtClean="0">
                <a:latin typeface="Trebuchet MS"/>
                <a:cs typeface="Trebuchet MS"/>
              </a:rPr>
              <a:t>Satoru Matsushima (SoftBank)</a:t>
            </a:r>
            <a:endParaRPr dirty="0">
              <a:latin typeface="Trebuchet MS"/>
              <a:cs typeface="Trebuchet MS"/>
            </a:endParaRPr>
          </a:p>
        </p:txBody>
      </p:sp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382588" y="185738"/>
            <a:ext cx="70929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sz="1600" b="1" dirty="0"/>
              <a:t>3GPP TSG CT4 Meeting #</a:t>
            </a:r>
            <a:r>
              <a:rPr lang="en-GB" sz="1600" b="1" dirty="0" smtClean="0"/>
              <a:t>85</a:t>
            </a:r>
            <a:r>
              <a:rPr lang="en-GB" sz="1600" b="1" dirty="0"/>
              <a:t>	</a:t>
            </a:r>
            <a:r>
              <a:rPr lang="en-GB" sz="1600" b="1" dirty="0" smtClean="0"/>
              <a:t>			C4-</a:t>
            </a:r>
            <a:r>
              <a:rPr lang="en-GB" sz="1600" b="1" dirty="0" smtClean="0"/>
              <a:t>184282</a:t>
            </a:r>
            <a:endParaRPr lang="fr-FR" sz="1600" dirty="0"/>
          </a:p>
          <a:p>
            <a:r>
              <a:rPr lang="en-GB" sz="1600" b="1" dirty="0" smtClean="0"/>
              <a:t>Osaka, Japan; 21</a:t>
            </a:r>
            <a:r>
              <a:rPr lang="en-GB" sz="1600" b="1" baseline="30000" dirty="0" smtClean="0"/>
              <a:t>st</a:t>
            </a:r>
            <a:r>
              <a:rPr lang="en-GB" sz="1600" b="1" dirty="0" smtClean="0"/>
              <a:t> </a:t>
            </a:r>
            <a:r>
              <a:rPr lang="en-GB" sz="1600" b="1" dirty="0"/>
              <a:t>– </a:t>
            </a:r>
            <a:r>
              <a:rPr lang="en-GB" sz="1600" b="1" dirty="0" smtClean="0"/>
              <a:t>25</a:t>
            </a:r>
            <a:r>
              <a:rPr lang="en-GB" sz="1600" b="1" baseline="30000" dirty="0" smtClean="0"/>
              <a:t>th</a:t>
            </a:r>
            <a:r>
              <a:rPr lang="en-GB" sz="1600" b="1" dirty="0" smtClean="0"/>
              <a:t> May 2018</a:t>
            </a:r>
            <a:endParaRPr lang="fr-FR" sz="1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240258" y="190359"/>
            <a:ext cx="6761400" cy="50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ja" dirty="0" smtClean="0">
                <a:latin typeface="Trebuchet MS"/>
                <a:cs typeface="Trebuchet MS"/>
              </a:rPr>
              <a:t>Abstract</a:t>
            </a:r>
            <a:endParaRPr sz="2400" dirty="0">
              <a:solidFill>
                <a:schemeClr val="dk1"/>
              </a:solidFill>
              <a:latin typeface="Trebuchet MS"/>
              <a:cs typeface="Trebuchet MS"/>
            </a:endParaRPr>
          </a:p>
        </p:txBody>
      </p:sp>
      <p:sp>
        <p:nvSpPr>
          <p:cNvPr id="136" name="Shape 136"/>
          <p:cNvSpPr txBox="1">
            <a:spLocks noGrp="1"/>
          </p:cNvSpPr>
          <p:nvPr>
            <p:ph type="body" idx="1"/>
          </p:nvPr>
        </p:nvSpPr>
        <p:spPr>
          <a:xfrm>
            <a:off x="458670" y="970662"/>
            <a:ext cx="8226600" cy="378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683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oto Sans Symbols"/>
              <a:buChar char="■"/>
            </a:pPr>
            <a:r>
              <a:rPr lang="en-US" sz="1900" dirty="0" smtClean="0">
                <a:latin typeface="Trebuchet MS"/>
                <a:cs typeface="Trebuchet MS"/>
              </a:rPr>
              <a:t>The latest draft of TS29.502 (v1.1.0) for Session Management Services defines query service to get very limited SM Context information while TS23.501/502 haven’t clearly required that service.</a:t>
            </a:r>
          </a:p>
          <a:p>
            <a:pPr marL="457200" marR="0" lvl="0" indent="-3683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oto Sans Symbols"/>
              <a:buChar char="■"/>
            </a:pPr>
            <a:endParaRPr lang="en-US" sz="1900" dirty="0" smtClean="0">
              <a:latin typeface="Trebuchet MS"/>
              <a:cs typeface="Trebuchet MS"/>
            </a:endParaRPr>
          </a:p>
          <a:p>
            <a:pPr marL="457200" marR="0" lvl="0" indent="-3683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oto Sans Symbols"/>
              <a:buChar char="■"/>
            </a:pPr>
            <a:r>
              <a:rPr lang="en-US" sz="1900" dirty="0" smtClean="0">
                <a:latin typeface="Trebuchet MS"/>
                <a:cs typeface="Trebuchet MS"/>
              </a:rPr>
              <a:t>However query service for SMF looks very useful to collect session management information from the NF consumers when SMF is deployed in real operation.</a:t>
            </a:r>
          </a:p>
          <a:p>
            <a:pPr marL="457200" marR="0" lvl="0" indent="-3683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oto Sans Symbols"/>
              <a:buChar char="■"/>
            </a:pPr>
            <a:endParaRPr lang="en-US" sz="1900" dirty="0" smtClean="0">
              <a:latin typeface="Trebuchet MS"/>
              <a:cs typeface="Trebuchet MS"/>
            </a:endParaRPr>
          </a:p>
          <a:p>
            <a:pPr marL="457200" marR="0" lvl="0" indent="-3683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oto Sans Symbols"/>
              <a:buChar char="■"/>
            </a:pPr>
            <a:r>
              <a:rPr lang="en-US" sz="1900" dirty="0" smtClean="0">
                <a:latin typeface="Trebuchet MS"/>
                <a:cs typeface="Trebuchet MS"/>
              </a:rPr>
              <a:t>This document </a:t>
            </a:r>
            <a:r>
              <a:rPr lang="en-US" sz="1900" dirty="0" smtClean="0">
                <a:latin typeface="Trebuchet MS"/>
                <a:cs typeface="Trebuchet MS"/>
              </a:rPr>
              <a:t>discuss </a:t>
            </a:r>
            <a:r>
              <a:rPr lang="en-US" sz="1900" dirty="0" smtClean="0">
                <a:latin typeface="Trebuchet MS"/>
                <a:cs typeface="Trebuchet MS"/>
              </a:rPr>
              <a:t>use cases of the query service and what </a:t>
            </a:r>
            <a:r>
              <a:rPr lang="en-US" sz="1900" dirty="0" smtClean="0">
                <a:latin typeface="Trebuchet MS"/>
                <a:cs typeface="Trebuchet MS"/>
              </a:rPr>
              <a:t>information will be required.</a:t>
            </a:r>
            <a:endParaRPr sz="190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240258" y="190359"/>
            <a:ext cx="6761400" cy="50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ja" dirty="0" smtClean="0">
                <a:latin typeface="Trebuchet MS"/>
                <a:cs typeface="Trebuchet MS"/>
              </a:rPr>
              <a:t>Current Query Service</a:t>
            </a:r>
            <a:endParaRPr sz="2400" dirty="0">
              <a:solidFill>
                <a:schemeClr val="dk1"/>
              </a:solidFill>
              <a:latin typeface="Trebuchet MS"/>
              <a:cs typeface="Trebuchet MS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9491" y="911085"/>
            <a:ext cx="6460898" cy="197112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3" name="図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97" y="3599677"/>
            <a:ext cx="7080203" cy="13111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4" name="図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17912" y="3075220"/>
            <a:ext cx="5576221" cy="81708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sp>
        <p:nvSpPr>
          <p:cNvPr id="5" name="角丸四角形 4"/>
          <p:cNvSpPr/>
          <p:nvPr/>
        </p:nvSpPr>
        <p:spPr>
          <a:xfrm>
            <a:off x="3893642" y="1829728"/>
            <a:ext cx="2030375" cy="342552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角丸四角形 7"/>
          <p:cNvSpPr/>
          <p:nvPr/>
        </p:nvSpPr>
        <p:spPr>
          <a:xfrm>
            <a:off x="240258" y="4413411"/>
            <a:ext cx="2558819" cy="342552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角丸四角形 8"/>
          <p:cNvSpPr/>
          <p:nvPr/>
        </p:nvSpPr>
        <p:spPr>
          <a:xfrm>
            <a:off x="5924017" y="3075219"/>
            <a:ext cx="3219983" cy="817081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7" name="曲線コネクタ 6"/>
          <p:cNvCxnSpPr/>
          <p:nvPr/>
        </p:nvCxnSpPr>
        <p:spPr>
          <a:xfrm flipV="1">
            <a:off x="240258" y="2172280"/>
            <a:ext cx="3653384" cy="2364445"/>
          </a:xfrm>
          <a:prstGeom prst="curvedConnector3">
            <a:avLst>
              <a:gd name="adj1" fmla="val -466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曲線コネクタ 25"/>
          <p:cNvCxnSpPr/>
          <p:nvPr/>
        </p:nvCxnSpPr>
        <p:spPr>
          <a:xfrm rot="10800000" flipV="1">
            <a:off x="2799077" y="3492360"/>
            <a:ext cx="3124942" cy="111955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7215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240258" y="190359"/>
            <a:ext cx="6761400" cy="50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ja" dirty="0" smtClean="0">
                <a:latin typeface="Trebuchet MS"/>
                <a:cs typeface="Trebuchet MS"/>
              </a:rPr>
              <a:t>Expected Query Service Use Cases</a:t>
            </a:r>
            <a:endParaRPr sz="2400" dirty="0">
              <a:solidFill>
                <a:schemeClr val="dk1"/>
              </a:solidFill>
              <a:latin typeface="Trebuchet MS"/>
              <a:cs typeface="Trebuchet MS"/>
            </a:endParaRPr>
          </a:p>
        </p:txBody>
      </p:sp>
      <p:sp>
        <p:nvSpPr>
          <p:cNvPr id="6" name="角丸四角形 5"/>
          <p:cNvSpPr/>
          <p:nvPr/>
        </p:nvSpPr>
        <p:spPr>
          <a:xfrm>
            <a:off x="3434092" y="3484004"/>
            <a:ext cx="1905043" cy="68510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dirty="0" smtClean="0"/>
              <a:t>SMF</a:t>
            </a:r>
            <a:endParaRPr kumimoji="1" lang="ja-JP" altLang="en-US" dirty="0"/>
          </a:p>
        </p:txBody>
      </p:sp>
      <p:sp>
        <p:nvSpPr>
          <p:cNvPr id="10" name="円/楕円 9"/>
          <p:cNvSpPr/>
          <p:nvPr/>
        </p:nvSpPr>
        <p:spPr>
          <a:xfrm>
            <a:off x="451194" y="1971762"/>
            <a:ext cx="2356239" cy="92739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Monitoring</a:t>
            </a:r>
            <a:endParaRPr kumimoji="1" lang="ja-JP" altLang="en-US" dirty="0"/>
          </a:p>
        </p:txBody>
      </p:sp>
      <p:sp>
        <p:nvSpPr>
          <p:cNvPr id="13" name="円/楕円 12"/>
          <p:cNvSpPr/>
          <p:nvPr/>
        </p:nvSpPr>
        <p:spPr>
          <a:xfrm>
            <a:off x="3200137" y="1654275"/>
            <a:ext cx="2356239" cy="92739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Analysis</a:t>
            </a:r>
            <a:endParaRPr kumimoji="1" lang="ja-JP" altLang="en-US" dirty="0"/>
          </a:p>
        </p:txBody>
      </p:sp>
      <p:sp>
        <p:nvSpPr>
          <p:cNvPr id="14" name="円/楕円 13"/>
          <p:cNvSpPr/>
          <p:nvPr/>
        </p:nvSpPr>
        <p:spPr>
          <a:xfrm>
            <a:off x="5949082" y="1971762"/>
            <a:ext cx="2356239" cy="92739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Planning</a:t>
            </a:r>
            <a:endParaRPr kumimoji="1" lang="ja-JP" altLang="en-US" dirty="0"/>
          </a:p>
        </p:txBody>
      </p:sp>
      <p:sp>
        <p:nvSpPr>
          <p:cNvPr id="15" name="角丸四角形 14"/>
          <p:cNvSpPr/>
          <p:nvPr/>
        </p:nvSpPr>
        <p:spPr>
          <a:xfrm>
            <a:off x="2331172" y="4603562"/>
            <a:ext cx="1102920" cy="417747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UPF</a:t>
            </a:r>
            <a:endParaRPr kumimoji="1" lang="ja-JP" altLang="en-US" dirty="0"/>
          </a:p>
        </p:txBody>
      </p:sp>
      <p:sp>
        <p:nvSpPr>
          <p:cNvPr id="16" name="角丸四角形 15"/>
          <p:cNvSpPr/>
          <p:nvPr/>
        </p:nvSpPr>
        <p:spPr>
          <a:xfrm>
            <a:off x="5397622" y="4603562"/>
            <a:ext cx="1102920" cy="417747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UPF</a:t>
            </a:r>
            <a:endParaRPr kumimoji="1" lang="ja-JP" altLang="en-US" dirty="0"/>
          </a:p>
        </p:txBody>
      </p:sp>
      <p:cxnSp>
        <p:nvCxnSpPr>
          <p:cNvPr id="12" name="直線コネクタ 11"/>
          <p:cNvCxnSpPr>
            <a:stCxn id="6" idx="2"/>
            <a:endCxn id="15" idx="0"/>
          </p:cNvCxnSpPr>
          <p:nvPr/>
        </p:nvCxnSpPr>
        <p:spPr>
          <a:xfrm flipH="1">
            <a:off x="2882632" y="4169108"/>
            <a:ext cx="1503982" cy="43445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直線コネクタ 20"/>
          <p:cNvCxnSpPr>
            <a:stCxn id="6" idx="2"/>
            <a:endCxn id="16" idx="0"/>
          </p:cNvCxnSpPr>
          <p:nvPr/>
        </p:nvCxnSpPr>
        <p:spPr>
          <a:xfrm>
            <a:off x="4386614" y="4169108"/>
            <a:ext cx="1562468" cy="43445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/>
          <p:cNvCxnSpPr>
            <a:stCxn id="15" idx="3"/>
            <a:endCxn id="16" idx="1"/>
          </p:cNvCxnSpPr>
          <p:nvPr/>
        </p:nvCxnSpPr>
        <p:spPr>
          <a:xfrm>
            <a:off x="3434092" y="4812436"/>
            <a:ext cx="1963530" cy="0"/>
          </a:xfrm>
          <a:prstGeom prst="line">
            <a:avLst/>
          </a:prstGeom>
          <a:ln w="76200" cmpd="sng">
            <a:solidFill>
              <a:schemeClr val="bg1">
                <a:lumMod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曲線コネクタ 26"/>
          <p:cNvCxnSpPr>
            <a:stCxn id="6" idx="0"/>
            <a:endCxn id="10" idx="5"/>
          </p:cNvCxnSpPr>
          <p:nvPr/>
        </p:nvCxnSpPr>
        <p:spPr>
          <a:xfrm rot="16200000" flipV="1">
            <a:off x="3064162" y="2161552"/>
            <a:ext cx="720660" cy="1924244"/>
          </a:xfrm>
          <a:prstGeom prst="curvedConnector3">
            <a:avLst>
              <a:gd name="adj1" fmla="val 50000"/>
            </a:avLst>
          </a:prstGeom>
          <a:ln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曲線コネクタ 30"/>
          <p:cNvCxnSpPr>
            <a:stCxn id="6" idx="0"/>
            <a:endCxn id="13" idx="4"/>
          </p:cNvCxnSpPr>
          <p:nvPr/>
        </p:nvCxnSpPr>
        <p:spPr>
          <a:xfrm rot="16200000" flipV="1">
            <a:off x="3931270" y="3028659"/>
            <a:ext cx="902333" cy="8357"/>
          </a:xfrm>
          <a:prstGeom prst="curvedConnector3">
            <a:avLst>
              <a:gd name="adj1" fmla="val 50000"/>
            </a:avLst>
          </a:prstGeom>
          <a:ln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曲線コネクタ 33"/>
          <p:cNvCxnSpPr>
            <a:stCxn id="6" idx="0"/>
            <a:endCxn id="14" idx="3"/>
          </p:cNvCxnSpPr>
          <p:nvPr/>
        </p:nvCxnSpPr>
        <p:spPr>
          <a:xfrm rot="5400000" flipH="1" flipV="1">
            <a:off x="4980049" y="2169909"/>
            <a:ext cx="720660" cy="1907531"/>
          </a:xfrm>
          <a:prstGeom prst="curvedConnector3">
            <a:avLst>
              <a:gd name="adj1" fmla="val 50000"/>
            </a:avLst>
          </a:prstGeom>
          <a:ln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Shape 470"/>
          <p:cNvSpPr txBox="1"/>
          <p:nvPr/>
        </p:nvSpPr>
        <p:spPr>
          <a:xfrm>
            <a:off x="0" y="710276"/>
            <a:ext cx="9144000" cy="701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0000FF"/>
                </a:solidFill>
              </a:rPr>
              <a:t>SMF could be expected to provide live UPF/User Plane info that must be helpful for network operation.</a:t>
            </a:r>
            <a:endParaRPr sz="2400" b="1" dirty="0">
              <a:solidFill>
                <a:srgbClr val="0000FF"/>
              </a:solidFill>
            </a:endParaRPr>
          </a:p>
        </p:txBody>
      </p:sp>
      <p:cxnSp>
        <p:nvCxnSpPr>
          <p:cNvPr id="38" name="曲線コネクタ 37"/>
          <p:cNvCxnSpPr>
            <a:endCxn id="6" idx="0"/>
          </p:cNvCxnSpPr>
          <p:nvPr/>
        </p:nvCxnSpPr>
        <p:spPr>
          <a:xfrm flipV="1">
            <a:off x="2882632" y="3484004"/>
            <a:ext cx="1503982" cy="1119558"/>
          </a:xfrm>
          <a:prstGeom prst="curvedConnector4">
            <a:avLst>
              <a:gd name="adj1" fmla="val 1666"/>
              <a:gd name="adj2" fmla="val 26390"/>
            </a:avLst>
          </a:prstGeom>
          <a:ln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曲線コネクタ 54"/>
          <p:cNvCxnSpPr>
            <a:endCxn id="6" idx="0"/>
          </p:cNvCxnSpPr>
          <p:nvPr/>
        </p:nvCxnSpPr>
        <p:spPr>
          <a:xfrm rot="10800000">
            <a:off x="4386614" y="3484004"/>
            <a:ext cx="1562468" cy="1119558"/>
          </a:xfrm>
          <a:prstGeom prst="curvedConnector4">
            <a:avLst>
              <a:gd name="adj1" fmla="val -1871"/>
              <a:gd name="adj2" fmla="val 29374"/>
            </a:avLst>
          </a:prstGeom>
          <a:ln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01815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240257" y="190359"/>
            <a:ext cx="7396628" cy="50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ja" dirty="0" smtClean="0">
                <a:latin typeface="Trebuchet MS"/>
                <a:cs typeface="Trebuchet MS"/>
              </a:rPr>
              <a:t>What Information </a:t>
            </a:r>
            <a:r>
              <a:rPr lang="en-US" altLang="ja" dirty="0" smtClean="0">
                <a:latin typeface="Trebuchet MS"/>
                <a:cs typeface="Trebuchet MS"/>
              </a:rPr>
              <a:t>SMF </a:t>
            </a:r>
            <a:r>
              <a:rPr lang="en-US" altLang="ja" dirty="0" smtClean="0">
                <a:latin typeface="Trebuchet MS"/>
                <a:cs typeface="Trebuchet MS"/>
              </a:rPr>
              <a:t>Need to Provide</a:t>
            </a:r>
            <a:endParaRPr sz="2400" dirty="0">
              <a:solidFill>
                <a:schemeClr val="dk1"/>
              </a:solidFill>
              <a:latin typeface="Trebuchet MS"/>
              <a:cs typeface="Trebuchet MS"/>
            </a:endParaRPr>
          </a:p>
        </p:txBody>
      </p:sp>
      <p:sp>
        <p:nvSpPr>
          <p:cNvPr id="37" name="Shape 470"/>
          <p:cNvSpPr txBox="1"/>
          <p:nvPr/>
        </p:nvSpPr>
        <p:spPr>
          <a:xfrm>
            <a:off x="0" y="559427"/>
            <a:ext cx="9144000" cy="50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0000FF"/>
                </a:solidFill>
              </a:rPr>
              <a:t>SMF can potentially provide all runtime </a:t>
            </a:r>
            <a:r>
              <a:rPr lang="en-US" sz="2400" b="1" dirty="0" err="1" smtClean="0">
                <a:solidFill>
                  <a:srgbClr val="0000FF"/>
                </a:solidFill>
              </a:rPr>
              <a:t>SMContext</a:t>
            </a:r>
            <a:r>
              <a:rPr lang="en-US" sz="2400" b="1" dirty="0" smtClean="0">
                <a:solidFill>
                  <a:srgbClr val="0000FF"/>
                </a:solidFill>
              </a:rPr>
              <a:t> Info. </a:t>
            </a:r>
            <a:endParaRPr sz="2400" b="1" dirty="0">
              <a:solidFill>
                <a:srgbClr val="0000FF"/>
              </a:solidFill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6822" y="1064627"/>
            <a:ext cx="4445434" cy="407051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18764119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0" y="190359"/>
            <a:ext cx="9144000" cy="50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ja" dirty="0" smtClean="0">
                <a:latin typeface="Trebuchet MS"/>
                <a:cs typeface="Trebuchet MS"/>
              </a:rPr>
              <a:t>What Information </a:t>
            </a:r>
            <a:r>
              <a:rPr lang="en-US" altLang="ja" dirty="0" smtClean="0">
                <a:latin typeface="Trebuchet MS"/>
                <a:cs typeface="Trebuchet MS"/>
              </a:rPr>
              <a:t>SMF </a:t>
            </a:r>
            <a:r>
              <a:rPr lang="en-US" altLang="ja" dirty="0" smtClean="0">
                <a:latin typeface="Trebuchet MS"/>
                <a:cs typeface="Trebuchet MS"/>
              </a:rPr>
              <a:t>Need to Provide (Cont’d)</a:t>
            </a:r>
            <a:endParaRPr sz="2400" dirty="0">
              <a:solidFill>
                <a:schemeClr val="dk1"/>
              </a:solidFill>
              <a:latin typeface="Trebuchet MS"/>
              <a:cs typeface="Trebuchet MS"/>
            </a:endParaRPr>
          </a:p>
        </p:txBody>
      </p:sp>
      <p:sp>
        <p:nvSpPr>
          <p:cNvPr id="37" name="Shape 470"/>
          <p:cNvSpPr txBox="1"/>
          <p:nvPr/>
        </p:nvSpPr>
        <p:spPr>
          <a:xfrm>
            <a:off x="0" y="559427"/>
            <a:ext cx="9144000" cy="50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0000FF"/>
                </a:solidFill>
              </a:rPr>
              <a:t>Mobility</a:t>
            </a:r>
            <a:r>
              <a:rPr lang="en-US" sz="2400" b="1" dirty="0" smtClean="0">
                <a:solidFill>
                  <a:srgbClr val="0000FF"/>
                </a:solidFill>
              </a:rPr>
              <a:t>-Context </a:t>
            </a:r>
            <a:r>
              <a:rPr lang="en-US" sz="2400" b="1" dirty="0" smtClean="0">
                <a:solidFill>
                  <a:srgbClr val="0000FF"/>
                </a:solidFill>
              </a:rPr>
              <a:t>Info/Data Model</a:t>
            </a:r>
            <a:r>
              <a:rPr lang="en-US" sz="2400" b="1" baseline="30000" dirty="0" smtClean="0">
                <a:solidFill>
                  <a:srgbClr val="0000FF"/>
                </a:solidFill>
              </a:rPr>
              <a:t>*</a:t>
            </a:r>
            <a:r>
              <a:rPr lang="en-US" sz="2400" b="1" dirty="0" smtClean="0">
                <a:solidFill>
                  <a:srgbClr val="0000FF"/>
                </a:solidFill>
              </a:rPr>
              <a:t> in IETF might be a ref.  </a:t>
            </a:r>
            <a:endParaRPr sz="2400" b="1" dirty="0">
              <a:solidFill>
                <a:srgbClr val="0000FF"/>
              </a:solidFill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7029" y="1178044"/>
            <a:ext cx="5236297" cy="365585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sp>
        <p:nvSpPr>
          <p:cNvPr id="4" name="テキスト ボックス 3"/>
          <p:cNvSpPr txBox="1"/>
          <p:nvPr/>
        </p:nvSpPr>
        <p:spPr>
          <a:xfrm>
            <a:off x="3709820" y="4887628"/>
            <a:ext cx="51887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>
                <a:solidFill>
                  <a:schemeClr val="bg2"/>
                </a:solidFill>
                <a:latin typeface="Courier"/>
                <a:cs typeface="Courier"/>
              </a:rPr>
              <a:t>* https</a:t>
            </a:r>
            <a:r>
              <a:rPr kumimoji="1" lang="en-US" altLang="ja-JP" sz="1200" dirty="0">
                <a:solidFill>
                  <a:schemeClr val="bg2"/>
                </a:solidFill>
                <a:latin typeface="Courier"/>
                <a:cs typeface="Courier"/>
              </a:rPr>
              <a:t>://</a:t>
            </a:r>
            <a:r>
              <a:rPr kumimoji="1" lang="en-US" altLang="ja-JP" sz="1200" dirty="0" err="1">
                <a:solidFill>
                  <a:schemeClr val="bg2"/>
                </a:solidFill>
                <a:latin typeface="Courier"/>
                <a:cs typeface="Courier"/>
              </a:rPr>
              <a:t>tools.ietf.org</a:t>
            </a:r>
            <a:r>
              <a:rPr kumimoji="1" lang="en-US" altLang="ja-JP" sz="1200" dirty="0">
                <a:solidFill>
                  <a:schemeClr val="bg2"/>
                </a:solidFill>
                <a:latin typeface="Courier"/>
                <a:cs typeface="Courier"/>
              </a:rPr>
              <a:t>/html/draft-ietf-</a:t>
            </a:r>
            <a:r>
              <a:rPr kumimoji="1" lang="en-US" altLang="ja-JP" sz="1200" dirty="0" err="1">
                <a:solidFill>
                  <a:schemeClr val="bg2"/>
                </a:solidFill>
                <a:latin typeface="Courier"/>
                <a:cs typeface="Courier"/>
              </a:rPr>
              <a:t>dmm-fpc-</a:t>
            </a:r>
            <a:r>
              <a:rPr kumimoji="1" lang="en-US" altLang="ja-JP" sz="1200" dirty="0" err="1" smtClean="0">
                <a:solidFill>
                  <a:schemeClr val="bg2"/>
                </a:solidFill>
                <a:latin typeface="Courier"/>
                <a:cs typeface="Courier"/>
              </a:rPr>
              <a:t>cpdp</a:t>
            </a:r>
            <a:endParaRPr kumimoji="1" lang="ja-JP" altLang="en-US" sz="1200" dirty="0">
              <a:solidFill>
                <a:schemeClr val="bg2"/>
              </a:solidFill>
              <a:latin typeface="Courier"/>
              <a:cs typeface="Courier"/>
            </a:endParaRPr>
          </a:p>
        </p:txBody>
      </p:sp>
    </p:spTree>
    <p:extLst>
      <p:ext uri="{BB962C8B-B14F-4D97-AF65-F5344CB8AC3E}">
        <p14:creationId xmlns:p14="http://schemas.microsoft.com/office/powerpoint/2010/main" val="19370319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240258" y="190359"/>
            <a:ext cx="6761400" cy="50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ja" dirty="0" smtClean="0">
                <a:latin typeface="Trebuchet MS"/>
                <a:cs typeface="Trebuchet MS"/>
              </a:rPr>
              <a:t>Summary</a:t>
            </a:r>
            <a:endParaRPr sz="2400" dirty="0">
              <a:solidFill>
                <a:schemeClr val="dk1"/>
              </a:solidFill>
              <a:latin typeface="Trebuchet MS"/>
              <a:cs typeface="Trebuchet MS"/>
            </a:endParaRPr>
          </a:p>
        </p:txBody>
      </p:sp>
      <p:sp>
        <p:nvSpPr>
          <p:cNvPr id="136" name="Shape 136"/>
          <p:cNvSpPr txBox="1">
            <a:spLocks noGrp="1"/>
          </p:cNvSpPr>
          <p:nvPr>
            <p:ph type="body" idx="1"/>
          </p:nvPr>
        </p:nvSpPr>
        <p:spPr>
          <a:xfrm>
            <a:off x="458670" y="970662"/>
            <a:ext cx="8226600" cy="417283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marR="0" lvl="0" indent="-3683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oto Sans Symbols"/>
              <a:buChar char="■"/>
            </a:pPr>
            <a:r>
              <a:rPr lang="en-US" sz="1900" dirty="0" smtClean="0">
                <a:latin typeface="Trebuchet MS"/>
                <a:cs typeface="Trebuchet MS"/>
              </a:rPr>
              <a:t>Defined query service in the latest SM service draft provides very limited </a:t>
            </a:r>
            <a:r>
              <a:rPr lang="en-US" sz="1900" dirty="0" err="1" smtClean="0">
                <a:latin typeface="Trebuchet MS"/>
                <a:cs typeface="Trebuchet MS"/>
              </a:rPr>
              <a:t>SMContext</a:t>
            </a:r>
            <a:r>
              <a:rPr lang="en-US" sz="1900" dirty="0" smtClean="0">
                <a:latin typeface="Trebuchet MS"/>
                <a:cs typeface="Trebuchet MS"/>
              </a:rPr>
              <a:t> info to the consumers.</a:t>
            </a:r>
          </a:p>
          <a:p>
            <a:pPr marL="457200" marR="0" lvl="0" indent="-3683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oto Sans Symbols"/>
              <a:buChar char="■"/>
            </a:pPr>
            <a:endParaRPr lang="en-US" sz="1900" dirty="0" smtClean="0">
              <a:latin typeface="Trebuchet MS"/>
              <a:cs typeface="Trebuchet MS"/>
            </a:endParaRPr>
          </a:p>
          <a:p>
            <a:pPr marL="457200" marR="0" lvl="0" indent="-3683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oto Sans Symbols"/>
              <a:buChar char="■"/>
            </a:pPr>
            <a:r>
              <a:rPr lang="en-US" sz="1900" dirty="0" smtClean="0">
                <a:latin typeface="Trebuchet MS"/>
                <a:cs typeface="Trebuchet MS"/>
              </a:rPr>
              <a:t>What if SMF to be able to provide more information by queries, it’s very useful for network operations in terms of UPF/User Plane monitoring/analysis/planning.</a:t>
            </a:r>
          </a:p>
          <a:p>
            <a:pPr marL="457200" marR="0" lvl="0" indent="-3683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oto Sans Symbols"/>
              <a:buChar char="■"/>
            </a:pPr>
            <a:endParaRPr lang="en-US" sz="1900" dirty="0" smtClean="0">
              <a:latin typeface="Trebuchet MS"/>
              <a:cs typeface="Trebuchet MS"/>
            </a:endParaRPr>
          </a:p>
          <a:p>
            <a:pPr marL="457200" marR="0" lvl="0" indent="-3683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oto Sans Symbols"/>
              <a:buChar char="■"/>
            </a:pPr>
            <a:r>
              <a:rPr lang="en-US" sz="1900" dirty="0" smtClean="0">
                <a:latin typeface="Trebuchet MS"/>
                <a:cs typeface="Trebuchet MS"/>
              </a:rPr>
              <a:t>All runtime </a:t>
            </a:r>
            <a:r>
              <a:rPr lang="en-US" sz="1900" dirty="0" err="1" smtClean="0">
                <a:latin typeface="Trebuchet MS"/>
                <a:cs typeface="Trebuchet MS"/>
              </a:rPr>
              <a:t>SMContext</a:t>
            </a:r>
            <a:r>
              <a:rPr lang="en-US" sz="1900" dirty="0" smtClean="0">
                <a:latin typeface="Trebuchet MS"/>
                <a:cs typeface="Trebuchet MS"/>
              </a:rPr>
              <a:t> information would be available for the query if the storage allows to store all/some of them.  </a:t>
            </a:r>
            <a:r>
              <a:rPr lang="en-US" sz="1900" dirty="0">
                <a:latin typeface="Trebuchet MS"/>
                <a:cs typeface="Trebuchet MS"/>
              </a:rPr>
              <a:t>O</a:t>
            </a:r>
            <a:r>
              <a:rPr lang="en-US" sz="1900" dirty="0" smtClean="0">
                <a:latin typeface="Trebuchet MS"/>
                <a:cs typeface="Trebuchet MS"/>
              </a:rPr>
              <a:t>ther models (</a:t>
            </a:r>
            <a:r>
              <a:rPr lang="en-US" sz="1900" dirty="0" err="1" smtClean="0">
                <a:latin typeface="Trebuchet MS"/>
                <a:cs typeface="Trebuchet MS"/>
              </a:rPr>
              <a:t>e.g</a:t>
            </a:r>
            <a:r>
              <a:rPr lang="en-US" sz="1900" dirty="0" smtClean="0">
                <a:latin typeface="Trebuchet MS"/>
                <a:cs typeface="Trebuchet MS"/>
              </a:rPr>
              <a:t>, </a:t>
            </a:r>
            <a:r>
              <a:rPr lang="en-US" sz="1900" dirty="0" err="1" smtClean="0">
                <a:latin typeface="Trebuchet MS"/>
                <a:cs typeface="Trebuchet MS"/>
              </a:rPr>
              <a:t>ietf-fpc</a:t>
            </a:r>
            <a:r>
              <a:rPr lang="en-US" sz="1900" dirty="0" smtClean="0">
                <a:latin typeface="Trebuchet MS"/>
                <a:cs typeface="Trebuchet MS"/>
              </a:rPr>
              <a:t>) would help to consider what else info need to be provided. </a:t>
            </a:r>
          </a:p>
          <a:p>
            <a:pPr marL="457200" marR="0" lvl="0" indent="-3683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oto Sans Symbols"/>
              <a:buChar char="■"/>
            </a:pPr>
            <a:endParaRPr lang="en-US" sz="1900" dirty="0">
              <a:latin typeface="Trebuchet MS"/>
              <a:cs typeface="Trebuchet MS"/>
            </a:endParaRPr>
          </a:p>
          <a:p>
            <a:pPr marL="457200" marR="0" lvl="0" indent="-3683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oto Sans Symbols"/>
              <a:buChar char="■"/>
            </a:pPr>
            <a:r>
              <a:rPr lang="en-US" sz="1900" dirty="0" smtClean="0">
                <a:latin typeface="Trebuchet MS"/>
                <a:cs typeface="Trebuchet MS"/>
              </a:rPr>
              <a:t>If it is acceptable, I’d work on that with the rapporteur. </a:t>
            </a:r>
            <a:endParaRPr sz="1900" dirty="0"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3896181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 txBox="1">
            <a:spLocks noGrp="1"/>
          </p:cNvSpPr>
          <p:nvPr>
            <p:ph type="title"/>
          </p:nvPr>
        </p:nvSpPr>
        <p:spPr>
          <a:xfrm>
            <a:off x="722435" y="3305177"/>
            <a:ext cx="7772400" cy="102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 smtClean="0"/>
              <a:t>EoF</a:t>
            </a:r>
            <a:endParaRPr dirty="0"/>
          </a:p>
        </p:txBody>
      </p:sp>
      <p:sp>
        <p:nvSpPr>
          <p:cNvPr id="142" name="Shape 142"/>
          <p:cNvSpPr txBox="1">
            <a:spLocks noGrp="1"/>
          </p:cNvSpPr>
          <p:nvPr>
            <p:ph type="body" idx="1"/>
          </p:nvPr>
        </p:nvSpPr>
        <p:spPr>
          <a:xfrm>
            <a:off x="722435" y="2180034"/>
            <a:ext cx="7772400" cy="1125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2_Zoo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288</Words>
  <Application>Microsoft Macintosh PowerPoint</Application>
  <PresentationFormat>画面に合わせる (16:9)</PresentationFormat>
  <Paragraphs>33</Paragraphs>
  <Slides>8</Slides>
  <Notes>8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0" baseType="lpstr">
      <vt:lpstr>Open Sans</vt:lpstr>
      <vt:lpstr>2_Zoo</vt:lpstr>
      <vt:lpstr>Query Operation for SMF</vt:lpstr>
      <vt:lpstr>Abstract</vt:lpstr>
      <vt:lpstr>Current Query Service</vt:lpstr>
      <vt:lpstr>Expected Query Service Use Cases</vt:lpstr>
      <vt:lpstr>What Information SMF Need to Provide</vt:lpstr>
      <vt:lpstr>What Information SMF Need to Provide (Cont’d)</vt:lpstr>
      <vt:lpstr>Summary</vt:lpstr>
      <vt:lpstr>EoF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アーキテクチャドキュメント2017</dc:title>
  <cp:lastModifiedBy>Matsushima Satoru</cp:lastModifiedBy>
  <cp:revision>20</cp:revision>
  <dcterms:modified xsi:type="dcterms:W3CDTF">2018-05-11T10:01:08Z</dcterms:modified>
</cp:coreProperties>
</file>