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733" r:id="rId2"/>
    <p:sldId id="740" r:id="rId3"/>
    <p:sldId id="749" r:id="rId4"/>
    <p:sldId id="750" r:id="rId5"/>
    <p:sldId id="751" r:id="rId6"/>
    <p:sldId id="748" r:id="rId7"/>
    <p:sldId id="752" r:id="rId8"/>
    <p:sldId id="747" r:id="rId9"/>
    <p:sldId id="753" r:id="rId10"/>
    <p:sldId id="745" r:id="rId11"/>
    <p:sldId id="742" r:id="rId12"/>
    <p:sldId id="743" r:id="rId13"/>
    <p:sldId id="744" r:id="rId14"/>
    <p:sldId id="746" r:id="rId15"/>
    <p:sldId id="754" r:id="rId16"/>
    <p:sldId id="755" r:id="rId17"/>
    <p:sldId id="739" r:id="rId1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e Hédé 2" initials="PH2"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254"/>
    <a:srgbClr val="2A6EA8"/>
    <a:srgbClr val="72AF2F"/>
    <a:srgbClr val="000000"/>
    <a:srgbClr val="5C88D0"/>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25" autoAdjust="0"/>
  </p:normalViewPr>
  <p:slideViewPr>
    <p:cSldViewPr snapToGrid="0">
      <p:cViewPr>
        <p:scale>
          <a:sx n="103" d="100"/>
          <a:sy n="103" d="100"/>
        </p:scale>
        <p:origin x="-96"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68DE484-B179-4D52-B248-3C0E5DC70013}" type="datetime1">
              <a:rPr lang="en-US"/>
              <a:pPr>
                <a:defRPr/>
              </a:pPr>
              <a:t>4/9/2018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28D6899-9636-4798-859A-E5C94AD3033B}" type="slidenum">
              <a:rPr lang="en-GB" altLang="en-US"/>
              <a:pPr>
                <a:defRPr/>
              </a:pPr>
              <a:t>‹N°›</a:t>
            </a:fld>
            <a:endParaRPr lang="en-GB" altLang="en-US"/>
          </a:p>
        </p:txBody>
      </p:sp>
    </p:spTree>
    <p:extLst>
      <p:ext uri="{BB962C8B-B14F-4D97-AF65-F5344CB8AC3E}">
        <p14:creationId xmlns:p14="http://schemas.microsoft.com/office/powerpoint/2010/main" val="44129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8F9F552-ADCF-4D87-AE92-2F77E9A08534}" type="datetime1">
              <a:rPr lang="en-US"/>
              <a:pPr>
                <a:defRPr/>
              </a:pPr>
              <a:t>4/9/2018</a:t>
            </a:fld>
            <a:endParaRPr lang="en-US" dirty="0"/>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9EA58B4-3876-456F-91A4-166A36D493B5}" type="slidenum">
              <a:rPr lang="en-GB" altLang="en-US"/>
              <a:pPr>
                <a:defRPr/>
              </a:pPr>
              <a:t>‹N°›</a:t>
            </a:fld>
            <a:endParaRPr lang="en-GB" altLang="en-US"/>
          </a:p>
        </p:txBody>
      </p:sp>
    </p:spTree>
    <p:extLst>
      <p:ext uri="{BB962C8B-B14F-4D97-AF65-F5344CB8AC3E}">
        <p14:creationId xmlns:p14="http://schemas.microsoft.com/office/powerpoint/2010/main" val="308667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04337521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4967180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9088022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4325" y="1579034"/>
            <a:ext cx="851535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smtClean="0"/>
              <a:t>Cliquez pour modifier le titre</a:t>
            </a:r>
            <a:endParaRPr lang="en-GB" dirty="0"/>
          </a:p>
        </p:txBody>
      </p:sp>
    </p:spTree>
    <p:extLst>
      <p:ext uri="{BB962C8B-B14F-4D97-AF65-F5344CB8AC3E}">
        <p14:creationId xmlns:p14="http://schemas.microsoft.com/office/powerpoint/2010/main" val="21009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pPr>
              <a:defRPr/>
            </a:pPr>
            <a:r>
              <a:rPr lang="en-GB" spc="300" dirty="0" smtClean="0">
                <a:solidFill>
                  <a:schemeClr val="bg1"/>
                </a:solidFill>
              </a:rPr>
              <a:t>CT4#84, Kunming, PR China</a:t>
            </a:r>
            <a:endParaRPr lang="en-GB"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EDC540E0-ECD6-4F73-A60D-E9809BAB7254}" type="slidenum">
              <a:rPr lang="en-GB" altLang="en-US" b="1" smtClean="0"/>
              <a:pPr algn="ctr">
                <a:defRPr/>
              </a:pPr>
              <a:t>‹N°›</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2016</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0" r:id="rId2"/>
    <p:sldLayoutId id="2147483751" r:id="rId3"/>
    <p:sldLayoutId id="214748375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s://tools.ietf.org/html/rfc6733"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01426" y="2721634"/>
            <a:ext cx="6827838" cy="1143000"/>
          </a:xfrm>
        </p:spPr>
        <p:txBody>
          <a:bodyPr/>
          <a:lstStyle/>
          <a:p>
            <a:r>
              <a:rPr lang="en-US" b="1" i="1" dirty="0" smtClean="0">
                <a:effectLst>
                  <a:outerShdw blurRad="38100" dist="38100" dir="2700000" algn="tl">
                    <a:srgbClr val="C0C0C0"/>
                  </a:outerShdw>
                </a:effectLst>
              </a:rPr>
              <a:t>Discussion on SBA Message Priority</a:t>
            </a:r>
            <a:br>
              <a:rPr lang="en-US" b="1" i="1" dirty="0" smtClean="0">
                <a:effectLst>
                  <a:outerShdw blurRad="38100" dist="38100" dir="2700000" algn="tl">
                    <a:srgbClr val="C0C0C0"/>
                  </a:outerShdw>
                </a:effectLst>
              </a:rPr>
            </a:br>
            <a:r>
              <a:rPr lang="en-US" b="1" i="1" dirty="0" smtClean="0">
                <a:effectLst>
                  <a:outerShdw blurRad="38100" dist="38100" dir="2700000" algn="tl">
                    <a:srgbClr val="C0C0C0"/>
                  </a:outerShdw>
                </a:effectLst>
              </a:rPr>
              <a:t>C4-183012</a:t>
            </a:r>
            <a:endParaRPr lang="en-GB" altLang="en-US" dirty="0" smtClean="0"/>
          </a:p>
        </p:txBody>
      </p:sp>
    </p:spTree>
    <p:extLst>
      <p:ext uri="{BB962C8B-B14F-4D97-AF65-F5344CB8AC3E}">
        <p14:creationId xmlns:p14="http://schemas.microsoft.com/office/powerpoint/2010/main" val="669193778"/>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952" y="319713"/>
            <a:ext cx="8515350" cy="672075"/>
          </a:xfrm>
        </p:spPr>
        <p:txBody>
          <a:bodyPr/>
          <a:lstStyle/>
          <a:p>
            <a:r>
              <a:rPr lang="fr-FR" dirty="0"/>
              <a:t>HTTP/2 Stream </a:t>
            </a:r>
            <a:r>
              <a:rPr lang="fr-FR" dirty="0" err="1" smtClean="0"/>
              <a:t>priority</a:t>
            </a:r>
            <a:endParaRPr lang="fr-FR" dirty="0"/>
          </a:p>
        </p:txBody>
      </p:sp>
      <p:sp>
        <p:nvSpPr>
          <p:cNvPr id="8" name="Rectangle à coins arrondis 7"/>
          <p:cNvSpPr/>
          <p:nvPr/>
        </p:nvSpPr>
        <p:spPr>
          <a:xfrm>
            <a:off x="2215565" y="2200805"/>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 name="Rectangle à coins arrondis 9"/>
          <p:cNvSpPr/>
          <p:nvPr/>
        </p:nvSpPr>
        <p:spPr>
          <a:xfrm>
            <a:off x="2533532" y="2200805"/>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 name="Rectangle à coins arrondis 11"/>
          <p:cNvSpPr/>
          <p:nvPr/>
        </p:nvSpPr>
        <p:spPr>
          <a:xfrm>
            <a:off x="2148372" y="2184298"/>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4" name="Double flèche horizontale 13"/>
          <p:cNvSpPr/>
          <p:nvPr/>
        </p:nvSpPr>
        <p:spPr>
          <a:xfrm>
            <a:off x="1805168" y="1783215"/>
            <a:ext cx="1944216" cy="1241364"/>
          </a:xfrm>
          <a:prstGeom prst="leftRightArrow">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1" name="ZoneTexte 30"/>
          <p:cNvSpPr txBox="1"/>
          <p:nvPr/>
        </p:nvSpPr>
        <p:spPr>
          <a:xfrm>
            <a:off x="2040814" y="3075395"/>
            <a:ext cx="1533775" cy="161583"/>
          </a:xfrm>
          <a:prstGeom prst="rect">
            <a:avLst/>
          </a:prstGeom>
          <a:ln>
            <a:noFill/>
          </a:ln>
        </p:spPr>
        <p:txBody>
          <a:bodyPr wrap="square" lIns="0" tIns="0" rIns="0" bIns="0" rtlCol="0">
            <a:spAutoFit/>
          </a:bodyPr>
          <a:lstStyle/>
          <a:p>
            <a:pPr algn="ctr"/>
            <a:r>
              <a:rPr lang="en-US" sz="1050" dirty="0" smtClean="0">
                <a:solidFill>
                  <a:srgbClr val="00B050"/>
                </a:solidFill>
              </a:rPr>
              <a:t>HTTP/2 connection</a:t>
            </a:r>
            <a:endParaRPr lang="en-US" sz="1050" dirty="0" smtClean="0">
              <a:solidFill>
                <a:srgbClr val="00B050"/>
              </a:solidFill>
            </a:endParaRPr>
          </a:p>
        </p:txBody>
      </p:sp>
      <p:cxnSp>
        <p:nvCxnSpPr>
          <p:cNvPr id="33" name="Connecteur droit avec flèche 32"/>
          <p:cNvCxnSpPr>
            <a:endCxn id="37" idx="0"/>
          </p:cNvCxnSpPr>
          <p:nvPr/>
        </p:nvCxnSpPr>
        <p:spPr>
          <a:xfrm>
            <a:off x="2784842" y="1454549"/>
            <a:ext cx="0" cy="100876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4" name="ZoneTexte 33"/>
          <p:cNvSpPr txBox="1"/>
          <p:nvPr/>
        </p:nvSpPr>
        <p:spPr>
          <a:xfrm>
            <a:off x="1993730" y="1123306"/>
            <a:ext cx="812221" cy="153888"/>
          </a:xfrm>
          <a:prstGeom prst="rect">
            <a:avLst/>
          </a:prstGeom>
        </p:spPr>
        <p:txBody>
          <a:bodyPr wrap="square" lIns="0" tIns="0" rIns="0" bIns="0" rtlCol="0">
            <a:spAutoFit/>
          </a:bodyPr>
          <a:lstStyle/>
          <a:p>
            <a:pPr algn="ctr"/>
            <a:r>
              <a:rPr lang="en-US" dirty="0" smtClean="0"/>
              <a:t>Stream 1</a:t>
            </a:r>
          </a:p>
        </p:txBody>
      </p:sp>
      <p:sp>
        <p:nvSpPr>
          <p:cNvPr id="35" name="ZoneTexte 34"/>
          <p:cNvSpPr txBox="1"/>
          <p:nvPr/>
        </p:nvSpPr>
        <p:spPr>
          <a:xfrm>
            <a:off x="2514536" y="1297816"/>
            <a:ext cx="561894" cy="153888"/>
          </a:xfrm>
          <a:prstGeom prst="rect">
            <a:avLst/>
          </a:prstGeom>
        </p:spPr>
        <p:txBody>
          <a:bodyPr wrap="square" lIns="0" tIns="0" rIns="0" bIns="0" rtlCol="0">
            <a:spAutoFit/>
          </a:bodyPr>
          <a:lstStyle/>
          <a:p>
            <a:pPr algn="ctr"/>
            <a:r>
              <a:rPr lang="fr-FR" dirty="0"/>
              <a:t>Stream </a:t>
            </a:r>
            <a:r>
              <a:rPr lang="fr-FR" dirty="0" smtClean="0"/>
              <a:t>2</a:t>
            </a:r>
            <a:endParaRPr lang="en-US" dirty="0" err="1" smtClean="0"/>
          </a:p>
        </p:txBody>
      </p:sp>
      <p:cxnSp>
        <p:nvCxnSpPr>
          <p:cNvPr id="43" name="Connecteur droit avec flèche 42"/>
          <p:cNvCxnSpPr/>
          <p:nvPr/>
        </p:nvCxnSpPr>
        <p:spPr>
          <a:xfrm flipH="1">
            <a:off x="2369634" y="1297817"/>
            <a:ext cx="5578" cy="872721"/>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5" name="Rectangle à coins arrondis 54"/>
          <p:cNvSpPr/>
          <p:nvPr/>
        </p:nvSpPr>
        <p:spPr>
          <a:xfrm>
            <a:off x="548624" y="1876953"/>
            <a:ext cx="921524" cy="81313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Client</a:t>
            </a:r>
            <a:endParaRPr lang="en-US" sz="1800" dirty="0">
              <a:solidFill>
                <a:srgbClr val="000000"/>
              </a:solidFill>
            </a:endParaRPr>
          </a:p>
        </p:txBody>
      </p:sp>
      <p:sp>
        <p:nvSpPr>
          <p:cNvPr id="89" name="ZoneTexte 88"/>
          <p:cNvSpPr txBox="1"/>
          <p:nvPr/>
        </p:nvSpPr>
        <p:spPr>
          <a:xfrm>
            <a:off x="467544" y="3977191"/>
            <a:ext cx="8280920" cy="2215991"/>
          </a:xfrm>
          <a:prstGeom prst="rect">
            <a:avLst/>
          </a:prstGeom>
        </p:spPr>
        <p:txBody>
          <a:bodyPr wrap="square" lIns="0" tIns="0" rIns="0" bIns="0" rtlCol="0">
            <a:spAutoFit/>
          </a:bodyPr>
          <a:lstStyle/>
          <a:p>
            <a:endParaRPr lang="en-US" sz="1200" b="1" u="sng" dirty="0" smtClean="0"/>
          </a:p>
          <a:p>
            <a:r>
              <a:rPr lang="en-US" sz="1200" b="1" u="sng" dirty="0" smtClean="0"/>
              <a:t>Stream priority mechanism:</a:t>
            </a:r>
            <a:endParaRPr lang="en-US" sz="1200" dirty="0" smtClean="0"/>
          </a:p>
          <a:p>
            <a:r>
              <a:rPr lang="en-US" sz="1200" dirty="0" smtClean="0"/>
              <a:t>Stream priority are valid only per connection =&gt; it’s not an E2E mechanism</a:t>
            </a:r>
          </a:p>
          <a:p>
            <a:r>
              <a:rPr lang="en-US" sz="1200" dirty="0" smtClean="0"/>
              <a:t>A client can assign a priority (1 to 256) for a new stream by including prioritization information in the HEADERS frame that opens the stream =&gt; default 16</a:t>
            </a:r>
          </a:p>
          <a:p>
            <a:r>
              <a:rPr lang="en-US" sz="1200" dirty="0" smtClean="0"/>
              <a:t>The priority applies for the stream in both directions</a:t>
            </a:r>
          </a:p>
          <a:p>
            <a:r>
              <a:rPr lang="en-US" sz="1200" dirty="0" smtClean="0"/>
              <a:t>As a stream corresponds to a pair of Request/Response =&gt; stream priority = request priority = response priority</a:t>
            </a:r>
          </a:p>
          <a:p>
            <a:r>
              <a:rPr lang="en-US" sz="1200" dirty="0" smtClean="0"/>
              <a:t>The purpose of prioritization is to allow an endpoint to express how it would prefer its peer to allocate resources when managing concurrent streams.</a:t>
            </a:r>
          </a:p>
          <a:p>
            <a:r>
              <a:rPr lang="en-US" sz="1200" dirty="0" smtClean="0"/>
              <a:t>A Stream priority can be changed by the client at any time by sending a PRIORITY frame</a:t>
            </a:r>
          </a:p>
          <a:p>
            <a:r>
              <a:rPr lang="en-US" sz="1200" dirty="0" smtClean="0"/>
              <a:t>Streams can be made dependent to each others to ensure one stream is completed before the streams that depends upon it =&gt; PUSH REQUEST are dependent of the initiating stream</a:t>
            </a:r>
            <a:endParaRPr lang="en-US" sz="1200" dirty="0" smtClean="0"/>
          </a:p>
        </p:txBody>
      </p:sp>
      <p:sp>
        <p:nvSpPr>
          <p:cNvPr id="90" name="ZoneTexte 89"/>
          <p:cNvSpPr txBox="1"/>
          <p:nvPr/>
        </p:nvSpPr>
        <p:spPr>
          <a:xfrm>
            <a:off x="467544" y="3621022"/>
            <a:ext cx="5688632" cy="369332"/>
          </a:xfrm>
          <a:prstGeom prst="rect">
            <a:avLst/>
          </a:prstGeom>
        </p:spPr>
        <p:txBody>
          <a:bodyPr wrap="square" lIns="0" tIns="0" rIns="0" bIns="0" rtlCol="0">
            <a:spAutoFit/>
          </a:bodyPr>
          <a:lstStyle/>
          <a:p>
            <a:r>
              <a:rPr lang="en-US" sz="1200" dirty="0"/>
              <a:t>A stream is created to transport a pair of request/response </a:t>
            </a:r>
            <a:r>
              <a:rPr lang="en-US" sz="1200" dirty="0" smtClean="0"/>
              <a:t>messages </a:t>
            </a:r>
          </a:p>
          <a:p>
            <a:r>
              <a:rPr lang="en-US" sz="1200" dirty="0" smtClean="0"/>
              <a:t>Messages are composed of header + [continuation] + [data] frames</a:t>
            </a:r>
          </a:p>
        </p:txBody>
      </p:sp>
      <p:sp>
        <p:nvSpPr>
          <p:cNvPr id="29" name="Rectangle à coins arrondis 28"/>
          <p:cNvSpPr/>
          <p:nvPr/>
        </p:nvSpPr>
        <p:spPr>
          <a:xfrm>
            <a:off x="2385477" y="2482263"/>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0" name="Rectangle à coins arrondis 29"/>
          <p:cNvSpPr/>
          <p:nvPr/>
        </p:nvSpPr>
        <p:spPr>
          <a:xfrm>
            <a:off x="2763736" y="2479816"/>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7" name="Rectangle à coins arrondis 36"/>
          <p:cNvSpPr/>
          <p:nvPr/>
        </p:nvSpPr>
        <p:spPr>
          <a:xfrm>
            <a:off x="2155938" y="2463309"/>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 name="Rectangle à coins arrondis 2"/>
          <p:cNvSpPr/>
          <p:nvPr/>
        </p:nvSpPr>
        <p:spPr>
          <a:xfrm>
            <a:off x="635804" y="1964347"/>
            <a:ext cx="763374" cy="201479"/>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46" name="Rectangle à coins arrondis 45"/>
          <p:cNvSpPr/>
          <p:nvPr/>
        </p:nvSpPr>
        <p:spPr>
          <a:xfrm>
            <a:off x="635805" y="1982906"/>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68" name="Rectangle à coins arrondis 67"/>
          <p:cNvSpPr/>
          <p:nvPr/>
        </p:nvSpPr>
        <p:spPr>
          <a:xfrm>
            <a:off x="745325" y="1982907"/>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0" name="Rectangle à coins arrondis 69"/>
          <p:cNvSpPr/>
          <p:nvPr/>
        </p:nvSpPr>
        <p:spPr>
          <a:xfrm>
            <a:off x="851829" y="1982907"/>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cxnSp>
        <p:nvCxnSpPr>
          <p:cNvPr id="15" name="Connecteur droit avec flèche 14"/>
          <p:cNvCxnSpPr>
            <a:stCxn id="3" idx="3"/>
          </p:cNvCxnSpPr>
          <p:nvPr/>
        </p:nvCxnSpPr>
        <p:spPr>
          <a:xfrm flipH="1" flipV="1">
            <a:off x="1139860" y="2065086"/>
            <a:ext cx="259318" cy="1"/>
          </a:xfrm>
          <a:prstGeom prst="straightConnector1">
            <a:avLst/>
          </a:prstGeom>
          <a:ln>
            <a:solidFill>
              <a:schemeClr val="tx2"/>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Rectangle à coins arrondis 44"/>
          <p:cNvSpPr/>
          <p:nvPr/>
        </p:nvSpPr>
        <p:spPr>
          <a:xfrm>
            <a:off x="3814618" y="1954290"/>
            <a:ext cx="1524000" cy="813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Proxy</a:t>
            </a:r>
            <a:endParaRPr lang="en-US" sz="1800" dirty="0">
              <a:solidFill>
                <a:srgbClr val="000000"/>
              </a:solidFill>
            </a:endParaRPr>
          </a:p>
        </p:txBody>
      </p:sp>
      <p:sp>
        <p:nvSpPr>
          <p:cNvPr id="48" name="Rectangle à coins arrondis 47"/>
          <p:cNvSpPr/>
          <p:nvPr/>
        </p:nvSpPr>
        <p:spPr>
          <a:xfrm>
            <a:off x="4620518" y="2511710"/>
            <a:ext cx="614298" cy="234371"/>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60" name="Rectangle à coins arrondis 59"/>
          <p:cNvSpPr/>
          <p:nvPr/>
        </p:nvSpPr>
        <p:spPr>
          <a:xfrm>
            <a:off x="7572111" y="1932949"/>
            <a:ext cx="921524" cy="813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Server</a:t>
            </a:r>
            <a:endParaRPr lang="en-US" sz="1800" dirty="0">
              <a:solidFill>
                <a:srgbClr val="000000"/>
              </a:solidFill>
            </a:endParaRPr>
          </a:p>
        </p:txBody>
      </p:sp>
      <p:sp>
        <p:nvSpPr>
          <p:cNvPr id="61" name="Rectangle à coins arrondis 60"/>
          <p:cNvSpPr/>
          <p:nvPr/>
        </p:nvSpPr>
        <p:spPr>
          <a:xfrm>
            <a:off x="7644119" y="2490369"/>
            <a:ext cx="763374" cy="201479"/>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3" name="Rectangle à coins arrondis 72"/>
          <p:cNvSpPr/>
          <p:nvPr/>
        </p:nvSpPr>
        <p:spPr>
          <a:xfrm>
            <a:off x="5925580" y="2124370"/>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4" name="Rectangle à coins arrondis 73"/>
          <p:cNvSpPr/>
          <p:nvPr/>
        </p:nvSpPr>
        <p:spPr>
          <a:xfrm>
            <a:off x="6140154" y="2122533"/>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5" name="Rectangle à coins arrondis 74"/>
          <p:cNvSpPr/>
          <p:nvPr/>
        </p:nvSpPr>
        <p:spPr>
          <a:xfrm>
            <a:off x="6354379" y="2124370"/>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7" name="Rectangle à coins arrondis 76"/>
          <p:cNvSpPr/>
          <p:nvPr/>
        </p:nvSpPr>
        <p:spPr>
          <a:xfrm>
            <a:off x="5784499" y="2117099"/>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8" name="Double flèche horizontale 77"/>
          <p:cNvSpPr/>
          <p:nvPr/>
        </p:nvSpPr>
        <p:spPr>
          <a:xfrm>
            <a:off x="5441295" y="1716016"/>
            <a:ext cx="1944216" cy="1241364"/>
          </a:xfrm>
          <a:prstGeom prst="leftRightArrow">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9" name="ZoneTexte 78"/>
          <p:cNvSpPr txBox="1"/>
          <p:nvPr/>
        </p:nvSpPr>
        <p:spPr>
          <a:xfrm>
            <a:off x="5676941" y="3008196"/>
            <a:ext cx="1533775" cy="161583"/>
          </a:xfrm>
          <a:prstGeom prst="rect">
            <a:avLst/>
          </a:prstGeom>
          <a:ln>
            <a:noFill/>
          </a:ln>
        </p:spPr>
        <p:txBody>
          <a:bodyPr wrap="square" lIns="0" tIns="0" rIns="0" bIns="0" rtlCol="0">
            <a:spAutoFit/>
          </a:bodyPr>
          <a:lstStyle/>
          <a:p>
            <a:pPr algn="ctr"/>
            <a:r>
              <a:rPr lang="en-US" sz="1050" dirty="0" smtClean="0">
                <a:solidFill>
                  <a:srgbClr val="00B050"/>
                </a:solidFill>
              </a:rPr>
              <a:t>HTTP/2 connection</a:t>
            </a:r>
            <a:endParaRPr lang="en-US" sz="1050" dirty="0" smtClean="0">
              <a:solidFill>
                <a:srgbClr val="00B050"/>
              </a:solidFill>
            </a:endParaRPr>
          </a:p>
        </p:txBody>
      </p:sp>
      <p:sp>
        <p:nvSpPr>
          <p:cNvPr id="88" name="Rectangle à coins arrondis 87"/>
          <p:cNvSpPr/>
          <p:nvPr/>
        </p:nvSpPr>
        <p:spPr>
          <a:xfrm>
            <a:off x="6582786" y="2401544"/>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2" name="Rectangle à coins arrondis 91"/>
          <p:cNvSpPr/>
          <p:nvPr/>
        </p:nvSpPr>
        <p:spPr>
          <a:xfrm>
            <a:off x="6797011" y="2403381"/>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4" name="Rectangle à coins arrondis 93"/>
          <p:cNvSpPr/>
          <p:nvPr/>
        </p:nvSpPr>
        <p:spPr>
          <a:xfrm>
            <a:off x="5792065" y="2396110"/>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5" name="Rectangle à coins arrondis 94"/>
          <p:cNvSpPr/>
          <p:nvPr/>
        </p:nvSpPr>
        <p:spPr>
          <a:xfrm>
            <a:off x="962377" y="1987531"/>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6" name="Rectangle à coins arrondis 95"/>
          <p:cNvSpPr/>
          <p:nvPr/>
        </p:nvSpPr>
        <p:spPr>
          <a:xfrm>
            <a:off x="2907547" y="2205838"/>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7" name="Rectangle à coins arrondis 96"/>
          <p:cNvSpPr/>
          <p:nvPr/>
        </p:nvSpPr>
        <p:spPr>
          <a:xfrm>
            <a:off x="1079229" y="1979131"/>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3" name="Rectangle à coins arrondis 102"/>
          <p:cNvSpPr/>
          <p:nvPr/>
        </p:nvSpPr>
        <p:spPr>
          <a:xfrm>
            <a:off x="4662928" y="2541315"/>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4" name="Rectangle à coins arrondis 103"/>
          <p:cNvSpPr/>
          <p:nvPr/>
        </p:nvSpPr>
        <p:spPr>
          <a:xfrm>
            <a:off x="4772448" y="2541316"/>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5" name="Rectangle à coins arrondis 104"/>
          <p:cNvSpPr/>
          <p:nvPr/>
        </p:nvSpPr>
        <p:spPr>
          <a:xfrm>
            <a:off x="4878952" y="2541316"/>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6" name="Rectangle à coins arrondis 105"/>
          <p:cNvSpPr/>
          <p:nvPr/>
        </p:nvSpPr>
        <p:spPr>
          <a:xfrm>
            <a:off x="4989500" y="2545940"/>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7" name="Rectangle à coins arrondis 106"/>
          <p:cNvSpPr/>
          <p:nvPr/>
        </p:nvSpPr>
        <p:spPr>
          <a:xfrm>
            <a:off x="5106352" y="2537540"/>
            <a:ext cx="85759" cy="165412"/>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8" name="Rectangle à coins arrondis 107"/>
          <p:cNvSpPr/>
          <p:nvPr/>
        </p:nvSpPr>
        <p:spPr>
          <a:xfrm>
            <a:off x="7663421" y="2513307"/>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9" name="Rectangle à coins arrondis 108"/>
          <p:cNvSpPr/>
          <p:nvPr/>
        </p:nvSpPr>
        <p:spPr>
          <a:xfrm>
            <a:off x="7772941" y="2513308"/>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0" name="Rectangle à coins arrondis 109"/>
          <p:cNvSpPr/>
          <p:nvPr/>
        </p:nvSpPr>
        <p:spPr>
          <a:xfrm>
            <a:off x="7879445" y="2513308"/>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1" name="Rectangle à coins arrondis 110"/>
          <p:cNvSpPr/>
          <p:nvPr/>
        </p:nvSpPr>
        <p:spPr>
          <a:xfrm>
            <a:off x="7989993" y="2508696"/>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2" name="Rectangle à coins arrondis 111"/>
          <p:cNvSpPr/>
          <p:nvPr/>
        </p:nvSpPr>
        <p:spPr>
          <a:xfrm>
            <a:off x="8106845" y="2509532"/>
            <a:ext cx="85759" cy="165412"/>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3" name="Rectangle à coins arrondis 112"/>
          <p:cNvSpPr/>
          <p:nvPr/>
        </p:nvSpPr>
        <p:spPr>
          <a:xfrm>
            <a:off x="3877877" y="2032176"/>
            <a:ext cx="665278" cy="251343"/>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5" name="Rectangle à coins arrondis 114"/>
          <p:cNvSpPr/>
          <p:nvPr/>
        </p:nvSpPr>
        <p:spPr>
          <a:xfrm>
            <a:off x="3940059" y="2061781"/>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6" name="Rectangle à coins arrondis 115"/>
          <p:cNvSpPr/>
          <p:nvPr/>
        </p:nvSpPr>
        <p:spPr>
          <a:xfrm>
            <a:off x="4049579" y="2061782"/>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7" name="Rectangle à coins arrondis 116"/>
          <p:cNvSpPr/>
          <p:nvPr/>
        </p:nvSpPr>
        <p:spPr>
          <a:xfrm>
            <a:off x="4156083" y="2061782"/>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8" name="Rectangle à coins arrondis 117"/>
          <p:cNvSpPr/>
          <p:nvPr/>
        </p:nvSpPr>
        <p:spPr>
          <a:xfrm>
            <a:off x="4266631" y="2066406"/>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9" name="Rectangle à coins arrondis 118"/>
          <p:cNvSpPr/>
          <p:nvPr/>
        </p:nvSpPr>
        <p:spPr>
          <a:xfrm>
            <a:off x="4383483" y="2058006"/>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0" name="Rectangle à coins arrondis 119"/>
          <p:cNvSpPr/>
          <p:nvPr/>
        </p:nvSpPr>
        <p:spPr>
          <a:xfrm>
            <a:off x="197078" y="1188802"/>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1" name="ZoneTexte 120"/>
          <p:cNvSpPr txBox="1"/>
          <p:nvPr/>
        </p:nvSpPr>
        <p:spPr>
          <a:xfrm>
            <a:off x="344995" y="1210584"/>
            <a:ext cx="1125153" cy="153888"/>
          </a:xfrm>
          <a:prstGeom prst="rect">
            <a:avLst/>
          </a:prstGeom>
        </p:spPr>
        <p:txBody>
          <a:bodyPr wrap="square" lIns="0" tIns="0" rIns="0" bIns="0" rtlCol="0">
            <a:spAutoFit/>
          </a:bodyPr>
          <a:lstStyle/>
          <a:p>
            <a:pPr algn="ctr"/>
            <a:r>
              <a:rPr lang="en-US" dirty="0" smtClean="0"/>
              <a:t>Request 1 frame</a:t>
            </a:r>
          </a:p>
        </p:txBody>
      </p:sp>
      <p:cxnSp>
        <p:nvCxnSpPr>
          <p:cNvPr id="129" name="Connecteur droit avec flèche 128"/>
          <p:cNvCxnSpPr/>
          <p:nvPr/>
        </p:nvCxnSpPr>
        <p:spPr>
          <a:xfrm>
            <a:off x="6440138" y="1394621"/>
            <a:ext cx="0" cy="100876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30" name="ZoneTexte 129"/>
          <p:cNvSpPr txBox="1"/>
          <p:nvPr/>
        </p:nvSpPr>
        <p:spPr>
          <a:xfrm>
            <a:off x="5649026" y="1063378"/>
            <a:ext cx="812221" cy="153888"/>
          </a:xfrm>
          <a:prstGeom prst="rect">
            <a:avLst/>
          </a:prstGeom>
        </p:spPr>
        <p:txBody>
          <a:bodyPr wrap="square" lIns="0" tIns="0" rIns="0" bIns="0" rtlCol="0">
            <a:spAutoFit/>
          </a:bodyPr>
          <a:lstStyle/>
          <a:p>
            <a:pPr algn="ctr"/>
            <a:r>
              <a:rPr lang="en-US" dirty="0" smtClean="0"/>
              <a:t>Stream 1</a:t>
            </a:r>
          </a:p>
        </p:txBody>
      </p:sp>
      <p:sp>
        <p:nvSpPr>
          <p:cNvPr id="131" name="ZoneTexte 130"/>
          <p:cNvSpPr txBox="1"/>
          <p:nvPr/>
        </p:nvSpPr>
        <p:spPr>
          <a:xfrm>
            <a:off x="6169832" y="1237888"/>
            <a:ext cx="561894" cy="153888"/>
          </a:xfrm>
          <a:prstGeom prst="rect">
            <a:avLst/>
          </a:prstGeom>
        </p:spPr>
        <p:txBody>
          <a:bodyPr wrap="square" lIns="0" tIns="0" rIns="0" bIns="0" rtlCol="0">
            <a:spAutoFit/>
          </a:bodyPr>
          <a:lstStyle/>
          <a:p>
            <a:pPr algn="ctr"/>
            <a:r>
              <a:rPr lang="fr-FR" dirty="0"/>
              <a:t>Stream </a:t>
            </a:r>
            <a:r>
              <a:rPr lang="fr-FR" dirty="0" smtClean="0"/>
              <a:t>2</a:t>
            </a:r>
            <a:endParaRPr lang="en-US" dirty="0" err="1" smtClean="0"/>
          </a:p>
        </p:txBody>
      </p:sp>
      <p:cxnSp>
        <p:nvCxnSpPr>
          <p:cNvPr id="132" name="Connecteur droit avec flèche 131"/>
          <p:cNvCxnSpPr>
            <a:endCxn id="73" idx="0"/>
          </p:cNvCxnSpPr>
          <p:nvPr/>
        </p:nvCxnSpPr>
        <p:spPr>
          <a:xfrm flipH="1">
            <a:off x="6011340" y="1237889"/>
            <a:ext cx="19168" cy="886481"/>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33" name="Rectangle à coins arrondis 132"/>
          <p:cNvSpPr/>
          <p:nvPr/>
        </p:nvSpPr>
        <p:spPr>
          <a:xfrm>
            <a:off x="195560" y="1406781"/>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34" name="ZoneTexte 133"/>
          <p:cNvSpPr txBox="1"/>
          <p:nvPr/>
        </p:nvSpPr>
        <p:spPr>
          <a:xfrm>
            <a:off x="343477" y="1428563"/>
            <a:ext cx="1125153" cy="153888"/>
          </a:xfrm>
          <a:prstGeom prst="rect">
            <a:avLst/>
          </a:prstGeom>
        </p:spPr>
        <p:txBody>
          <a:bodyPr wrap="square" lIns="0" tIns="0" rIns="0" bIns="0" rtlCol="0">
            <a:spAutoFit/>
          </a:bodyPr>
          <a:lstStyle/>
          <a:p>
            <a:pPr algn="ctr"/>
            <a:r>
              <a:rPr lang="en-US" dirty="0" smtClean="0"/>
              <a:t>Request 2 frame</a:t>
            </a:r>
          </a:p>
        </p:txBody>
      </p:sp>
      <p:sp>
        <p:nvSpPr>
          <p:cNvPr id="135" name="ZoneTexte 134"/>
          <p:cNvSpPr txBox="1"/>
          <p:nvPr/>
        </p:nvSpPr>
        <p:spPr>
          <a:xfrm>
            <a:off x="3887136" y="2545940"/>
            <a:ext cx="699539" cy="153888"/>
          </a:xfrm>
          <a:prstGeom prst="rect">
            <a:avLst/>
          </a:prstGeom>
        </p:spPr>
        <p:txBody>
          <a:bodyPr wrap="square" lIns="0" tIns="0" rIns="0" bIns="0" rtlCol="0">
            <a:spAutoFit/>
          </a:bodyPr>
          <a:lstStyle/>
          <a:p>
            <a:pPr algn="ctr"/>
            <a:r>
              <a:rPr lang="fr-FR" dirty="0" err="1" smtClean="0"/>
              <a:t>Tx</a:t>
            </a:r>
            <a:r>
              <a:rPr lang="fr-FR" dirty="0" smtClean="0"/>
              <a:t> frames</a:t>
            </a:r>
            <a:endParaRPr lang="en-US" dirty="0" err="1" smtClean="0"/>
          </a:p>
        </p:txBody>
      </p:sp>
      <p:sp>
        <p:nvSpPr>
          <p:cNvPr id="136" name="ZoneTexte 135"/>
          <p:cNvSpPr txBox="1"/>
          <p:nvPr/>
        </p:nvSpPr>
        <p:spPr>
          <a:xfrm>
            <a:off x="4521908" y="2066531"/>
            <a:ext cx="824486" cy="153888"/>
          </a:xfrm>
          <a:prstGeom prst="rect">
            <a:avLst/>
          </a:prstGeom>
        </p:spPr>
        <p:txBody>
          <a:bodyPr wrap="square" lIns="0" tIns="0" rIns="0" bIns="0" rtlCol="0">
            <a:spAutoFit/>
          </a:bodyPr>
          <a:lstStyle/>
          <a:p>
            <a:pPr algn="ctr"/>
            <a:r>
              <a:rPr lang="fr-FR" dirty="0" err="1"/>
              <a:t>R</a:t>
            </a:r>
            <a:r>
              <a:rPr lang="fr-FR" dirty="0" err="1" smtClean="0"/>
              <a:t>x</a:t>
            </a:r>
            <a:r>
              <a:rPr lang="fr-FR" dirty="0" smtClean="0"/>
              <a:t> frames</a:t>
            </a:r>
            <a:endParaRPr lang="en-US" dirty="0" err="1" smtClean="0"/>
          </a:p>
        </p:txBody>
      </p:sp>
      <p:sp>
        <p:nvSpPr>
          <p:cNvPr id="137" name="ZoneTexte 136"/>
          <p:cNvSpPr txBox="1"/>
          <p:nvPr/>
        </p:nvSpPr>
        <p:spPr>
          <a:xfrm>
            <a:off x="3544720" y="1188802"/>
            <a:ext cx="1994428" cy="615553"/>
          </a:xfrm>
          <a:prstGeom prst="rect">
            <a:avLst/>
          </a:prstGeom>
        </p:spPr>
        <p:txBody>
          <a:bodyPr wrap="square" lIns="0" tIns="0" rIns="0" bIns="0" rtlCol="0">
            <a:spAutoFit/>
          </a:bodyPr>
          <a:lstStyle/>
          <a:p>
            <a:pPr algn="ctr"/>
            <a:r>
              <a:rPr lang="en-US" b="1" dirty="0" smtClean="0"/>
              <a:t>A proxy can allocate resources for priority streams and reorder the frames in accordance or drop some non priority frames</a:t>
            </a:r>
            <a:endParaRPr lang="en-US" b="1" dirty="0" smtClean="0"/>
          </a:p>
        </p:txBody>
      </p:sp>
    </p:spTree>
    <p:extLst>
      <p:ext uri="{BB962C8B-B14F-4D97-AF65-F5344CB8AC3E}">
        <p14:creationId xmlns:p14="http://schemas.microsoft.com/office/powerpoint/2010/main" val="50476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en-US" dirty="0" smtClean="0"/>
              <a:t>DRMP RFC 7944 vs </a:t>
            </a:r>
            <a:br>
              <a:rPr lang="en-US" dirty="0" smtClean="0"/>
            </a:br>
            <a:r>
              <a:rPr lang="en-US" dirty="0" smtClean="0"/>
              <a:t>HTTP/2 Stream Priority RFC 7540</a:t>
            </a:r>
            <a:endParaRPr lang="en-US" dirty="0"/>
          </a:p>
        </p:txBody>
      </p:sp>
      <p:sp>
        <p:nvSpPr>
          <p:cNvPr id="3" name="ZoneTexte 2"/>
          <p:cNvSpPr txBox="1"/>
          <p:nvPr/>
        </p:nvSpPr>
        <p:spPr>
          <a:xfrm>
            <a:off x="69794" y="1272351"/>
            <a:ext cx="8194792" cy="4985980"/>
          </a:xfrm>
          <a:prstGeom prst="rect">
            <a:avLst/>
          </a:prstGeom>
        </p:spPr>
        <p:txBody>
          <a:bodyPr wrap="square" lIns="0" tIns="0" rIns="0" bIns="0" rtlCol="0">
            <a:spAutoFit/>
          </a:bodyPr>
          <a:lstStyle/>
          <a:p>
            <a:r>
              <a:rPr lang="en-US" sz="900" dirty="0" smtClean="0">
                <a:solidFill>
                  <a:schemeClr val="accent6">
                    <a:lumMod val="75000"/>
                  </a:schemeClr>
                </a:solidFill>
              </a:rPr>
              <a:t>[IETF </a:t>
            </a:r>
            <a:r>
              <a:rPr lang="en-US" sz="900" dirty="0">
                <a:solidFill>
                  <a:schemeClr val="accent6">
                    <a:lumMod val="75000"/>
                  </a:schemeClr>
                </a:solidFill>
              </a:rPr>
              <a:t>RFC </a:t>
            </a:r>
            <a:r>
              <a:rPr lang="en-US" sz="900" dirty="0" smtClean="0">
                <a:solidFill>
                  <a:schemeClr val="accent6">
                    <a:lumMod val="75000"/>
                  </a:schemeClr>
                </a:solidFill>
              </a:rPr>
              <a:t>7944] </a:t>
            </a:r>
            <a:r>
              <a:rPr lang="en-US" sz="900" dirty="0" smtClean="0"/>
              <a:t>When </a:t>
            </a:r>
            <a:r>
              <a:rPr lang="en-US" sz="900" dirty="0"/>
              <a:t>routing priority information is available, Diameter nodes SHOULD include Diameter routing message priority in the DRMP AVP in all Diameter request messages. Note: The method of determining the priority value included in the request is application specific and is not in the scope of this specification. </a:t>
            </a:r>
            <a:endParaRPr lang="en-US" sz="900" dirty="0" smtClean="0"/>
          </a:p>
          <a:p>
            <a:r>
              <a:rPr lang="en-US" sz="900" dirty="0" smtClean="0">
                <a:solidFill>
                  <a:schemeClr val="accent4">
                    <a:lumMod val="25000"/>
                  </a:schemeClr>
                </a:solidFill>
              </a:rPr>
              <a:t>[RFC 7540 §5.3] </a:t>
            </a:r>
            <a:r>
              <a:rPr lang="en-US" sz="900" dirty="0">
                <a:solidFill>
                  <a:schemeClr val="accent4">
                    <a:lumMod val="25000"/>
                  </a:schemeClr>
                </a:solidFill>
              </a:rPr>
              <a:t>A client can assign a priority for a new stream by </a:t>
            </a:r>
            <a:r>
              <a:rPr lang="en-US" sz="900" dirty="0" smtClean="0">
                <a:solidFill>
                  <a:schemeClr val="accent4">
                    <a:lumMod val="25000"/>
                  </a:schemeClr>
                </a:solidFill>
              </a:rPr>
              <a:t>including prioritization </a:t>
            </a:r>
            <a:r>
              <a:rPr lang="en-US" sz="900" dirty="0">
                <a:solidFill>
                  <a:schemeClr val="accent4">
                    <a:lumMod val="25000"/>
                  </a:schemeClr>
                </a:solidFill>
              </a:rPr>
              <a:t>information in the HEADERS frame (Section 6.2) </a:t>
            </a:r>
            <a:r>
              <a:rPr lang="en-US" sz="900" dirty="0" smtClean="0">
                <a:solidFill>
                  <a:schemeClr val="accent4">
                    <a:lumMod val="25000"/>
                  </a:schemeClr>
                </a:solidFill>
              </a:rPr>
              <a:t>that opens </a:t>
            </a:r>
            <a:r>
              <a:rPr lang="en-US" sz="900" dirty="0">
                <a:solidFill>
                  <a:schemeClr val="accent4">
                    <a:lumMod val="25000"/>
                  </a:schemeClr>
                </a:solidFill>
              </a:rPr>
              <a:t>the stream</a:t>
            </a:r>
            <a:r>
              <a:rPr lang="en-US" sz="900" dirty="0" smtClean="0">
                <a:solidFill>
                  <a:schemeClr val="accent4">
                    <a:lumMod val="25000"/>
                  </a:schemeClr>
                </a:solidFill>
              </a:rPr>
              <a:t>. As a stream applies to a single request, the client can assign a priority to a Request </a:t>
            </a:r>
            <a:r>
              <a:rPr lang="en-US" sz="900" b="1" dirty="0" smtClean="0">
                <a:solidFill>
                  <a:srgbClr val="00B050"/>
                </a:solidFill>
                <a:sym typeface="Wingdings"/>
              </a:rPr>
              <a:t></a:t>
            </a:r>
            <a:endParaRPr lang="en-US" sz="900" b="1" dirty="0">
              <a:solidFill>
                <a:srgbClr val="FF0000"/>
              </a:solidFill>
            </a:endParaRPr>
          </a:p>
          <a:p>
            <a:endParaRPr lang="en-US" sz="900" dirty="0"/>
          </a:p>
          <a:p>
            <a:r>
              <a:rPr lang="en-US" sz="900" dirty="0">
                <a:solidFill>
                  <a:schemeClr val="accent6">
                    <a:lumMod val="75000"/>
                  </a:schemeClr>
                </a:solidFill>
              </a:rPr>
              <a:t>[IETF RFC 7944] </a:t>
            </a:r>
            <a:r>
              <a:rPr lang="en-US" sz="900" dirty="0" smtClean="0"/>
              <a:t>The </a:t>
            </a:r>
            <a:r>
              <a:rPr lang="en-US" sz="900" dirty="0"/>
              <a:t>priority marking scheme does not require the Diameter Agents to understand application-specific AVPs. </a:t>
            </a:r>
            <a:endParaRPr lang="en-US" sz="900" dirty="0" smtClean="0"/>
          </a:p>
          <a:p>
            <a:r>
              <a:rPr lang="en-US" sz="900" dirty="0">
                <a:solidFill>
                  <a:schemeClr val="accent4">
                    <a:lumMod val="25000"/>
                  </a:schemeClr>
                </a:solidFill>
              </a:rPr>
              <a:t>[RFC 7540 §5.3] </a:t>
            </a:r>
            <a:r>
              <a:rPr lang="en-US" sz="900" dirty="0"/>
              <a:t>A client can assign a priority for a new stream by including prioritization information in the HEADERS </a:t>
            </a:r>
            <a:r>
              <a:rPr lang="en-US" sz="900" dirty="0" smtClean="0"/>
              <a:t>frame. The process doesn’t depend of any application-specific HTTP header. </a:t>
            </a:r>
            <a:r>
              <a:rPr lang="en-US" sz="900" b="1" dirty="0" smtClean="0">
                <a:solidFill>
                  <a:srgbClr val="00B050"/>
                </a:solidFill>
                <a:sym typeface="Wingdings"/>
              </a:rPr>
              <a:t></a:t>
            </a:r>
          </a:p>
          <a:p>
            <a:endParaRPr lang="en-US" sz="900" b="1" dirty="0">
              <a:solidFill>
                <a:srgbClr val="00B050"/>
              </a:solidFill>
            </a:endParaRPr>
          </a:p>
          <a:p>
            <a:r>
              <a:rPr lang="en-US" sz="900" dirty="0">
                <a:solidFill>
                  <a:schemeClr val="accent6">
                    <a:lumMod val="75000"/>
                  </a:schemeClr>
                </a:solidFill>
              </a:rPr>
              <a:t>[IETF RFC 7944] </a:t>
            </a:r>
            <a:r>
              <a:rPr lang="en-US" sz="900" dirty="0" smtClean="0">
                <a:solidFill>
                  <a:schemeClr val="accent6">
                    <a:lumMod val="75000"/>
                  </a:schemeClr>
                </a:solidFill>
              </a:rPr>
              <a:t> </a:t>
            </a:r>
            <a:r>
              <a:rPr lang="en-US" sz="900" dirty="0" smtClean="0"/>
              <a:t>When </a:t>
            </a:r>
            <a:r>
              <a:rPr lang="en-US" sz="900" dirty="0"/>
              <a:t>available, Diameter nodes SHOULD use routing priority information included in the DRMP AVP when making Diameter overload throttling decisions</a:t>
            </a:r>
            <a:r>
              <a:rPr lang="en-US" sz="900" dirty="0" smtClean="0"/>
              <a:t>.</a:t>
            </a:r>
          </a:p>
          <a:p>
            <a:r>
              <a:rPr lang="en-US" sz="900" dirty="0">
                <a:solidFill>
                  <a:schemeClr val="accent4">
                    <a:lumMod val="25000"/>
                  </a:schemeClr>
                </a:solidFill>
              </a:rPr>
              <a:t>[RFC 7540 §5.3] </a:t>
            </a:r>
            <a:r>
              <a:rPr lang="en-US" sz="900" dirty="0"/>
              <a:t>The purpose of prioritization is to allow an endpoint to express how it would prefer its peer to allocate resources when managing concurrent streams. Most importantly, priority can be used to select streams for transmitting frames when there is limited capacity for sending</a:t>
            </a:r>
            <a:r>
              <a:rPr lang="en-US" sz="900" dirty="0" smtClean="0"/>
              <a:t>.</a:t>
            </a:r>
            <a:r>
              <a:rPr lang="en-US" sz="900" b="1" dirty="0">
                <a:solidFill>
                  <a:srgbClr val="00B050"/>
                </a:solidFill>
                <a:sym typeface="Wingdings"/>
              </a:rPr>
              <a:t> </a:t>
            </a:r>
            <a:r>
              <a:rPr lang="en-US" sz="900" b="1" dirty="0" smtClean="0">
                <a:solidFill>
                  <a:srgbClr val="00B050"/>
                </a:solidFill>
                <a:sym typeface="Wingdings"/>
              </a:rPr>
              <a:t></a:t>
            </a:r>
            <a:endParaRPr lang="en-US" sz="900" dirty="0" smtClean="0"/>
          </a:p>
          <a:p>
            <a:endParaRPr lang="en-US" sz="900" dirty="0"/>
          </a:p>
          <a:p>
            <a:r>
              <a:rPr lang="en-US" sz="900" dirty="0">
                <a:solidFill>
                  <a:schemeClr val="accent6">
                    <a:lumMod val="75000"/>
                  </a:schemeClr>
                </a:solidFill>
              </a:rPr>
              <a:t>[IETF RFC 7944] </a:t>
            </a:r>
            <a:r>
              <a:rPr lang="en-US" sz="900" dirty="0" smtClean="0"/>
              <a:t>Diameter </a:t>
            </a:r>
            <a:r>
              <a:rPr lang="en-US" sz="900" dirty="0"/>
              <a:t>Agents MAY use routing priority information included in the DRMP AVP when relaying request and answer messages</a:t>
            </a:r>
            <a:r>
              <a:rPr lang="en-US" sz="900" dirty="0" smtClean="0"/>
              <a:t>.</a:t>
            </a:r>
          </a:p>
          <a:p>
            <a:r>
              <a:rPr lang="en-US" sz="900" dirty="0" smtClean="0">
                <a:solidFill>
                  <a:schemeClr val="accent4">
                    <a:lumMod val="25000"/>
                  </a:schemeClr>
                </a:solidFill>
              </a:rPr>
              <a:t>[</a:t>
            </a:r>
            <a:r>
              <a:rPr lang="en-US" sz="900" dirty="0">
                <a:solidFill>
                  <a:schemeClr val="accent4">
                    <a:lumMod val="25000"/>
                  </a:schemeClr>
                </a:solidFill>
              </a:rPr>
              <a:t>RFC 7540 §5.3</a:t>
            </a:r>
            <a:r>
              <a:rPr lang="en-US" sz="900" dirty="0" smtClean="0">
                <a:solidFill>
                  <a:schemeClr val="accent4">
                    <a:lumMod val="25000"/>
                  </a:schemeClr>
                </a:solidFill>
              </a:rPr>
              <a:t>] </a:t>
            </a:r>
            <a:r>
              <a:rPr lang="en-US" sz="900" b="1" dirty="0" smtClean="0"/>
              <a:t>no information about proxy and stream priority. THIS HAS TO BE DEFINED BY 3GPP </a:t>
            </a:r>
            <a:r>
              <a:rPr lang="en-US" sz="900" b="1" dirty="0" smtClean="0">
                <a:solidFill>
                  <a:srgbClr val="FF0000"/>
                </a:solidFill>
                <a:sym typeface="Wingdings"/>
              </a:rPr>
              <a:t></a:t>
            </a:r>
          </a:p>
          <a:p>
            <a:endParaRPr lang="en-US" sz="900" dirty="0" smtClean="0">
              <a:solidFill>
                <a:srgbClr val="FF0000"/>
              </a:solidFill>
              <a:sym typeface="Wingdings"/>
            </a:endParaRPr>
          </a:p>
          <a:p>
            <a:r>
              <a:rPr lang="en-US" sz="900" dirty="0">
                <a:solidFill>
                  <a:schemeClr val="accent6">
                    <a:lumMod val="75000"/>
                  </a:schemeClr>
                </a:solidFill>
              </a:rPr>
              <a:t>[IETF RFC 7944] </a:t>
            </a:r>
            <a:r>
              <a:rPr lang="en-US" sz="900" dirty="0" smtClean="0"/>
              <a:t>This </a:t>
            </a:r>
            <a:r>
              <a:rPr lang="en-US" sz="900" dirty="0"/>
              <a:t>includes the selection of routes and the ordering of messages relayed. </a:t>
            </a:r>
            <a:endParaRPr lang="en-US" sz="900" dirty="0" smtClean="0"/>
          </a:p>
          <a:p>
            <a:r>
              <a:rPr lang="en-US" sz="900" dirty="0">
                <a:solidFill>
                  <a:schemeClr val="accent4">
                    <a:lumMod val="25000"/>
                  </a:schemeClr>
                </a:solidFill>
              </a:rPr>
              <a:t>[RFC 7540 §5.3</a:t>
            </a:r>
            <a:r>
              <a:rPr lang="en-US" sz="900" dirty="0" smtClean="0">
                <a:solidFill>
                  <a:schemeClr val="accent4">
                    <a:lumMod val="25000"/>
                  </a:schemeClr>
                </a:solidFill>
              </a:rPr>
              <a:t>]</a:t>
            </a:r>
            <a:r>
              <a:rPr lang="en-US" sz="900" dirty="0"/>
              <a:t> An endpoint cannot force a peer to process concurrent streams in a particular order using priority. Expressing priority is therefore only a </a:t>
            </a:r>
            <a:r>
              <a:rPr lang="en-US" sz="900" dirty="0" smtClean="0"/>
              <a:t>suggestion</a:t>
            </a:r>
            <a:r>
              <a:rPr lang="en-US" sz="900" b="1" dirty="0">
                <a:solidFill>
                  <a:srgbClr val="FF0000"/>
                </a:solidFill>
                <a:sym typeface="Wingdings"/>
              </a:rPr>
              <a:t> </a:t>
            </a:r>
          </a:p>
          <a:p>
            <a:endParaRPr lang="en-US" sz="900" dirty="0" smtClean="0">
              <a:solidFill>
                <a:schemeClr val="bg2"/>
              </a:solidFill>
              <a:sym typeface="Wingdings"/>
            </a:endParaRPr>
          </a:p>
          <a:p>
            <a:r>
              <a:rPr lang="en-US" sz="900" dirty="0" smtClean="0">
                <a:solidFill>
                  <a:schemeClr val="accent6">
                    <a:lumMod val="75000"/>
                  </a:schemeClr>
                </a:solidFill>
              </a:rPr>
              <a:t>[</a:t>
            </a:r>
            <a:r>
              <a:rPr lang="en-US" sz="900" dirty="0">
                <a:solidFill>
                  <a:schemeClr val="accent6">
                    <a:lumMod val="75000"/>
                  </a:schemeClr>
                </a:solidFill>
              </a:rPr>
              <a:t>IETF RFC 7944] </a:t>
            </a:r>
            <a:r>
              <a:rPr lang="en-US" sz="900" dirty="0" smtClean="0"/>
              <a:t>Note</a:t>
            </a:r>
            <a:r>
              <a:rPr lang="en-US" sz="900" dirty="0"/>
              <a:t>: The priority information included in the DRMP AVP in request messages applies to both the request message and, by default, the answer message associated with the transaction. </a:t>
            </a:r>
          </a:p>
          <a:p>
            <a:r>
              <a:rPr lang="en-US" sz="900" dirty="0">
                <a:solidFill>
                  <a:schemeClr val="accent4">
                    <a:lumMod val="25000"/>
                  </a:schemeClr>
                </a:solidFill>
              </a:rPr>
              <a:t>[RFC 7540 §</a:t>
            </a:r>
            <a:r>
              <a:rPr lang="en-US" sz="900" dirty="0" smtClean="0">
                <a:solidFill>
                  <a:schemeClr val="accent4">
                    <a:lumMod val="25000"/>
                  </a:schemeClr>
                </a:solidFill>
              </a:rPr>
              <a:t>5 and 5.3] </a:t>
            </a:r>
            <a:r>
              <a:rPr lang="en-US" sz="900" dirty="0" smtClean="0"/>
              <a:t>Stream priority applies to the stream in both direction. Hence it applies to request and response.</a:t>
            </a:r>
            <a:r>
              <a:rPr lang="en-US" sz="900" b="1" dirty="0" smtClean="0">
                <a:solidFill>
                  <a:srgbClr val="00B050"/>
                </a:solidFill>
                <a:sym typeface="Wingdings"/>
              </a:rPr>
              <a:t> </a:t>
            </a:r>
            <a:endParaRPr lang="en-US" sz="900" dirty="0" smtClean="0"/>
          </a:p>
          <a:p>
            <a:endParaRPr lang="en-US" sz="900" dirty="0"/>
          </a:p>
          <a:p>
            <a:r>
              <a:rPr lang="en-US" sz="900" dirty="0">
                <a:solidFill>
                  <a:schemeClr val="accent6">
                    <a:lumMod val="75000"/>
                  </a:schemeClr>
                </a:solidFill>
              </a:rPr>
              <a:t>[IETF RFC 7944] </a:t>
            </a:r>
            <a:r>
              <a:rPr lang="en-US" sz="900" dirty="0" smtClean="0"/>
              <a:t>While </a:t>
            </a:r>
            <a:r>
              <a:rPr lang="en-US" sz="900" dirty="0"/>
              <a:t>done only in exceptional circumstances, Diameter Agents MAY modify priority information when relaying request and answer messages. Note: There might be scenarios where a Diameter Agent does modify priority information. For instance, an edge agent might need to modify the priority values set by an adjacent operator. </a:t>
            </a:r>
            <a:endParaRPr lang="en-US" sz="900" dirty="0" smtClean="0"/>
          </a:p>
          <a:p>
            <a:r>
              <a:rPr lang="en-US" sz="900" dirty="0">
                <a:solidFill>
                  <a:schemeClr val="accent4">
                    <a:lumMod val="25000"/>
                  </a:schemeClr>
                </a:solidFill>
              </a:rPr>
              <a:t>[RFC 7540 §5.3</a:t>
            </a:r>
            <a:r>
              <a:rPr lang="en-US" sz="900" dirty="0" smtClean="0">
                <a:solidFill>
                  <a:schemeClr val="accent4">
                    <a:lumMod val="25000"/>
                  </a:schemeClr>
                </a:solidFill>
              </a:rPr>
              <a:t>]</a:t>
            </a:r>
            <a:r>
              <a:rPr lang="en-US" sz="900" dirty="0"/>
              <a:t> </a:t>
            </a:r>
            <a:r>
              <a:rPr lang="en-US" sz="900" dirty="0" smtClean="0"/>
              <a:t>currently the RFC doesn’t specify what an HTTP intermediary can do. The priority of a request on one connection is for the time not linked to the priority of the same request forwarded by an intermediary. 3GPP can provide guidelines. </a:t>
            </a:r>
            <a:r>
              <a:rPr lang="en-US" sz="900" b="1" dirty="0" smtClean="0">
                <a:solidFill>
                  <a:srgbClr val="00B050"/>
                </a:solidFill>
                <a:sym typeface="Wingdings"/>
              </a:rPr>
              <a:t></a:t>
            </a:r>
            <a:endParaRPr lang="en-US" sz="900" dirty="0" smtClean="0"/>
          </a:p>
          <a:p>
            <a:endParaRPr lang="en-US" sz="900" b="1" dirty="0"/>
          </a:p>
          <a:p>
            <a:r>
              <a:rPr lang="en-US" sz="900" b="1" dirty="0">
                <a:solidFill>
                  <a:schemeClr val="accent6">
                    <a:lumMod val="75000"/>
                  </a:schemeClr>
                </a:solidFill>
              </a:rPr>
              <a:t>[IETF RFC 7944] </a:t>
            </a:r>
            <a:r>
              <a:rPr lang="en-US" sz="900" dirty="0" smtClean="0"/>
              <a:t>While </a:t>
            </a:r>
            <a:r>
              <a:rPr lang="en-US" sz="900" dirty="0"/>
              <a:t>done only in exceptional circumstances, Diameter Agents MAY add priority information when relaying request and answer messages. Note: There might be scenarios where a Diameter endpoint does not support the DRMP mechanism, and agents insert priority information for that non-supporting endpoint</a:t>
            </a:r>
            <a:r>
              <a:rPr lang="en-US" sz="900" dirty="0" smtClean="0"/>
              <a:t>.</a:t>
            </a:r>
          </a:p>
          <a:p>
            <a:r>
              <a:rPr lang="en-US" sz="900" dirty="0">
                <a:solidFill>
                  <a:schemeClr val="accent4">
                    <a:lumMod val="25000"/>
                  </a:schemeClr>
                </a:solidFill>
              </a:rPr>
              <a:t>[RFC 7540 §5.3]</a:t>
            </a:r>
            <a:r>
              <a:rPr lang="en-US" sz="900" dirty="0"/>
              <a:t> </a:t>
            </a:r>
            <a:r>
              <a:rPr lang="en-US" sz="900" dirty="0" smtClean="0"/>
              <a:t>an intermediary can add a priority to a stream when forwarding the request even though the incoming stream  had no priority </a:t>
            </a:r>
            <a:r>
              <a:rPr lang="en-US" sz="900" b="1" dirty="0" smtClean="0">
                <a:solidFill>
                  <a:srgbClr val="00B050"/>
                </a:solidFill>
                <a:sym typeface="Wingdings"/>
              </a:rPr>
              <a:t></a:t>
            </a:r>
            <a:endParaRPr lang="en-US" sz="900" dirty="0"/>
          </a:p>
        </p:txBody>
      </p:sp>
    </p:spTree>
    <p:extLst>
      <p:ext uri="{BB962C8B-B14F-4D97-AF65-F5344CB8AC3E}">
        <p14:creationId xmlns:p14="http://schemas.microsoft.com/office/powerpoint/2010/main" val="197312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37648" y="1370465"/>
            <a:ext cx="8064896" cy="3877985"/>
          </a:xfrm>
          <a:prstGeom prst="rect">
            <a:avLst/>
          </a:prstGeom>
        </p:spPr>
        <p:txBody>
          <a:bodyPr wrap="square" lIns="0" tIns="0" rIns="0" bIns="0" rtlCol="0">
            <a:spAutoFit/>
          </a:bodyPr>
          <a:lstStyle/>
          <a:p>
            <a:r>
              <a:rPr lang="en-US" sz="900" dirty="0" smtClean="0">
                <a:solidFill>
                  <a:schemeClr val="accent6">
                    <a:lumMod val="75000"/>
                  </a:schemeClr>
                </a:solidFill>
              </a:rPr>
              <a:t>[IETF RFC 7944] </a:t>
            </a:r>
            <a:r>
              <a:rPr lang="en-US" sz="900" dirty="0" smtClean="0"/>
              <a:t>Diameter endpoints MAY use routing priority information included in the DRMP AVP when making resource allocation decisions for the transaction associated with the request message that contains the DRMP information. </a:t>
            </a:r>
          </a:p>
          <a:p>
            <a:r>
              <a:rPr lang="en-US" sz="900" dirty="0" smtClean="0">
                <a:solidFill>
                  <a:schemeClr val="accent4">
                    <a:lumMod val="25000"/>
                  </a:schemeClr>
                </a:solidFill>
              </a:rPr>
              <a:t>[RFC 7540 §5.3]</a:t>
            </a:r>
            <a:r>
              <a:rPr lang="en-US" sz="900" dirty="0" smtClean="0"/>
              <a:t> The purpose of prioritization is to allow an endpoint to express how it would prefer its peer to allocate resources when managing concurrent streams.</a:t>
            </a:r>
            <a:r>
              <a:rPr lang="en-US" sz="900" b="1" dirty="0" smtClean="0">
                <a:solidFill>
                  <a:srgbClr val="00B050"/>
                </a:solidFill>
                <a:sym typeface="Wingdings"/>
              </a:rPr>
              <a:t> </a:t>
            </a:r>
          </a:p>
          <a:p>
            <a:endParaRPr lang="en-US" sz="900" dirty="0" smtClean="0"/>
          </a:p>
          <a:p>
            <a:r>
              <a:rPr lang="en-US" sz="900" dirty="0" smtClean="0">
                <a:solidFill>
                  <a:schemeClr val="accent6">
                    <a:lumMod val="75000"/>
                  </a:schemeClr>
                </a:solidFill>
              </a:rPr>
              <a:t>[IETF RFC 7944] </a:t>
            </a:r>
            <a:r>
              <a:rPr lang="en-US" sz="900" dirty="0" smtClean="0"/>
              <a:t>Diameter endpoints MAY use routing priority information included in the DRMP AVP when making resource allocation decisions for the transaction associated with the answer messages using the DRMP information associated with the transaction. </a:t>
            </a:r>
          </a:p>
          <a:p>
            <a:r>
              <a:rPr lang="en-US" sz="900" dirty="0" smtClean="0">
                <a:solidFill>
                  <a:schemeClr val="accent4">
                    <a:lumMod val="25000"/>
                  </a:schemeClr>
                </a:solidFill>
              </a:rPr>
              <a:t>[RFC 7540 §5.3]</a:t>
            </a:r>
            <a:r>
              <a:rPr lang="en-US" sz="900" dirty="0" smtClean="0"/>
              <a:t> The purpose of prioritization is to allow an endpoint to express how it would prefer its peer to allocate resources when managing concurrent streams.</a:t>
            </a:r>
            <a:r>
              <a:rPr lang="en-US" sz="900" b="1" dirty="0" smtClean="0">
                <a:solidFill>
                  <a:srgbClr val="00B050"/>
                </a:solidFill>
                <a:sym typeface="Wingdings"/>
              </a:rPr>
              <a:t> </a:t>
            </a:r>
          </a:p>
          <a:p>
            <a:endParaRPr lang="en-US" sz="900" dirty="0" smtClean="0"/>
          </a:p>
          <a:p>
            <a:r>
              <a:rPr lang="en-US" sz="900" dirty="0" smtClean="0">
                <a:solidFill>
                  <a:schemeClr val="accent6">
                    <a:lumMod val="75000"/>
                  </a:schemeClr>
                </a:solidFill>
              </a:rPr>
              <a:t>[IETF RFC 7944] </a:t>
            </a:r>
            <a:r>
              <a:rPr lang="en-US" sz="900" dirty="0" smtClean="0"/>
              <a:t>Diameter endpoints MAY include the DRMP AVP in answer messages. This is done when the priority for the answer message needs to have a different priority than the priority carried in the request message. When determining the priority to apply to answer messages, Diameter nodes SHOULD use the priority indicated in the DRMP AVP carried in the answer message, if it exists. </a:t>
            </a:r>
          </a:p>
          <a:p>
            <a:r>
              <a:rPr lang="en-US" sz="900" dirty="0" smtClean="0">
                <a:solidFill>
                  <a:schemeClr val="accent4">
                    <a:lumMod val="25000"/>
                  </a:schemeClr>
                </a:solidFill>
              </a:rPr>
              <a:t>[RFC 7540 §5.3] </a:t>
            </a:r>
            <a:r>
              <a:rPr lang="en-US" sz="900" dirty="0" smtClean="0"/>
              <a:t>The server can send a PRIORITY frame to change the stream priority before sending the HEADER frame of the response </a:t>
            </a:r>
            <a:r>
              <a:rPr lang="en-US" sz="900" b="1" dirty="0" smtClean="0">
                <a:solidFill>
                  <a:srgbClr val="00B050"/>
                </a:solidFill>
                <a:sym typeface="Wingdings"/>
              </a:rPr>
              <a:t></a:t>
            </a:r>
            <a:endParaRPr lang="en-US" sz="900" b="1" dirty="0" smtClean="0">
              <a:solidFill>
                <a:srgbClr val="FF0000"/>
              </a:solidFill>
              <a:sym typeface="Wingdings"/>
            </a:endParaRPr>
          </a:p>
          <a:p>
            <a:endParaRPr lang="en-US" sz="900" dirty="0" smtClean="0"/>
          </a:p>
          <a:p>
            <a:r>
              <a:rPr lang="en-US" sz="900" dirty="0" smtClean="0">
                <a:solidFill>
                  <a:schemeClr val="accent6">
                    <a:lumMod val="75000"/>
                  </a:schemeClr>
                </a:solidFill>
              </a:rPr>
              <a:t>[IETF RFC 7944] </a:t>
            </a:r>
            <a:r>
              <a:rPr lang="en-US" sz="900" dirty="0" smtClean="0"/>
              <a:t>If there is not DRMP AVP in the answer message, then the Diameter node SHOULD use the priority indicated in the DRMP AVP of the associated request message. Note: One method to determine what priority to apply to an answer when there is no DRMP AVP in the answer message is to save the priority included in the request message in the state associated with the Diameter transaction. Another is to use the Proxy-Info mechanism defined in [</a:t>
            </a:r>
            <a:r>
              <a:rPr lang="en-US" sz="900" dirty="0" smtClean="0">
                <a:hlinkClick r:id="rId2" tooltip="&quot;Diameter Base Protocol&quot;"/>
              </a:rPr>
              <a:t>RFC6733</a:t>
            </a:r>
            <a:r>
              <a:rPr lang="en-US" sz="900" dirty="0" smtClean="0"/>
              <a:t>]. </a:t>
            </a:r>
          </a:p>
          <a:p>
            <a:r>
              <a:rPr lang="en-US" sz="900" dirty="0" smtClean="0">
                <a:solidFill>
                  <a:schemeClr val="accent4">
                    <a:lumMod val="25000"/>
                  </a:schemeClr>
                </a:solidFill>
              </a:rPr>
              <a:t>[RFC 7540 §5.3]</a:t>
            </a:r>
            <a:r>
              <a:rPr lang="en-US" sz="900" dirty="0" smtClean="0"/>
              <a:t> if no PRIORITY frame is sent after the HEADER that opened the stream then the same priority applies to both request and response.</a:t>
            </a:r>
            <a:r>
              <a:rPr lang="en-US" sz="900" b="1" dirty="0" smtClean="0">
                <a:solidFill>
                  <a:srgbClr val="00B050"/>
                </a:solidFill>
                <a:sym typeface="Wingdings"/>
              </a:rPr>
              <a:t> </a:t>
            </a:r>
            <a:endParaRPr lang="en-US" sz="900" dirty="0" smtClean="0">
              <a:solidFill>
                <a:schemeClr val="accent4">
                  <a:lumMod val="25000"/>
                </a:schemeClr>
              </a:solidFill>
            </a:endParaRPr>
          </a:p>
          <a:p>
            <a:endParaRPr lang="en-US" sz="900" dirty="0" smtClean="0"/>
          </a:p>
          <a:p>
            <a:r>
              <a:rPr lang="en-US" sz="900" dirty="0" smtClean="0">
                <a:solidFill>
                  <a:schemeClr val="accent6">
                    <a:lumMod val="75000"/>
                  </a:schemeClr>
                </a:solidFill>
              </a:rPr>
              <a:t>[IETF RFC 7944] </a:t>
            </a:r>
            <a:r>
              <a:rPr lang="en-US" sz="900" dirty="0" smtClean="0"/>
              <a:t>Diameter nodes MUST have a default priority to apply to transactions that do not have an explicit priority set in the DRMP AVP. In order to guarantee consistent handling of messages from non- upgraded Diameter Clients, Diameter nodes SHOULD use the PRIORITY_10 priority as this default priority value. PRIORITY_10 is a midrange priority that corresponds to "normal" traffic and thus would be a suitable default for most deployments, while still allowing different Diameter applications to designate other priorities for lower- and higher-priority traffic. Note: This does not imply that a DRMP AVP is added to the message. Rather, the message is treated the same as a message that has a DRMP AVP with a priority value of PRIORITY_10. </a:t>
            </a:r>
          </a:p>
          <a:p>
            <a:r>
              <a:rPr lang="en-US" sz="900" dirty="0" smtClean="0">
                <a:solidFill>
                  <a:schemeClr val="accent4">
                    <a:lumMod val="25000"/>
                  </a:schemeClr>
                </a:solidFill>
              </a:rPr>
              <a:t>[RFC 7540 §5.3.5]</a:t>
            </a:r>
            <a:r>
              <a:rPr lang="en-US" sz="900" dirty="0" smtClean="0"/>
              <a:t> streams are assigned a default weight of 16. </a:t>
            </a:r>
            <a:r>
              <a:rPr lang="en-US" sz="900" b="1" dirty="0" smtClean="0">
                <a:solidFill>
                  <a:srgbClr val="00B050"/>
                </a:solidFill>
                <a:sym typeface="Wingdings"/>
              </a:rPr>
              <a:t></a:t>
            </a:r>
            <a:endParaRPr lang="en-US" sz="900" dirty="0" smtClean="0"/>
          </a:p>
          <a:p>
            <a:endParaRPr lang="en-US" sz="900" dirty="0"/>
          </a:p>
        </p:txBody>
      </p:sp>
      <p:sp>
        <p:nvSpPr>
          <p:cNvPr id="6" name="Title 1"/>
          <p:cNvSpPr>
            <a:spLocks noGrp="1"/>
          </p:cNvSpPr>
          <p:nvPr>
            <p:ph type="title"/>
          </p:nvPr>
        </p:nvSpPr>
        <p:spPr>
          <a:xfrm>
            <a:off x="488950" y="237836"/>
            <a:ext cx="6827838" cy="1143000"/>
          </a:xfrm>
        </p:spPr>
        <p:txBody>
          <a:bodyPr/>
          <a:lstStyle/>
          <a:p>
            <a:r>
              <a:rPr lang="en-US" dirty="0" smtClean="0"/>
              <a:t>DRMP RFC 7944 vs </a:t>
            </a:r>
            <a:br>
              <a:rPr lang="en-US" dirty="0" smtClean="0"/>
            </a:br>
            <a:r>
              <a:rPr lang="en-US" dirty="0" smtClean="0"/>
              <a:t>HTTP/2 Stream Priority RFC 7540</a:t>
            </a:r>
            <a:endParaRPr lang="en-US" dirty="0"/>
          </a:p>
        </p:txBody>
      </p:sp>
    </p:spTree>
    <p:extLst>
      <p:ext uri="{BB962C8B-B14F-4D97-AF65-F5344CB8AC3E}">
        <p14:creationId xmlns:p14="http://schemas.microsoft.com/office/powerpoint/2010/main" val="69556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427430"/>
            <a:ext cx="8136904" cy="2446824"/>
          </a:xfrm>
          <a:prstGeom prst="rect">
            <a:avLst/>
          </a:prstGeom>
        </p:spPr>
        <p:txBody>
          <a:bodyPr wrap="square">
            <a:spAutoFit/>
          </a:bodyPr>
          <a:lstStyle/>
          <a:p>
            <a:r>
              <a:rPr lang="en-US" sz="900" dirty="0">
                <a:solidFill>
                  <a:schemeClr val="accent6">
                    <a:lumMod val="75000"/>
                  </a:schemeClr>
                </a:solidFill>
              </a:rPr>
              <a:t>[IETF RFC 7944] </a:t>
            </a:r>
            <a:r>
              <a:rPr lang="en-US" sz="900" dirty="0" smtClean="0"/>
              <a:t>Diameter </a:t>
            </a:r>
            <a:r>
              <a:rPr lang="en-US" sz="900" dirty="0"/>
              <a:t>nodes MUST support the ability for the default priority to be modified through local configuration interfaces. Note: There are scenarios where operators might want to specify a different default value for transactions that do not have an explicit priority. In this case, the operator-defined local policy would override the use of PRIORITY_10 as the default priority. When using DRMP information, Diameter nodes MUST use the default priority for transactions that do not have priority specified in a DRMP AVP. Note: This guidance on the handling of messages without a priority does not result in a Diameter Agent inserting a DRMP AVP into the message. Rather, it gives guidance on how that specific transaction should be treated when its priority is compared with other requests. </a:t>
            </a:r>
          </a:p>
          <a:p>
            <a:r>
              <a:rPr lang="en-US" sz="900" dirty="0">
                <a:solidFill>
                  <a:schemeClr val="accent4">
                    <a:lumMod val="25000"/>
                  </a:schemeClr>
                </a:solidFill>
              </a:rPr>
              <a:t>[RFC 7540 §</a:t>
            </a:r>
            <a:r>
              <a:rPr lang="en-US" sz="900" dirty="0" smtClean="0">
                <a:solidFill>
                  <a:schemeClr val="accent4">
                    <a:lumMod val="25000"/>
                  </a:schemeClr>
                </a:solidFill>
              </a:rPr>
              <a:t>5.3.5</a:t>
            </a:r>
            <a:r>
              <a:rPr lang="en-US" sz="900" dirty="0">
                <a:solidFill>
                  <a:schemeClr val="accent4">
                    <a:lumMod val="25000"/>
                  </a:schemeClr>
                </a:solidFill>
              </a:rPr>
              <a:t>]</a:t>
            </a:r>
            <a:r>
              <a:rPr lang="en-US" sz="900" dirty="0"/>
              <a:t> Prioritization information can be omitted from messages. Defaults are used prior to any explicit values being provided. streams are assigned a default weight of 16 </a:t>
            </a:r>
            <a:r>
              <a:rPr lang="en-US" sz="900" b="1" dirty="0" smtClean="0">
                <a:solidFill>
                  <a:srgbClr val="FF0000"/>
                </a:solidFill>
                <a:sym typeface="Wingdings"/>
              </a:rPr>
              <a:t></a:t>
            </a:r>
          </a:p>
          <a:p>
            <a:endParaRPr lang="en-US" sz="900" dirty="0"/>
          </a:p>
          <a:p>
            <a:r>
              <a:rPr lang="en-US" sz="900" dirty="0">
                <a:solidFill>
                  <a:schemeClr val="accent6">
                    <a:lumMod val="75000"/>
                  </a:schemeClr>
                </a:solidFill>
              </a:rPr>
              <a:t>[IETF RFC 7944] </a:t>
            </a:r>
            <a:r>
              <a:rPr lang="en-US" sz="900" dirty="0" smtClean="0">
                <a:solidFill>
                  <a:schemeClr val="accent6">
                    <a:lumMod val="75000"/>
                  </a:schemeClr>
                </a:solidFill>
              </a:rPr>
              <a:t> </a:t>
            </a:r>
            <a:r>
              <a:rPr lang="en-US" sz="900" dirty="0" smtClean="0"/>
              <a:t>When </a:t>
            </a:r>
            <a:r>
              <a:rPr lang="en-US" sz="900" dirty="0"/>
              <a:t>setting and using priorities, for all integers </a:t>
            </a:r>
            <a:r>
              <a:rPr lang="en-US" sz="900" dirty="0" err="1"/>
              <a:t>x,y</a:t>
            </a:r>
            <a:r>
              <a:rPr lang="en-US" sz="900" dirty="0"/>
              <a:t> in [0,15], treat PRIORITY_&lt;x&gt; as lower priority than PRIORITY_&lt;y&gt; when y&lt;x. Note: As a result, PRIORITY_0 is the highest priority</a:t>
            </a:r>
            <a:r>
              <a:rPr lang="en-US" sz="900" dirty="0" smtClean="0"/>
              <a:t>.</a:t>
            </a:r>
          </a:p>
          <a:p>
            <a:endParaRPr lang="en-US" sz="900" dirty="0" smtClean="0"/>
          </a:p>
          <a:p>
            <a:r>
              <a:rPr lang="en-US" sz="900" dirty="0">
                <a:solidFill>
                  <a:schemeClr val="accent4">
                    <a:lumMod val="25000"/>
                  </a:schemeClr>
                </a:solidFill>
              </a:rPr>
              <a:t>[RFC 7540 §</a:t>
            </a:r>
            <a:r>
              <a:rPr lang="en-US" sz="900" dirty="0" smtClean="0">
                <a:solidFill>
                  <a:schemeClr val="accent4">
                    <a:lumMod val="25000"/>
                  </a:schemeClr>
                </a:solidFill>
              </a:rPr>
              <a:t>5.3]</a:t>
            </a:r>
            <a:r>
              <a:rPr lang="en-US" sz="900" dirty="0" smtClean="0"/>
              <a:t> </a:t>
            </a:r>
            <a:r>
              <a:rPr lang="en-US" sz="900" b="1" dirty="0" smtClean="0"/>
              <a:t>resource are assigned based on the weight. The higher the weight the higher the resource ALLOCATED. </a:t>
            </a:r>
            <a:r>
              <a:rPr lang="en-US" sz="900" b="1" dirty="0">
                <a:solidFill>
                  <a:srgbClr val="00B050"/>
                </a:solidFill>
                <a:sym typeface="Wingdings"/>
              </a:rPr>
              <a:t></a:t>
            </a:r>
            <a:endParaRPr lang="en-US" sz="900" b="1" dirty="0">
              <a:solidFill>
                <a:srgbClr val="FF0000"/>
              </a:solidFill>
              <a:sym typeface="Wingdings"/>
            </a:endParaRPr>
          </a:p>
          <a:p>
            <a:endParaRPr lang="en-US" sz="900" dirty="0" smtClean="0"/>
          </a:p>
          <a:p>
            <a:endParaRPr lang="en-US" sz="900" b="1" dirty="0"/>
          </a:p>
          <a:p>
            <a:endParaRPr lang="en-US" sz="900" dirty="0"/>
          </a:p>
          <a:p>
            <a:endParaRPr lang="en-US" sz="900" dirty="0"/>
          </a:p>
        </p:txBody>
      </p:sp>
      <p:sp>
        <p:nvSpPr>
          <p:cNvPr id="5" name="Title 1"/>
          <p:cNvSpPr txBox="1">
            <a:spLocks/>
          </p:cNvSpPr>
          <p:nvPr/>
        </p:nvSpPr>
        <p:spPr bwMode="auto">
          <a:xfrm>
            <a:off x="395536" y="453640"/>
            <a:ext cx="8515350" cy="6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kern="0" dirty="0" smtClean="0"/>
              <a:t>DRMP RFC 7944 vs </a:t>
            </a:r>
            <a:br>
              <a:rPr lang="en-US" kern="0" dirty="0" smtClean="0"/>
            </a:br>
            <a:r>
              <a:rPr lang="en-US" kern="0" dirty="0" smtClean="0"/>
              <a:t>HTTP/2 Stream Priority RFC 7540</a:t>
            </a:r>
            <a:endParaRPr lang="en-US" kern="0" dirty="0"/>
          </a:p>
        </p:txBody>
      </p:sp>
    </p:spTree>
    <p:extLst>
      <p:ext uri="{BB962C8B-B14F-4D97-AF65-F5344CB8AC3E}">
        <p14:creationId xmlns:p14="http://schemas.microsoft.com/office/powerpoint/2010/main" val="391103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t>Conclusion on the possibility to reuse HTTP/2 stream priority for the SBA</a:t>
            </a:r>
            <a:endParaRPr lang="en-US" altLang="en-US" dirty="0" smtClean="0"/>
          </a:p>
        </p:txBody>
      </p:sp>
      <p:sp>
        <p:nvSpPr>
          <p:cNvPr id="7171" name="Content Placeholder 2"/>
          <p:cNvSpPr>
            <a:spLocks noGrp="1"/>
          </p:cNvSpPr>
          <p:nvPr>
            <p:ph idx="1"/>
          </p:nvPr>
        </p:nvSpPr>
        <p:spPr>
          <a:xfrm>
            <a:off x="485775" y="1454150"/>
            <a:ext cx="8339048" cy="4368679"/>
          </a:xfrm>
        </p:spPr>
        <p:txBody>
          <a:bodyPr>
            <a:normAutofit fontScale="92500" lnSpcReduction="10000"/>
          </a:bodyPr>
          <a:lstStyle/>
          <a:p>
            <a:pPr>
              <a:defRPr/>
            </a:pPr>
            <a:r>
              <a:rPr lang="en-US" altLang="en-US" dirty="0" smtClean="0"/>
              <a:t>HTTP/2 stream priority allows setting priority per request/response pair on a given connection</a:t>
            </a:r>
          </a:p>
          <a:p>
            <a:pPr>
              <a:defRPr/>
            </a:pPr>
            <a:r>
              <a:rPr lang="en-US" altLang="en-US" dirty="0" smtClean="0"/>
              <a:t>Most of the DRMP requirements are supported by the stream priority mechanism</a:t>
            </a:r>
          </a:p>
          <a:p>
            <a:pPr>
              <a:defRPr/>
            </a:pPr>
            <a:r>
              <a:rPr lang="en-US" altLang="en-US" dirty="0" smtClean="0"/>
              <a:t>The main difference is that intermediary behavior is not defined =&gt; by default priority is not consistent E2E</a:t>
            </a:r>
          </a:p>
          <a:p>
            <a:pPr>
              <a:defRPr/>
            </a:pPr>
            <a:r>
              <a:rPr lang="en-US" altLang="en-US" dirty="0" smtClean="0"/>
              <a:t>Stream priority HTTP/2 mechanism may be used to define an E2E message priority mechanism</a:t>
            </a:r>
          </a:p>
          <a:p>
            <a:pPr lvl="1">
              <a:defRPr/>
            </a:pPr>
            <a:r>
              <a:rPr lang="en-US" altLang="en-US" b="1" dirty="0" smtClean="0">
                <a:solidFill>
                  <a:srgbClr val="FF0000"/>
                </a:solidFill>
              </a:rPr>
              <a:t>Applicative rules per NF (e.g. emergency calls, MPS), forwarding Proxy behavior and priority values shall be specified by 3GPP as it is not specified by IETF RFC 7540 – HTTP/2 </a:t>
            </a:r>
            <a:endParaRPr lang="en-US" altLang="en-US" dirty="0" smtClean="0"/>
          </a:p>
          <a:p>
            <a:pPr>
              <a:defRPr/>
            </a:pPr>
            <a:endParaRPr lang="en-US" altLang="en-US" dirty="0" smtClean="0"/>
          </a:p>
        </p:txBody>
      </p:sp>
    </p:spTree>
    <p:extLst>
      <p:ext uri="{BB962C8B-B14F-4D97-AF65-F5344CB8AC3E}">
        <p14:creationId xmlns:p14="http://schemas.microsoft.com/office/powerpoint/2010/main" val="401686605"/>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en-US" dirty="0" smtClean="0"/>
              <a:t>HTTP/2 stream priority</a:t>
            </a:r>
            <a:endParaRPr lang="en-US"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Pros</a:t>
            </a:r>
          </a:p>
          <a:p>
            <a:pPr lvl="1">
              <a:defRPr/>
            </a:pPr>
            <a:r>
              <a:rPr lang="en-US" altLang="en-US" dirty="0" smtClean="0"/>
              <a:t>Leverage the HTTP/2 connection stream priority feature</a:t>
            </a:r>
          </a:p>
          <a:p>
            <a:pPr lvl="1">
              <a:defRPr/>
            </a:pPr>
            <a:r>
              <a:rPr lang="en-US" altLang="en-US" dirty="0" smtClean="0"/>
              <a:t>Visible by client implementations</a:t>
            </a:r>
          </a:p>
          <a:p>
            <a:pPr>
              <a:defRPr/>
            </a:pPr>
            <a:r>
              <a:rPr lang="en-US" altLang="en-US" dirty="0" smtClean="0"/>
              <a:t>Cons</a:t>
            </a:r>
          </a:p>
          <a:p>
            <a:pPr lvl="1">
              <a:defRPr/>
            </a:pPr>
            <a:r>
              <a:rPr lang="en-US" altLang="en-US" dirty="0" smtClean="0"/>
              <a:t>Stream priorities is not visible by applications built on top of HTTP server implementations such as Apache, NGINX</a:t>
            </a:r>
          </a:p>
          <a:p>
            <a:pPr lvl="1">
              <a:defRPr/>
            </a:pPr>
            <a:r>
              <a:rPr lang="fr-FR" altLang="en-US" dirty="0" smtClean="0"/>
              <a:t>More </a:t>
            </a:r>
            <a:r>
              <a:rPr lang="fr-FR" altLang="en-US" dirty="0" err="1" smtClean="0"/>
              <a:t>complex</a:t>
            </a:r>
            <a:r>
              <a:rPr lang="fr-FR" altLang="en-US" dirty="0" smtClean="0"/>
              <a:t> </a:t>
            </a:r>
            <a:r>
              <a:rPr lang="fr-FR" altLang="en-US" dirty="0" err="1" smtClean="0"/>
              <a:t>than</a:t>
            </a:r>
            <a:r>
              <a:rPr lang="fr-FR" altLang="en-US" dirty="0" smtClean="0"/>
              <a:t> HTTP custom header or </a:t>
            </a:r>
            <a:endParaRPr lang="en-US" altLang="en-US" dirty="0" smtClean="0"/>
          </a:p>
          <a:p>
            <a:pPr lvl="1">
              <a:defRPr/>
            </a:pPr>
            <a:r>
              <a:rPr lang="en-US" altLang="en-US" dirty="0" smtClean="0"/>
              <a:t>Not E2E</a:t>
            </a:r>
          </a:p>
          <a:p>
            <a:pPr lvl="2">
              <a:defRPr/>
            </a:pPr>
            <a:r>
              <a:rPr lang="en-US" altLang="en-US" dirty="0" smtClean="0"/>
              <a:t>By default priorities are not propagated by proxies</a:t>
            </a:r>
          </a:p>
        </p:txBody>
      </p:sp>
    </p:spTree>
    <p:extLst>
      <p:ext uri="{BB962C8B-B14F-4D97-AF65-F5344CB8AC3E}">
        <p14:creationId xmlns:p14="http://schemas.microsoft.com/office/powerpoint/2010/main" val="346748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t>Overall conclusion</a:t>
            </a:r>
            <a:endParaRPr lang="en-US" altLang="en-US" dirty="0" smtClean="0"/>
          </a:p>
        </p:txBody>
      </p:sp>
      <p:sp>
        <p:nvSpPr>
          <p:cNvPr id="7171" name="Content Placeholder 2"/>
          <p:cNvSpPr>
            <a:spLocks noGrp="1"/>
          </p:cNvSpPr>
          <p:nvPr>
            <p:ph idx="1"/>
          </p:nvPr>
        </p:nvSpPr>
        <p:spPr>
          <a:xfrm>
            <a:off x="485775" y="1454150"/>
            <a:ext cx="8339048" cy="4368679"/>
          </a:xfrm>
        </p:spPr>
        <p:txBody>
          <a:bodyPr>
            <a:normAutofit lnSpcReduction="10000"/>
          </a:bodyPr>
          <a:lstStyle/>
          <a:p>
            <a:pPr>
              <a:defRPr/>
            </a:pPr>
            <a:r>
              <a:rPr lang="en-US" altLang="en-US" dirty="0" smtClean="0"/>
              <a:t>JSON payload based solution is not recommended as it is not visible to intermediaries</a:t>
            </a:r>
          </a:p>
          <a:p>
            <a:pPr>
              <a:defRPr/>
            </a:pPr>
            <a:r>
              <a:rPr lang="en-US" altLang="en-US" dirty="0" smtClean="0"/>
              <a:t>Stream priority based solution seems to be complex and also lacks visibility from applications</a:t>
            </a:r>
          </a:p>
          <a:p>
            <a:pPr lvl="1">
              <a:defRPr/>
            </a:pPr>
            <a:r>
              <a:rPr lang="en-US" altLang="en-US" dirty="0" smtClean="0"/>
              <a:t>Corresponding C4-183013</a:t>
            </a:r>
            <a:endParaRPr lang="en-US" altLang="en-US" dirty="0" smtClean="0"/>
          </a:p>
          <a:p>
            <a:pPr>
              <a:defRPr/>
            </a:pPr>
            <a:r>
              <a:rPr lang="en-US" altLang="en-US" dirty="0" smtClean="0"/>
              <a:t>HTTP Custom header solution seems to be the more straightforward solution and does not suffer from any visibility </a:t>
            </a:r>
            <a:r>
              <a:rPr lang="en-US" altLang="en-US" dirty="0" err="1" smtClean="0"/>
              <a:t>pb</a:t>
            </a:r>
            <a:endParaRPr lang="en-US" altLang="en-US" dirty="0" smtClean="0"/>
          </a:p>
          <a:p>
            <a:pPr lvl="1">
              <a:defRPr/>
            </a:pPr>
            <a:r>
              <a:rPr lang="en-US" altLang="en-US" dirty="0" smtClean="0"/>
              <a:t>Corresponding</a:t>
            </a:r>
            <a:r>
              <a:rPr lang="en-US" altLang="en-US" dirty="0" smtClean="0"/>
              <a:t> C4-183250</a:t>
            </a:r>
            <a:endParaRPr lang="en-US" altLang="en-US" dirty="0" smtClean="0"/>
          </a:p>
          <a:p>
            <a:pPr>
              <a:defRPr/>
            </a:pPr>
            <a:r>
              <a:rPr lang="en-US" altLang="en-US" dirty="0" smtClean="0"/>
              <a:t> Action: agree on the best solution</a:t>
            </a:r>
            <a:endParaRPr lang="en-US" altLang="en-US" dirty="0" smtClean="0"/>
          </a:p>
        </p:txBody>
      </p:sp>
    </p:spTree>
    <p:extLst>
      <p:ext uri="{BB962C8B-B14F-4D97-AF65-F5344CB8AC3E}">
        <p14:creationId xmlns:p14="http://schemas.microsoft.com/office/powerpoint/2010/main" val="135820997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833" y="2790645"/>
            <a:ext cx="6827838" cy="1143000"/>
          </a:xfrm>
        </p:spPr>
        <p:txBody>
          <a:bodyPr/>
          <a:lstStyle/>
          <a:p>
            <a:r>
              <a:rPr lang="en-US" dirty="0" smtClean="0"/>
              <a:t>Thank You!</a:t>
            </a:r>
            <a:endParaRPr lang="en-US" dirty="0"/>
          </a:p>
        </p:txBody>
      </p:sp>
    </p:spTree>
    <p:extLst>
      <p:ext uri="{BB962C8B-B14F-4D97-AF65-F5344CB8AC3E}">
        <p14:creationId xmlns:p14="http://schemas.microsoft.com/office/powerpoint/2010/main" val="76865238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Agenda</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Proble</a:t>
            </a:r>
            <a:r>
              <a:rPr lang="en-US" altLang="en-US" dirty="0" smtClean="0"/>
              <a:t>m statement</a:t>
            </a:r>
            <a:endParaRPr lang="en-US" altLang="en-US" dirty="0" smtClean="0"/>
          </a:p>
          <a:p>
            <a:pPr>
              <a:defRPr/>
            </a:pPr>
            <a:r>
              <a:rPr lang="en-US" altLang="en-US" dirty="0" smtClean="0"/>
              <a:t>Custom header based solution</a:t>
            </a:r>
          </a:p>
          <a:p>
            <a:pPr>
              <a:defRPr/>
            </a:pPr>
            <a:r>
              <a:rPr lang="en-US" altLang="en-US" dirty="0" smtClean="0"/>
              <a:t>JSON payload attribute based solution</a:t>
            </a:r>
          </a:p>
          <a:p>
            <a:pPr>
              <a:defRPr/>
            </a:pPr>
            <a:r>
              <a:rPr lang="en-US" altLang="en-US" dirty="0" smtClean="0"/>
              <a:t>HTTP/2 Message priority based solution</a:t>
            </a:r>
          </a:p>
          <a:p>
            <a:pPr lvl="1">
              <a:defRPr/>
            </a:pPr>
            <a:r>
              <a:rPr lang="en-US" altLang="en-US" dirty="0" smtClean="0"/>
              <a:t>Description</a:t>
            </a:r>
          </a:p>
          <a:p>
            <a:pPr lvl="1">
              <a:defRPr/>
            </a:pPr>
            <a:r>
              <a:rPr lang="en-US" altLang="en-US" dirty="0" smtClean="0"/>
              <a:t>Comparing DRMP and HTTP/2 Message Priority</a:t>
            </a:r>
          </a:p>
          <a:p>
            <a:pPr lvl="1">
              <a:defRPr/>
            </a:pPr>
            <a:r>
              <a:rPr lang="en-US" altLang="en-US" dirty="0" smtClean="0"/>
              <a:t>Client and server implementation</a:t>
            </a:r>
          </a:p>
          <a:p>
            <a:pPr lvl="1">
              <a:defRPr/>
            </a:pPr>
            <a:r>
              <a:rPr lang="en-US" altLang="en-US" dirty="0" smtClean="0"/>
              <a:t>Conclusions</a:t>
            </a:r>
          </a:p>
          <a:p>
            <a:pPr>
              <a:defRPr/>
            </a:pPr>
            <a:r>
              <a:rPr lang="en-US" altLang="en-US" dirty="0" smtClean="0"/>
              <a:t>Proposed way forward</a:t>
            </a:r>
            <a:endParaRPr lang="en-US" altLang="en-US" dirty="0" smtClean="0"/>
          </a:p>
        </p:txBody>
      </p:sp>
    </p:spTree>
    <p:extLst>
      <p:ext uri="{BB962C8B-B14F-4D97-AF65-F5344CB8AC3E}">
        <p14:creationId xmlns:p14="http://schemas.microsoft.com/office/powerpoint/2010/main" val="247689036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err="1" smtClean="0"/>
              <a:t>Studied</a:t>
            </a:r>
            <a:r>
              <a:rPr lang="fr-FR" dirty="0" smtClean="0"/>
              <a:t> Solutions</a:t>
            </a:r>
            <a:endParaRPr lang="fr-FR"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Requirement:</a:t>
            </a:r>
          </a:p>
          <a:p>
            <a:pPr lvl="1">
              <a:defRPr/>
            </a:pPr>
            <a:r>
              <a:rPr lang="en-US" altLang="en-US" dirty="0" smtClean="0"/>
              <a:t>Replicate Diameter and GTP message priority feature in a SBA</a:t>
            </a:r>
          </a:p>
          <a:p>
            <a:pPr lvl="1">
              <a:defRPr/>
            </a:pPr>
            <a:r>
              <a:rPr lang="en-US" altLang="en-US" dirty="0" smtClean="0"/>
              <a:t>Design a solution to allow HTTP intermediaries such as a proxy to perform throttling and routing decision in accordance with the priority of the SBI messages</a:t>
            </a:r>
          </a:p>
          <a:p>
            <a:pPr>
              <a:defRPr/>
            </a:pPr>
            <a:r>
              <a:rPr lang="en-US" altLang="en-US" dirty="0" smtClean="0"/>
              <a:t>Studied solution</a:t>
            </a:r>
          </a:p>
          <a:p>
            <a:pPr lvl="1">
              <a:defRPr/>
            </a:pPr>
            <a:r>
              <a:rPr lang="en-US" altLang="en-US" dirty="0" smtClean="0"/>
              <a:t>JSON payload attribute</a:t>
            </a:r>
          </a:p>
          <a:p>
            <a:pPr lvl="1">
              <a:defRPr/>
            </a:pPr>
            <a:r>
              <a:rPr lang="en-US" altLang="en-US" dirty="0" smtClean="0"/>
              <a:t>HTTP custom header</a:t>
            </a:r>
          </a:p>
          <a:p>
            <a:pPr lvl="1">
              <a:defRPr/>
            </a:pPr>
            <a:r>
              <a:rPr lang="en-US" altLang="en-US" dirty="0" smtClean="0"/>
              <a:t>HTTP/2 stream priority</a:t>
            </a:r>
            <a:endParaRPr lang="en-US" altLang="en-US" dirty="0" smtClean="0"/>
          </a:p>
        </p:txBody>
      </p:sp>
    </p:spTree>
    <p:extLst>
      <p:ext uri="{BB962C8B-B14F-4D97-AF65-F5344CB8AC3E}">
        <p14:creationId xmlns:p14="http://schemas.microsoft.com/office/powerpoint/2010/main" val="67294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JSON </a:t>
            </a:r>
            <a:r>
              <a:rPr lang="fr-FR" dirty="0" err="1" smtClean="0"/>
              <a:t>payload</a:t>
            </a:r>
            <a:r>
              <a:rPr lang="fr-FR" dirty="0" smtClean="0"/>
              <a:t> </a:t>
            </a:r>
            <a:r>
              <a:rPr lang="fr-FR" dirty="0" err="1" smtClean="0"/>
              <a:t>based</a:t>
            </a:r>
            <a:r>
              <a:rPr lang="fr-FR" dirty="0" smtClean="0"/>
              <a:t> </a:t>
            </a:r>
            <a:r>
              <a:rPr lang="fr-FR" dirty="0" smtClean="0"/>
              <a:t>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1622665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JSON </a:t>
            </a:r>
            <a:r>
              <a:rPr lang="fr-FR" dirty="0" err="1" smtClean="0"/>
              <a:t>payload</a:t>
            </a:r>
            <a:endParaRPr lang="fr-FR" dirty="0"/>
          </a:p>
        </p:txBody>
      </p:sp>
      <p:sp>
        <p:nvSpPr>
          <p:cNvPr id="5" name="Content Placeholder 2"/>
          <p:cNvSpPr>
            <a:spLocks noGrp="1"/>
          </p:cNvSpPr>
          <p:nvPr>
            <p:ph idx="1"/>
          </p:nvPr>
        </p:nvSpPr>
        <p:spPr>
          <a:xfrm>
            <a:off x="485775" y="1454150"/>
            <a:ext cx="8339048" cy="4368679"/>
          </a:xfrm>
        </p:spPr>
        <p:txBody>
          <a:bodyPr>
            <a:normAutofit fontScale="92500" lnSpcReduction="20000"/>
          </a:bodyPr>
          <a:lstStyle/>
          <a:p>
            <a:pPr>
              <a:defRPr/>
            </a:pPr>
            <a:r>
              <a:rPr lang="en-US" altLang="en-US" dirty="0" smtClean="0"/>
              <a:t>Solution description</a:t>
            </a:r>
          </a:p>
          <a:p>
            <a:pPr lvl="1">
              <a:defRPr/>
            </a:pPr>
            <a:r>
              <a:rPr lang="en-US" altLang="en-US" dirty="0" smtClean="0"/>
              <a:t>Tag each message with a priority carried in a HTTP customer header</a:t>
            </a:r>
          </a:p>
          <a:p>
            <a:pPr lvl="1">
              <a:defRPr/>
            </a:pPr>
            <a:r>
              <a:rPr lang="en-US" altLang="en-US" dirty="0" smtClean="0"/>
              <a:t>Equivalent to DRMP and GTP</a:t>
            </a:r>
            <a:endParaRPr lang="en-US" altLang="en-US" dirty="0" smtClean="0"/>
          </a:p>
          <a:p>
            <a:pPr>
              <a:defRPr/>
            </a:pPr>
            <a:r>
              <a:rPr lang="en-US" altLang="en-US" dirty="0" smtClean="0"/>
              <a:t>Pros</a:t>
            </a:r>
          </a:p>
          <a:p>
            <a:pPr lvl="1">
              <a:defRPr/>
            </a:pPr>
            <a:r>
              <a:rPr lang="en-US" altLang="en-US" dirty="0" smtClean="0"/>
              <a:t>Easy to port DRMP and GTP priority onto HTTP</a:t>
            </a:r>
          </a:p>
          <a:p>
            <a:pPr>
              <a:defRPr/>
            </a:pPr>
            <a:r>
              <a:rPr lang="en-US" altLang="en-US" dirty="0" smtClean="0"/>
              <a:t>Cons</a:t>
            </a:r>
          </a:p>
          <a:p>
            <a:pPr lvl="1">
              <a:defRPr/>
            </a:pPr>
            <a:r>
              <a:rPr lang="en-US" altLang="en-US" dirty="0" smtClean="0"/>
              <a:t>NOT visible to by « standard » HTTP proxies</a:t>
            </a:r>
          </a:p>
          <a:p>
            <a:pPr lvl="2">
              <a:defRPr/>
            </a:pPr>
            <a:r>
              <a:rPr lang="en-US" altLang="en-US" dirty="0" smtClean="0"/>
              <a:t>=&gt; require ad-hoc HTTP proxies with payload inspection/modification capabilities</a:t>
            </a:r>
          </a:p>
          <a:p>
            <a:pPr lvl="1">
              <a:defRPr/>
            </a:pPr>
            <a:r>
              <a:rPr lang="en-US" altLang="en-US" dirty="0" smtClean="0"/>
              <a:t>May be redundant with HTTP/2 stream priority</a:t>
            </a:r>
          </a:p>
          <a:p>
            <a:pPr lvl="1">
              <a:defRPr/>
            </a:pPr>
            <a:r>
              <a:rPr lang="en-US" altLang="en-US" dirty="0" smtClean="0"/>
              <a:t>Is it possible to add a JSON attribute when the payload is an ARRAY?</a:t>
            </a:r>
            <a:endParaRPr lang="en-US" altLang="en-US" dirty="0"/>
          </a:p>
        </p:txBody>
      </p:sp>
    </p:spTree>
    <p:extLst>
      <p:ext uri="{BB962C8B-B14F-4D97-AF65-F5344CB8AC3E}">
        <p14:creationId xmlns:p14="http://schemas.microsoft.com/office/powerpoint/2010/main" val="279002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HTTP custom header </a:t>
            </a:r>
            <a:r>
              <a:rPr lang="fr-FR" dirty="0" err="1" smtClean="0"/>
              <a:t>based</a:t>
            </a:r>
            <a:r>
              <a:rPr lang="fr-FR" dirty="0" smtClean="0"/>
              <a:t> 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977306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HTTP Custom Header</a:t>
            </a:r>
            <a:endParaRPr lang="fr-FR" dirty="0"/>
          </a:p>
        </p:txBody>
      </p:sp>
      <p:sp>
        <p:nvSpPr>
          <p:cNvPr id="5" name="Content Placeholder 2"/>
          <p:cNvSpPr>
            <a:spLocks noGrp="1"/>
          </p:cNvSpPr>
          <p:nvPr>
            <p:ph idx="1"/>
          </p:nvPr>
        </p:nvSpPr>
        <p:spPr>
          <a:xfrm>
            <a:off x="485775" y="1454150"/>
            <a:ext cx="8339048" cy="4368679"/>
          </a:xfrm>
        </p:spPr>
        <p:txBody>
          <a:bodyPr>
            <a:normAutofit fontScale="77500" lnSpcReduction="20000"/>
          </a:bodyPr>
          <a:lstStyle/>
          <a:p>
            <a:pPr>
              <a:defRPr/>
            </a:pPr>
            <a:r>
              <a:rPr lang="en-US" altLang="en-US" dirty="0" smtClean="0"/>
              <a:t>Solution description</a:t>
            </a:r>
          </a:p>
          <a:p>
            <a:pPr lvl="1">
              <a:defRPr/>
            </a:pPr>
            <a:r>
              <a:rPr lang="en-US" altLang="en-US" dirty="0" smtClean="0"/>
              <a:t>Tag each message with a priority carried as an attribute of the JSON payload</a:t>
            </a:r>
          </a:p>
          <a:p>
            <a:pPr lvl="1">
              <a:defRPr/>
            </a:pPr>
            <a:r>
              <a:rPr lang="en-US" altLang="en-US" dirty="0" smtClean="0"/>
              <a:t>Equivalent to DRMP and GTP</a:t>
            </a:r>
            <a:endParaRPr lang="en-US" altLang="en-US" dirty="0" smtClean="0"/>
          </a:p>
          <a:p>
            <a:pPr>
              <a:defRPr/>
            </a:pPr>
            <a:r>
              <a:rPr lang="en-US" altLang="en-US" dirty="0" smtClean="0"/>
              <a:t>Pros</a:t>
            </a:r>
          </a:p>
          <a:p>
            <a:pPr lvl="1">
              <a:defRPr/>
            </a:pPr>
            <a:r>
              <a:rPr lang="en-US" altLang="en-US" dirty="0" smtClean="0"/>
              <a:t>Easy to port DRMP and GTP priority onto HTTP</a:t>
            </a:r>
          </a:p>
          <a:p>
            <a:pPr lvl="1">
              <a:defRPr/>
            </a:pPr>
            <a:r>
              <a:rPr lang="en-US" altLang="en-US" dirty="0" smtClean="0"/>
              <a:t>Visible to HTTP intermediaries and applications</a:t>
            </a:r>
          </a:p>
          <a:p>
            <a:pPr lvl="1">
              <a:defRPr/>
            </a:pPr>
            <a:r>
              <a:rPr lang="en-US" altLang="en-US" dirty="0" smtClean="0"/>
              <a:t>By default a proxy MUST forward unrecognized header fields </a:t>
            </a:r>
          </a:p>
          <a:p>
            <a:pPr lvl="2">
              <a:defRPr/>
            </a:pPr>
            <a:r>
              <a:rPr lang="en-US" altLang="en-US" dirty="0" smtClean="0"/>
              <a:t>=&gt; a proxy not enhanced with 3GPP SBA message priority shall not remove the priority custom header</a:t>
            </a:r>
          </a:p>
          <a:p>
            <a:pPr lvl="1">
              <a:defRPr/>
            </a:pPr>
            <a:r>
              <a:rPr lang="en-US" altLang="en-US" dirty="0" smtClean="0"/>
              <a:t>HTTP proxies already perform routing, filtering and other decision based on HTTP headers </a:t>
            </a:r>
          </a:p>
          <a:p>
            <a:pPr lvl="2">
              <a:defRPr/>
            </a:pPr>
            <a:r>
              <a:rPr lang="en-US" altLang="en-US" dirty="0" smtClean="0"/>
              <a:t>=&gt; using an HTTP header seems to be the easiest solution</a:t>
            </a:r>
          </a:p>
          <a:p>
            <a:pPr>
              <a:defRPr/>
            </a:pPr>
            <a:r>
              <a:rPr lang="en-US" altLang="en-US" dirty="0" smtClean="0"/>
              <a:t>Cons</a:t>
            </a:r>
          </a:p>
          <a:p>
            <a:pPr lvl="1">
              <a:defRPr/>
            </a:pPr>
            <a:r>
              <a:rPr lang="en-US" altLang="en-US" dirty="0" smtClean="0"/>
              <a:t>May be redundant with HTTP/2 stream priority</a:t>
            </a:r>
          </a:p>
        </p:txBody>
      </p:sp>
    </p:spTree>
    <p:extLst>
      <p:ext uri="{BB962C8B-B14F-4D97-AF65-F5344CB8AC3E}">
        <p14:creationId xmlns:p14="http://schemas.microsoft.com/office/powerpoint/2010/main" val="12273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HTTP/2 </a:t>
            </a:r>
            <a:r>
              <a:rPr lang="fr-FR" dirty="0" err="1" smtClean="0"/>
              <a:t>stream</a:t>
            </a:r>
            <a:r>
              <a:rPr lang="fr-FR" dirty="0" smtClean="0"/>
              <a:t> </a:t>
            </a:r>
            <a:r>
              <a:rPr lang="fr-FR" dirty="0" err="1" smtClean="0"/>
              <a:t>priority</a:t>
            </a:r>
            <a:r>
              <a:rPr lang="fr-FR" dirty="0" smtClean="0"/>
              <a:t> </a:t>
            </a:r>
            <a:r>
              <a:rPr lang="fr-FR" dirty="0" err="1" smtClean="0"/>
              <a:t>based</a:t>
            </a:r>
            <a:r>
              <a:rPr lang="fr-FR" dirty="0" smtClean="0"/>
              <a:t> 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984021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HTTP/2 </a:t>
            </a:r>
            <a:r>
              <a:rPr lang="fr-FR" dirty="0" err="1" smtClean="0"/>
              <a:t>stream</a:t>
            </a:r>
            <a:r>
              <a:rPr lang="fr-FR" dirty="0"/>
              <a:t> </a:t>
            </a:r>
            <a:r>
              <a:rPr lang="fr-FR" dirty="0" err="1" smtClean="0"/>
              <a:t>priority</a:t>
            </a:r>
            <a:endParaRPr lang="fr-FR"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Solution description</a:t>
            </a:r>
          </a:p>
          <a:p>
            <a:pPr lvl="1">
              <a:defRPr/>
            </a:pPr>
            <a:r>
              <a:rPr lang="en-US" altLang="en-US" dirty="0" smtClean="0"/>
              <a:t>Leverage the HTTP/2 connection stream priority feature to build the SBA message priority</a:t>
            </a:r>
          </a:p>
        </p:txBody>
      </p:sp>
    </p:spTree>
    <p:extLst>
      <p:ext uri="{BB962C8B-B14F-4D97-AF65-F5344CB8AC3E}">
        <p14:creationId xmlns:p14="http://schemas.microsoft.com/office/powerpoint/2010/main" val="414737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41003</TotalTime>
  <Words>2053</Words>
  <Application>Microsoft Office PowerPoint</Application>
  <PresentationFormat>Affichage à l'écran (4:3)</PresentationFormat>
  <Paragraphs>146</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Office Theme</vt:lpstr>
      <vt:lpstr>Discussion on SBA Message Priority C4-183012</vt:lpstr>
      <vt:lpstr>Agenda</vt:lpstr>
      <vt:lpstr>Studied Solutions</vt:lpstr>
      <vt:lpstr>JSON payload based solution</vt:lpstr>
      <vt:lpstr>JSON payload</vt:lpstr>
      <vt:lpstr>HTTP custom header based solution</vt:lpstr>
      <vt:lpstr>HTTP Custom Header</vt:lpstr>
      <vt:lpstr>HTTP/2 stream priority based solution</vt:lpstr>
      <vt:lpstr>HTTP/2 stream priority</vt:lpstr>
      <vt:lpstr>HTTP/2 Stream priority</vt:lpstr>
      <vt:lpstr>DRMP RFC 7944 vs  HTTP/2 Stream Priority RFC 7540</vt:lpstr>
      <vt:lpstr>DRMP RFC 7944 vs  HTTP/2 Stream Priority RFC 7540</vt:lpstr>
      <vt:lpstr>Présentation PowerPoint</vt:lpstr>
      <vt:lpstr>Conclusion on the possibility to reuse HTTP/2 stream priority for the SBA</vt:lpstr>
      <vt:lpstr>HTTP/2 stream priority</vt:lpstr>
      <vt:lpstr>Overall conclusion</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LDUBrev3</cp:lastModifiedBy>
  <cp:revision>844</cp:revision>
  <dcterms:created xsi:type="dcterms:W3CDTF">2008-08-30T09:32:10Z</dcterms:created>
  <dcterms:modified xsi:type="dcterms:W3CDTF">2018-04-09T14:41:45Z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1497963563</vt:lpwstr>
  </property>
  <property fmtid="{D5CDD505-2E9C-101B-9397-08002B2CF9AE}" pid="6" name="_2015_ms_pID_725343">
    <vt:lpwstr>(2)qD+0MG2D0HskVgW91nyM6PwCmWtE6oOIUq/g4dJOf9kIRLOYQnO64bH+5m18FAQzI4Wkvaf3
1F1hTHorfBqa5kWsI1My2JmXUMry87542jWHk+AEkSt34VEzLRk1qDfTOHCP6QMYvKlKl9f9
0THd9iwE//W7ezzLBHrPFNbYbk5TJU0Vuv4PiG/tTOiGNqYO01grgQFOr/+71rXsnJ9YPsvQ
Bb8QAyjlDSRszkpvXL</vt:lpwstr>
  </property>
  <property fmtid="{D5CDD505-2E9C-101B-9397-08002B2CF9AE}" pid="7" name="_2015_ms_pID_7253431">
    <vt:lpwstr>s+JcU61+6iml1wNxKaPZ87aX0SkyDT1eFeW+GRcBt2b3pohNiyzcDw
Rx/FGW5tKP0tiK1/YJOlrBB0zQPILj+jv3CfpJpRRJh5C0VObjkinp9Fs1Fs25r8DdQJi6CF
KbnzQyqjXUiy2kKVr8f8tzL3d14uv0HqecnnyR2w/TSTRB/AJZa3Qoxh1fplfrrmjuk=</vt:lpwstr>
  </property>
</Properties>
</file>