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4" r:id="rId3"/>
    <p:sldId id="265" r:id="rId4"/>
    <p:sldId id="266" r:id="rId5"/>
    <p:sldId id="267" r:id="rId6"/>
    <p:sldId id="268" r:id="rId7"/>
    <p:sldId id="269" r:id="rId8"/>
    <p:sldId id="270" r:id="rId9"/>
    <p:sldId id="271" r:id="rId10"/>
    <p:sldId id="272" r:id="rId11"/>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88" autoAdjust="0"/>
    <p:restoredTop sz="94660"/>
  </p:normalViewPr>
  <p:slideViewPr>
    <p:cSldViewPr snapToGrid="0">
      <p:cViewPr varScale="1">
        <p:scale>
          <a:sx n="70" d="100"/>
          <a:sy n="70" d="100"/>
        </p:scale>
        <p:origin x="96" y="10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6"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50AD93-8A3E-41E3-BA21-AD018BFEFFC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de-DE"/>
          </a:p>
        </p:txBody>
      </p:sp>
      <p:sp>
        <p:nvSpPr>
          <p:cNvPr id="3" name="Subtitle 2">
            <a:extLst>
              <a:ext uri="{FF2B5EF4-FFF2-40B4-BE49-F238E27FC236}">
                <a16:creationId xmlns:a16="http://schemas.microsoft.com/office/drawing/2014/main" id="{862CE9A9-BBDF-4754-BB25-99DA53EDCB5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de-DE"/>
          </a:p>
        </p:txBody>
      </p:sp>
      <p:sp>
        <p:nvSpPr>
          <p:cNvPr id="4" name="Date Placeholder 3">
            <a:extLst>
              <a:ext uri="{FF2B5EF4-FFF2-40B4-BE49-F238E27FC236}">
                <a16:creationId xmlns:a16="http://schemas.microsoft.com/office/drawing/2014/main" id="{B30ED768-BF55-4FD1-92A8-ECF6623E5571}"/>
              </a:ext>
            </a:extLst>
          </p:cNvPr>
          <p:cNvSpPr>
            <a:spLocks noGrp="1"/>
          </p:cNvSpPr>
          <p:nvPr>
            <p:ph type="dt" sz="half" idx="10"/>
          </p:nvPr>
        </p:nvSpPr>
        <p:spPr/>
        <p:txBody>
          <a:bodyPr/>
          <a:lstStyle/>
          <a:p>
            <a:fld id="{55444F74-2194-45C2-9DFA-FB04CBCC523D}" type="datetimeFigureOut">
              <a:rPr lang="de-DE" smtClean="0"/>
              <a:t>11.01.2018</a:t>
            </a:fld>
            <a:endParaRPr lang="de-DE"/>
          </a:p>
        </p:txBody>
      </p:sp>
      <p:sp>
        <p:nvSpPr>
          <p:cNvPr id="5" name="Footer Placeholder 4">
            <a:extLst>
              <a:ext uri="{FF2B5EF4-FFF2-40B4-BE49-F238E27FC236}">
                <a16:creationId xmlns:a16="http://schemas.microsoft.com/office/drawing/2014/main" id="{FA29FF1F-3A61-4C27-9EA8-17A0A4C6E8EB}"/>
              </a:ext>
            </a:extLst>
          </p:cNvPr>
          <p:cNvSpPr>
            <a:spLocks noGrp="1"/>
          </p:cNvSpPr>
          <p:nvPr>
            <p:ph type="ftr" sz="quarter" idx="11"/>
          </p:nvPr>
        </p:nvSpPr>
        <p:spPr/>
        <p:txBody>
          <a:bodyPr/>
          <a:lstStyle/>
          <a:p>
            <a:endParaRPr lang="de-DE"/>
          </a:p>
        </p:txBody>
      </p:sp>
      <p:sp>
        <p:nvSpPr>
          <p:cNvPr id="6" name="Slide Number Placeholder 5">
            <a:extLst>
              <a:ext uri="{FF2B5EF4-FFF2-40B4-BE49-F238E27FC236}">
                <a16:creationId xmlns:a16="http://schemas.microsoft.com/office/drawing/2014/main" id="{0B8F9668-7238-43C2-869D-34482B906094}"/>
              </a:ext>
            </a:extLst>
          </p:cNvPr>
          <p:cNvSpPr>
            <a:spLocks noGrp="1"/>
          </p:cNvSpPr>
          <p:nvPr>
            <p:ph type="sldNum" sz="quarter" idx="12"/>
          </p:nvPr>
        </p:nvSpPr>
        <p:spPr/>
        <p:txBody>
          <a:bodyPr/>
          <a:lstStyle/>
          <a:p>
            <a:fld id="{528B79E1-5003-4AAC-A0A4-3D9AF5BEEDFC}" type="slidenum">
              <a:rPr lang="de-DE" smtClean="0"/>
              <a:t>‹#›</a:t>
            </a:fld>
            <a:endParaRPr lang="de-DE"/>
          </a:p>
        </p:txBody>
      </p:sp>
    </p:spTree>
    <p:extLst>
      <p:ext uri="{BB962C8B-B14F-4D97-AF65-F5344CB8AC3E}">
        <p14:creationId xmlns:p14="http://schemas.microsoft.com/office/powerpoint/2010/main" val="9218687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080C48-4A77-4139-836B-1DE7006576C7}"/>
              </a:ext>
            </a:extLst>
          </p:cNvPr>
          <p:cNvSpPr>
            <a:spLocks noGrp="1"/>
          </p:cNvSpPr>
          <p:nvPr>
            <p:ph type="title"/>
          </p:nvPr>
        </p:nvSpPr>
        <p:spPr/>
        <p:txBody>
          <a:bodyPr/>
          <a:lstStyle/>
          <a:p>
            <a:r>
              <a:rPr lang="en-US"/>
              <a:t>Click to edit Master title style</a:t>
            </a:r>
            <a:endParaRPr lang="de-DE"/>
          </a:p>
        </p:txBody>
      </p:sp>
      <p:sp>
        <p:nvSpPr>
          <p:cNvPr id="3" name="Vertical Text Placeholder 2">
            <a:extLst>
              <a:ext uri="{FF2B5EF4-FFF2-40B4-BE49-F238E27FC236}">
                <a16:creationId xmlns:a16="http://schemas.microsoft.com/office/drawing/2014/main" id="{AA6A0A6B-7722-4BCE-8899-D46826310DC2}"/>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Date Placeholder 3">
            <a:extLst>
              <a:ext uri="{FF2B5EF4-FFF2-40B4-BE49-F238E27FC236}">
                <a16:creationId xmlns:a16="http://schemas.microsoft.com/office/drawing/2014/main" id="{6515FCBC-F8AA-4C6F-A0B6-A9226F63AB78}"/>
              </a:ext>
            </a:extLst>
          </p:cNvPr>
          <p:cNvSpPr>
            <a:spLocks noGrp="1"/>
          </p:cNvSpPr>
          <p:nvPr>
            <p:ph type="dt" sz="half" idx="10"/>
          </p:nvPr>
        </p:nvSpPr>
        <p:spPr/>
        <p:txBody>
          <a:bodyPr/>
          <a:lstStyle/>
          <a:p>
            <a:fld id="{55444F74-2194-45C2-9DFA-FB04CBCC523D}" type="datetimeFigureOut">
              <a:rPr lang="de-DE" smtClean="0"/>
              <a:t>11.01.2018</a:t>
            </a:fld>
            <a:endParaRPr lang="de-DE"/>
          </a:p>
        </p:txBody>
      </p:sp>
      <p:sp>
        <p:nvSpPr>
          <p:cNvPr id="5" name="Footer Placeholder 4">
            <a:extLst>
              <a:ext uri="{FF2B5EF4-FFF2-40B4-BE49-F238E27FC236}">
                <a16:creationId xmlns:a16="http://schemas.microsoft.com/office/drawing/2014/main" id="{F6D8B119-F5DA-497E-AF87-7EE520A4B45A}"/>
              </a:ext>
            </a:extLst>
          </p:cNvPr>
          <p:cNvSpPr>
            <a:spLocks noGrp="1"/>
          </p:cNvSpPr>
          <p:nvPr>
            <p:ph type="ftr" sz="quarter" idx="11"/>
          </p:nvPr>
        </p:nvSpPr>
        <p:spPr/>
        <p:txBody>
          <a:bodyPr/>
          <a:lstStyle/>
          <a:p>
            <a:endParaRPr lang="de-DE"/>
          </a:p>
        </p:txBody>
      </p:sp>
      <p:sp>
        <p:nvSpPr>
          <p:cNvPr id="6" name="Slide Number Placeholder 5">
            <a:extLst>
              <a:ext uri="{FF2B5EF4-FFF2-40B4-BE49-F238E27FC236}">
                <a16:creationId xmlns:a16="http://schemas.microsoft.com/office/drawing/2014/main" id="{5F96D756-D20A-4B58-93B0-2F0AE6004FBE}"/>
              </a:ext>
            </a:extLst>
          </p:cNvPr>
          <p:cNvSpPr>
            <a:spLocks noGrp="1"/>
          </p:cNvSpPr>
          <p:nvPr>
            <p:ph type="sldNum" sz="quarter" idx="12"/>
          </p:nvPr>
        </p:nvSpPr>
        <p:spPr/>
        <p:txBody>
          <a:bodyPr/>
          <a:lstStyle/>
          <a:p>
            <a:fld id="{528B79E1-5003-4AAC-A0A4-3D9AF5BEEDFC}" type="slidenum">
              <a:rPr lang="de-DE" smtClean="0"/>
              <a:t>‹#›</a:t>
            </a:fld>
            <a:endParaRPr lang="de-DE"/>
          </a:p>
        </p:txBody>
      </p:sp>
    </p:spTree>
    <p:extLst>
      <p:ext uri="{BB962C8B-B14F-4D97-AF65-F5344CB8AC3E}">
        <p14:creationId xmlns:p14="http://schemas.microsoft.com/office/powerpoint/2010/main" val="36546665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7533859-49C7-429C-960E-170992BD44AD}"/>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de-DE"/>
          </a:p>
        </p:txBody>
      </p:sp>
      <p:sp>
        <p:nvSpPr>
          <p:cNvPr id="3" name="Vertical Text Placeholder 2">
            <a:extLst>
              <a:ext uri="{FF2B5EF4-FFF2-40B4-BE49-F238E27FC236}">
                <a16:creationId xmlns:a16="http://schemas.microsoft.com/office/drawing/2014/main" id="{A4997D37-1208-4B12-B922-7B8103C45A00}"/>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Date Placeholder 3">
            <a:extLst>
              <a:ext uri="{FF2B5EF4-FFF2-40B4-BE49-F238E27FC236}">
                <a16:creationId xmlns:a16="http://schemas.microsoft.com/office/drawing/2014/main" id="{1712D3A0-3BE7-4C6B-B4FF-BFEBE1B313A8}"/>
              </a:ext>
            </a:extLst>
          </p:cNvPr>
          <p:cNvSpPr>
            <a:spLocks noGrp="1"/>
          </p:cNvSpPr>
          <p:nvPr>
            <p:ph type="dt" sz="half" idx="10"/>
          </p:nvPr>
        </p:nvSpPr>
        <p:spPr/>
        <p:txBody>
          <a:bodyPr/>
          <a:lstStyle/>
          <a:p>
            <a:fld id="{55444F74-2194-45C2-9DFA-FB04CBCC523D}" type="datetimeFigureOut">
              <a:rPr lang="de-DE" smtClean="0"/>
              <a:t>11.01.2018</a:t>
            </a:fld>
            <a:endParaRPr lang="de-DE"/>
          </a:p>
        </p:txBody>
      </p:sp>
      <p:sp>
        <p:nvSpPr>
          <p:cNvPr id="5" name="Footer Placeholder 4">
            <a:extLst>
              <a:ext uri="{FF2B5EF4-FFF2-40B4-BE49-F238E27FC236}">
                <a16:creationId xmlns:a16="http://schemas.microsoft.com/office/drawing/2014/main" id="{393F59A9-C4EA-41EF-9086-7A23A8E9DC92}"/>
              </a:ext>
            </a:extLst>
          </p:cNvPr>
          <p:cNvSpPr>
            <a:spLocks noGrp="1"/>
          </p:cNvSpPr>
          <p:nvPr>
            <p:ph type="ftr" sz="quarter" idx="11"/>
          </p:nvPr>
        </p:nvSpPr>
        <p:spPr/>
        <p:txBody>
          <a:bodyPr/>
          <a:lstStyle/>
          <a:p>
            <a:endParaRPr lang="de-DE"/>
          </a:p>
        </p:txBody>
      </p:sp>
      <p:sp>
        <p:nvSpPr>
          <p:cNvPr id="6" name="Slide Number Placeholder 5">
            <a:extLst>
              <a:ext uri="{FF2B5EF4-FFF2-40B4-BE49-F238E27FC236}">
                <a16:creationId xmlns:a16="http://schemas.microsoft.com/office/drawing/2014/main" id="{4DF48627-DD3F-440A-9D49-EEDC49C8845D}"/>
              </a:ext>
            </a:extLst>
          </p:cNvPr>
          <p:cNvSpPr>
            <a:spLocks noGrp="1"/>
          </p:cNvSpPr>
          <p:nvPr>
            <p:ph type="sldNum" sz="quarter" idx="12"/>
          </p:nvPr>
        </p:nvSpPr>
        <p:spPr/>
        <p:txBody>
          <a:bodyPr/>
          <a:lstStyle/>
          <a:p>
            <a:fld id="{528B79E1-5003-4AAC-A0A4-3D9AF5BEEDFC}" type="slidenum">
              <a:rPr lang="de-DE" smtClean="0"/>
              <a:t>‹#›</a:t>
            </a:fld>
            <a:endParaRPr lang="de-DE"/>
          </a:p>
        </p:txBody>
      </p:sp>
    </p:spTree>
    <p:extLst>
      <p:ext uri="{BB962C8B-B14F-4D97-AF65-F5344CB8AC3E}">
        <p14:creationId xmlns:p14="http://schemas.microsoft.com/office/powerpoint/2010/main" val="6988086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E3ABC9-5B37-457C-9614-DFA7D4708834}"/>
              </a:ext>
            </a:extLst>
          </p:cNvPr>
          <p:cNvSpPr>
            <a:spLocks noGrp="1"/>
          </p:cNvSpPr>
          <p:nvPr>
            <p:ph type="title"/>
          </p:nvPr>
        </p:nvSpPr>
        <p:spPr/>
        <p:txBody>
          <a:bodyPr/>
          <a:lstStyle/>
          <a:p>
            <a:r>
              <a:rPr lang="en-US"/>
              <a:t>Click to edit Master title style</a:t>
            </a:r>
            <a:endParaRPr lang="de-DE"/>
          </a:p>
        </p:txBody>
      </p:sp>
      <p:sp>
        <p:nvSpPr>
          <p:cNvPr id="3" name="Content Placeholder 2">
            <a:extLst>
              <a:ext uri="{FF2B5EF4-FFF2-40B4-BE49-F238E27FC236}">
                <a16:creationId xmlns:a16="http://schemas.microsoft.com/office/drawing/2014/main" id="{920A6298-B3A9-4463-B9AC-2B94B73CB777}"/>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Date Placeholder 3">
            <a:extLst>
              <a:ext uri="{FF2B5EF4-FFF2-40B4-BE49-F238E27FC236}">
                <a16:creationId xmlns:a16="http://schemas.microsoft.com/office/drawing/2014/main" id="{3762C71F-4FD7-4AF5-8611-4E482730BE8D}"/>
              </a:ext>
            </a:extLst>
          </p:cNvPr>
          <p:cNvSpPr>
            <a:spLocks noGrp="1"/>
          </p:cNvSpPr>
          <p:nvPr>
            <p:ph type="dt" sz="half" idx="10"/>
          </p:nvPr>
        </p:nvSpPr>
        <p:spPr/>
        <p:txBody>
          <a:bodyPr/>
          <a:lstStyle/>
          <a:p>
            <a:fld id="{55444F74-2194-45C2-9DFA-FB04CBCC523D}" type="datetimeFigureOut">
              <a:rPr lang="de-DE" smtClean="0"/>
              <a:t>11.01.2018</a:t>
            </a:fld>
            <a:endParaRPr lang="de-DE"/>
          </a:p>
        </p:txBody>
      </p:sp>
      <p:sp>
        <p:nvSpPr>
          <p:cNvPr id="5" name="Footer Placeholder 4">
            <a:extLst>
              <a:ext uri="{FF2B5EF4-FFF2-40B4-BE49-F238E27FC236}">
                <a16:creationId xmlns:a16="http://schemas.microsoft.com/office/drawing/2014/main" id="{FF20A292-0E6E-443F-81FF-55F71C7FCC72}"/>
              </a:ext>
            </a:extLst>
          </p:cNvPr>
          <p:cNvSpPr>
            <a:spLocks noGrp="1"/>
          </p:cNvSpPr>
          <p:nvPr>
            <p:ph type="ftr" sz="quarter" idx="11"/>
          </p:nvPr>
        </p:nvSpPr>
        <p:spPr/>
        <p:txBody>
          <a:bodyPr/>
          <a:lstStyle/>
          <a:p>
            <a:endParaRPr lang="de-DE"/>
          </a:p>
        </p:txBody>
      </p:sp>
      <p:sp>
        <p:nvSpPr>
          <p:cNvPr id="6" name="Slide Number Placeholder 5">
            <a:extLst>
              <a:ext uri="{FF2B5EF4-FFF2-40B4-BE49-F238E27FC236}">
                <a16:creationId xmlns:a16="http://schemas.microsoft.com/office/drawing/2014/main" id="{479DBF60-219F-4ACA-B162-5A6722CF3A64}"/>
              </a:ext>
            </a:extLst>
          </p:cNvPr>
          <p:cNvSpPr>
            <a:spLocks noGrp="1"/>
          </p:cNvSpPr>
          <p:nvPr>
            <p:ph type="sldNum" sz="quarter" idx="12"/>
          </p:nvPr>
        </p:nvSpPr>
        <p:spPr/>
        <p:txBody>
          <a:bodyPr/>
          <a:lstStyle/>
          <a:p>
            <a:fld id="{528B79E1-5003-4AAC-A0A4-3D9AF5BEEDFC}" type="slidenum">
              <a:rPr lang="de-DE" smtClean="0"/>
              <a:t>‹#›</a:t>
            </a:fld>
            <a:endParaRPr lang="de-DE"/>
          </a:p>
        </p:txBody>
      </p:sp>
    </p:spTree>
    <p:extLst>
      <p:ext uri="{BB962C8B-B14F-4D97-AF65-F5344CB8AC3E}">
        <p14:creationId xmlns:p14="http://schemas.microsoft.com/office/powerpoint/2010/main" val="12234541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CED19C-C79F-4DA9-9770-DA88E4EAE21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de-DE"/>
          </a:p>
        </p:txBody>
      </p:sp>
      <p:sp>
        <p:nvSpPr>
          <p:cNvPr id="3" name="Text Placeholder 2">
            <a:extLst>
              <a:ext uri="{FF2B5EF4-FFF2-40B4-BE49-F238E27FC236}">
                <a16:creationId xmlns:a16="http://schemas.microsoft.com/office/drawing/2014/main" id="{45D48FEC-993F-4169-B1E7-7F39FD81560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402DF915-D478-49C8-8DA9-F16E02F61F28}"/>
              </a:ext>
            </a:extLst>
          </p:cNvPr>
          <p:cNvSpPr>
            <a:spLocks noGrp="1"/>
          </p:cNvSpPr>
          <p:nvPr>
            <p:ph type="dt" sz="half" idx="10"/>
          </p:nvPr>
        </p:nvSpPr>
        <p:spPr/>
        <p:txBody>
          <a:bodyPr/>
          <a:lstStyle/>
          <a:p>
            <a:fld id="{55444F74-2194-45C2-9DFA-FB04CBCC523D}" type="datetimeFigureOut">
              <a:rPr lang="de-DE" smtClean="0"/>
              <a:t>11.01.2018</a:t>
            </a:fld>
            <a:endParaRPr lang="de-DE"/>
          </a:p>
        </p:txBody>
      </p:sp>
      <p:sp>
        <p:nvSpPr>
          <p:cNvPr id="5" name="Footer Placeholder 4">
            <a:extLst>
              <a:ext uri="{FF2B5EF4-FFF2-40B4-BE49-F238E27FC236}">
                <a16:creationId xmlns:a16="http://schemas.microsoft.com/office/drawing/2014/main" id="{4B781202-6F67-4111-8BD6-F2B9D62B20D8}"/>
              </a:ext>
            </a:extLst>
          </p:cNvPr>
          <p:cNvSpPr>
            <a:spLocks noGrp="1"/>
          </p:cNvSpPr>
          <p:nvPr>
            <p:ph type="ftr" sz="quarter" idx="11"/>
          </p:nvPr>
        </p:nvSpPr>
        <p:spPr/>
        <p:txBody>
          <a:bodyPr/>
          <a:lstStyle/>
          <a:p>
            <a:endParaRPr lang="de-DE"/>
          </a:p>
        </p:txBody>
      </p:sp>
      <p:sp>
        <p:nvSpPr>
          <p:cNvPr id="6" name="Slide Number Placeholder 5">
            <a:extLst>
              <a:ext uri="{FF2B5EF4-FFF2-40B4-BE49-F238E27FC236}">
                <a16:creationId xmlns:a16="http://schemas.microsoft.com/office/drawing/2014/main" id="{6329B88F-E648-47D4-91B0-88669C0FF2B8}"/>
              </a:ext>
            </a:extLst>
          </p:cNvPr>
          <p:cNvSpPr>
            <a:spLocks noGrp="1"/>
          </p:cNvSpPr>
          <p:nvPr>
            <p:ph type="sldNum" sz="quarter" idx="12"/>
          </p:nvPr>
        </p:nvSpPr>
        <p:spPr/>
        <p:txBody>
          <a:bodyPr/>
          <a:lstStyle/>
          <a:p>
            <a:fld id="{528B79E1-5003-4AAC-A0A4-3D9AF5BEEDFC}" type="slidenum">
              <a:rPr lang="de-DE" smtClean="0"/>
              <a:t>‹#›</a:t>
            </a:fld>
            <a:endParaRPr lang="de-DE"/>
          </a:p>
        </p:txBody>
      </p:sp>
    </p:spTree>
    <p:extLst>
      <p:ext uri="{BB962C8B-B14F-4D97-AF65-F5344CB8AC3E}">
        <p14:creationId xmlns:p14="http://schemas.microsoft.com/office/powerpoint/2010/main" val="17851855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44551C-0D79-454A-B160-07AEB33F7DA0}"/>
              </a:ext>
            </a:extLst>
          </p:cNvPr>
          <p:cNvSpPr>
            <a:spLocks noGrp="1"/>
          </p:cNvSpPr>
          <p:nvPr>
            <p:ph type="title"/>
          </p:nvPr>
        </p:nvSpPr>
        <p:spPr/>
        <p:txBody>
          <a:bodyPr/>
          <a:lstStyle/>
          <a:p>
            <a:r>
              <a:rPr lang="en-US"/>
              <a:t>Click to edit Master title style</a:t>
            </a:r>
            <a:endParaRPr lang="de-DE"/>
          </a:p>
        </p:txBody>
      </p:sp>
      <p:sp>
        <p:nvSpPr>
          <p:cNvPr id="3" name="Content Placeholder 2">
            <a:extLst>
              <a:ext uri="{FF2B5EF4-FFF2-40B4-BE49-F238E27FC236}">
                <a16:creationId xmlns:a16="http://schemas.microsoft.com/office/drawing/2014/main" id="{50090287-876E-4DAC-A29A-B5BCDE5B1E93}"/>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Content Placeholder 3">
            <a:extLst>
              <a:ext uri="{FF2B5EF4-FFF2-40B4-BE49-F238E27FC236}">
                <a16:creationId xmlns:a16="http://schemas.microsoft.com/office/drawing/2014/main" id="{D685D255-5140-4AA3-8E39-B5C1B6405331}"/>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5" name="Date Placeholder 4">
            <a:extLst>
              <a:ext uri="{FF2B5EF4-FFF2-40B4-BE49-F238E27FC236}">
                <a16:creationId xmlns:a16="http://schemas.microsoft.com/office/drawing/2014/main" id="{ADBA171E-5C29-4EDD-9C43-7D9678AACB22}"/>
              </a:ext>
            </a:extLst>
          </p:cNvPr>
          <p:cNvSpPr>
            <a:spLocks noGrp="1"/>
          </p:cNvSpPr>
          <p:nvPr>
            <p:ph type="dt" sz="half" idx="10"/>
          </p:nvPr>
        </p:nvSpPr>
        <p:spPr/>
        <p:txBody>
          <a:bodyPr/>
          <a:lstStyle/>
          <a:p>
            <a:fld id="{55444F74-2194-45C2-9DFA-FB04CBCC523D}" type="datetimeFigureOut">
              <a:rPr lang="de-DE" smtClean="0"/>
              <a:t>11.01.2018</a:t>
            </a:fld>
            <a:endParaRPr lang="de-DE"/>
          </a:p>
        </p:txBody>
      </p:sp>
      <p:sp>
        <p:nvSpPr>
          <p:cNvPr id="6" name="Footer Placeholder 5">
            <a:extLst>
              <a:ext uri="{FF2B5EF4-FFF2-40B4-BE49-F238E27FC236}">
                <a16:creationId xmlns:a16="http://schemas.microsoft.com/office/drawing/2014/main" id="{FE4CBDE0-DFDA-4A80-A8F3-30686AF60B19}"/>
              </a:ext>
            </a:extLst>
          </p:cNvPr>
          <p:cNvSpPr>
            <a:spLocks noGrp="1"/>
          </p:cNvSpPr>
          <p:nvPr>
            <p:ph type="ftr" sz="quarter" idx="11"/>
          </p:nvPr>
        </p:nvSpPr>
        <p:spPr/>
        <p:txBody>
          <a:bodyPr/>
          <a:lstStyle/>
          <a:p>
            <a:endParaRPr lang="de-DE"/>
          </a:p>
        </p:txBody>
      </p:sp>
      <p:sp>
        <p:nvSpPr>
          <p:cNvPr id="7" name="Slide Number Placeholder 6">
            <a:extLst>
              <a:ext uri="{FF2B5EF4-FFF2-40B4-BE49-F238E27FC236}">
                <a16:creationId xmlns:a16="http://schemas.microsoft.com/office/drawing/2014/main" id="{1B3CF0C1-BBAA-49E4-8312-DED4BFB2B8E7}"/>
              </a:ext>
            </a:extLst>
          </p:cNvPr>
          <p:cNvSpPr>
            <a:spLocks noGrp="1"/>
          </p:cNvSpPr>
          <p:nvPr>
            <p:ph type="sldNum" sz="quarter" idx="12"/>
          </p:nvPr>
        </p:nvSpPr>
        <p:spPr/>
        <p:txBody>
          <a:bodyPr/>
          <a:lstStyle/>
          <a:p>
            <a:fld id="{528B79E1-5003-4AAC-A0A4-3D9AF5BEEDFC}" type="slidenum">
              <a:rPr lang="de-DE" smtClean="0"/>
              <a:t>‹#›</a:t>
            </a:fld>
            <a:endParaRPr lang="de-DE"/>
          </a:p>
        </p:txBody>
      </p:sp>
    </p:spTree>
    <p:extLst>
      <p:ext uri="{BB962C8B-B14F-4D97-AF65-F5344CB8AC3E}">
        <p14:creationId xmlns:p14="http://schemas.microsoft.com/office/powerpoint/2010/main" val="16960209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B818C1-CFB1-48DA-B245-FB9096931566}"/>
              </a:ext>
            </a:extLst>
          </p:cNvPr>
          <p:cNvSpPr>
            <a:spLocks noGrp="1"/>
          </p:cNvSpPr>
          <p:nvPr>
            <p:ph type="title"/>
          </p:nvPr>
        </p:nvSpPr>
        <p:spPr>
          <a:xfrm>
            <a:off x="839788" y="365125"/>
            <a:ext cx="10515600" cy="1325563"/>
          </a:xfrm>
        </p:spPr>
        <p:txBody>
          <a:bodyPr/>
          <a:lstStyle/>
          <a:p>
            <a:r>
              <a:rPr lang="en-US"/>
              <a:t>Click to edit Master title style</a:t>
            </a:r>
            <a:endParaRPr lang="de-DE"/>
          </a:p>
        </p:txBody>
      </p:sp>
      <p:sp>
        <p:nvSpPr>
          <p:cNvPr id="3" name="Text Placeholder 2">
            <a:extLst>
              <a:ext uri="{FF2B5EF4-FFF2-40B4-BE49-F238E27FC236}">
                <a16:creationId xmlns:a16="http://schemas.microsoft.com/office/drawing/2014/main" id="{0935B6C8-A231-4415-8A0C-909A0187493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5477935E-B470-4F88-96C4-41F30BB07FA2}"/>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5" name="Text Placeholder 4">
            <a:extLst>
              <a:ext uri="{FF2B5EF4-FFF2-40B4-BE49-F238E27FC236}">
                <a16:creationId xmlns:a16="http://schemas.microsoft.com/office/drawing/2014/main" id="{F1662862-8D86-46B0-A6B4-42CF49303A4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B27FA613-70EC-4285-8810-CF6C1C8E1D40}"/>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7" name="Date Placeholder 6">
            <a:extLst>
              <a:ext uri="{FF2B5EF4-FFF2-40B4-BE49-F238E27FC236}">
                <a16:creationId xmlns:a16="http://schemas.microsoft.com/office/drawing/2014/main" id="{104AD665-59EF-4D14-B1FF-C26C98BB4DF9}"/>
              </a:ext>
            </a:extLst>
          </p:cNvPr>
          <p:cNvSpPr>
            <a:spLocks noGrp="1"/>
          </p:cNvSpPr>
          <p:nvPr>
            <p:ph type="dt" sz="half" idx="10"/>
          </p:nvPr>
        </p:nvSpPr>
        <p:spPr/>
        <p:txBody>
          <a:bodyPr/>
          <a:lstStyle/>
          <a:p>
            <a:fld id="{55444F74-2194-45C2-9DFA-FB04CBCC523D}" type="datetimeFigureOut">
              <a:rPr lang="de-DE" smtClean="0"/>
              <a:t>11.01.2018</a:t>
            </a:fld>
            <a:endParaRPr lang="de-DE"/>
          </a:p>
        </p:txBody>
      </p:sp>
      <p:sp>
        <p:nvSpPr>
          <p:cNvPr id="8" name="Footer Placeholder 7">
            <a:extLst>
              <a:ext uri="{FF2B5EF4-FFF2-40B4-BE49-F238E27FC236}">
                <a16:creationId xmlns:a16="http://schemas.microsoft.com/office/drawing/2014/main" id="{204BB9B7-07C1-4324-BAF6-3C1E1ECCE285}"/>
              </a:ext>
            </a:extLst>
          </p:cNvPr>
          <p:cNvSpPr>
            <a:spLocks noGrp="1"/>
          </p:cNvSpPr>
          <p:nvPr>
            <p:ph type="ftr" sz="quarter" idx="11"/>
          </p:nvPr>
        </p:nvSpPr>
        <p:spPr/>
        <p:txBody>
          <a:bodyPr/>
          <a:lstStyle/>
          <a:p>
            <a:endParaRPr lang="de-DE"/>
          </a:p>
        </p:txBody>
      </p:sp>
      <p:sp>
        <p:nvSpPr>
          <p:cNvPr id="9" name="Slide Number Placeholder 8">
            <a:extLst>
              <a:ext uri="{FF2B5EF4-FFF2-40B4-BE49-F238E27FC236}">
                <a16:creationId xmlns:a16="http://schemas.microsoft.com/office/drawing/2014/main" id="{63E5A9A5-ECAF-4682-B8FE-816FAB336067}"/>
              </a:ext>
            </a:extLst>
          </p:cNvPr>
          <p:cNvSpPr>
            <a:spLocks noGrp="1"/>
          </p:cNvSpPr>
          <p:nvPr>
            <p:ph type="sldNum" sz="quarter" idx="12"/>
          </p:nvPr>
        </p:nvSpPr>
        <p:spPr/>
        <p:txBody>
          <a:bodyPr/>
          <a:lstStyle/>
          <a:p>
            <a:fld id="{528B79E1-5003-4AAC-A0A4-3D9AF5BEEDFC}" type="slidenum">
              <a:rPr lang="de-DE" smtClean="0"/>
              <a:t>‹#›</a:t>
            </a:fld>
            <a:endParaRPr lang="de-DE"/>
          </a:p>
        </p:txBody>
      </p:sp>
    </p:spTree>
    <p:extLst>
      <p:ext uri="{BB962C8B-B14F-4D97-AF65-F5344CB8AC3E}">
        <p14:creationId xmlns:p14="http://schemas.microsoft.com/office/powerpoint/2010/main" val="26949173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2DC82A-817E-4318-9732-E6DEEC4F8EEA}"/>
              </a:ext>
            </a:extLst>
          </p:cNvPr>
          <p:cNvSpPr>
            <a:spLocks noGrp="1"/>
          </p:cNvSpPr>
          <p:nvPr>
            <p:ph type="title"/>
          </p:nvPr>
        </p:nvSpPr>
        <p:spPr/>
        <p:txBody>
          <a:bodyPr/>
          <a:lstStyle/>
          <a:p>
            <a:r>
              <a:rPr lang="en-US"/>
              <a:t>Click to edit Master title style</a:t>
            </a:r>
            <a:endParaRPr lang="de-DE"/>
          </a:p>
        </p:txBody>
      </p:sp>
      <p:sp>
        <p:nvSpPr>
          <p:cNvPr id="3" name="Date Placeholder 2">
            <a:extLst>
              <a:ext uri="{FF2B5EF4-FFF2-40B4-BE49-F238E27FC236}">
                <a16:creationId xmlns:a16="http://schemas.microsoft.com/office/drawing/2014/main" id="{330991D5-E943-408D-8742-7C663192C20B}"/>
              </a:ext>
            </a:extLst>
          </p:cNvPr>
          <p:cNvSpPr>
            <a:spLocks noGrp="1"/>
          </p:cNvSpPr>
          <p:nvPr>
            <p:ph type="dt" sz="half" idx="10"/>
          </p:nvPr>
        </p:nvSpPr>
        <p:spPr/>
        <p:txBody>
          <a:bodyPr/>
          <a:lstStyle/>
          <a:p>
            <a:fld id="{55444F74-2194-45C2-9DFA-FB04CBCC523D}" type="datetimeFigureOut">
              <a:rPr lang="de-DE" smtClean="0"/>
              <a:t>11.01.2018</a:t>
            </a:fld>
            <a:endParaRPr lang="de-DE"/>
          </a:p>
        </p:txBody>
      </p:sp>
      <p:sp>
        <p:nvSpPr>
          <p:cNvPr id="4" name="Footer Placeholder 3">
            <a:extLst>
              <a:ext uri="{FF2B5EF4-FFF2-40B4-BE49-F238E27FC236}">
                <a16:creationId xmlns:a16="http://schemas.microsoft.com/office/drawing/2014/main" id="{442745B2-4453-4C93-8F83-5300A8A5786B}"/>
              </a:ext>
            </a:extLst>
          </p:cNvPr>
          <p:cNvSpPr>
            <a:spLocks noGrp="1"/>
          </p:cNvSpPr>
          <p:nvPr>
            <p:ph type="ftr" sz="quarter" idx="11"/>
          </p:nvPr>
        </p:nvSpPr>
        <p:spPr/>
        <p:txBody>
          <a:bodyPr/>
          <a:lstStyle/>
          <a:p>
            <a:endParaRPr lang="de-DE"/>
          </a:p>
        </p:txBody>
      </p:sp>
      <p:sp>
        <p:nvSpPr>
          <p:cNvPr id="5" name="Slide Number Placeholder 4">
            <a:extLst>
              <a:ext uri="{FF2B5EF4-FFF2-40B4-BE49-F238E27FC236}">
                <a16:creationId xmlns:a16="http://schemas.microsoft.com/office/drawing/2014/main" id="{6E5813CB-4E6D-4210-9719-CCAAA92A7D3C}"/>
              </a:ext>
            </a:extLst>
          </p:cNvPr>
          <p:cNvSpPr>
            <a:spLocks noGrp="1"/>
          </p:cNvSpPr>
          <p:nvPr>
            <p:ph type="sldNum" sz="quarter" idx="12"/>
          </p:nvPr>
        </p:nvSpPr>
        <p:spPr/>
        <p:txBody>
          <a:bodyPr/>
          <a:lstStyle/>
          <a:p>
            <a:fld id="{528B79E1-5003-4AAC-A0A4-3D9AF5BEEDFC}" type="slidenum">
              <a:rPr lang="de-DE" smtClean="0"/>
              <a:t>‹#›</a:t>
            </a:fld>
            <a:endParaRPr lang="de-DE"/>
          </a:p>
        </p:txBody>
      </p:sp>
    </p:spTree>
    <p:extLst>
      <p:ext uri="{BB962C8B-B14F-4D97-AF65-F5344CB8AC3E}">
        <p14:creationId xmlns:p14="http://schemas.microsoft.com/office/powerpoint/2010/main" val="7899088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91AAE9F-AA63-44B2-B827-5DB84ADFC122}"/>
              </a:ext>
            </a:extLst>
          </p:cNvPr>
          <p:cNvSpPr>
            <a:spLocks noGrp="1"/>
          </p:cNvSpPr>
          <p:nvPr>
            <p:ph type="dt" sz="half" idx="10"/>
          </p:nvPr>
        </p:nvSpPr>
        <p:spPr/>
        <p:txBody>
          <a:bodyPr/>
          <a:lstStyle/>
          <a:p>
            <a:fld id="{55444F74-2194-45C2-9DFA-FB04CBCC523D}" type="datetimeFigureOut">
              <a:rPr lang="de-DE" smtClean="0"/>
              <a:t>11.01.2018</a:t>
            </a:fld>
            <a:endParaRPr lang="de-DE"/>
          </a:p>
        </p:txBody>
      </p:sp>
      <p:sp>
        <p:nvSpPr>
          <p:cNvPr id="3" name="Footer Placeholder 2">
            <a:extLst>
              <a:ext uri="{FF2B5EF4-FFF2-40B4-BE49-F238E27FC236}">
                <a16:creationId xmlns:a16="http://schemas.microsoft.com/office/drawing/2014/main" id="{704DBB71-1C9B-4553-A807-4733D3AE1872}"/>
              </a:ext>
            </a:extLst>
          </p:cNvPr>
          <p:cNvSpPr>
            <a:spLocks noGrp="1"/>
          </p:cNvSpPr>
          <p:nvPr>
            <p:ph type="ftr" sz="quarter" idx="11"/>
          </p:nvPr>
        </p:nvSpPr>
        <p:spPr/>
        <p:txBody>
          <a:bodyPr/>
          <a:lstStyle/>
          <a:p>
            <a:endParaRPr lang="de-DE"/>
          </a:p>
        </p:txBody>
      </p:sp>
      <p:sp>
        <p:nvSpPr>
          <p:cNvPr id="4" name="Slide Number Placeholder 3">
            <a:extLst>
              <a:ext uri="{FF2B5EF4-FFF2-40B4-BE49-F238E27FC236}">
                <a16:creationId xmlns:a16="http://schemas.microsoft.com/office/drawing/2014/main" id="{8C554E4A-F316-4A81-A347-254CADC4BF63}"/>
              </a:ext>
            </a:extLst>
          </p:cNvPr>
          <p:cNvSpPr>
            <a:spLocks noGrp="1"/>
          </p:cNvSpPr>
          <p:nvPr>
            <p:ph type="sldNum" sz="quarter" idx="12"/>
          </p:nvPr>
        </p:nvSpPr>
        <p:spPr/>
        <p:txBody>
          <a:bodyPr/>
          <a:lstStyle/>
          <a:p>
            <a:fld id="{528B79E1-5003-4AAC-A0A4-3D9AF5BEEDFC}" type="slidenum">
              <a:rPr lang="de-DE" smtClean="0"/>
              <a:t>‹#›</a:t>
            </a:fld>
            <a:endParaRPr lang="de-DE"/>
          </a:p>
        </p:txBody>
      </p:sp>
    </p:spTree>
    <p:extLst>
      <p:ext uri="{BB962C8B-B14F-4D97-AF65-F5344CB8AC3E}">
        <p14:creationId xmlns:p14="http://schemas.microsoft.com/office/powerpoint/2010/main" val="35874234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F7C55D-0867-4EEE-A279-C87AF592690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de-DE"/>
          </a:p>
        </p:txBody>
      </p:sp>
      <p:sp>
        <p:nvSpPr>
          <p:cNvPr id="3" name="Content Placeholder 2">
            <a:extLst>
              <a:ext uri="{FF2B5EF4-FFF2-40B4-BE49-F238E27FC236}">
                <a16:creationId xmlns:a16="http://schemas.microsoft.com/office/drawing/2014/main" id="{CD61CABD-D273-405A-BDF3-A3E202632F4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Text Placeholder 3">
            <a:extLst>
              <a:ext uri="{FF2B5EF4-FFF2-40B4-BE49-F238E27FC236}">
                <a16:creationId xmlns:a16="http://schemas.microsoft.com/office/drawing/2014/main" id="{166CF3DF-45B3-40AA-A44C-003B0CCEBAC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A621E3A1-F369-44D4-A51D-83D6273344B4}"/>
              </a:ext>
            </a:extLst>
          </p:cNvPr>
          <p:cNvSpPr>
            <a:spLocks noGrp="1"/>
          </p:cNvSpPr>
          <p:nvPr>
            <p:ph type="dt" sz="half" idx="10"/>
          </p:nvPr>
        </p:nvSpPr>
        <p:spPr/>
        <p:txBody>
          <a:bodyPr/>
          <a:lstStyle/>
          <a:p>
            <a:fld id="{55444F74-2194-45C2-9DFA-FB04CBCC523D}" type="datetimeFigureOut">
              <a:rPr lang="de-DE" smtClean="0"/>
              <a:t>11.01.2018</a:t>
            </a:fld>
            <a:endParaRPr lang="de-DE"/>
          </a:p>
        </p:txBody>
      </p:sp>
      <p:sp>
        <p:nvSpPr>
          <p:cNvPr id="6" name="Footer Placeholder 5">
            <a:extLst>
              <a:ext uri="{FF2B5EF4-FFF2-40B4-BE49-F238E27FC236}">
                <a16:creationId xmlns:a16="http://schemas.microsoft.com/office/drawing/2014/main" id="{50F637BE-759C-45F4-A5DF-BC77D2E7B4C3}"/>
              </a:ext>
            </a:extLst>
          </p:cNvPr>
          <p:cNvSpPr>
            <a:spLocks noGrp="1"/>
          </p:cNvSpPr>
          <p:nvPr>
            <p:ph type="ftr" sz="quarter" idx="11"/>
          </p:nvPr>
        </p:nvSpPr>
        <p:spPr/>
        <p:txBody>
          <a:bodyPr/>
          <a:lstStyle/>
          <a:p>
            <a:endParaRPr lang="de-DE"/>
          </a:p>
        </p:txBody>
      </p:sp>
      <p:sp>
        <p:nvSpPr>
          <p:cNvPr id="7" name="Slide Number Placeholder 6">
            <a:extLst>
              <a:ext uri="{FF2B5EF4-FFF2-40B4-BE49-F238E27FC236}">
                <a16:creationId xmlns:a16="http://schemas.microsoft.com/office/drawing/2014/main" id="{FFFCF1AC-FA3E-4436-BE49-8F8D1CAC2039}"/>
              </a:ext>
            </a:extLst>
          </p:cNvPr>
          <p:cNvSpPr>
            <a:spLocks noGrp="1"/>
          </p:cNvSpPr>
          <p:nvPr>
            <p:ph type="sldNum" sz="quarter" idx="12"/>
          </p:nvPr>
        </p:nvSpPr>
        <p:spPr/>
        <p:txBody>
          <a:bodyPr/>
          <a:lstStyle/>
          <a:p>
            <a:fld id="{528B79E1-5003-4AAC-A0A4-3D9AF5BEEDFC}" type="slidenum">
              <a:rPr lang="de-DE" smtClean="0"/>
              <a:t>‹#›</a:t>
            </a:fld>
            <a:endParaRPr lang="de-DE"/>
          </a:p>
        </p:txBody>
      </p:sp>
    </p:spTree>
    <p:extLst>
      <p:ext uri="{BB962C8B-B14F-4D97-AF65-F5344CB8AC3E}">
        <p14:creationId xmlns:p14="http://schemas.microsoft.com/office/powerpoint/2010/main" val="32509166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193E54-51C4-4008-8AAA-CD6CF4D7573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de-DE"/>
          </a:p>
        </p:txBody>
      </p:sp>
      <p:sp>
        <p:nvSpPr>
          <p:cNvPr id="3" name="Picture Placeholder 2">
            <a:extLst>
              <a:ext uri="{FF2B5EF4-FFF2-40B4-BE49-F238E27FC236}">
                <a16:creationId xmlns:a16="http://schemas.microsoft.com/office/drawing/2014/main" id="{9941F5EB-1B84-40A3-90B5-4877E829BEE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 Placeholder 3">
            <a:extLst>
              <a:ext uri="{FF2B5EF4-FFF2-40B4-BE49-F238E27FC236}">
                <a16:creationId xmlns:a16="http://schemas.microsoft.com/office/drawing/2014/main" id="{46B2722A-2BBB-4CAC-B308-49290FB5CAB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46FFECC2-817C-41C9-AC08-8507F23B5DEC}"/>
              </a:ext>
            </a:extLst>
          </p:cNvPr>
          <p:cNvSpPr>
            <a:spLocks noGrp="1"/>
          </p:cNvSpPr>
          <p:nvPr>
            <p:ph type="dt" sz="half" idx="10"/>
          </p:nvPr>
        </p:nvSpPr>
        <p:spPr/>
        <p:txBody>
          <a:bodyPr/>
          <a:lstStyle/>
          <a:p>
            <a:fld id="{55444F74-2194-45C2-9DFA-FB04CBCC523D}" type="datetimeFigureOut">
              <a:rPr lang="de-DE" smtClean="0"/>
              <a:t>11.01.2018</a:t>
            </a:fld>
            <a:endParaRPr lang="de-DE"/>
          </a:p>
        </p:txBody>
      </p:sp>
      <p:sp>
        <p:nvSpPr>
          <p:cNvPr id="6" name="Footer Placeholder 5">
            <a:extLst>
              <a:ext uri="{FF2B5EF4-FFF2-40B4-BE49-F238E27FC236}">
                <a16:creationId xmlns:a16="http://schemas.microsoft.com/office/drawing/2014/main" id="{DB12A79F-4AFE-4668-9B15-C2AFE0AE70E7}"/>
              </a:ext>
            </a:extLst>
          </p:cNvPr>
          <p:cNvSpPr>
            <a:spLocks noGrp="1"/>
          </p:cNvSpPr>
          <p:nvPr>
            <p:ph type="ftr" sz="quarter" idx="11"/>
          </p:nvPr>
        </p:nvSpPr>
        <p:spPr/>
        <p:txBody>
          <a:bodyPr/>
          <a:lstStyle/>
          <a:p>
            <a:endParaRPr lang="de-DE"/>
          </a:p>
        </p:txBody>
      </p:sp>
      <p:sp>
        <p:nvSpPr>
          <p:cNvPr id="7" name="Slide Number Placeholder 6">
            <a:extLst>
              <a:ext uri="{FF2B5EF4-FFF2-40B4-BE49-F238E27FC236}">
                <a16:creationId xmlns:a16="http://schemas.microsoft.com/office/drawing/2014/main" id="{24C9AC07-462D-4E79-9564-2EFB4B3F1D9E}"/>
              </a:ext>
            </a:extLst>
          </p:cNvPr>
          <p:cNvSpPr>
            <a:spLocks noGrp="1"/>
          </p:cNvSpPr>
          <p:nvPr>
            <p:ph type="sldNum" sz="quarter" idx="12"/>
          </p:nvPr>
        </p:nvSpPr>
        <p:spPr/>
        <p:txBody>
          <a:bodyPr/>
          <a:lstStyle/>
          <a:p>
            <a:fld id="{528B79E1-5003-4AAC-A0A4-3D9AF5BEEDFC}" type="slidenum">
              <a:rPr lang="de-DE" smtClean="0"/>
              <a:t>‹#›</a:t>
            </a:fld>
            <a:endParaRPr lang="de-DE"/>
          </a:p>
        </p:txBody>
      </p:sp>
    </p:spTree>
    <p:extLst>
      <p:ext uri="{BB962C8B-B14F-4D97-AF65-F5344CB8AC3E}">
        <p14:creationId xmlns:p14="http://schemas.microsoft.com/office/powerpoint/2010/main" val="19297909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2507349-7CAC-4079-8ABD-2B4E0A75E06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de-DE"/>
          </a:p>
        </p:txBody>
      </p:sp>
      <p:sp>
        <p:nvSpPr>
          <p:cNvPr id="3" name="Text Placeholder 2">
            <a:extLst>
              <a:ext uri="{FF2B5EF4-FFF2-40B4-BE49-F238E27FC236}">
                <a16:creationId xmlns:a16="http://schemas.microsoft.com/office/drawing/2014/main" id="{7EFB40F5-4D88-4EF2-8CFE-457A4EA2C0A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Date Placeholder 3">
            <a:extLst>
              <a:ext uri="{FF2B5EF4-FFF2-40B4-BE49-F238E27FC236}">
                <a16:creationId xmlns:a16="http://schemas.microsoft.com/office/drawing/2014/main" id="{BB5CF4CE-5E8A-4369-AAE8-AE67159353C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5444F74-2194-45C2-9DFA-FB04CBCC523D}" type="datetimeFigureOut">
              <a:rPr lang="de-DE" smtClean="0"/>
              <a:t>11.01.2018</a:t>
            </a:fld>
            <a:endParaRPr lang="de-DE"/>
          </a:p>
        </p:txBody>
      </p:sp>
      <p:sp>
        <p:nvSpPr>
          <p:cNvPr id="5" name="Footer Placeholder 4">
            <a:extLst>
              <a:ext uri="{FF2B5EF4-FFF2-40B4-BE49-F238E27FC236}">
                <a16:creationId xmlns:a16="http://schemas.microsoft.com/office/drawing/2014/main" id="{A6D0EA5A-3665-494B-843F-A4C0BD34E00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Slide Number Placeholder 5">
            <a:extLst>
              <a:ext uri="{FF2B5EF4-FFF2-40B4-BE49-F238E27FC236}">
                <a16:creationId xmlns:a16="http://schemas.microsoft.com/office/drawing/2014/main" id="{CC3FED48-4453-49D6-BCE9-F5C83A1ADF1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28B79E1-5003-4AAC-A0A4-3D9AF5BEEDFC}" type="slidenum">
              <a:rPr lang="de-DE" smtClean="0"/>
              <a:t>‹#›</a:t>
            </a:fld>
            <a:endParaRPr lang="de-DE"/>
          </a:p>
        </p:txBody>
      </p:sp>
    </p:spTree>
    <p:extLst>
      <p:ext uri="{BB962C8B-B14F-4D97-AF65-F5344CB8AC3E}">
        <p14:creationId xmlns:p14="http://schemas.microsoft.com/office/powerpoint/2010/main" val="253206668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hyperlink" Target="https://aaronsaray.com/2016/using-json-patch-in-swagger"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712F37-3044-4BD9-AF0E-D27B571DCDE5}"/>
              </a:ext>
            </a:extLst>
          </p:cNvPr>
          <p:cNvSpPr>
            <a:spLocks noGrp="1"/>
          </p:cNvSpPr>
          <p:nvPr>
            <p:ph type="ctrTitle"/>
          </p:nvPr>
        </p:nvSpPr>
        <p:spPr>
          <a:xfrm>
            <a:off x="1524000" y="2173014"/>
            <a:ext cx="9144000" cy="2041634"/>
          </a:xfrm>
        </p:spPr>
        <p:txBody>
          <a:bodyPr/>
          <a:lstStyle/>
          <a:p>
            <a:r>
              <a:rPr lang="de-DE" dirty="0"/>
              <a:t>HTTP PATCH </a:t>
            </a:r>
            <a:r>
              <a:rPr lang="de-DE" dirty="0" err="1"/>
              <a:t>encoding</a:t>
            </a:r>
            <a:endParaRPr lang="de-DE" dirty="0"/>
          </a:p>
        </p:txBody>
      </p:sp>
      <p:sp>
        <p:nvSpPr>
          <p:cNvPr id="3" name="Subtitle 2">
            <a:extLst>
              <a:ext uri="{FF2B5EF4-FFF2-40B4-BE49-F238E27FC236}">
                <a16:creationId xmlns:a16="http://schemas.microsoft.com/office/drawing/2014/main" id="{1DC09D66-770B-4E15-B156-FAC55DFB67AA}"/>
              </a:ext>
            </a:extLst>
          </p:cNvPr>
          <p:cNvSpPr>
            <a:spLocks noGrp="1"/>
          </p:cNvSpPr>
          <p:nvPr>
            <p:ph type="subTitle" idx="1"/>
          </p:nvPr>
        </p:nvSpPr>
        <p:spPr>
          <a:xfrm>
            <a:off x="1166649" y="5202238"/>
            <a:ext cx="9827172" cy="668172"/>
          </a:xfrm>
        </p:spPr>
        <p:txBody>
          <a:bodyPr/>
          <a:lstStyle/>
          <a:p>
            <a:r>
              <a:rPr lang="de-DE" dirty="0"/>
              <a:t>Source: Nokia, Nokia Shanghai-Bell</a:t>
            </a:r>
          </a:p>
        </p:txBody>
      </p:sp>
      <p:sp>
        <p:nvSpPr>
          <p:cNvPr id="4" name="Subtitle 2">
            <a:extLst>
              <a:ext uri="{FF2B5EF4-FFF2-40B4-BE49-F238E27FC236}">
                <a16:creationId xmlns:a16="http://schemas.microsoft.com/office/drawing/2014/main" id="{71F9E976-275B-4E09-B06B-C0FAEF414215}"/>
              </a:ext>
            </a:extLst>
          </p:cNvPr>
          <p:cNvSpPr txBox="1">
            <a:spLocks/>
          </p:cNvSpPr>
          <p:nvPr/>
        </p:nvSpPr>
        <p:spPr>
          <a:xfrm>
            <a:off x="1524000" y="517252"/>
            <a:ext cx="9144000" cy="165576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GB" b="1" dirty="0">
                <a:latin typeface="Arial" panose="020B0604020202020204" pitchFamily="34" charset="0"/>
                <a:ea typeface="Times New Roman" panose="02020603050405020304" pitchFamily="18" charset="0"/>
                <a:cs typeface="Times New Roman" panose="02020603050405020304" pitchFamily="18" charset="0"/>
              </a:rPr>
              <a:t>3GPP TSG CT3 Meeting #94				C3-18</a:t>
            </a:r>
            <a:r>
              <a:rPr lang="de-DE" b="1" dirty="0">
                <a:latin typeface="Arial" panose="020B0604020202020204" pitchFamily="34" charset="0"/>
                <a:ea typeface="Times New Roman" panose="02020603050405020304" pitchFamily="18" charset="0"/>
                <a:cs typeface="Times New Roman" panose="02020603050405020304" pitchFamily="18" charset="0"/>
              </a:rPr>
              <a:t>0015</a:t>
            </a:r>
            <a:endParaRPr lang="de-DE" sz="2800" dirty="0">
              <a:effectLst/>
              <a:latin typeface="Arial" panose="020B0604020202020204" pitchFamily="34" charset="0"/>
              <a:ea typeface="Times New Roman" panose="02020603050405020304" pitchFamily="18" charset="0"/>
              <a:cs typeface="Times New Roman" panose="02020603050405020304" pitchFamily="18" charset="0"/>
            </a:endParaRPr>
          </a:p>
          <a:p>
            <a:pPr algn="l">
              <a:spcAft>
                <a:spcPts val="0"/>
              </a:spcAft>
            </a:pPr>
            <a:r>
              <a:rPr lang="en-GB" b="1" dirty="0">
                <a:latin typeface="Arial" panose="020B0604020202020204" pitchFamily="34" charset="0"/>
                <a:ea typeface="Times New Roman" panose="02020603050405020304" pitchFamily="18" charset="0"/>
                <a:cs typeface="Times New Roman" panose="02020603050405020304" pitchFamily="18" charset="0"/>
              </a:rPr>
              <a:t>3GPP TSG CT4 Meeting #82				C4-1</a:t>
            </a:r>
            <a:r>
              <a:rPr lang="de-DE" b="1" dirty="0">
                <a:latin typeface="Arial" panose="020B0604020202020204" pitchFamily="34" charset="0"/>
                <a:ea typeface="Times New Roman" panose="02020603050405020304" pitchFamily="18" charset="0"/>
                <a:cs typeface="Times New Roman" panose="02020603050405020304" pitchFamily="18" charset="0"/>
              </a:rPr>
              <a:t>81165</a:t>
            </a:r>
            <a:endParaRPr lang="de-DE" sz="2000" dirty="0">
              <a:effectLst/>
              <a:latin typeface="Arial" panose="020B0604020202020204" pitchFamily="34" charset="0"/>
              <a:ea typeface="Times New Roman" panose="02020603050405020304" pitchFamily="18" charset="0"/>
              <a:cs typeface="Times New Roman" panose="02020603050405020304" pitchFamily="18" charset="0"/>
            </a:endParaRPr>
          </a:p>
          <a:p>
            <a:pPr algn="l">
              <a:spcAft>
                <a:spcPts val="0"/>
              </a:spcAft>
            </a:pPr>
            <a:r>
              <a:rPr lang="en-US" b="1" dirty="0">
                <a:latin typeface="Arial" panose="020B0604020202020204" pitchFamily="34" charset="0"/>
                <a:ea typeface="Times New Roman" panose="02020603050405020304" pitchFamily="18" charset="0"/>
                <a:cs typeface="Times New Roman" panose="02020603050405020304" pitchFamily="18" charset="0"/>
              </a:rPr>
              <a:t>Gothenburg, Sweden, 22 - 26 January 2018</a:t>
            </a:r>
            <a:endParaRPr lang="de-DE" dirty="0"/>
          </a:p>
        </p:txBody>
      </p:sp>
    </p:spTree>
    <p:extLst>
      <p:ext uri="{BB962C8B-B14F-4D97-AF65-F5344CB8AC3E}">
        <p14:creationId xmlns:p14="http://schemas.microsoft.com/office/powerpoint/2010/main" val="10346663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4F9A2A-1CCD-4019-8116-1368A79D6FA4}"/>
              </a:ext>
            </a:extLst>
          </p:cNvPr>
          <p:cNvSpPr>
            <a:spLocks noGrp="1"/>
          </p:cNvSpPr>
          <p:nvPr>
            <p:ph type="title"/>
          </p:nvPr>
        </p:nvSpPr>
        <p:spPr>
          <a:xfrm>
            <a:off x="838200" y="365126"/>
            <a:ext cx="10515600" cy="769015"/>
          </a:xfrm>
        </p:spPr>
        <p:txBody>
          <a:bodyPr/>
          <a:lstStyle/>
          <a:p>
            <a:r>
              <a:rPr lang="de-DE" dirty="0"/>
              <a:t>Summary</a:t>
            </a:r>
          </a:p>
        </p:txBody>
      </p:sp>
      <p:graphicFrame>
        <p:nvGraphicFramePr>
          <p:cNvPr id="5" name="Content Placeholder 4">
            <a:extLst>
              <a:ext uri="{FF2B5EF4-FFF2-40B4-BE49-F238E27FC236}">
                <a16:creationId xmlns:a16="http://schemas.microsoft.com/office/drawing/2014/main" id="{E2DF296C-FED3-485F-89B2-60B14662AAD7}"/>
              </a:ext>
            </a:extLst>
          </p:cNvPr>
          <p:cNvGraphicFramePr>
            <a:graphicFrameLocks noGrp="1"/>
          </p:cNvGraphicFramePr>
          <p:nvPr>
            <p:ph idx="1"/>
            <p:extLst/>
          </p:nvPr>
        </p:nvGraphicFramePr>
        <p:xfrm>
          <a:off x="878957" y="1329193"/>
          <a:ext cx="10474842" cy="5396610"/>
        </p:xfrm>
        <a:graphic>
          <a:graphicData uri="http://schemas.openxmlformats.org/drawingml/2006/table">
            <a:tbl>
              <a:tblPr firstRow="1" bandRow="1">
                <a:tableStyleId>{5C22544A-7EE6-4342-B048-85BDC9FD1C3A}</a:tableStyleId>
              </a:tblPr>
              <a:tblGrid>
                <a:gridCol w="1942213">
                  <a:extLst>
                    <a:ext uri="{9D8B030D-6E8A-4147-A177-3AD203B41FA5}">
                      <a16:colId xmlns:a16="http://schemas.microsoft.com/office/drawing/2014/main" val="2585261711"/>
                    </a:ext>
                  </a:extLst>
                </a:gridCol>
                <a:gridCol w="3033824">
                  <a:extLst>
                    <a:ext uri="{9D8B030D-6E8A-4147-A177-3AD203B41FA5}">
                      <a16:colId xmlns:a16="http://schemas.microsoft.com/office/drawing/2014/main" val="4057854618"/>
                    </a:ext>
                  </a:extLst>
                </a:gridCol>
                <a:gridCol w="2869905">
                  <a:extLst>
                    <a:ext uri="{9D8B030D-6E8A-4147-A177-3AD203B41FA5}">
                      <a16:colId xmlns:a16="http://schemas.microsoft.com/office/drawing/2014/main" val="78264107"/>
                    </a:ext>
                  </a:extLst>
                </a:gridCol>
                <a:gridCol w="2628900">
                  <a:extLst>
                    <a:ext uri="{9D8B030D-6E8A-4147-A177-3AD203B41FA5}">
                      <a16:colId xmlns:a16="http://schemas.microsoft.com/office/drawing/2014/main" val="15227388"/>
                    </a:ext>
                  </a:extLst>
                </a:gridCol>
              </a:tblGrid>
              <a:tr h="294640">
                <a:tc>
                  <a:txBody>
                    <a:bodyPr/>
                    <a:lstStyle/>
                    <a:p>
                      <a:r>
                        <a:rPr lang="de-DE" sz="1300" dirty="0" err="1"/>
                        <a:t>Criterion</a:t>
                      </a:r>
                      <a:endParaRPr lang="de-DE" sz="1300" dirty="0"/>
                    </a:p>
                  </a:txBody>
                  <a:tcPr/>
                </a:tc>
                <a:tc>
                  <a:txBody>
                    <a:bodyPr/>
                    <a:lstStyle/>
                    <a:p>
                      <a:r>
                        <a:rPr lang="de-DE" sz="1300" dirty="0"/>
                        <a:t>JSON PATCH</a:t>
                      </a:r>
                    </a:p>
                  </a:txBody>
                  <a:tcPr/>
                </a:tc>
                <a:tc>
                  <a:txBody>
                    <a:bodyPr/>
                    <a:lstStyle/>
                    <a:p>
                      <a:r>
                        <a:rPr lang="de-DE" sz="1300" dirty="0"/>
                        <a:t>JSON </a:t>
                      </a:r>
                      <a:r>
                        <a:rPr lang="de-DE" sz="1300" dirty="0" err="1"/>
                        <a:t>Merge</a:t>
                      </a:r>
                      <a:r>
                        <a:rPr lang="de-DE" sz="1300" dirty="0"/>
                        <a:t> PATCH</a:t>
                      </a:r>
                    </a:p>
                  </a:txBody>
                  <a:tcPr/>
                </a:tc>
                <a:tc>
                  <a:txBody>
                    <a:bodyPr/>
                    <a:lstStyle/>
                    <a:p>
                      <a:r>
                        <a:rPr lang="de-DE" sz="1300" dirty="0"/>
                        <a:t>Enhanced  JSON </a:t>
                      </a:r>
                      <a:r>
                        <a:rPr lang="de-DE" sz="1300" dirty="0" err="1"/>
                        <a:t>Merge</a:t>
                      </a:r>
                      <a:r>
                        <a:rPr lang="de-DE" sz="1300" dirty="0"/>
                        <a:t> PATCH</a:t>
                      </a:r>
                    </a:p>
                  </a:txBody>
                  <a:tcPr/>
                </a:tc>
                <a:extLst>
                  <a:ext uri="{0D108BD9-81ED-4DB2-BD59-A6C34878D82A}">
                    <a16:rowId xmlns:a16="http://schemas.microsoft.com/office/drawing/2014/main" val="528640043"/>
                  </a:ext>
                </a:extLst>
              </a:tr>
              <a:tr h="786215">
                <a:tc>
                  <a:txBody>
                    <a:bodyPr/>
                    <a:lstStyle/>
                    <a:p>
                      <a:r>
                        <a:rPr lang="en-GB" sz="1100" noProof="0" dirty="0"/>
                        <a:t>Scope of Modifications</a:t>
                      </a:r>
                    </a:p>
                  </a:txBody>
                  <a:tcPr/>
                </a:tc>
                <a:tc>
                  <a:txBody>
                    <a:bodyPr/>
                    <a:lstStyle/>
                    <a:p>
                      <a:r>
                        <a:rPr lang="en-GB" sz="1100" noProof="0" dirty="0"/>
                        <a:t>Widest:</a:t>
                      </a:r>
                    </a:p>
                    <a:p>
                      <a:r>
                        <a:rPr lang="en-GB" sz="1100" noProof="0" dirty="0"/>
                        <a:t>Supports modification of any individual array element and deleting attributes that use „Null“ value</a:t>
                      </a:r>
                    </a:p>
                  </a:txBody>
                  <a:tcPr/>
                </a:tc>
                <a:tc>
                  <a:txBody>
                    <a:bodyPr/>
                    <a:lstStyle/>
                    <a:p>
                      <a:r>
                        <a:rPr lang="en-GB" sz="1100" noProof="0" dirty="0"/>
                        <a:t>Restricted:</a:t>
                      </a:r>
                    </a:p>
                    <a:p>
                      <a:r>
                        <a:rPr lang="en-GB" sz="1100" noProof="0" dirty="0"/>
                        <a:t>modification of individual array element and deleting attributes that use „Null“ value not supported</a:t>
                      </a:r>
                    </a:p>
                  </a:txBody>
                  <a:tcPr/>
                </a:tc>
                <a:tc>
                  <a:txBody>
                    <a:bodyPr/>
                    <a:lstStyle/>
                    <a:p>
                      <a:r>
                        <a:rPr lang="en-GB" sz="1100" noProof="0" dirty="0"/>
                        <a:t>Intermediate:</a:t>
                      </a:r>
                    </a:p>
                    <a:p>
                      <a:r>
                        <a:rPr lang="en-GB" sz="1100" noProof="0" dirty="0"/>
                        <a:t>Supports modification of individual array elements that are structed elements including an identifier </a:t>
                      </a:r>
                    </a:p>
                  </a:txBody>
                  <a:tcPr/>
                </a:tc>
                <a:extLst>
                  <a:ext uri="{0D108BD9-81ED-4DB2-BD59-A6C34878D82A}">
                    <a16:rowId xmlns:a16="http://schemas.microsoft.com/office/drawing/2014/main" val="3904268185"/>
                  </a:ext>
                </a:extLst>
              </a:tr>
              <a:tr h="297712">
                <a:tc>
                  <a:txBody>
                    <a:bodyPr/>
                    <a:lstStyle/>
                    <a:p>
                      <a:r>
                        <a:rPr lang="en-GB" sz="1100" noProof="0" dirty="0"/>
                        <a:t>Implementation Complexity</a:t>
                      </a:r>
                    </a:p>
                  </a:txBody>
                  <a:tcPr/>
                </a:tc>
                <a:tc>
                  <a:txBody>
                    <a:bodyPr/>
                    <a:lstStyle/>
                    <a:p>
                      <a:r>
                        <a:rPr lang="en-GB" sz="1100" noProof="0" dirty="0"/>
                        <a:t>High (does not fit well to </a:t>
                      </a:r>
                      <a:r>
                        <a:rPr lang="en-GB" sz="1100" noProof="0" dirty="0" err="1"/>
                        <a:t>OpenAPI</a:t>
                      </a:r>
                      <a:r>
                        <a:rPr lang="en-GB" sz="1100" noProof="0" dirty="0"/>
                        <a:t> tooling)</a:t>
                      </a:r>
                    </a:p>
                  </a:txBody>
                  <a:tcPr/>
                </a:tc>
                <a:tc>
                  <a:txBody>
                    <a:bodyPr/>
                    <a:lstStyle/>
                    <a:p>
                      <a:r>
                        <a:rPr lang="en-GB" sz="1100" noProof="0" dirty="0"/>
                        <a:t>Low</a:t>
                      </a:r>
                    </a:p>
                  </a:txBody>
                  <a:tcPr/>
                </a:tc>
                <a:tc>
                  <a:txBody>
                    <a:bodyPr/>
                    <a:lstStyle/>
                    <a:p>
                      <a:r>
                        <a:rPr lang="en-GB" sz="1100" noProof="0"/>
                        <a:t>Moderate</a:t>
                      </a:r>
                    </a:p>
                  </a:txBody>
                  <a:tcPr/>
                </a:tc>
                <a:extLst>
                  <a:ext uri="{0D108BD9-81ED-4DB2-BD59-A6C34878D82A}">
                    <a16:rowId xmlns:a16="http://schemas.microsoft.com/office/drawing/2014/main" val="434653856"/>
                  </a:ext>
                </a:extLst>
              </a:tr>
              <a:tr h="416560">
                <a:tc>
                  <a:txBody>
                    <a:bodyPr/>
                    <a:lstStyle/>
                    <a:p>
                      <a:pPr lvl="1"/>
                      <a:r>
                        <a:rPr lang="en-GB" sz="1100" noProof="0" dirty="0"/>
                        <a:t>Tooling support</a:t>
                      </a:r>
                    </a:p>
                  </a:txBody>
                  <a:tcPr/>
                </a:tc>
                <a:tc>
                  <a:txBody>
                    <a:bodyPr/>
                    <a:lstStyle/>
                    <a:p>
                      <a:r>
                        <a:rPr lang="en-GB" sz="1100" noProof="0" dirty="0"/>
                        <a:t>Yes, for non-recommended implementation option 1</a:t>
                      </a:r>
                    </a:p>
                  </a:txBody>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100" noProof="0" dirty="0"/>
                        <a:t>Yes, for non-recommended implementation option 1</a:t>
                      </a:r>
                    </a:p>
                  </a:txBody>
                  <a:tcPr/>
                </a:tc>
                <a:tc>
                  <a:txBody>
                    <a:bodyPr/>
                    <a:lstStyle/>
                    <a:p>
                      <a:r>
                        <a:rPr lang="en-GB" sz="1100" noProof="0" dirty="0"/>
                        <a:t>No</a:t>
                      </a:r>
                    </a:p>
                  </a:txBody>
                  <a:tcPr/>
                </a:tc>
                <a:extLst>
                  <a:ext uri="{0D108BD9-81ED-4DB2-BD59-A6C34878D82A}">
                    <a16:rowId xmlns:a16="http://schemas.microsoft.com/office/drawing/2014/main" val="2723229820"/>
                  </a:ext>
                </a:extLst>
              </a:tr>
              <a:tr h="741680">
                <a:tc>
                  <a:txBody>
                    <a:bodyPr/>
                    <a:lstStyle/>
                    <a:p>
                      <a:pPr lvl="1"/>
                      <a:r>
                        <a:rPr lang="en-GB" sz="1100" noProof="0" dirty="0" err="1"/>
                        <a:t>OpenApi</a:t>
                      </a:r>
                      <a:r>
                        <a:rPr lang="en-GB" sz="1100" noProof="0" dirty="0"/>
                        <a:t> Integration</a:t>
                      </a:r>
                    </a:p>
                  </a:txBody>
                  <a:tcPr/>
                </a:tc>
                <a:tc>
                  <a:txBody>
                    <a:bodyPr/>
                    <a:lstStyle/>
                    <a:p>
                      <a:r>
                        <a:rPr lang="en-GB" sz="1100" noProof="0" dirty="0"/>
                        <a:t>Complex for both implementation options.</a:t>
                      </a:r>
                    </a:p>
                    <a:p>
                      <a:r>
                        <a:rPr lang="en-GB" sz="1100" noProof="0" dirty="0"/>
                        <a:t>For recommended implementation option 2, knowledge of JSON files that is otherwise abstracted by </a:t>
                      </a:r>
                      <a:r>
                        <a:rPr lang="en-GB" sz="1100" noProof="0" dirty="0" err="1"/>
                        <a:t>OpenAPI</a:t>
                      </a:r>
                      <a:r>
                        <a:rPr lang="en-GB" sz="1100" noProof="0" dirty="0"/>
                        <a:t> tooling is required</a:t>
                      </a:r>
                    </a:p>
                  </a:txBody>
                  <a:tcPr/>
                </a:tc>
                <a:tc>
                  <a:txBody>
                    <a:bodyPr/>
                    <a:lstStyle/>
                    <a:p>
                      <a:r>
                        <a:rPr lang="en-GB" sz="1100" noProof="0" dirty="0"/>
                        <a:t>Complex for non-recommended implementation option 1</a:t>
                      </a:r>
                    </a:p>
                    <a:p>
                      <a:r>
                        <a:rPr lang="en-GB" sz="1100" noProof="0" dirty="0"/>
                        <a:t>Simple for recommended implementation option 2</a:t>
                      </a:r>
                    </a:p>
                  </a:txBody>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100" noProof="0" dirty="0"/>
                        <a:t>Complex for non-recommended implementation option 1</a:t>
                      </a:r>
                    </a:p>
                    <a:p>
                      <a:pPr marL="0" marR="0" lvl="0" indent="0" algn="l" defTabSz="685800" rtl="0" eaLnBrk="1" fontAlgn="auto" latinLnBrk="0" hangingPunct="1">
                        <a:lnSpc>
                          <a:spcPct val="100000"/>
                        </a:lnSpc>
                        <a:spcBef>
                          <a:spcPts val="0"/>
                        </a:spcBef>
                        <a:spcAft>
                          <a:spcPts val="0"/>
                        </a:spcAft>
                        <a:buClrTx/>
                        <a:buSzTx/>
                        <a:buFontTx/>
                        <a:buNone/>
                        <a:tabLst/>
                        <a:defRPr/>
                      </a:pPr>
                      <a:r>
                        <a:rPr lang="en-GB" sz="1100" noProof="0" dirty="0"/>
                        <a:t>Simple for recommended implementation option 2</a:t>
                      </a:r>
                    </a:p>
                  </a:txBody>
                  <a:tcPr/>
                </a:tc>
                <a:extLst>
                  <a:ext uri="{0D108BD9-81ED-4DB2-BD59-A6C34878D82A}">
                    <a16:rowId xmlns:a16="http://schemas.microsoft.com/office/drawing/2014/main" val="2470652942"/>
                  </a:ext>
                </a:extLst>
              </a:tr>
              <a:tr h="741680">
                <a:tc>
                  <a:txBody>
                    <a:bodyPr/>
                    <a:lstStyle/>
                    <a:p>
                      <a:pPr lvl="1"/>
                      <a:r>
                        <a:rPr lang="en-GB" sz="1100" noProof="0" dirty="0"/>
                        <a:t>Implementation complexity for recommended </a:t>
                      </a:r>
                      <a:r>
                        <a:rPr lang="en-GB" sz="1100" noProof="0" dirty="0" err="1"/>
                        <a:t>impl</a:t>
                      </a:r>
                      <a:r>
                        <a:rPr lang="en-GB" sz="1100" noProof="0" dirty="0"/>
                        <a:t>. option 2</a:t>
                      </a:r>
                    </a:p>
                  </a:txBody>
                  <a:tcPr/>
                </a:tc>
                <a:tc>
                  <a:txBody>
                    <a:bodyPr/>
                    <a:lstStyle/>
                    <a:p>
                      <a:r>
                        <a:rPr lang="en-GB" sz="1100" noProof="0" dirty="0"/>
                        <a:t>Complex as representation of modified resource data is quite different to representation of new resource data</a:t>
                      </a:r>
                    </a:p>
                  </a:txBody>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100" noProof="0" dirty="0"/>
                        <a:t>Simple as representation of modified resource and representation of new resource data is similar</a:t>
                      </a:r>
                    </a:p>
                  </a:txBody>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100" noProof="0" dirty="0"/>
                        <a:t>Simple as representation of modified resource and representation of new resource data is similar</a:t>
                      </a:r>
                    </a:p>
                  </a:txBody>
                  <a:tcPr/>
                </a:tc>
                <a:extLst>
                  <a:ext uri="{0D108BD9-81ED-4DB2-BD59-A6C34878D82A}">
                    <a16:rowId xmlns:a16="http://schemas.microsoft.com/office/drawing/2014/main" val="2296509510"/>
                  </a:ext>
                </a:extLst>
              </a:tr>
              <a:tr h="439479">
                <a:tc>
                  <a:txBody>
                    <a:bodyPr/>
                    <a:lstStyle/>
                    <a:p>
                      <a:r>
                        <a:rPr lang="en-GB" sz="1100" noProof="0"/>
                        <a:t>Processing Effort</a:t>
                      </a:r>
                    </a:p>
                  </a:txBody>
                  <a:tcPr/>
                </a:tc>
                <a:tc>
                  <a:txBody>
                    <a:bodyPr/>
                    <a:lstStyle/>
                    <a:p>
                      <a:r>
                        <a:rPr lang="en-GB" sz="1100" noProof="0"/>
                        <a:t>High for  Implementation Option 2, otherwise moderate</a:t>
                      </a:r>
                    </a:p>
                  </a:txBody>
                  <a:tcPr/>
                </a:tc>
                <a:tc>
                  <a:txBody>
                    <a:bodyPr/>
                    <a:lstStyle/>
                    <a:p>
                      <a:r>
                        <a:rPr lang="en-GB" sz="1100" noProof="0" dirty="0"/>
                        <a:t>Moderate </a:t>
                      </a:r>
                      <a:r>
                        <a:rPr lang="en-GB" sz="1100" i="0" noProof="0" dirty="0"/>
                        <a:t>(assuming implementation option 1)</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noProof="0" dirty="0"/>
                        <a:t>Moderate (assuming implementation option 1)</a:t>
                      </a:r>
                    </a:p>
                  </a:txBody>
                  <a:tcPr/>
                </a:tc>
                <a:extLst>
                  <a:ext uri="{0D108BD9-81ED-4DB2-BD59-A6C34878D82A}">
                    <a16:rowId xmlns:a16="http://schemas.microsoft.com/office/drawing/2014/main" val="2543822381"/>
                  </a:ext>
                </a:extLst>
              </a:tr>
              <a:tr h="579120">
                <a:tc>
                  <a:txBody>
                    <a:bodyPr/>
                    <a:lstStyle/>
                    <a:p>
                      <a:r>
                        <a:rPr lang="en-GB" sz="1100" noProof="0" dirty="0"/>
                        <a:t>Possibility for automatic check of permissible modifications via JSON schema</a:t>
                      </a:r>
                    </a:p>
                  </a:txBody>
                  <a:tcPr/>
                </a:tc>
                <a:tc>
                  <a:txBody>
                    <a:bodyPr/>
                    <a:lstStyle/>
                    <a:p>
                      <a:r>
                        <a:rPr lang="en-GB" sz="1100" noProof="0"/>
                        <a:t>Very complicated</a:t>
                      </a:r>
                    </a:p>
                  </a:txBody>
                  <a:tcPr/>
                </a:tc>
                <a:tc>
                  <a:txBody>
                    <a:bodyPr/>
                    <a:lstStyle/>
                    <a:p>
                      <a:r>
                        <a:rPr lang="en-GB" sz="1100" noProof="0" dirty="0"/>
                        <a:t>Yes</a:t>
                      </a:r>
                    </a:p>
                  </a:txBody>
                  <a:tcPr/>
                </a:tc>
                <a:tc>
                  <a:txBody>
                    <a:bodyPr/>
                    <a:lstStyle/>
                    <a:p>
                      <a:r>
                        <a:rPr lang="en-GB" sz="1100" noProof="0" dirty="0"/>
                        <a:t>Yes</a:t>
                      </a:r>
                    </a:p>
                  </a:txBody>
                  <a:tcPr/>
                </a:tc>
                <a:extLst>
                  <a:ext uri="{0D108BD9-81ED-4DB2-BD59-A6C34878D82A}">
                    <a16:rowId xmlns:a16="http://schemas.microsoft.com/office/drawing/2014/main" val="277918463"/>
                  </a:ext>
                </a:extLst>
              </a:tr>
              <a:tr h="271484">
                <a:tc>
                  <a:txBody>
                    <a:bodyPr/>
                    <a:lstStyle/>
                    <a:p>
                      <a:r>
                        <a:rPr lang="en-GB" sz="1100" noProof="0" dirty="0"/>
                        <a:t>Idempotency</a:t>
                      </a:r>
                    </a:p>
                  </a:txBody>
                  <a:tcPr/>
                </a:tc>
                <a:tc>
                  <a:txBody>
                    <a:bodyPr/>
                    <a:lstStyle/>
                    <a:p>
                      <a:r>
                        <a:rPr lang="en-GB" sz="1100" noProof="0" dirty="0"/>
                        <a:t>No</a:t>
                      </a:r>
                    </a:p>
                  </a:txBody>
                  <a:tcPr/>
                </a:tc>
                <a:tc>
                  <a:txBody>
                    <a:bodyPr/>
                    <a:lstStyle/>
                    <a:p>
                      <a:r>
                        <a:rPr lang="en-GB" sz="1100" noProof="0"/>
                        <a:t>Yes</a:t>
                      </a:r>
                    </a:p>
                  </a:txBody>
                  <a:tcPr/>
                </a:tc>
                <a:tc>
                  <a:txBody>
                    <a:bodyPr/>
                    <a:lstStyle/>
                    <a:p>
                      <a:r>
                        <a:rPr lang="en-GB" sz="1100" noProof="0" dirty="0"/>
                        <a:t>Yes</a:t>
                      </a:r>
                    </a:p>
                  </a:txBody>
                  <a:tcPr/>
                </a:tc>
                <a:extLst>
                  <a:ext uri="{0D108BD9-81ED-4DB2-BD59-A6C34878D82A}">
                    <a16:rowId xmlns:a16="http://schemas.microsoft.com/office/drawing/2014/main" val="4038322353"/>
                  </a:ext>
                </a:extLst>
              </a:tr>
              <a:tr h="741680">
                <a:tc>
                  <a:txBody>
                    <a:bodyPr/>
                    <a:lstStyle/>
                    <a:p>
                      <a:r>
                        <a:rPr lang="en-GB" sz="1100" noProof="0" dirty="0"/>
                        <a:t>Usage</a:t>
                      </a:r>
                    </a:p>
                  </a:txBody>
                  <a:tcPr/>
                </a:tc>
                <a:tc>
                  <a:txBody>
                    <a:bodyPr/>
                    <a:lstStyle/>
                    <a:p>
                      <a:r>
                        <a:rPr lang="en-GB" sz="1100" noProof="0" dirty="0"/>
                        <a:t>TS 29.155 (PFD provisioning)</a:t>
                      </a:r>
                    </a:p>
                  </a:txBody>
                  <a:tcPr/>
                </a:tc>
                <a:tc>
                  <a:txBody>
                    <a:bodyPr/>
                    <a:lstStyle/>
                    <a:p>
                      <a:r>
                        <a:rPr lang="en-GB" sz="1100" noProof="0" dirty="0"/>
                        <a:t>Most CT3 APIs use JSON Merge PATCH without explicit reference: (same JSON body for PATCH, POST and PUT. Only modified content is provided for PATCH)</a:t>
                      </a:r>
                    </a:p>
                  </a:txBody>
                  <a:tcPr/>
                </a:tc>
                <a:tc>
                  <a:txBody>
                    <a:bodyPr/>
                    <a:lstStyle/>
                    <a:p>
                      <a:r>
                        <a:rPr lang="en-GB" sz="1100" noProof="0" dirty="0"/>
                        <a:t>Idea comes from ETFI NFI.</a:t>
                      </a:r>
                    </a:p>
                    <a:p>
                      <a:r>
                        <a:rPr lang="en-GB" sz="1100" noProof="0" dirty="0"/>
                        <a:t>Similar to Diameter concepts for PCC rule and media component handling.</a:t>
                      </a:r>
                    </a:p>
                  </a:txBody>
                  <a:tcPr/>
                </a:tc>
                <a:extLst>
                  <a:ext uri="{0D108BD9-81ED-4DB2-BD59-A6C34878D82A}">
                    <a16:rowId xmlns:a16="http://schemas.microsoft.com/office/drawing/2014/main" val="3208119518"/>
                  </a:ext>
                </a:extLst>
              </a:tr>
            </a:tbl>
          </a:graphicData>
        </a:graphic>
      </p:graphicFrame>
    </p:spTree>
    <p:extLst>
      <p:ext uri="{BB962C8B-B14F-4D97-AF65-F5344CB8AC3E}">
        <p14:creationId xmlns:p14="http://schemas.microsoft.com/office/powerpoint/2010/main" val="18680790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43AA58-63BF-4655-B18E-F0364A7EE792}"/>
              </a:ext>
            </a:extLst>
          </p:cNvPr>
          <p:cNvSpPr>
            <a:spLocks noGrp="1"/>
          </p:cNvSpPr>
          <p:nvPr>
            <p:ph type="title"/>
          </p:nvPr>
        </p:nvSpPr>
        <p:spPr/>
        <p:txBody>
          <a:bodyPr/>
          <a:lstStyle/>
          <a:p>
            <a:r>
              <a:rPr lang="de-DE" dirty="0"/>
              <a:t>Contents</a:t>
            </a:r>
          </a:p>
        </p:txBody>
      </p:sp>
      <p:sp>
        <p:nvSpPr>
          <p:cNvPr id="3" name="Content Placeholder 2">
            <a:extLst>
              <a:ext uri="{FF2B5EF4-FFF2-40B4-BE49-F238E27FC236}">
                <a16:creationId xmlns:a16="http://schemas.microsoft.com/office/drawing/2014/main" id="{9946BB70-B7BC-450D-885A-838903D02A96}"/>
              </a:ext>
            </a:extLst>
          </p:cNvPr>
          <p:cNvSpPr>
            <a:spLocks noGrp="1"/>
          </p:cNvSpPr>
          <p:nvPr>
            <p:ph idx="1"/>
          </p:nvPr>
        </p:nvSpPr>
        <p:spPr/>
        <p:txBody>
          <a:bodyPr>
            <a:normAutofit fontScale="92500" lnSpcReduction="20000"/>
          </a:bodyPr>
          <a:lstStyle/>
          <a:p>
            <a:pPr marL="0" indent="0">
              <a:buNone/>
            </a:pPr>
            <a:r>
              <a:rPr lang="en-GB" dirty="0"/>
              <a:t>Compared proposals</a:t>
            </a:r>
          </a:p>
          <a:p>
            <a:r>
              <a:rPr lang="en-GB" dirty="0"/>
              <a:t>JSON Patch</a:t>
            </a:r>
          </a:p>
          <a:p>
            <a:r>
              <a:rPr lang="en-GB" dirty="0"/>
              <a:t>JSON Merge Patch</a:t>
            </a:r>
          </a:p>
          <a:p>
            <a:r>
              <a:rPr lang="en-GB" dirty="0"/>
              <a:t>Enhanced JSON Merge Patch</a:t>
            </a:r>
          </a:p>
          <a:p>
            <a:pPr marL="0" indent="0">
              <a:buNone/>
            </a:pPr>
            <a:r>
              <a:rPr lang="en-GB"/>
              <a:t>Evaluation</a:t>
            </a:r>
          </a:p>
          <a:p>
            <a:r>
              <a:rPr lang="en-GB" dirty="0"/>
              <a:t>Implementation Complexity</a:t>
            </a:r>
          </a:p>
          <a:p>
            <a:r>
              <a:rPr lang="en-GB" dirty="0"/>
              <a:t>Processing Effort</a:t>
            </a:r>
          </a:p>
          <a:p>
            <a:r>
              <a:rPr lang="en-GB" dirty="0"/>
              <a:t>Enforcement that only allowed changes are applied by PATCH</a:t>
            </a:r>
          </a:p>
          <a:p>
            <a:r>
              <a:rPr lang="en-GB" dirty="0"/>
              <a:t>Idempotency</a:t>
            </a:r>
          </a:p>
          <a:p>
            <a:pPr marL="0" indent="0">
              <a:buNone/>
            </a:pPr>
            <a:r>
              <a:rPr lang="en-GB" dirty="0"/>
              <a:t>Summary Comparison</a:t>
            </a:r>
          </a:p>
          <a:p>
            <a:endParaRPr lang="de-DE" dirty="0"/>
          </a:p>
        </p:txBody>
      </p:sp>
    </p:spTree>
    <p:extLst>
      <p:ext uri="{BB962C8B-B14F-4D97-AF65-F5344CB8AC3E}">
        <p14:creationId xmlns:p14="http://schemas.microsoft.com/office/powerpoint/2010/main" val="38809202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0C44CF-76BD-47F2-9636-C9F63E95005E}"/>
              </a:ext>
            </a:extLst>
          </p:cNvPr>
          <p:cNvSpPr>
            <a:spLocks noGrp="1"/>
          </p:cNvSpPr>
          <p:nvPr>
            <p:ph type="title"/>
          </p:nvPr>
        </p:nvSpPr>
        <p:spPr/>
        <p:txBody>
          <a:bodyPr/>
          <a:lstStyle/>
          <a:p>
            <a:r>
              <a:rPr lang="en-GB" dirty="0"/>
              <a:t>"JSON Patch“, IETF RFC 6902</a:t>
            </a:r>
            <a:endParaRPr lang="de-DE" dirty="0"/>
          </a:p>
        </p:txBody>
      </p:sp>
      <p:sp>
        <p:nvSpPr>
          <p:cNvPr id="3" name="Content Placeholder 2">
            <a:extLst>
              <a:ext uri="{FF2B5EF4-FFF2-40B4-BE49-F238E27FC236}">
                <a16:creationId xmlns:a16="http://schemas.microsoft.com/office/drawing/2014/main" id="{E4E26947-0714-4EEE-840B-952A7A0EE362}"/>
              </a:ext>
            </a:extLst>
          </p:cNvPr>
          <p:cNvSpPr>
            <a:spLocks noGrp="1"/>
          </p:cNvSpPr>
          <p:nvPr>
            <p:ph idx="1"/>
          </p:nvPr>
        </p:nvSpPr>
        <p:spPr/>
        <p:txBody>
          <a:bodyPr>
            <a:normAutofit lnSpcReduction="10000"/>
          </a:bodyPr>
          <a:lstStyle/>
          <a:p>
            <a:pPr marL="0" indent="0">
              <a:buNone/>
            </a:pPr>
            <a:r>
              <a:rPr lang="en-GB" dirty="0"/>
              <a:t> Describes operations that are to be applied against the previously received JSON document. The operations describe a target in the JSON file (i.e. object member or array index) and modifications (add, replace, delete), and is applicable new value.</a:t>
            </a:r>
            <a:br>
              <a:rPr lang="en-GB" dirty="0"/>
            </a:br>
            <a:endParaRPr lang="en-GB" dirty="0"/>
          </a:p>
          <a:p>
            <a:pPr marL="0" indent="0">
              <a:buNone/>
            </a:pPr>
            <a:r>
              <a:rPr lang="en-GB" dirty="0"/>
              <a:t>Some examples are:</a:t>
            </a:r>
            <a:br>
              <a:rPr lang="en-GB" dirty="0"/>
            </a:br>
            <a:r>
              <a:rPr lang="de-DE" dirty="0"/>
              <a:t>   { "</a:t>
            </a:r>
            <a:r>
              <a:rPr lang="de-DE" dirty="0" err="1"/>
              <a:t>op</a:t>
            </a:r>
            <a:r>
              <a:rPr lang="de-DE" dirty="0"/>
              <a:t>": "</a:t>
            </a:r>
            <a:r>
              <a:rPr lang="de-DE" dirty="0" err="1"/>
              <a:t>remove</a:t>
            </a:r>
            <a:r>
              <a:rPr lang="de-DE" dirty="0"/>
              <a:t>", "</a:t>
            </a:r>
            <a:r>
              <a:rPr lang="de-DE" dirty="0" err="1"/>
              <a:t>path</a:t>
            </a:r>
            <a:r>
              <a:rPr lang="de-DE" dirty="0"/>
              <a:t>": "/a/b/c" },</a:t>
            </a:r>
            <a:br>
              <a:rPr lang="de-DE" dirty="0"/>
            </a:br>
            <a:r>
              <a:rPr lang="de-DE" dirty="0"/>
              <a:t>   { "</a:t>
            </a:r>
            <a:r>
              <a:rPr lang="de-DE" dirty="0" err="1"/>
              <a:t>op</a:t>
            </a:r>
            <a:r>
              <a:rPr lang="de-DE" dirty="0"/>
              <a:t>": "</a:t>
            </a:r>
            <a:r>
              <a:rPr lang="de-DE" dirty="0" err="1"/>
              <a:t>add</a:t>
            </a:r>
            <a:r>
              <a:rPr lang="de-DE" dirty="0"/>
              <a:t>", "</a:t>
            </a:r>
            <a:r>
              <a:rPr lang="de-DE" dirty="0" err="1"/>
              <a:t>path</a:t>
            </a:r>
            <a:r>
              <a:rPr lang="de-DE" dirty="0"/>
              <a:t>": "/a/b/c", "</a:t>
            </a:r>
            <a:r>
              <a:rPr lang="de-DE" dirty="0" err="1"/>
              <a:t>value</a:t>
            </a:r>
            <a:r>
              <a:rPr lang="de-DE" dirty="0"/>
              <a:t>": [ "</a:t>
            </a:r>
            <a:r>
              <a:rPr lang="de-DE" dirty="0" err="1"/>
              <a:t>foo</a:t>
            </a:r>
            <a:r>
              <a:rPr lang="de-DE" dirty="0"/>
              <a:t>", "bar" ] },</a:t>
            </a:r>
            <a:br>
              <a:rPr lang="de-DE" dirty="0"/>
            </a:br>
            <a:r>
              <a:rPr lang="de-DE" dirty="0"/>
              <a:t>   { "</a:t>
            </a:r>
            <a:r>
              <a:rPr lang="de-DE" dirty="0" err="1"/>
              <a:t>op</a:t>
            </a:r>
            <a:r>
              <a:rPr lang="de-DE" dirty="0"/>
              <a:t>": "</a:t>
            </a:r>
            <a:r>
              <a:rPr lang="de-DE" dirty="0" err="1"/>
              <a:t>replace</a:t>
            </a:r>
            <a:r>
              <a:rPr lang="de-DE" dirty="0"/>
              <a:t>", "</a:t>
            </a:r>
            <a:r>
              <a:rPr lang="de-DE" dirty="0" err="1"/>
              <a:t>path</a:t>
            </a:r>
            <a:r>
              <a:rPr lang="de-DE" dirty="0"/>
              <a:t>": "/a/b/c", "</a:t>
            </a:r>
            <a:r>
              <a:rPr lang="de-DE" dirty="0" err="1"/>
              <a:t>value</a:t>
            </a:r>
            <a:r>
              <a:rPr lang="de-DE" dirty="0"/>
              <a:t>": 42 }</a:t>
            </a:r>
            <a:br>
              <a:rPr lang="de-DE" dirty="0"/>
            </a:br>
            <a:br>
              <a:rPr lang="en-GB" dirty="0"/>
            </a:br>
            <a:r>
              <a:rPr lang="en-GB" dirty="0"/>
              <a:t>The result is a new JSON file.</a:t>
            </a:r>
            <a:endParaRPr lang="de-DE" dirty="0"/>
          </a:p>
        </p:txBody>
      </p:sp>
    </p:spTree>
    <p:extLst>
      <p:ext uri="{BB962C8B-B14F-4D97-AF65-F5344CB8AC3E}">
        <p14:creationId xmlns:p14="http://schemas.microsoft.com/office/powerpoint/2010/main" val="17537125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3D3FC6-EAE2-4473-AF7B-B66433ECE073}"/>
              </a:ext>
            </a:extLst>
          </p:cNvPr>
          <p:cNvSpPr>
            <a:spLocks noGrp="1"/>
          </p:cNvSpPr>
          <p:nvPr>
            <p:ph type="title"/>
          </p:nvPr>
        </p:nvSpPr>
        <p:spPr/>
        <p:txBody>
          <a:bodyPr/>
          <a:lstStyle/>
          <a:p>
            <a:r>
              <a:rPr lang="en-GB" dirty="0"/>
              <a:t>JSON Merge Patch“, IETF RFC 7386 </a:t>
            </a:r>
            <a:endParaRPr lang="de-DE" dirty="0"/>
          </a:p>
        </p:txBody>
      </p:sp>
      <p:sp>
        <p:nvSpPr>
          <p:cNvPr id="3" name="Content Placeholder 2">
            <a:extLst>
              <a:ext uri="{FF2B5EF4-FFF2-40B4-BE49-F238E27FC236}">
                <a16:creationId xmlns:a16="http://schemas.microsoft.com/office/drawing/2014/main" id="{AB939B2E-D28C-4BB7-AAF3-E360FC0DA6D4}"/>
              </a:ext>
            </a:extLst>
          </p:cNvPr>
          <p:cNvSpPr>
            <a:spLocks noGrp="1"/>
          </p:cNvSpPr>
          <p:nvPr>
            <p:ph idx="1"/>
          </p:nvPr>
        </p:nvSpPr>
        <p:spPr>
          <a:xfrm>
            <a:off x="838200" y="1825625"/>
            <a:ext cx="10515600" cy="4351339"/>
          </a:xfrm>
        </p:spPr>
        <p:txBody>
          <a:bodyPr>
            <a:normAutofit fontScale="62500" lnSpcReduction="20000"/>
          </a:bodyPr>
          <a:lstStyle/>
          <a:p>
            <a:pPr marL="0" indent="0">
              <a:buNone/>
            </a:pPr>
            <a:r>
              <a:rPr lang="en-GB" dirty="0"/>
              <a:t>Its basic idea is send only the portion of the data that needs to be changed in a representation that closely resembles the original one.</a:t>
            </a:r>
            <a:br>
              <a:rPr lang="en-GB" dirty="0"/>
            </a:br>
            <a:br>
              <a:rPr lang="en-GB" dirty="0"/>
            </a:br>
            <a:r>
              <a:rPr lang="en-GB" dirty="0"/>
              <a:t>For example given the following original JSON document:</a:t>
            </a:r>
            <a:br>
              <a:rPr lang="en-GB" dirty="0"/>
            </a:br>
            <a:r>
              <a:rPr lang="de-DE" dirty="0"/>
              <a:t>   {</a:t>
            </a:r>
            <a:br>
              <a:rPr lang="de-DE" dirty="0"/>
            </a:br>
            <a:r>
              <a:rPr lang="de-DE" dirty="0"/>
              <a:t>     "a": "b",</a:t>
            </a:r>
            <a:br>
              <a:rPr lang="de-DE" dirty="0"/>
            </a:br>
            <a:r>
              <a:rPr lang="de-DE" dirty="0"/>
              <a:t>     "c": {</a:t>
            </a:r>
            <a:br>
              <a:rPr lang="de-DE" dirty="0"/>
            </a:br>
            <a:r>
              <a:rPr lang="de-DE" dirty="0"/>
              <a:t>       "d": "e",</a:t>
            </a:r>
            <a:br>
              <a:rPr lang="de-DE" dirty="0"/>
            </a:br>
            <a:r>
              <a:rPr lang="de-DE" dirty="0"/>
              <a:t>       "f": "g"</a:t>
            </a:r>
            <a:br>
              <a:rPr lang="de-DE" dirty="0"/>
            </a:br>
            <a:r>
              <a:rPr lang="de-DE" dirty="0"/>
              <a:t>     }</a:t>
            </a:r>
            <a:br>
              <a:rPr lang="de-DE" dirty="0"/>
            </a:br>
            <a:r>
              <a:rPr lang="de-DE" dirty="0"/>
              <a:t>   }</a:t>
            </a:r>
            <a:br>
              <a:rPr lang="de-DE" dirty="0"/>
            </a:br>
            <a:r>
              <a:rPr lang="en-GB" dirty="0"/>
              <a:t>changing the value of "a" and removing "f" can be achieved by sending:</a:t>
            </a:r>
            <a:br>
              <a:rPr lang="en-GB" dirty="0"/>
            </a:br>
            <a:r>
              <a:rPr lang="de-DE" dirty="0"/>
              <a:t>   {</a:t>
            </a:r>
            <a:br>
              <a:rPr lang="de-DE" dirty="0"/>
            </a:br>
            <a:r>
              <a:rPr lang="de-DE" dirty="0"/>
              <a:t>     "</a:t>
            </a:r>
            <a:r>
              <a:rPr lang="de-DE" dirty="0" err="1"/>
              <a:t>a":"z</a:t>
            </a:r>
            <a:r>
              <a:rPr lang="de-DE" dirty="0"/>
              <a:t>",</a:t>
            </a:r>
            <a:br>
              <a:rPr lang="de-DE" dirty="0"/>
            </a:br>
            <a:r>
              <a:rPr lang="de-DE" dirty="0"/>
              <a:t>     "c": {</a:t>
            </a:r>
            <a:br>
              <a:rPr lang="de-DE" dirty="0"/>
            </a:br>
            <a:r>
              <a:rPr lang="de-DE" dirty="0"/>
              <a:t>       "f": null</a:t>
            </a:r>
            <a:br>
              <a:rPr lang="de-DE" dirty="0"/>
            </a:br>
            <a:r>
              <a:rPr lang="de-DE" dirty="0"/>
              <a:t>     }</a:t>
            </a:r>
            <a:br>
              <a:rPr lang="de-DE" dirty="0"/>
            </a:br>
            <a:r>
              <a:rPr lang="de-DE" dirty="0"/>
              <a:t>   }</a:t>
            </a:r>
            <a:br>
              <a:rPr lang="de-DE" dirty="0"/>
            </a:br>
            <a:br>
              <a:rPr lang="de-DE" dirty="0"/>
            </a:br>
            <a:r>
              <a:rPr lang="en-GB" dirty="0"/>
              <a:t>The syntax has some limitations: It does not allow to modify individual elements within an array, only to replace the complete array. It also assumes that the value null is not used as valid value of an attribute</a:t>
            </a:r>
            <a:endParaRPr lang="de-DE" dirty="0"/>
          </a:p>
        </p:txBody>
      </p:sp>
    </p:spTree>
    <p:extLst>
      <p:ext uri="{BB962C8B-B14F-4D97-AF65-F5344CB8AC3E}">
        <p14:creationId xmlns:p14="http://schemas.microsoft.com/office/powerpoint/2010/main" val="32056249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58DBB2-917D-4DD8-8255-DC33B48AFE1F}"/>
              </a:ext>
            </a:extLst>
          </p:cNvPr>
          <p:cNvSpPr>
            <a:spLocks noGrp="1"/>
          </p:cNvSpPr>
          <p:nvPr>
            <p:ph type="title"/>
          </p:nvPr>
        </p:nvSpPr>
        <p:spPr/>
        <p:txBody>
          <a:bodyPr/>
          <a:lstStyle/>
          <a:p>
            <a:r>
              <a:rPr lang="de-DE" dirty="0"/>
              <a:t>Enhanced </a:t>
            </a:r>
            <a:r>
              <a:rPr lang="de-DE" dirty="0" err="1"/>
              <a:t>Json</a:t>
            </a:r>
            <a:r>
              <a:rPr lang="de-DE" dirty="0"/>
              <a:t> </a:t>
            </a:r>
            <a:r>
              <a:rPr lang="de-DE" dirty="0" err="1"/>
              <a:t>Merge</a:t>
            </a:r>
            <a:r>
              <a:rPr lang="de-DE" dirty="0"/>
              <a:t> Patch </a:t>
            </a:r>
            <a:r>
              <a:rPr lang="de-DE" dirty="0">
                <a:solidFill>
                  <a:srgbClr val="FF0000"/>
                </a:solidFill>
              </a:rPr>
              <a:t>(</a:t>
            </a:r>
            <a:r>
              <a:rPr lang="de-DE" dirty="0" err="1">
                <a:solidFill>
                  <a:srgbClr val="FF0000"/>
                </a:solidFill>
              </a:rPr>
              <a:t>recommended</a:t>
            </a:r>
            <a:r>
              <a:rPr lang="de-DE" dirty="0">
                <a:solidFill>
                  <a:srgbClr val="FF0000"/>
                </a:solidFill>
              </a:rPr>
              <a:t>)</a:t>
            </a:r>
          </a:p>
        </p:txBody>
      </p:sp>
      <p:sp>
        <p:nvSpPr>
          <p:cNvPr id="3" name="Content Placeholder 2">
            <a:extLst>
              <a:ext uri="{FF2B5EF4-FFF2-40B4-BE49-F238E27FC236}">
                <a16:creationId xmlns:a16="http://schemas.microsoft.com/office/drawing/2014/main" id="{A279117C-5693-4474-B75A-26119E766213}"/>
              </a:ext>
            </a:extLst>
          </p:cNvPr>
          <p:cNvSpPr>
            <a:spLocks noGrp="1"/>
          </p:cNvSpPr>
          <p:nvPr>
            <p:ph idx="1"/>
          </p:nvPr>
        </p:nvSpPr>
        <p:spPr/>
        <p:txBody>
          <a:bodyPr>
            <a:normAutofit fontScale="85000" lnSpcReduction="20000"/>
          </a:bodyPr>
          <a:lstStyle/>
          <a:p>
            <a:pPr marL="0" indent="0">
              <a:buNone/>
            </a:pPr>
            <a:r>
              <a:rPr lang="en-US" dirty="0"/>
              <a:t>Enhanced array handling:</a:t>
            </a:r>
          </a:p>
          <a:p>
            <a:r>
              <a:rPr lang="en-US" dirty="0"/>
              <a:t>This extension assumes arrays where the elements all have the same structured data type and contain an "identifier" attribute with a unique value for each element (comparable e.g. to the PCC rule ID used in Diameter on the Gx interface) and where all attributes apart from the identifier are optional</a:t>
            </a:r>
          </a:p>
          <a:p>
            <a:r>
              <a:rPr lang="en-US" dirty="0"/>
              <a:t>A proposed semantics of an array with such elements in a PATCH body could be:</a:t>
            </a:r>
          </a:p>
          <a:p>
            <a:pPr marL="457189" lvl="1" indent="0">
              <a:buNone/>
            </a:pPr>
            <a:r>
              <a:rPr lang="en-US" dirty="0"/>
              <a:t>-	If the element contains a new identifier value, it is added to the array.</a:t>
            </a:r>
          </a:p>
          <a:p>
            <a:pPr marL="457189" lvl="1" indent="0">
              <a:buNone/>
            </a:pPr>
            <a:r>
              <a:rPr lang="en-US" dirty="0"/>
              <a:t>-	If the element contains an existing identifier value and some other attribute(s), the other attributes are processed according to JSON merge patch rules, i.e. either the values are modified or the attribute is removed via a null value.</a:t>
            </a:r>
          </a:p>
          <a:p>
            <a:pPr marL="457189" lvl="1" indent="0">
              <a:buNone/>
            </a:pPr>
            <a:r>
              <a:rPr lang="en-US" dirty="0"/>
              <a:t>-	If the element contains an existing identifier value and no other attribute and the element exists in the original array, the element is removed.</a:t>
            </a:r>
          </a:p>
          <a:p>
            <a:pPr marL="457189" lvl="1" indent="0">
              <a:buNone/>
            </a:pPr>
            <a:r>
              <a:rPr lang="en-US" dirty="0"/>
              <a:t>-	If the element contains an existing identifier value and no other attribute and the element does not exist in the original array, the element is ignored. (This rule is required to make the operation idempotent.)</a:t>
            </a:r>
          </a:p>
          <a:p>
            <a:pPr marL="0" indent="0">
              <a:buNone/>
            </a:pPr>
            <a:endParaRPr lang="de-DE" dirty="0"/>
          </a:p>
        </p:txBody>
      </p:sp>
    </p:spTree>
    <p:extLst>
      <p:ext uri="{BB962C8B-B14F-4D97-AF65-F5344CB8AC3E}">
        <p14:creationId xmlns:p14="http://schemas.microsoft.com/office/powerpoint/2010/main" val="12539117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56E5ED8C-748C-4C04-BC99-24B0C802C3B3}"/>
              </a:ext>
            </a:extLst>
          </p:cNvPr>
          <p:cNvSpPr/>
          <p:nvPr/>
        </p:nvSpPr>
        <p:spPr>
          <a:xfrm>
            <a:off x="838201" y="1690689"/>
            <a:ext cx="4750676" cy="2354319"/>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defTabSz="914377"/>
            <a:r>
              <a:rPr lang="de-DE" sz="2000" dirty="0">
                <a:solidFill>
                  <a:srgbClr val="4472C4">
                    <a:lumMod val="75000"/>
                  </a:srgbClr>
                </a:solidFill>
                <a:latin typeface="Calibri" panose="020F0502020204030204"/>
              </a:rPr>
              <a:t>Sender</a:t>
            </a:r>
            <a:endParaRPr lang="de-DE" dirty="0">
              <a:solidFill>
                <a:srgbClr val="4472C4">
                  <a:lumMod val="75000"/>
                </a:srgbClr>
              </a:solidFill>
              <a:latin typeface="Calibri" panose="020F0502020204030204"/>
            </a:endParaRPr>
          </a:p>
        </p:txBody>
      </p:sp>
      <p:sp>
        <p:nvSpPr>
          <p:cNvPr id="7" name="Rectangle 6">
            <a:extLst>
              <a:ext uri="{FF2B5EF4-FFF2-40B4-BE49-F238E27FC236}">
                <a16:creationId xmlns:a16="http://schemas.microsoft.com/office/drawing/2014/main" id="{2556E614-F681-42B0-82DF-0F74F0885557}"/>
              </a:ext>
            </a:extLst>
          </p:cNvPr>
          <p:cNvSpPr/>
          <p:nvPr/>
        </p:nvSpPr>
        <p:spPr>
          <a:xfrm>
            <a:off x="6477000" y="1690687"/>
            <a:ext cx="5347139" cy="235432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defTabSz="914377"/>
            <a:r>
              <a:rPr lang="de-DE" sz="2000" dirty="0">
                <a:solidFill>
                  <a:srgbClr val="4472C4">
                    <a:lumMod val="75000"/>
                  </a:srgbClr>
                </a:solidFill>
                <a:latin typeface="Calibri" panose="020F0502020204030204"/>
              </a:rPr>
              <a:t>Receiver</a:t>
            </a:r>
            <a:endParaRPr lang="de-DE" dirty="0">
              <a:solidFill>
                <a:srgbClr val="4472C4">
                  <a:lumMod val="75000"/>
                </a:srgbClr>
              </a:solidFill>
              <a:latin typeface="Calibri" panose="020F0502020204030204"/>
            </a:endParaRPr>
          </a:p>
        </p:txBody>
      </p:sp>
      <p:sp>
        <p:nvSpPr>
          <p:cNvPr id="14" name="Arrow: Right 13">
            <a:extLst>
              <a:ext uri="{FF2B5EF4-FFF2-40B4-BE49-F238E27FC236}">
                <a16:creationId xmlns:a16="http://schemas.microsoft.com/office/drawing/2014/main" id="{99851949-8D61-418D-ACB6-FA51456CCA4C}"/>
              </a:ext>
            </a:extLst>
          </p:cNvPr>
          <p:cNvSpPr/>
          <p:nvPr/>
        </p:nvSpPr>
        <p:spPr>
          <a:xfrm>
            <a:off x="2569778" y="2457945"/>
            <a:ext cx="7236375" cy="4519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r>
              <a:rPr lang="de-DE" dirty="0" err="1">
                <a:solidFill>
                  <a:prstClr val="white"/>
                </a:solidFill>
                <a:latin typeface="Calibri" panose="020F0502020204030204"/>
              </a:rPr>
              <a:t>Scope</a:t>
            </a:r>
            <a:r>
              <a:rPr lang="de-DE" dirty="0">
                <a:solidFill>
                  <a:prstClr val="white"/>
                </a:solidFill>
                <a:latin typeface="Calibri" panose="020F0502020204030204"/>
              </a:rPr>
              <a:t> </a:t>
            </a:r>
            <a:r>
              <a:rPr lang="de-DE" dirty="0" err="1">
                <a:solidFill>
                  <a:prstClr val="white"/>
                </a:solidFill>
                <a:latin typeface="Calibri" panose="020F0502020204030204"/>
              </a:rPr>
              <a:t>of</a:t>
            </a:r>
            <a:r>
              <a:rPr lang="de-DE" dirty="0">
                <a:solidFill>
                  <a:prstClr val="white"/>
                </a:solidFill>
                <a:latin typeface="Calibri" panose="020F0502020204030204"/>
              </a:rPr>
              <a:t> </a:t>
            </a:r>
            <a:r>
              <a:rPr lang="de-DE" dirty="0" err="1">
                <a:solidFill>
                  <a:prstClr val="white"/>
                </a:solidFill>
                <a:latin typeface="Calibri" panose="020F0502020204030204"/>
              </a:rPr>
              <a:t>OpenAPI</a:t>
            </a:r>
            <a:r>
              <a:rPr lang="de-DE" dirty="0">
                <a:solidFill>
                  <a:prstClr val="white"/>
                </a:solidFill>
                <a:latin typeface="Calibri" panose="020F0502020204030204"/>
              </a:rPr>
              <a:t> </a:t>
            </a:r>
            <a:r>
              <a:rPr lang="de-DE" dirty="0" err="1">
                <a:solidFill>
                  <a:prstClr val="white"/>
                </a:solidFill>
                <a:latin typeface="Calibri" panose="020F0502020204030204"/>
              </a:rPr>
              <a:t>tooling</a:t>
            </a:r>
            <a:endParaRPr lang="de-DE" dirty="0">
              <a:solidFill>
                <a:prstClr val="white"/>
              </a:solidFill>
              <a:latin typeface="Calibri" panose="020F0502020204030204"/>
            </a:endParaRPr>
          </a:p>
        </p:txBody>
      </p:sp>
      <p:sp>
        <p:nvSpPr>
          <p:cNvPr id="2" name="Title 1">
            <a:extLst>
              <a:ext uri="{FF2B5EF4-FFF2-40B4-BE49-F238E27FC236}">
                <a16:creationId xmlns:a16="http://schemas.microsoft.com/office/drawing/2014/main" id="{86ECE042-DEDD-4833-A8B6-77A0B8D03EA7}"/>
              </a:ext>
            </a:extLst>
          </p:cNvPr>
          <p:cNvSpPr>
            <a:spLocks noGrp="1"/>
          </p:cNvSpPr>
          <p:nvPr>
            <p:ph type="title"/>
          </p:nvPr>
        </p:nvSpPr>
        <p:spPr>
          <a:xfrm>
            <a:off x="838200" y="245715"/>
            <a:ext cx="10515600" cy="1325563"/>
          </a:xfrm>
        </p:spPr>
        <p:txBody>
          <a:bodyPr>
            <a:normAutofit/>
          </a:bodyPr>
          <a:lstStyle/>
          <a:p>
            <a:r>
              <a:rPr lang="en-US" dirty="0"/>
              <a:t>Implementation Complexity and</a:t>
            </a:r>
            <a:br>
              <a:rPr lang="en-US" dirty="0"/>
            </a:br>
            <a:r>
              <a:rPr lang="en-US" dirty="0"/>
              <a:t>Processing Effort (1/2)</a:t>
            </a:r>
          </a:p>
        </p:txBody>
      </p:sp>
      <p:sp>
        <p:nvSpPr>
          <p:cNvPr id="8" name="TextBox 7">
            <a:extLst>
              <a:ext uri="{FF2B5EF4-FFF2-40B4-BE49-F238E27FC236}">
                <a16:creationId xmlns:a16="http://schemas.microsoft.com/office/drawing/2014/main" id="{E9042931-41BF-43B0-93D8-D2A2B7A4937B}"/>
              </a:ext>
            </a:extLst>
          </p:cNvPr>
          <p:cNvSpPr txBox="1"/>
          <p:nvPr/>
        </p:nvSpPr>
        <p:spPr>
          <a:xfrm>
            <a:off x="964325" y="2179418"/>
            <a:ext cx="1479331" cy="954107"/>
          </a:xfrm>
          <a:prstGeom prst="rect">
            <a:avLst/>
          </a:prstGeom>
          <a:solidFill>
            <a:schemeClr val="bg1"/>
          </a:solidFill>
          <a:ln>
            <a:solidFill>
              <a:schemeClr val="bg1">
                <a:lumMod val="50000"/>
              </a:schemeClr>
            </a:solidFill>
          </a:ln>
        </p:spPr>
        <p:txBody>
          <a:bodyPr wrap="square" rtlCol="0">
            <a:spAutoFit/>
          </a:bodyPr>
          <a:lstStyle/>
          <a:p>
            <a:pPr defTabSz="914377"/>
            <a:r>
              <a:rPr lang="de-DE" sz="1400" dirty="0" err="1">
                <a:solidFill>
                  <a:prstClr val="black"/>
                </a:solidFill>
                <a:latin typeface="Calibri" panose="020F0502020204030204"/>
              </a:rPr>
              <a:t>Programming</a:t>
            </a:r>
            <a:r>
              <a:rPr lang="de-DE" sz="1400" dirty="0">
                <a:solidFill>
                  <a:prstClr val="black"/>
                </a:solidFill>
                <a:latin typeface="Calibri" panose="020F0502020204030204"/>
              </a:rPr>
              <a:t> Language </a:t>
            </a:r>
            <a:r>
              <a:rPr lang="de-DE" sz="1400" dirty="0" err="1">
                <a:solidFill>
                  <a:prstClr val="black"/>
                </a:solidFill>
                <a:latin typeface="Calibri" panose="020F0502020204030204"/>
              </a:rPr>
              <a:t>data</a:t>
            </a:r>
            <a:endParaRPr lang="de-DE" sz="1400" dirty="0">
              <a:solidFill>
                <a:prstClr val="black"/>
              </a:solidFill>
              <a:latin typeface="Calibri" panose="020F0502020204030204"/>
            </a:endParaRPr>
          </a:p>
          <a:p>
            <a:pPr defTabSz="914377"/>
            <a:r>
              <a:rPr lang="de-DE" sz="1400" dirty="0" err="1">
                <a:solidFill>
                  <a:prstClr val="black"/>
                </a:solidFill>
                <a:latin typeface="Calibri" panose="020F0502020204030204"/>
              </a:rPr>
              <a:t>Representation</a:t>
            </a:r>
            <a:r>
              <a:rPr lang="de-DE" sz="1400" dirty="0">
                <a:solidFill>
                  <a:prstClr val="black"/>
                </a:solidFill>
                <a:latin typeface="Calibri" panose="020F0502020204030204"/>
              </a:rPr>
              <a:t>,</a:t>
            </a:r>
            <a:br>
              <a:rPr lang="de-DE" sz="1400" dirty="0">
                <a:solidFill>
                  <a:prstClr val="black"/>
                </a:solidFill>
                <a:latin typeface="Calibri" panose="020F0502020204030204"/>
              </a:rPr>
            </a:br>
            <a:r>
              <a:rPr lang="de-DE" sz="1400" dirty="0">
                <a:solidFill>
                  <a:prstClr val="black"/>
                </a:solidFill>
                <a:latin typeface="Calibri" panose="020F0502020204030204"/>
              </a:rPr>
              <a:t>e.g. C </a:t>
            </a:r>
            <a:r>
              <a:rPr lang="de-DE" sz="1400" dirty="0" err="1">
                <a:solidFill>
                  <a:prstClr val="black"/>
                </a:solidFill>
                <a:latin typeface="Calibri" panose="020F0502020204030204"/>
              </a:rPr>
              <a:t>structures</a:t>
            </a:r>
            <a:endParaRPr lang="de-DE" sz="1400" dirty="0">
              <a:solidFill>
                <a:prstClr val="black"/>
              </a:solidFill>
              <a:latin typeface="Calibri" panose="020F0502020204030204"/>
            </a:endParaRPr>
          </a:p>
        </p:txBody>
      </p:sp>
      <p:sp>
        <p:nvSpPr>
          <p:cNvPr id="9" name="TextBox 8">
            <a:extLst>
              <a:ext uri="{FF2B5EF4-FFF2-40B4-BE49-F238E27FC236}">
                <a16:creationId xmlns:a16="http://schemas.microsoft.com/office/drawing/2014/main" id="{88698795-DB7B-400B-A72B-2382D1CE47FE}"/>
              </a:ext>
            </a:extLst>
          </p:cNvPr>
          <p:cNvSpPr txBox="1"/>
          <p:nvPr/>
        </p:nvSpPr>
        <p:spPr>
          <a:xfrm>
            <a:off x="9887608" y="2163651"/>
            <a:ext cx="1497725" cy="954107"/>
          </a:xfrm>
          <a:prstGeom prst="rect">
            <a:avLst/>
          </a:prstGeom>
          <a:solidFill>
            <a:schemeClr val="bg1"/>
          </a:solidFill>
          <a:ln>
            <a:solidFill>
              <a:schemeClr val="bg1">
                <a:lumMod val="50000"/>
              </a:schemeClr>
            </a:solidFill>
          </a:ln>
        </p:spPr>
        <p:txBody>
          <a:bodyPr wrap="square" rtlCol="0">
            <a:spAutoFit/>
          </a:bodyPr>
          <a:lstStyle/>
          <a:p>
            <a:pPr defTabSz="914377"/>
            <a:r>
              <a:rPr lang="de-DE" sz="1400" dirty="0" err="1">
                <a:solidFill>
                  <a:prstClr val="black"/>
                </a:solidFill>
                <a:latin typeface="Calibri" panose="020F0502020204030204"/>
              </a:rPr>
              <a:t>Programming</a:t>
            </a:r>
            <a:r>
              <a:rPr lang="de-DE" sz="1400" dirty="0">
                <a:solidFill>
                  <a:prstClr val="black"/>
                </a:solidFill>
                <a:latin typeface="Calibri" panose="020F0502020204030204"/>
              </a:rPr>
              <a:t> Language </a:t>
            </a:r>
            <a:r>
              <a:rPr lang="de-DE" sz="1400" dirty="0" err="1">
                <a:solidFill>
                  <a:prstClr val="black"/>
                </a:solidFill>
                <a:latin typeface="Calibri" panose="020F0502020204030204"/>
              </a:rPr>
              <a:t>data</a:t>
            </a:r>
            <a:endParaRPr lang="de-DE" sz="1400" dirty="0">
              <a:solidFill>
                <a:prstClr val="black"/>
              </a:solidFill>
              <a:latin typeface="Calibri" panose="020F0502020204030204"/>
            </a:endParaRPr>
          </a:p>
          <a:p>
            <a:pPr defTabSz="914377"/>
            <a:r>
              <a:rPr lang="de-DE" sz="1400" dirty="0" err="1">
                <a:solidFill>
                  <a:prstClr val="black"/>
                </a:solidFill>
                <a:latin typeface="Calibri" panose="020F0502020204030204"/>
              </a:rPr>
              <a:t>Representation</a:t>
            </a:r>
            <a:r>
              <a:rPr lang="de-DE" sz="1400" dirty="0">
                <a:solidFill>
                  <a:prstClr val="black"/>
                </a:solidFill>
                <a:latin typeface="Calibri" panose="020F0502020204030204"/>
              </a:rPr>
              <a:t>,</a:t>
            </a:r>
            <a:br>
              <a:rPr lang="de-DE" sz="1400" dirty="0">
                <a:solidFill>
                  <a:prstClr val="black"/>
                </a:solidFill>
                <a:latin typeface="Calibri" panose="020F0502020204030204"/>
              </a:rPr>
            </a:br>
            <a:r>
              <a:rPr lang="de-DE" sz="1400" dirty="0">
                <a:solidFill>
                  <a:prstClr val="black"/>
                </a:solidFill>
                <a:latin typeface="Calibri" panose="020F0502020204030204"/>
              </a:rPr>
              <a:t>e.g. C </a:t>
            </a:r>
            <a:r>
              <a:rPr lang="de-DE" sz="1400" dirty="0" err="1">
                <a:solidFill>
                  <a:prstClr val="black"/>
                </a:solidFill>
                <a:latin typeface="Calibri" panose="020F0502020204030204"/>
              </a:rPr>
              <a:t>structures</a:t>
            </a:r>
            <a:endParaRPr lang="de-DE" sz="1400" dirty="0">
              <a:solidFill>
                <a:prstClr val="black"/>
              </a:solidFill>
              <a:latin typeface="Calibri" panose="020F0502020204030204"/>
            </a:endParaRPr>
          </a:p>
        </p:txBody>
      </p:sp>
      <p:sp>
        <p:nvSpPr>
          <p:cNvPr id="10" name="TextBox 9">
            <a:extLst>
              <a:ext uri="{FF2B5EF4-FFF2-40B4-BE49-F238E27FC236}">
                <a16:creationId xmlns:a16="http://schemas.microsoft.com/office/drawing/2014/main" id="{5CFE854D-C985-4B2E-B769-24D9B7D2D9FE}"/>
              </a:ext>
            </a:extLst>
          </p:cNvPr>
          <p:cNvSpPr txBox="1"/>
          <p:nvPr/>
        </p:nvSpPr>
        <p:spPr>
          <a:xfrm>
            <a:off x="3791607" y="2179418"/>
            <a:ext cx="945932" cy="954107"/>
          </a:xfrm>
          <a:prstGeom prst="rect">
            <a:avLst/>
          </a:prstGeom>
          <a:solidFill>
            <a:schemeClr val="bg1"/>
          </a:solidFill>
          <a:ln>
            <a:solidFill>
              <a:schemeClr val="bg1">
                <a:lumMod val="50000"/>
              </a:schemeClr>
            </a:solidFill>
          </a:ln>
        </p:spPr>
        <p:txBody>
          <a:bodyPr wrap="square" rtlCol="0">
            <a:spAutoFit/>
          </a:bodyPr>
          <a:lstStyle/>
          <a:p>
            <a:pPr defTabSz="914377"/>
            <a:r>
              <a:rPr lang="de-DE" sz="1400" dirty="0">
                <a:solidFill>
                  <a:prstClr val="black"/>
                </a:solidFill>
                <a:latin typeface="Calibri" panose="020F0502020204030204"/>
              </a:rPr>
              <a:t>HTTP </a:t>
            </a:r>
            <a:r>
              <a:rPr lang="de-DE" sz="1400" dirty="0" err="1">
                <a:solidFill>
                  <a:prstClr val="black"/>
                </a:solidFill>
                <a:latin typeface="Calibri" panose="020F0502020204030204"/>
              </a:rPr>
              <a:t>handling</a:t>
            </a:r>
            <a:r>
              <a:rPr lang="de-DE" sz="1400" dirty="0">
                <a:solidFill>
                  <a:prstClr val="black"/>
                </a:solidFill>
                <a:latin typeface="Calibri" panose="020F0502020204030204"/>
              </a:rPr>
              <a:t> </a:t>
            </a:r>
            <a:r>
              <a:rPr lang="de-DE" sz="1400" dirty="0" err="1">
                <a:solidFill>
                  <a:prstClr val="black"/>
                </a:solidFill>
                <a:latin typeface="Calibri" panose="020F0502020204030204"/>
              </a:rPr>
              <a:t>and</a:t>
            </a:r>
            <a:r>
              <a:rPr lang="de-DE" sz="1400" dirty="0">
                <a:solidFill>
                  <a:prstClr val="black"/>
                </a:solidFill>
                <a:latin typeface="Calibri" panose="020F0502020204030204"/>
              </a:rPr>
              <a:t> </a:t>
            </a:r>
            <a:r>
              <a:rPr lang="de-DE" sz="1400" dirty="0" err="1">
                <a:solidFill>
                  <a:prstClr val="black"/>
                </a:solidFill>
                <a:latin typeface="Calibri" panose="020F0502020204030204"/>
              </a:rPr>
              <a:t>sending</a:t>
            </a:r>
            <a:endParaRPr lang="de-DE" sz="1400" dirty="0">
              <a:solidFill>
                <a:prstClr val="black"/>
              </a:solidFill>
              <a:latin typeface="Calibri" panose="020F0502020204030204"/>
            </a:endParaRPr>
          </a:p>
        </p:txBody>
      </p:sp>
      <p:sp>
        <p:nvSpPr>
          <p:cNvPr id="11" name="TextBox 10">
            <a:extLst>
              <a:ext uri="{FF2B5EF4-FFF2-40B4-BE49-F238E27FC236}">
                <a16:creationId xmlns:a16="http://schemas.microsoft.com/office/drawing/2014/main" id="{6F1FE8A5-C8D2-4FA2-973B-1B11D749BFDD}"/>
              </a:ext>
            </a:extLst>
          </p:cNvPr>
          <p:cNvSpPr txBox="1"/>
          <p:nvPr/>
        </p:nvSpPr>
        <p:spPr>
          <a:xfrm>
            <a:off x="2719551" y="2179418"/>
            <a:ext cx="945932" cy="954107"/>
          </a:xfrm>
          <a:prstGeom prst="rect">
            <a:avLst/>
          </a:prstGeom>
          <a:solidFill>
            <a:schemeClr val="bg1"/>
          </a:solidFill>
          <a:ln>
            <a:solidFill>
              <a:schemeClr val="bg1">
                <a:lumMod val="50000"/>
              </a:schemeClr>
            </a:solidFill>
          </a:ln>
        </p:spPr>
        <p:txBody>
          <a:bodyPr wrap="square" rtlCol="0">
            <a:spAutoFit/>
          </a:bodyPr>
          <a:lstStyle/>
          <a:p>
            <a:pPr defTabSz="914377"/>
            <a:r>
              <a:rPr lang="de-DE" sz="1400" dirty="0">
                <a:solidFill>
                  <a:prstClr val="black"/>
                </a:solidFill>
                <a:latin typeface="Calibri" panose="020F0502020204030204"/>
              </a:rPr>
              <a:t>Data </a:t>
            </a:r>
            <a:r>
              <a:rPr lang="de-DE" sz="1400" dirty="0" err="1">
                <a:solidFill>
                  <a:prstClr val="black"/>
                </a:solidFill>
                <a:latin typeface="Calibri" panose="020F0502020204030204"/>
              </a:rPr>
              <a:t>Encapsulation</a:t>
            </a:r>
            <a:r>
              <a:rPr lang="de-DE" sz="1400" dirty="0">
                <a:solidFill>
                  <a:prstClr val="black"/>
                </a:solidFill>
                <a:latin typeface="Calibri" panose="020F0502020204030204"/>
              </a:rPr>
              <a:t> in JSON </a:t>
            </a:r>
          </a:p>
        </p:txBody>
      </p:sp>
      <p:sp>
        <p:nvSpPr>
          <p:cNvPr id="12" name="TextBox 11">
            <a:extLst>
              <a:ext uri="{FF2B5EF4-FFF2-40B4-BE49-F238E27FC236}">
                <a16:creationId xmlns:a16="http://schemas.microsoft.com/office/drawing/2014/main" id="{C4498612-6653-40CB-9AFB-DB07A588FB82}"/>
              </a:ext>
            </a:extLst>
          </p:cNvPr>
          <p:cNvSpPr txBox="1"/>
          <p:nvPr/>
        </p:nvSpPr>
        <p:spPr>
          <a:xfrm>
            <a:off x="7373007" y="2179418"/>
            <a:ext cx="945932" cy="954107"/>
          </a:xfrm>
          <a:prstGeom prst="rect">
            <a:avLst/>
          </a:prstGeom>
          <a:solidFill>
            <a:schemeClr val="bg1"/>
          </a:solidFill>
          <a:ln>
            <a:solidFill>
              <a:schemeClr val="bg1">
                <a:lumMod val="50000"/>
              </a:schemeClr>
            </a:solidFill>
          </a:ln>
        </p:spPr>
        <p:txBody>
          <a:bodyPr wrap="square" rtlCol="0">
            <a:spAutoFit/>
          </a:bodyPr>
          <a:lstStyle/>
          <a:p>
            <a:pPr defTabSz="914377"/>
            <a:r>
              <a:rPr lang="de-DE" sz="1400" dirty="0">
                <a:solidFill>
                  <a:prstClr val="black"/>
                </a:solidFill>
                <a:latin typeface="Calibri" panose="020F0502020204030204"/>
              </a:rPr>
              <a:t>HTTP </a:t>
            </a:r>
            <a:r>
              <a:rPr lang="de-DE" sz="1400" dirty="0" err="1">
                <a:solidFill>
                  <a:prstClr val="black"/>
                </a:solidFill>
                <a:latin typeface="Calibri" panose="020F0502020204030204"/>
              </a:rPr>
              <a:t>handling</a:t>
            </a:r>
            <a:r>
              <a:rPr lang="de-DE" sz="1400" dirty="0">
                <a:solidFill>
                  <a:prstClr val="black"/>
                </a:solidFill>
                <a:latin typeface="Calibri" panose="020F0502020204030204"/>
              </a:rPr>
              <a:t> </a:t>
            </a:r>
            <a:r>
              <a:rPr lang="de-DE" sz="1400" dirty="0" err="1">
                <a:solidFill>
                  <a:prstClr val="black"/>
                </a:solidFill>
                <a:latin typeface="Calibri" panose="020F0502020204030204"/>
              </a:rPr>
              <a:t>and</a:t>
            </a:r>
            <a:r>
              <a:rPr lang="de-DE" sz="1400" dirty="0">
                <a:solidFill>
                  <a:prstClr val="black"/>
                </a:solidFill>
                <a:latin typeface="Calibri" panose="020F0502020204030204"/>
              </a:rPr>
              <a:t> </a:t>
            </a:r>
            <a:r>
              <a:rPr lang="de-DE" sz="1400" dirty="0" err="1">
                <a:solidFill>
                  <a:prstClr val="black"/>
                </a:solidFill>
                <a:latin typeface="Calibri" panose="020F0502020204030204"/>
              </a:rPr>
              <a:t>reception</a:t>
            </a:r>
            <a:endParaRPr lang="de-DE" sz="1400" dirty="0">
              <a:solidFill>
                <a:prstClr val="black"/>
              </a:solidFill>
              <a:latin typeface="Calibri" panose="020F0502020204030204"/>
            </a:endParaRPr>
          </a:p>
        </p:txBody>
      </p:sp>
      <p:sp>
        <p:nvSpPr>
          <p:cNvPr id="13" name="TextBox 12">
            <a:extLst>
              <a:ext uri="{FF2B5EF4-FFF2-40B4-BE49-F238E27FC236}">
                <a16:creationId xmlns:a16="http://schemas.microsoft.com/office/drawing/2014/main" id="{BD264A0F-2978-406A-9539-FC0FD5A22B17}"/>
              </a:ext>
            </a:extLst>
          </p:cNvPr>
          <p:cNvSpPr txBox="1"/>
          <p:nvPr/>
        </p:nvSpPr>
        <p:spPr>
          <a:xfrm>
            <a:off x="8526518" y="2158394"/>
            <a:ext cx="945932" cy="954107"/>
          </a:xfrm>
          <a:prstGeom prst="rect">
            <a:avLst/>
          </a:prstGeom>
          <a:solidFill>
            <a:schemeClr val="bg1"/>
          </a:solidFill>
          <a:ln>
            <a:solidFill>
              <a:schemeClr val="bg1">
                <a:lumMod val="50000"/>
              </a:schemeClr>
            </a:solidFill>
          </a:ln>
        </p:spPr>
        <p:txBody>
          <a:bodyPr wrap="square" rtlCol="0">
            <a:spAutoFit/>
          </a:bodyPr>
          <a:lstStyle/>
          <a:p>
            <a:pPr defTabSz="914377"/>
            <a:r>
              <a:rPr lang="de-DE" sz="1400" dirty="0">
                <a:solidFill>
                  <a:prstClr val="black"/>
                </a:solidFill>
                <a:latin typeface="Calibri" panose="020F0502020204030204"/>
              </a:rPr>
              <a:t>Data De-</a:t>
            </a:r>
            <a:r>
              <a:rPr lang="de-DE" sz="1400" dirty="0" err="1">
                <a:solidFill>
                  <a:prstClr val="black"/>
                </a:solidFill>
                <a:latin typeface="Calibri" panose="020F0502020204030204"/>
              </a:rPr>
              <a:t>ncapsulation</a:t>
            </a:r>
            <a:r>
              <a:rPr lang="de-DE" sz="1400" dirty="0">
                <a:solidFill>
                  <a:prstClr val="black"/>
                </a:solidFill>
                <a:latin typeface="Calibri" panose="020F0502020204030204"/>
              </a:rPr>
              <a:t> </a:t>
            </a:r>
            <a:r>
              <a:rPr lang="de-DE" sz="1400" dirty="0" err="1">
                <a:solidFill>
                  <a:prstClr val="black"/>
                </a:solidFill>
                <a:latin typeface="Calibri" panose="020F0502020204030204"/>
              </a:rPr>
              <a:t>from</a:t>
            </a:r>
            <a:r>
              <a:rPr lang="de-DE" sz="1400" dirty="0">
                <a:solidFill>
                  <a:prstClr val="black"/>
                </a:solidFill>
                <a:latin typeface="Calibri" panose="020F0502020204030204"/>
              </a:rPr>
              <a:t> JSON </a:t>
            </a:r>
          </a:p>
        </p:txBody>
      </p:sp>
      <p:sp>
        <p:nvSpPr>
          <p:cNvPr id="17" name="Speech Bubble: Rectangle with Corners Rounded 16">
            <a:extLst>
              <a:ext uri="{FF2B5EF4-FFF2-40B4-BE49-F238E27FC236}">
                <a16:creationId xmlns:a16="http://schemas.microsoft.com/office/drawing/2014/main" id="{509D40E6-6EF4-4C6A-B3D3-CE6844D7B5B9}"/>
              </a:ext>
            </a:extLst>
          </p:cNvPr>
          <p:cNvSpPr/>
          <p:nvPr/>
        </p:nvSpPr>
        <p:spPr>
          <a:xfrm>
            <a:off x="1093077" y="3372344"/>
            <a:ext cx="1828800" cy="526995"/>
          </a:xfrm>
          <a:prstGeom prst="wedgeRoundRectCallout">
            <a:avLst>
              <a:gd name="adj1" fmla="val 6209"/>
              <a:gd name="adj2" fmla="val -90309"/>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r>
              <a:rPr lang="de-DE" dirty="0">
                <a:solidFill>
                  <a:prstClr val="white"/>
                </a:solidFill>
                <a:latin typeface="Calibri" panose="020F0502020204030204"/>
              </a:rPr>
              <a:t>Implementation Option 1</a:t>
            </a:r>
          </a:p>
        </p:txBody>
      </p:sp>
      <p:sp>
        <p:nvSpPr>
          <p:cNvPr id="20" name="Speech Bubble: Rectangle with Corners Rounded 19">
            <a:extLst>
              <a:ext uri="{FF2B5EF4-FFF2-40B4-BE49-F238E27FC236}">
                <a16:creationId xmlns:a16="http://schemas.microsoft.com/office/drawing/2014/main" id="{28873626-C375-44CF-ABD8-5A71511CF284}"/>
              </a:ext>
            </a:extLst>
          </p:cNvPr>
          <p:cNvSpPr/>
          <p:nvPr/>
        </p:nvSpPr>
        <p:spPr>
          <a:xfrm>
            <a:off x="3142595" y="3372344"/>
            <a:ext cx="1828800" cy="526995"/>
          </a:xfrm>
          <a:prstGeom prst="wedgeRoundRectCallout">
            <a:avLst>
              <a:gd name="adj1" fmla="val -16205"/>
              <a:gd name="adj2" fmla="val -109912"/>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r>
              <a:rPr lang="de-DE" dirty="0">
                <a:solidFill>
                  <a:prstClr val="white"/>
                </a:solidFill>
                <a:latin typeface="Calibri" panose="020F0502020204030204"/>
              </a:rPr>
              <a:t>Implementation Option 2</a:t>
            </a:r>
          </a:p>
        </p:txBody>
      </p:sp>
      <p:sp>
        <p:nvSpPr>
          <p:cNvPr id="21" name="Speech Bubble: Rectangle with Corners Rounded 20">
            <a:extLst>
              <a:ext uri="{FF2B5EF4-FFF2-40B4-BE49-F238E27FC236}">
                <a16:creationId xmlns:a16="http://schemas.microsoft.com/office/drawing/2014/main" id="{ECC9F86B-BBB2-4D1D-A354-B76FC0076F7C}"/>
              </a:ext>
            </a:extLst>
          </p:cNvPr>
          <p:cNvSpPr/>
          <p:nvPr/>
        </p:nvSpPr>
        <p:spPr>
          <a:xfrm>
            <a:off x="7373007" y="3334693"/>
            <a:ext cx="1828800" cy="526995"/>
          </a:xfrm>
          <a:prstGeom prst="wedgeRoundRectCallout">
            <a:avLst>
              <a:gd name="adj1" fmla="val 6209"/>
              <a:gd name="adj2" fmla="val -90309"/>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r>
              <a:rPr lang="de-DE" dirty="0">
                <a:solidFill>
                  <a:prstClr val="white"/>
                </a:solidFill>
                <a:latin typeface="Calibri" panose="020F0502020204030204"/>
              </a:rPr>
              <a:t>Implementation Option 2</a:t>
            </a:r>
          </a:p>
        </p:txBody>
      </p:sp>
      <p:sp>
        <p:nvSpPr>
          <p:cNvPr id="22" name="Speech Bubble: Rectangle with Corners Rounded 21">
            <a:extLst>
              <a:ext uri="{FF2B5EF4-FFF2-40B4-BE49-F238E27FC236}">
                <a16:creationId xmlns:a16="http://schemas.microsoft.com/office/drawing/2014/main" id="{E5C07497-565C-4501-9C6F-CD01CBC3DBB0}"/>
              </a:ext>
            </a:extLst>
          </p:cNvPr>
          <p:cNvSpPr/>
          <p:nvPr/>
        </p:nvSpPr>
        <p:spPr>
          <a:xfrm>
            <a:off x="9422524" y="3334693"/>
            <a:ext cx="1828800" cy="526995"/>
          </a:xfrm>
          <a:prstGeom prst="wedgeRoundRectCallout">
            <a:avLst>
              <a:gd name="adj1" fmla="val -16205"/>
              <a:gd name="adj2" fmla="val -109912"/>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r>
              <a:rPr lang="de-DE" dirty="0">
                <a:solidFill>
                  <a:prstClr val="white"/>
                </a:solidFill>
                <a:latin typeface="Calibri" panose="020F0502020204030204"/>
              </a:rPr>
              <a:t>Implementation Option 1</a:t>
            </a:r>
          </a:p>
        </p:txBody>
      </p:sp>
      <p:sp>
        <p:nvSpPr>
          <p:cNvPr id="23" name="Rectangle 22">
            <a:extLst>
              <a:ext uri="{FF2B5EF4-FFF2-40B4-BE49-F238E27FC236}">
                <a16:creationId xmlns:a16="http://schemas.microsoft.com/office/drawing/2014/main" id="{3D667F8A-0EA5-4681-9260-0066E0D45AB5}"/>
              </a:ext>
            </a:extLst>
          </p:cNvPr>
          <p:cNvSpPr/>
          <p:nvPr/>
        </p:nvSpPr>
        <p:spPr>
          <a:xfrm>
            <a:off x="838200" y="4303769"/>
            <a:ext cx="11070021" cy="2133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defTabSz="914377"/>
            <a:r>
              <a:rPr lang="en-GB" dirty="0">
                <a:solidFill>
                  <a:prstClr val="black"/>
                </a:solidFill>
                <a:latin typeface="Calibri" panose="020F0502020204030204"/>
              </a:rPr>
              <a:t>Implementation Option 1: Express changes in programming language </a:t>
            </a:r>
            <a:r>
              <a:rPr lang="en-GB" dirty="0">
                <a:solidFill>
                  <a:srgbClr val="FF0000"/>
                </a:solidFill>
                <a:latin typeface="Calibri" panose="020F0502020204030204"/>
              </a:rPr>
              <a:t>(Preferable)</a:t>
            </a:r>
          </a:p>
          <a:p>
            <a:pPr marL="285744" indent="-285744" defTabSz="914377">
              <a:buFont typeface="Arial" panose="020B0604020202020204" pitchFamily="34" charset="0"/>
              <a:buChar char="•"/>
            </a:pPr>
            <a:r>
              <a:rPr lang="en-GB" dirty="0">
                <a:solidFill>
                  <a:srgbClr val="FF0000"/>
                </a:solidFill>
                <a:latin typeface="Calibri" panose="020F0502020204030204"/>
              </a:rPr>
              <a:t>Simpler with JSON Merge patch</a:t>
            </a:r>
            <a:r>
              <a:rPr lang="en-GB" dirty="0">
                <a:solidFill>
                  <a:prstClr val="black"/>
                </a:solidFill>
                <a:latin typeface="Calibri" panose="020F0502020204030204"/>
              </a:rPr>
              <a:t>, where data representation of original data and patched data is similar</a:t>
            </a:r>
          </a:p>
          <a:p>
            <a:pPr marL="285744" indent="-285744" defTabSz="914377">
              <a:buFont typeface="Arial" panose="020B0604020202020204" pitchFamily="34" charset="0"/>
              <a:buChar char="•"/>
            </a:pPr>
            <a:r>
              <a:rPr lang="en-GB" dirty="0">
                <a:solidFill>
                  <a:prstClr val="black"/>
                </a:solidFill>
                <a:latin typeface="Calibri" panose="020F0502020204030204"/>
              </a:rPr>
              <a:t>For JSON PATCH, knowledge of original JSON file required (that is hidden by </a:t>
            </a:r>
            <a:r>
              <a:rPr lang="en-GB" dirty="0" err="1">
                <a:solidFill>
                  <a:prstClr val="black"/>
                </a:solidFill>
                <a:latin typeface="Calibri" panose="020F0502020204030204"/>
              </a:rPr>
              <a:t>OpenAPI</a:t>
            </a:r>
            <a:r>
              <a:rPr lang="en-GB" dirty="0">
                <a:solidFill>
                  <a:prstClr val="black"/>
                </a:solidFill>
                <a:latin typeface="Calibri" panose="020F0502020204030204"/>
              </a:rPr>
              <a:t> tooling) </a:t>
            </a:r>
          </a:p>
          <a:p>
            <a:pPr marL="285744" indent="-285744" defTabSz="914377">
              <a:buFont typeface="Arial" panose="020B0604020202020204" pitchFamily="34" charset="0"/>
              <a:buChar char="•"/>
            </a:pPr>
            <a:r>
              <a:rPr lang="en-GB" dirty="0">
                <a:solidFill>
                  <a:prstClr val="black"/>
                </a:solidFill>
                <a:latin typeface="Calibri" panose="020F0502020204030204"/>
              </a:rPr>
              <a:t>Pro: Less processing effort, only changes are handled</a:t>
            </a:r>
          </a:p>
          <a:p>
            <a:pPr defTabSz="914377"/>
            <a:r>
              <a:rPr lang="en-GB" dirty="0">
                <a:solidFill>
                  <a:prstClr val="black"/>
                </a:solidFill>
                <a:latin typeface="Calibri" panose="020F0502020204030204"/>
              </a:rPr>
              <a:t>Implementation Option 2: Handle Changes on JSON body level</a:t>
            </a:r>
          </a:p>
          <a:p>
            <a:pPr marL="285744" indent="-285744" defTabSz="914377">
              <a:buFont typeface="Arial" panose="020B0604020202020204" pitchFamily="34" charset="0"/>
              <a:buChar char="•"/>
            </a:pPr>
            <a:r>
              <a:rPr lang="en-GB" dirty="0">
                <a:solidFill>
                  <a:prstClr val="black"/>
                </a:solidFill>
                <a:latin typeface="Calibri" panose="020F0502020204030204"/>
              </a:rPr>
              <a:t>Con: Higher processing effort: Receiver will need to generate entire swagger file based on Diffs and original file and process entire file, not only changes.</a:t>
            </a:r>
          </a:p>
          <a:p>
            <a:pPr marL="285744" indent="-285744" defTabSz="914377">
              <a:buFont typeface="Arial" panose="020B0604020202020204" pitchFamily="34" charset="0"/>
              <a:buChar char="•"/>
            </a:pPr>
            <a:r>
              <a:rPr lang="en-GB" dirty="0">
                <a:solidFill>
                  <a:prstClr val="black"/>
                </a:solidFill>
                <a:latin typeface="Calibri" panose="020F0502020204030204"/>
              </a:rPr>
              <a:t>Con:  Implementation Complexity: </a:t>
            </a:r>
            <a:r>
              <a:rPr lang="en-GB" dirty="0" err="1">
                <a:solidFill>
                  <a:prstClr val="black"/>
                </a:solidFill>
                <a:latin typeface="Calibri" panose="020F0502020204030204"/>
              </a:rPr>
              <a:t>OpenAPI</a:t>
            </a:r>
            <a:r>
              <a:rPr lang="en-GB" dirty="0">
                <a:solidFill>
                  <a:prstClr val="black"/>
                </a:solidFill>
                <a:latin typeface="Calibri" panose="020F0502020204030204"/>
              </a:rPr>
              <a:t> Tooling needs modifications. Also Storage of original JSON body</a:t>
            </a:r>
          </a:p>
          <a:p>
            <a:pPr marL="285744" indent="-285744" defTabSz="914377">
              <a:buFont typeface="Arial" panose="020B0604020202020204" pitchFamily="34" charset="0"/>
              <a:buChar char="•"/>
            </a:pPr>
            <a:endParaRPr lang="de-DE" dirty="0">
              <a:solidFill>
                <a:prstClr val="black"/>
              </a:solidFill>
              <a:latin typeface="Calibri" panose="020F0502020204030204"/>
            </a:endParaRPr>
          </a:p>
        </p:txBody>
      </p:sp>
    </p:spTree>
    <p:extLst>
      <p:ext uri="{BB962C8B-B14F-4D97-AF65-F5344CB8AC3E}">
        <p14:creationId xmlns:p14="http://schemas.microsoft.com/office/powerpoint/2010/main" val="12711592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5F4417-19D4-4766-BDE0-935076F6CA39}"/>
              </a:ext>
            </a:extLst>
          </p:cNvPr>
          <p:cNvSpPr>
            <a:spLocks noGrp="1"/>
          </p:cNvSpPr>
          <p:nvPr>
            <p:ph type="title"/>
          </p:nvPr>
        </p:nvSpPr>
        <p:spPr/>
        <p:txBody>
          <a:bodyPr>
            <a:normAutofit/>
          </a:bodyPr>
          <a:lstStyle/>
          <a:p>
            <a:r>
              <a:rPr lang="en-US" dirty="0"/>
              <a:t>Implementation Complexity and</a:t>
            </a:r>
            <a:br>
              <a:rPr lang="en-US" dirty="0"/>
            </a:br>
            <a:r>
              <a:rPr lang="en-US" dirty="0"/>
              <a:t>Processing Effort (2/2)</a:t>
            </a:r>
          </a:p>
        </p:txBody>
      </p:sp>
      <p:sp>
        <p:nvSpPr>
          <p:cNvPr id="3" name="Content Placeholder 2">
            <a:extLst>
              <a:ext uri="{FF2B5EF4-FFF2-40B4-BE49-F238E27FC236}">
                <a16:creationId xmlns:a16="http://schemas.microsoft.com/office/drawing/2014/main" id="{69300DA4-F68A-45D2-942F-7836548ED22A}"/>
              </a:ext>
            </a:extLst>
          </p:cNvPr>
          <p:cNvSpPr>
            <a:spLocks noGrp="1"/>
          </p:cNvSpPr>
          <p:nvPr>
            <p:ph idx="1"/>
          </p:nvPr>
        </p:nvSpPr>
        <p:spPr/>
        <p:txBody>
          <a:bodyPr>
            <a:normAutofit fontScale="92500"/>
          </a:bodyPr>
          <a:lstStyle/>
          <a:p>
            <a:pPr marL="0" indent="0">
              <a:buNone/>
            </a:pPr>
            <a:r>
              <a:rPr lang="en-US" dirty="0"/>
              <a:t>Motivation to use PATCH rather than PUT for modification of a resource:</a:t>
            </a:r>
          </a:p>
          <a:p>
            <a:pPr marL="609585" indent="-609585">
              <a:buFont typeface="+mj-lt"/>
              <a:buAutoNum type="arabicPeriod"/>
            </a:pPr>
            <a:r>
              <a:rPr lang="en-US" dirty="0"/>
              <a:t>Smaller message size</a:t>
            </a:r>
          </a:p>
          <a:p>
            <a:pPr marL="609585" indent="-609585">
              <a:buFont typeface="+mj-lt"/>
              <a:buAutoNum type="arabicPeriod"/>
            </a:pPr>
            <a:r>
              <a:rPr lang="en-US" dirty="0"/>
              <a:t>Lower processing effort</a:t>
            </a:r>
          </a:p>
          <a:p>
            <a:pPr marL="609585" indent="-609585">
              <a:buFont typeface="+mj-lt"/>
              <a:buAutoNum type="arabicPeriod"/>
            </a:pPr>
            <a:r>
              <a:rPr lang="en-US" dirty="0"/>
              <a:t>Simpler application logic at receiving side: Application is directly being made aware of changes.</a:t>
            </a:r>
          </a:p>
          <a:p>
            <a:pPr marL="0" indent="0">
              <a:buNone/>
            </a:pPr>
            <a:r>
              <a:rPr lang="en-US" dirty="0"/>
              <a:t>Implementation Option 1 addresses points 1 to 3.</a:t>
            </a:r>
          </a:p>
          <a:p>
            <a:pPr marL="0" indent="0">
              <a:buNone/>
            </a:pPr>
            <a:r>
              <a:rPr lang="en-US" dirty="0"/>
              <a:t>Implementation Option 2 addresses only points 1.</a:t>
            </a:r>
          </a:p>
          <a:p>
            <a:pPr>
              <a:buFont typeface="Wingdings" panose="05000000000000000000" pitchFamily="2" charset="2"/>
              <a:buChar char="Ø"/>
            </a:pPr>
            <a:r>
              <a:rPr lang="en-US" dirty="0"/>
              <a:t> Implementation Option 1 preferred</a:t>
            </a:r>
          </a:p>
          <a:p>
            <a:pPr marL="0" indent="0">
              <a:buNone/>
            </a:pPr>
            <a:r>
              <a:rPr lang="en-US" dirty="0"/>
              <a:t>JSON Merge PATCH far better suited for implementation option 1.</a:t>
            </a:r>
          </a:p>
          <a:p>
            <a:pPr marL="0" indent="0">
              <a:buNone/>
            </a:pPr>
            <a:endParaRPr lang="de-DE" dirty="0"/>
          </a:p>
        </p:txBody>
      </p:sp>
    </p:spTree>
    <p:extLst>
      <p:ext uri="{BB962C8B-B14F-4D97-AF65-F5344CB8AC3E}">
        <p14:creationId xmlns:p14="http://schemas.microsoft.com/office/powerpoint/2010/main" val="21055655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1E4701-3BCE-4C75-90D0-F4C4BEE21BCB}"/>
              </a:ext>
            </a:extLst>
          </p:cNvPr>
          <p:cNvSpPr>
            <a:spLocks noGrp="1"/>
          </p:cNvSpPr>
          <p:nvPr>
            <p:ph type="title"/>
          </p:nvPr>
        </p:nvSpPr>
        <p:spPr>
          <a:xfrm>
            <a:off x="838200" y="333595"/>
            <a:ext cx="10515600" cy="1325563"/>
          </a:xfrm>
        </p:spPr>
        <p:txBody>
          <a:bodyPr>
            <a:normAutofit/>
          </a:bodyPr>
          <a:lstStyle/>
          <a:p>
            <a:r>
              <a:rPr lang="de-DE" dirty="0" err="1"/>
              <a:t>Enforcement</a:t>
            </a:r>
            <a:r>
              <a:rPr lang="de-DE" dirty="0"/>
              <a:t> </a:t>
            </a:r>
            <a:r>
              <a:rPr lang="de-DE" dirty="0" err="1"/>
              <a:t>that</a:t>
            </a:r>
            <a:r>
              <a:rPr lang="de-DE" dirty="0"/>
              <a:t> </a:t>
            </a:r>
            <a:r>
              <a:rPr lang="de-DE" dirty="0" err="1"/>
              <a:t>only</a:t>
            </a:r>
            <a:r>
              <a:rPr lang="de-DE" dirty="0"/>
              <a:t> </a:t>
            </a:r>
            <a:r>
              <a:rPr lang="de-DE" dirty="0" err="1"/>
              <a:t>allowed</a:t>
            </a:r>
            <a:r>
              <a:rPr lang="de-DE" dirty="0"/>
              <a:t> </a:t>
            </a:r>
            <a:r>
              <a:rPr lang="de-DE" dirty="0" err="1"/>
              <a:t>changes</a:t>
            </a:r>
            <a:r>
              <a:rPr lang="de-DE" dirty="0"/>
              <a:t> </a:t>
            </a:r>
            <a:r>
              <a:rPr lang="de-DE" dirty="0" err="1"/>
              <a:t>are</a:t>
            </a:r>
            <a:r>
              <a:rPr lang="de-DE" dirty="0"/>
              <a:t> </a:t>
            </a:r>
            <a:r>
              <a:rPr lang="de-DE" dirty="0" err="1"/>
              <a:t>applied</a:t>
            </a:r>
            <a:r>
              <a:rPr lang="de-DE" dirty="0"/>
              <a:t> </a:t>
            </a:r>
            <a:r>
              <a:rPr lang="de-DE" dirty="0" err="1"/>
              <a:t>by</a:t>
            </a:r>
            <a:r>
              <a:rPr lang="de-DE" dirty="0"/>
              <a:t> PATCH</a:t>
            </a:r>
          </a:p>
        </p:txBody>
      </p:sp>
      <p:sp>
        <p:nvSpPr>
          <p:cNvPr id="3" name="Content Placeholder 2">
            <a:extLst>
              <a:ext uri="{FF2B5EF4-FFF2-40B4-BE49-F238E27FC236}">
                <a16:creationId xmlns:a16="http://schemas.microsoft.com/office/drawing/2014/main" id="{877A235D-694B-4F5C-9EF1-8A5289C3B910}"/>
              </a:ext>
            </a:extLst>
          </p:cNvPr>
          <p:cNvSpPr>
            <a:spLocks noGrp="1"/>
          </p:cNvSpPr>
          <p:nvPr>
            <p:ph idx="1"/>
          </p:nvPr>
        </p:nvSpPr>
        <p:spPr>
          <a:xfrm>
            <a:off x="838202" y="1825625"/>
            <a:ext cx="6676695" cy="4753851"/>
          </a:xfrm>
        </p:spPr>
        <p:txBody>
          <a:bodyPr>
            <a:normAutofit fontScale="85000" lnSpcReduction="20000"/>
          </a:bodyPr>
          <a:lstStyle/>
          <a:p>
            <a:pPr marL="0" indent="0">
              <a:buNone/>
            </a:pPr>
            <a:r>
              <a:rPr lang="en-GB" dirty="0"/>
              <a:t>Purpose: Clearly describe what modifications are permissible by a PATCH and also to enable an automatic check by a JSON schema.</a:t>
            </a:r>
          </a:p>
          <a:p>
            <a:pPr marL="0" indent="0">
              <a:buNone/>
            </a:pPr>
            <a:r>
              <a:rPr lang="en-GB" dirty="0"/>
              <a:t>Can be easily done with JSON merge Patch: </a:t>
            </a:r>
          </a:p>
          <a:p>
            <a:r>
              <a:rPr lang="en-GB" sz="2400" dirty="0"/>
              <a:t>For recommended implementation option 1, structured data types similar to the original structured data types.</a:t>
            </a:r>
            <a:br>
              <a:rPr lang="en-GB" sz="2400" dirty="0"/>
            </a:br>
            <a:r>
              <a:rPr lang="en-GB" sz="1900" dirty="0"/>
              <a:t>Those data types only contain attributes that are allowed to be modified, and may also mark those attributes as "nullable to enable their removal (The </a:t>
            </a:r>
            <a:r>
              <a:rPr lang="en-GB" sz="1900" dirty="0" err="1"/>
              <a:t>OpenAPI</a:t>
            </a:r>
            <a:r>
              <a:rPr lang="en-GB" sz="1900" dirty="0"/>
              <a:t> specification allows to define that that null is supplied as value instead of the data type of an attribute via the "nullable" keyword.)</a:t>
            </a:r>
            <a:r>
              <a:rPr lang="en-GB" dirty="0"/>
              <a:t>.</a:t>
            </a:r>
          </a:p>
          <a:p>
            <a:pPr marL="0" indent="0">
              <a:buNone/>
            </a:pPr>
            <a:r>
              <a:rPr lang="en-GB" dirty="0"/>
              <a:t>Very complicated for JSON Patch</a:t>
            </a:r>
          </a:p>
          <a:p>
            <a:r>
              <a:rPr lang="en-GB" sz="2000" dirty="0"/>
              <a:t>For example see the proposal at right for implementation option 1 (</a:t>
            </a:r>
            <a:r>
              <a:rPr lang="en-GB" sz="1700" dirty="0"/>
              <a:t>from </a:t>
            </a:r>
            <a:r>
              <a:rPr lang="en-GB" sz="1700" u="sng" dirty="0">
                <a:hlinkClick r:id="rId2"/>
              </a:rPr>
              <a:t>https://aaronsaray.com/2016/using-json-patch-in-swagger</a:t>
            </a:r>
            <a:r>
              <a:rPr lang="en-GB" sz="2000" u="sng" dirty="0"/>
              <a:t>)</a:t>
            </a:r>
            <a:r>
              <a:rPr lang="en-GB" sz="2000" dirty="0"/>
              <a:t> that only defines a schema object to check if a JSON file complies to IETF RFC 6902, but not if the described modifications are permissible</a:t>
            </a:r>
          </a:p>
          <a:p>
            <a:r>
              <a:rPr lang="en-GB" sz="2000" dirty="0"/>
              <a:t>For implementation option 2, such changes would be entirely </a:t>
            </a:r>
            <a:r>
              <a:rPr lang="en-GB" sz="2000" dirty="0" err="1"/>
              <a:t>applicatuion</a:t>
            </a:r>
            <a:r>
              <a:rPr lang="en-GB" sz="2000" dirty="0"/>
              <a:t>-level. Only a transparent file is described as body in </a:t>
            </a:r>
            <a:r>
              <a:rPr lang="en-GB" sz="2000" dirty="0" err="1"/>
              <a:t>OPenAPI</a:t>
            </a:r>
            <a:r>
              <a:rPr lang="en-GB" sz="2000" dirty="0"/>
              <a:t>.</a:t>
            </a:r>
          </a:p>
          <a:p>
            <a:endParaRPr lang="de-DE" sz="2000" dirty="0"/>
          </a:p>
        </p:txBody>
      </p:sp>
      <p:sp>
        <p:nvSpPr>
          <p:cNvPr id="7" name="TextBox 6">
            <a:extLst>
              <a:ext uri="{FF2B5EF4-FFF2-40B4-BE49-F238E27FC236}">
                <a16:creationId xmlns:a16="http://schemas.microsoft.com/office/drawing/2014/main" id="{D8732D29-AAAE-4AA8-B4DE-369B44B694EA}"/>
              </a:ext>
            </a:extLst>
          </p:cNvPr>
          <p:cNvSpPr txBox="1"/>
          <p:nvPr/>
        </p:nvSpPr>
        <p:spPr>
          <a:xfrm>
            <a:off x="7630510" y="1825625"/>
            <a:ext cx="4183119" cy="369332"/>
          </a:xfrm>
          <a:prstGeom prst="rect">
            <a:avLst/>
          </a:prstGeom>
          <a:noFill/>
        </p:spPr>
        <p:txBody>
          <a:bodyPr wrap="square" rtlCol="0">
            <a:spAutoFit/>
          </a:bodyPr>
          <a:lstStyle/>
          <a:p>
            <a:pPr defTabSz="914377"/>
            <a:endParaRPr lang="de-DE" dirty="0">
              <a:solidFill>
                <a:prstClr val="black"/>
              </a:solidFill>
              <a:latin typeface="Calibri" panose="020F0502020204030204"/>
            </a:endParaRPr>
          </a:p>
        </p:txBody>
      </p:sp>
      <p:sp>
        <p:nvSpPr>
          <p:cNvPr id="9" name="TextBox 8">
            <a:extLst>
              <a:ext uri="{FF2B5EF4-FFF2-40B4-BE49-F238E27FC236}">
                <a16:creationId xmlns:a16="http://schemas.microsoft.com/office/drawing/2014/main" id="{4ABD2300-5888-4364-B593-BFDEC836F9B2}"/>
              </a:ext>
            </a:extLst>
          </p:cNvPr>
          <p:cNvSpPr txBox="1"/>
          <p:nvPr/>
        </p:nvSpPr>
        <p:spPr>
          <a:xfrm>
            <a:off x="7630510" y="1825625"/>
            <a:ext cx="4183119" cy="369332"/>
          </a:xfrm>
          <a:prstGeom prst="rect">
            <a:avLst/>
          </a:prstGeom>
          <a:noFill/>
        </p:spPr>
        <p:txBody>
          <a:bodyPr wrap="square" rtlCol="0">
            <a:spAutoFit/>
          </a:bodyPr>
          <a:lstStyle/>
          <a:p>
            <a:pPr defTabSz="914377"/>
            <a:endParaRPr lang="de-DE" dirty="0">
              <a:solidFill>
                <a:prstClr val="black"/>
              </a:solidFill>
              <a:latin typeface="Calibri" panose="020F0502020204030204"/>
            </a:endParaRPr>
          </a:p>
        </p:txBody>
      </p:sp>
      <p:sp>
        <p:nvSpPr>
          <p:cNvPr id="10" name="TextBox 9">
            <a:extLst>
              <a:ext uri="{FF2B5EF4-FFF2-40B4-BE49-F238E27FC236}">
                <a16:creationId xmlns:a16="http://schemas.microsoft.com/office/drawing/2014/main" id="{3F0AC118-AE82-43EE-8D35-59BAB7EEC9B5}"/>
              </a:ext>
            </a:extLst>
          </p:cNvPr>
          <p:cNvSpPr txBox="1"/>
          <p:nvPr/>
        </p:nvSpPr>
        <p:spPr>
          <a:xfrm>
            <a:off x="7746126" y="1079391"/>
            <a:ext cx="4183119" cy="5709255"/>
          </a:xfrm>
          <a:prstGeom prst="rect">
            <a:avLst/>
          </a:prstGeom>
          <a:solidFill>
            <a:schemeClr val="tx1"/>
          </a:solidFill>
        </p:spPr>
        <p:txBody>
          <a:bodyPr wrap="square" rtlCol="0">
            <a:spAutoFit/>
          </a:bodyPr>
          <a:lstStyle/>
          <a:p>
            <a:pPr defTabSz="914377"/>
            <a:r>
              <a:rPr lang="de-DE" sz="700" dirty="0" err="1">
                <a:solidFill>
                  <a:prstClr val="white"/>
                </a:solidFill>
                <a:latin typeface="Courier New" panose="02070309020205020404" pitchFamily="49" charset="0"/>
                <a:cs typeface="Courier New" panose="02070309020205020404" pitchFamily="49" charset="0"/>
              </a:rPr>
              <a:t>paths</a:t>
            </a:r>
            <a:r>
              <a:rPr lang="de-DE" sz="700" dirty="0">
                <a:solidFill>
                  <a:prstClr val="white"/>
                </a:solidFill>
                <a:latin typeface="Courier New" panose="02070309020205020404" pitchFamily="49" charset="0"/>
                <a:cs typeface="Courier New" panose="02070309020205020404" pitchFamily="49" charset="0"/>
              </a:rPr>
              <a:t>:</a:t>
            </a:r>
          </a:p>
          <a:p>
            <a:pPr defTabSz="914377"/>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users</a:t>
            </a:r>
            <a:r>
              <a:rPr lang="de-DE" sz="700" dirty="0">
                <a:solidFill>
                  <a:prstClr val="white"/>
                </a:solidFill>
                <a:latin typeface="Courier New" panose="02070309020205020404" pitchFamily="49" charset="0"/>
                <a:cs typeface="Courier New" panose="02070309020205020404" pitchFamily="49" charset="0"/>
              </a:rPr>
              <a:t>/{GUID}:</a:t>
            </a:r>
          </a:p>
          <a:p>
            <a:pPr defTabSz="914377"/>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patch</a:t>
            </a:r>
            <a:r>
              <a:rPr lang="de-DE" sz="700" dirty="0">
                <a:solidFill>
                  <a:prstClr val="white"/>
                </a:solidFill>
                <a:latin typeface="Courier New" panose="02070309020205020404" pitchFamily="49" charset="0"/>
                <a:cs typeface="Courier New" panose="02070309020205020404" pitchFamily="49" charset="0"/>
              </a:rPr>
              <a:t>:</a:t>
            </a:r>
          </a:p>
          <a:p>
            <a:pPr defTabSz="914377"/>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summary</a:t>
            </a:r>
            <a:r>
              <a:rPr lang="de-DE" sz="700" dirty="0">
                <a:solidFill>
                  <a:prstClr val="white"/>
                </a:solidFill>
                <a:latin typeface="Courier New" panose="02070309020205020404" pitchFamily="49" charset="0"/>
                <a:cs typeface="Courier New" panose="02070309020205020404" pitchFamily="49" charset="0"/>
              </a:rPr>
              <a:t>: Update a </a:t>
            </a:r>
            <a:r>
              <a:rPr lang="de-DE" sz="700" dirty="0" err="1">
                <a:solidFill>
                  <a:prstClr val="white"/>
                </a:solidFill>
                <a:latin typeface="Courier New" panose="02070309020205020404" pitchFamily="49" charset="0"/>
                <a:cs typeface="Courier New" panose="02070309020205020404" pitchFamily="49" charset="0"/>
              </a:rPr>
              <a:t>user</a:t>
            </a:r>
            <a:endParaRPr lang="de-DE" sz="700" dirty="0">
              <a:solidFill>
                <a:prstClr val="white"/>
              </a:solidFill>
              <a:latin typeface="Courier New" panose="02070309020205020404" pitchFamily="49" charset="0"/>
              <a:cs typeface="Courier New" panose="02070309020205020404" pitchFamily="49" charset="0"/>
            </a:endParaRPr>
          </a:p>
          <a:p>
            <a:pPr defTabSz="914377"/>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parameters</a:t>
            </a:r>
            <a:r>
              <a:rPr lang="de-DE" sz="700" dirty="0">
                <a:solidFill>
                  <a:prstClr val="white"/>
                </a:solidFill>
                <a:latin typeface="Courier New" panose="02070309020205020404" pitchFamily="49" charset="0"/>
                <a:cs typeface="Courier New" panose="02070309020205020404" pitchFamily="49" charset="0"/>
              </a:rPr>
              <a:t>:</a:t>
            </a:r>
          </a:p>
          <a:p>
            <a:pPr defTabSz="914377"/>
            <a:r>
              <a:rPr lang="de-DE" sz="700" dirty="0">
                <a:solidFill>
                  <a:prstClr val="white"/>
                </a:solidFill>
                <a:latin typeface="Courier New" panose="02070309020205020404" pitchFamily="49" charset="0"/>
                <a:cs typeface="Courier New" panose="02070309020205020404" pitchFamily="49" charset="0"/>
              </a:rPr>
              <a:t>        - </a:t>
            </a:r>
            <a:r>
              <a:rPr lang="de-DE" sz="700" dirty="0" err="1">
                <a:solidFill>
                  <a:prstClr val="white"/>
                </a:solidFill>
                <a:latin typeface="Courier New" panose="02070309020205020404" pitchFamily="49" charset="0"/>
                <a:cs typeface="Courier New" panose="02070309020205020404" pitchFamily="49" charset="0"/>
              </a:rPr>
              <a:t>name</a:t>
            </a:r>
            <a:r>
              <a:rPr lang="de-DE" sz="700" dirty="0">
                <a:solidFill>
                  <a:prstClr val="white"/>
                </a:solidFill>
                <a:latin typeface="Courier New" panose="02070309020205020404" pitchFamily="49" charset="0"/>
                <a:cs typeface="Courier New" panose="02070309020205020404" pitchFamily="49" charset="0"/>
              </a:rPr>
              <a:t>: GUID</a:t>
            </a:r>
          </a:p>
          <a:p>
            <a:pPr defTabSz="914377"/>
            <a:r>
              <a:rPr lang="de-DE" sz="700" dirty="0">
                <a:solidFill>
                  <a:prstClr val="white"/>
                </a:solidFill>
                <a:latin typeface="Courier New" panose="02070309020205020404" pitchFamily="49" charset="0"/>
                <a:cs typeface="Courier New" panose="02070309020205020404" pitchFamily="49" charset="0"/>
              </a:rPr>
              <a:t>          in: </a:t>
            </a:r>
            <a:r>
              <a:rPr lang="de-DE" sz="700" dirty="0" err="1">
                <a:solidFill>
                  <a:prstClr val="white"/>
                </a:solidFill>
                <a:latin typeface="Courier New" panose="02070309020205020404" pitchFamily="49" charset="0"/>
                <a:cs typeface="Courier New" panose="02070309020205020404" pitchFamily="49" charset="0"/>
              </a:rPr>
              <a:t>path</a:t>
            </a:r>
            <a:endParaRPr lang="de-DE" sz="700" dirty="0">
              <a:solidFill>
                <a:prstClr val="white"/>
              </a:solidFill>
              <a:latin typeface="Courier New" panose="02070309020205020404" pitchFamily="49" charset="0"/>
              <a:cs typeface="Courier New" panose="02070309020205020404" pitchFamily="49" charset="0"/>
            </a:endParaRPr>
          </a:p>
          <a:p>
            <a:pPr defTabSz="914377"/>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required</a:t>
            </a:r>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true</a:t>
            </a:r>
            <a:endParaRPr lang="de-DE" sz="700" dirty="0">
              <a:solidFill>
                <a:prstClr val="white"/>
              </a:solidFill>
              <a:latin typeface="Courier New" panose="02070309020205020404" pitchFamily="49" charset="0"/>
              <a:cs typeface="Courier New" panose="02070309020205020404" pitchFamily="49" charset="0"/>
            </a:endParaRPr>
          </a:p>
          <a:p>
            <a:pPr defTabSz="914377"/>
            <a:r>
              <a:rPr lang="de-DE" sz="700" dirty="0">
                <a:solidFill>
                  <a:prstClr val="white"/>
                </a:solidFill>
                <a:latin typeface="Courier New" panose="02070309020205020404" pitchFamily="49" charset="0"/>
                <a:cs typeface="Courier New" panose="02070309020205020404" pitchFamily="49" charset="0"/>
              </a:rPr>
              <a:t>          type: </a:t>
            </a:r>
            <a:r>
              <a:rPr lang="de-DE" sz="700" dirty="0" err="1">
                <a:solidFill>
                  <a:prstClr val="white"/>
                </a:solidFill>
                <a:latin typeface="Courier New" panose="02070309020205020404" pitchFamily="49" charset="0"/>
                <a:cs typeface="Courier New" panose="02070309020205020404" pitchFamily="49" charset="0"/>
              </a:rPr>
              <a:t>string</a:t>
            </a:r>
            <a:endParaRPr lang="de-DE" sz="700" dirty="0">
              <a:solidFill>
                <a:prstClr val="white"/>
              </a:solidFill>
              <a:latin typeface="Courier New" panose="02070309020205020404" pitchFamily="49" charset="0"/>
              <a:cs typeface="Courier New" panose="02070309020205020404" pitchFamily="49" charset="0"/>
            </a:endParaRPr>
          </a:p>
          <a:p>
            <a:pPr defTabSz="914377"/>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format</a:t>
            </a:r>
            <a:r>
              <a:rPr lang="de-DE" sz="700" dirty="0">
                <a:solidFill>
                  <a:prstClr val="white"/>
                </a:solidFill>
                <a:latin typeface="Courier New" panose="02070309020205020404" pitchFamily="49" charset="0"/>
                <a:cs typeface="Courier New" panose="02070309020205020404" pitchFamily="49" charset="0"/>
              </a:rPr>
              <a:t>: GUID</a:t>
            </a:r>
          </a:p>
          <a:p>
            <a:pPr defTabSz="914377"/>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description</a:t>
            </a:r>
            <a:r>
              <a:rPr lang="de-DE" sz="700" dirty="0">
                <a:solidFill>
                  <a:prstClr val="white"/>
                </a:solidFill>
                <a:latin typeface="Courier New" panose="02070309020205020404" pitchFamily="49" charset="0"/>
                <a:cs typeface="Courier New" panose="02070309020205020404" pitchFamily="49" charset="0"/>
              </a:rPr>
              <a:t>: The GUID </a:t>
            </a:r>
            <a:r>
              <a:rPr lang="de-DE" sz="700" dirty="0" err="1">
                <a:solidFill>
                  <a:prstClr val="white"/>
                </a:solidFill>
                <a:latin typeface="Courier New" panose="02070309020205020404" pitchFamily="49" charset="0"/>
                <a:cs typeface="Courier New" panose="02070309020205020404" pitchFamily="49" charset="0"/>
              </a:rPr>
              <a:t>of</a:t>
            </a:r>
            <a:r>
              <a:rPr lang="de-DE" sz="700" dirty="0">
                <a:solidFill>
                  <a:prstClr val="white"/>
                </a:solidFill>
                <a:latin typeface="Courier New" panose="02070309020205020404" pitchFamily="49" charset="0"/>
                <a:cs typeface="Courier New" panose="02070309020205020404" pitchFamily="49" charset="0"/>
              </a:rPr>
              <a:t> a </a:t>
            </a:r>
            <a:r>
              <a:rPr lang="de-DE" sz="700" dirty="0" err="1">
                <a:solidFill>
                  <a:prstClr val="white"/>
                </a:solidFill>
                <a:latin typeface="Courier New" panose="02070309020205020404" pitchFamily="49" charset="0"/>
                <a:cs typeface="Courier New" panose="02070309020205020404" pitchFamily="49" charset="0"/>
              </a:rPr>
              <a:t>specific</a:t>
            </a:r>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user</a:t>
            </a:r>
            <a:r>
              <a:rPr lang="de-DE" sz="700" dirty="0">
                <a:solidFill>
                  <a:prstClr val="white"/>
                </a:solidFill>
                <a:latin typeface="Courier New" panose="02070309020205020404" pitchFamily="49" charset="0"/>
                <a:cs typeface="Courier New" panose="02070309020205020404" pitchFamily="49" charset="0"/>
              </a:rPr>
              <a:t> </a:t>
            </a:r>
          </a:p>
          <a:p>
            <a:pPr defTabSz="914377"/>
            <a:r>
              <a:rPr lang="de-DE" sz="700" dirty="0">
                <a:solidFill>
                  <a:prstClr val="white"/>
                </a:solidFill>
                <a:latin typeface="Courier New" panose="02070309020205020404" pitchFamily="49" charset="0"/>
                <a:cs typeface="Courier New" panose="02070309020205020404" pitchFamily="49" charset="0"/>
              </a:rPr>
              <a:t>        - </a:t>
            </a:r>
            <a:r>
              <a:rPr lang="de-DE" sz="700" dirty="0" err="1">
                <a:solidFill>
                  <a:prstClr val="white"/>
                </a:solidFill>
                <a:latin typeface="Courier New" panose="02070309020205020404" pitchFamily="49" charset="0"/>
                <a:cs typeface="Courier New" panose="02070309020205020404" pitchFamily="49" charset="0"/>
              </a:rPr>
              <a:t>name</a:t>
            </a:r>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JsonPatch</a:t>
            </a:r>
            <a:endParaRPr lang="de-DE" sz="700" dirty="0">
              <a:solidFill>
                <a:prstClr val="white"/>
              </a:solidFill>
              <a:latin typeface="Courier New" panose="02070309020205020404" pitchFamily="49" charset="0"/>
              <a:cs typeface="Courier New" panose="02070309020205020404" pitchFamily="49" charset="0"/>
            </a:endParaRPr>
          </a:p>
          <a:p>
            <a:pPr defTabSz="914377"/>
            <a:r>
              <a:rPr lang="de-DE" sz="700" dirty="0">
                <a:solidFill>
                  <a:prstClr val="white"/>
                </a:solidFill>
                <a:latin typeface="Courier New" panose="02070309020205020404" pitchFamily="49" charset="0"/>
                <a:cs typeface="Courier New" panose="02070309020205020404" pitchFamily="49" charset="0"/>
              </a:rPr>
              <a:t>          in: </a:t>
            </a:r>
            <a:r>
              <a:rPr lang="de-DE" sz="700" dirty="0" err="1">
                <a:solidFill>
                  <a:prstClr val="white"/>
                </a:solidFill>
                <a:latin typeface="Courier New" panose="02070309020205020404" pitchFamily="49" charset="0"/>
                <a:cs typeface="Courier New" panose="02070309020205020404" pitchFamily="49" charset="0"/>
              </a:rPr>
              <a:t>body</a:t>
            </a:r>
            <a:endParaRPr lang="de-DE" sz="700" dirty="0">
              <a:solidFill>
                <a:prstClr val="white"/>
              </a:solidFill>
              <a:latin typeface="Courier New" panose="02070309020205020404" pitchFamily="49" charset="0"/>
              <a:cs typeface="Courier New" panose="02070309020205020404" pitchFamily="49" charset="0"/>
            </a:endParaRPr>
          </a:p>
          <a:p>
            <a:pPr defTabSz="914377"/>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required</a:t>
            </a:r>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true</a:t>
            </a:r>
            <a:endParaRPr lang="de-DE" sz="700" dirty="0">
              <a:solidFill>
                <a:prstClr val="white"/>
              </a:solidFill>
              <a:latin typeface="Courier New" panose="02070309020205020404" pitchFamily="49" charset="0"/>
              <a:cs typeface="Courier New" panose="02070309020205020404" pitchFamily="49" charset="0"/>
            </a:endParaRPr>
          </a:p>
          <a:p>
            <a:pPr defTabSz="914377"/>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schema</a:t>
            </a:r>
            <a:r>
              <a:rPr lang="de-DE" sz="700" dirty="0">
                <a:solidFill>
                  <a:prstClr val="white"/>
                </a:solidFill>
                <a:latin typeface="Courier New" panose="02070309020205020404" pitchFamily="49" charset="0"/>
                <a:cs typeface="Courier New" panose="02070309020205020404" pitchFamily="49" charset="0"/>
              </a:rPr>
              <a:t>:</a:t>
            </a:r>
          </a:p>
          <a:p>
            <a:pPr defTabSz="914377"/>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ref</a:t>
            </a:r>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definitions</a:t>
            </a:r>
            <a:r>
              <a:rPr lang="de-DE" sz="700" dirty="0">
                <a:solidFill>
                  <a:prstClr val="white"/>
                </a:solidFill>
                <a:latin typeface="Courier New" panose="02070309020205020404" pitchFamily="49" charset="0"/>
                <a:cs typeface="Courier New" panose="02070309020205020404" pitchFamily="49" charset="0"/>
              </a:rPr>
              <a:t>/</a:t>
            </a:r>
            <a:r>
              <a:rPr lang="de-DE" sz="700" dirty="0" err="1">
                <a:solidFill>
                  <a:prstClr val="white"/>
                </a:solidFill>
                <a:latin typeface="Courier New" panose="02070309020205020404" pitchFamily="49" charset="0"/>
                <a:cs typeface="Courier New" panose="02070309020205020404" pitchFamily="49" charset="0"/>
              </a:rPr>
              <a:t>PatchRequest</a:t>
            </a:r>
            <a:r>
              <a:rPr lang="de-DE" sz="700" dirty="0">
                <a:solidFill>
                  <a:prstClr val="white"/>
                </a:solidFill>
                <a:latin typeface="Courier New" panose="02070309020205020404" pitchFamily="49" charset="0"/>
                <a:cs typeface="Courier New" panose="02070309020205020404" pitchFamily="49" charset="0"/>
              </a:rPr>
              <a:t>"</a:t>
            </a:r>
          </a:p>
          <a:p>
            <a:pPr defTabSz="914377"/>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responses</a:t>
            </a:r>
            <a:r>
              <a:rPr lang="de-DE" sz="700" dirty="0">
                <a:solidFill>
                  <a:prstClr val="white"/>
                </a:solidFill>
                <a:latin typeface="Courier New" panose="02070309020205020404" pitchFamily="49" charset="0"/>
                <a:cs typeface="Courier New" panose="02070309020205020404" pitchFamily="49" charset="0"/>
              </a:rPr>
              <a:t>:</a:t>
            </a:r>
          </a:p>
          <a:p>
            <a:pPr defTabSz="914377"/>
            <a:r>
              <a:rPr lang="de-DE" sz="700" dirty="0">
                <a:solidFill>
                  <a:prstClr val="white"/>
                </a:solidFill>
                <a:latin typeface="Courier New" panose="02070309020205020404" pitchFamily="49" charset="0"/>
                <a:cs typeface="Courier New" panose="02070309020205020404" pitchFamily="49" charset="0"/>
              </a:rPr>
              <a:t>        '200':</a:t>
            </a:r>
          </a:p>
          <a:p>
            <a:pPr defTabSz="914377"/>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description</a:t>
            </a:r>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Successful</a:t>
            </a:r>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response</a:t>
            </a:r>
            <a:endParaRPr lang="de-DE" sz="700" dirty="0">
              <a:solidFill>
                <a:prstClr val="white"/>
              </a:solidFill>
              <a:latin typeface="Courier New" panose="02070309020205020404" pitchFamily="49" charset="0"/>
              <a:cs typeface="Courier New" panose="02070309020205020404" pitchFamily="49" charset="0"/>
            </a:endParaRPr>
          </a:p>
          <a:p>
            <a:pPr defTabSz="914377"/>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schema</a:t>
            </a:r>
            <a:r>
              <a:rPr lang="de-DE" sz="700" dirty="0">
                <a:solidFill>
                  <a:prstClr val="white"/>
                </a:solidFill>
                <a:latin typeface="Courier New" panose="02070309020205020404" pitchFamily="49" charset="0"/>
                <a:cs typeface="Courier New" panose="02070309020205020404" pitchFamily="49" charset="0"/>
              </a:rPr>
              <a:t>:</a:t>
            </a:r>
          </a:p>
          <a:p>
            <a:pPr defTabSz="914377"/>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ref</a:t>
            </a:r>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definitions</a:t>
            </a:r>
            <a:r>
              <a:rPr lang="de-DE" sz="700" dirty="0">
                <a:solidFill>
                  <a:prstClr val="white"/>
                </a:solidFill>
                <a:latin typeface="Courier New" panose="02070309020205020404" pitchFamily="49" charset="0"/>
                <a:cs typeface="Courier New" panose="02070309020205020404" pitchFamily="49" charset="0"/>
              </a:rPr>
              <a:t>/User"</a:t>
            </a:r>
          </a:p>
          <a:p>
            <a:pPr defTabSz="914377"/>
            <a:r>
              <a:rPr lang="de-DE" sz="700" dirty="0" err="1">
                <a:solidFill>
                  <a:prstClr val="white"/>
                </a:solidFill>
                <a:latin typeface="Courier New" panose="02070309020205020404" pitchFamily="49" charset="0"/>
                <a:cs typeface="Courier New" panose="02070309020205020404" pitchFamily="49" charset="0"/>
              </a:rPr>
              <a:t>definitions</a:t>
            </a:r>
            <a:r>
              <a:rPr lang="de-DE" sz="700" dirty="0">
                <a:solidFill>
                  <a:prstClr val="white"/>
                </a:solidFill>
                <a:latin typeface="Courier New" panose="02070309020205020404" pitchFamily="49" charset="0"/>
                <a:cs typeface="Courier New" panose="02070309020205020404" pitchFamily="49" charset="0"/>
              </a:rPr>
              <a:t>:</a:t>
            </a:r>
          </a:p>
          <a:p>
            <a:pPr defTabSz="914377"/>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PatchRequest</a:t>
            </a:r>
            <a:r>
              <a:rPr lang="de-DE" sz="700" dirty="0">
                <a:solidFill>
                  <a:prstClr val="white"/>
                </a:solidFill>
                <a:latin typeface="Courier New" panose="02070309020205020404" pitchFamily="49" charset="0"/>
                <a:cs typeface="Courier New" panose="02070309020205020404" pitchFamily="49" charset="0"/>
              </a:rPr>
              <a:t>:</a:t>
            </a:r>
          </a:p>
          <a:p>
            <a:pPr defTabSz="914377"/>
            <a:r>
              <a:rPr lang="de-DE" sz="700" dirty="0">
                <a:solidFill>
                  <a:prstClr val="white"/>
                </a:solidFill>
                <a:latin typeface="Courier New" panose="02070309020205020404" pitchFamily="49" charset="0"/>
                <a:cs typeface="Courier New" panose="02070309020205020404" pitchFamily="49" charset="0"/>
              </a:rPr>
              <a:t>    type: </a:t>
            </a:r>
            <a:r>
              <a:rPr lang="de-DE" sz="700" dirty="0" err="1">
                <a:solidFill>
                  <a:prstClr val="white"/>
                </a:solidFill>
                <a:latin typeface="Courier New" panose="02070309020205020404" pitchFamily="49" charset="0"/>
                <a:cs typeface="Courier New" panose="02070309020205020404" pitchFamily="49" charset="0"/>
              </a:rPr>
              <a:t>array</a:t>
            </a:r>
            <a:endParaRPr lang="de-DE" sz="700" dirty="0">
              <a:solidFill>
                <a:prstClr val="white"/>
              </a:solidFill>
              <a:latin typeface="Courier New" panose="02070309020205020404" pitchFamily="49" charset="0"/>
              <a:cs typeface="Courier New" panose="02070309020205020404" pitchFamily="49" charset="0"/>
            </a:endParaRPr>
          </a:p>
          <a:p>
            <a:pPr defTabSz="914377"/>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items</a:t>
            </a:r>
            <a:r>
              <a:rPr lang="de-DE" sz="700" dirty="0">
                <a:solidFill>
                  <a:prstClr val="white"/>
                </a:solidFill>
                <a:latin typeface="Courier New" panose="02070309020205020404" pitchFamily="49" charset="0"/>
                <a:cs typeface="Courier New" panose="02070309020205020404" pitchFamily="49" charset="0"/>
              </a:rPr>
              <a:t>:</a:t>
            </a:r>
          </a:p>
          <a:p>
            <a:pPr defTabSz="914377"/>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ref</a:t>
            </a:r>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definitions</a:t>
            </a:r>
            <a:r>
              <a:rPr lang="de-DE" sz="700" dirty="0">
                <a:solidFill>
                  <a:prstClr val="white"/>
                </a:solidFill>
                <a:latin typeface="Courier New" panose="02070309020205020404" pitchFamily="49" charset="0"/>
                <a:cs typeface="Courier New" panose="02070309020205020404" pitchFamily="49" charset="0"/>
              </a:rPr>
              <a:t>/</a:t>
            </a:r>
            <a:r>
              <a:rPr lang="de-DE" sz="700" dirty="0" err="1">
                <a:solidFill>
                  <a:prstClr val="white"/>
                </a:solidFill>
                <a:latin typeface="Courier New" panose="02070309020205020404" pitchFamily="49" charset="0"/>
                <a:cs typeface="Courier New" panose="02070309020205020404" pitchFamily="49" charset="0"/>
              </a:rPr>
              <a:t>PatchDocument</a:t>
            </a:r>
            <a:r>
              <a:rPr lang="de-DE" sz="700" dirty="0">
                <a:solidFill>
                  <a:prstClr val="white"/>
                </a:solidFill>
                <a:latin typeface="Courier New" panose="02070309020205020404" pitchFamily="49" charset="0"/>
                <a:cs typeface="Courier New" panose="02070309020205020404" pitchFamily="49" charset="0"/>
              </a:rPr>
              <a:t>"</a:t>
            </a:r>
          </a:p>
          <a:p>
            <a:pPr defTabSz="914377"/>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PatchDocument</a:t>
            </a:r>
            <a:r>
              <a:rPr lang="de-DE" sz="700" dirty="0">
                <a:solidFill>
                  <a:prstClr val="white"/>
                </a:solidFill>
                <a:latin typeface="Courier New" panose="02070309020205020404" pitchFamily="49" charset="0"/>
                <a:cs typeface="Courier New" panose="02070309020205020404" pitchFamily="49" charset="0"/>
              </a:rPr>
              <a:t>: </a:t>
            </a:r>
          </a:p>
          <a:p>
            <a:pPr defTabSz="914377"/>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description</a:t>
            </a:r>
            <a:r>
              <a:rPr lang="de-DE" sz="700" dirty="0">
                <a:solidFill>
                  <a:prstClr val="white"/>
                </a:solidFill>
                <a:latin typeface="Courier New" panose="02070309020205020404" pitchFamily="49" charset="0"/>
                <a:cs typeface="Courier New" panose="02070309020205020404" pitchFamily="49" charset="0"/>
              </a:rPr>
              <a:t>: A </a:t>
            </a:r>
            <a:r>
              <a:rPr lang="de-DE" sz="700" dirty="0" err="1">
                <a:solidFill>
                  <a:prstClr val="white"/>
                </a:solidFill>
                <a:latin typeface="Courier New" panose="02070309020205020404" pitchFamily="49" charset="0"/>
                <a:cs typeface="Courier New" panose="02070309020205020404" pitchFamily="49" charset="0"/>
              </a:rPr>
              <a:t>JSONPatch</a:t>
            </a:r>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document</a:t>
            </a:r>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as</a:t>
            </a:r>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defined</a:t>
            </a:r>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by</a:t>
            </a:r>
            <a:r>
              <a:rPr lang="de-DE" sz="700" dirty="0">
                <a:solidFill>
                  <a:prstClr val="white"/>
                </a:solidFill>
                <a:latin typeface="Courier New" panose="02070309020205020404" pitchFamily="49" charset="0"/>
                <a:cs typeface="Courier New" panose="02070309020205020404" pitchFamily="49" charset="0"/>
              </a:rPr>
              <a:t> RFC 6902 </a:t>
            </a:r>
          </a:p>
          <a:p>
            <a:pPr defTabSz="914377"/>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required</a:t>
            </a:r>
            <a:r>
              <a:rPr lang="de-DE" sz="700" dirty="0">
                <a:solidFill>
                  <a:prstClr val="white"/>
                </a:solidFill>
                <a:latin typeface="Courier New" panose="02070309020205020404" pitchFamily="49" charset="0"/>
                <a:cs typeface="Courier New" panose="02070309020205020404" pitchFamily="49" charset="0"/>
              </a:rPr>
              <a:t>:</a:t>
            </a:r>
          </a:p>
          <a:p>
            <a:pPr defTabSz="914377"/>
            <a:r>
              <a:rPr lang="de-DE" sz="700" dirty="0">
                <a:solidFill>
                  <a:prstClr val="white"/>
                </a:solidFill>
                <a:latin typeface="Courier New" panose="02070309020205020404" pitchFamily="49" charset="0"/>
                <a:cs typeface="Courier New" panose="02070309020205020404" pitchFamily="49" charset="0"/>
              </a:rPr>
              <a:t>     - "</a:t>
            </a:r>
            <a:r>
              <a:rPr lang="de-DE" sz="700" dirty="0" err="1">
                <a:solidFill>
                  <a:prstClr val="white"/>
                </a:solidFill>
                <a:latin typeface="Courier New" panose="02070309020205020404" pitchFamily="49" charset="0"/>
                <a:cs typeface="Courier New" panose="02070309020205020404" pitchFamily="49" charset="0"/>
              </a:rPr>
              <a:t>op</a:t>
            </a:r>
            <a:r>
              <a:rPr lang="de-DE" sz="700" dirty="0">
                <a:solidFill>
                  <a:prstClr val="white"/>
                </a:solidFill>
                <a:latin typeface="Courier New" panose="02070309020205020404" pitchFamily="49" charset="0"/>
                <a:cs typeface="Courier New" panose="02070309020205020404" pitchFamily="49" charset="0"/>
              </a:rPr>
              <a:t>"</a:t>
            </a:r>
          </a:p>
          <a:p>
            <a:pPr defTabSz="914377"/>
            <a:r>
              <a:rPr lang="de-DE" sz="700" dirty="0">
                <a:solidFill>
                  <a:prstClr val="white"/>
                </a:solidFill>
                <a:latin typeface="Courier New" panose="02070309020205020404" pitchFamily="49" charset="0"/>
                <a:cs typeface="Courier New" panose="02070309020205020404" pitchFamily="49" charset="0"/>
              </a:rPr>
              <a:t>     - "</a:t>
            </a:r>
            <a:r>
              <a:rPr lang="de-DE" sz="700" dirty="0" err="1">
                <a:solidFill>
                  <a:prstClr val="white"/>
                </a:solidFill>
                <a:latin typeface="Courier New" panose="02070309020205020404" pitchFamily="49" charset="0"/>
                <a:cs typeface="Courier New" panose="02070309020205020404" pitchFamily="49" charset="0"/>
              </a:rPr>
              <a:t>path</a:t>
            </a:r>
            <a:r>
              <a:rPr lang="de-DE" sz="700" dirty="0">
                <a:solidFill>
                  <a:prstClr val="white"/>
                </a:solidFill>
                <a:latin typeface="Courier New" panose="02070309020205020404" pitchFamily="49" charset="0"/>
                <a:cs typeface="Courier New" panose="02070309020205020404" pitchFamily="49" charset="0"/>
              </a:rPr>
              <a:t>"</a:t>
            </a:r>
          </a:p>
          <a:p>
            <a:pPr defTabSz="914377"/>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properties</a:t>
            </a:r>
            <a:r>
              <a:rPr lang="de-DE" sz="700" dirty="0">
                <a:solidFill>
                  <a:prstClr val="white"/>
                </a:solidFill>
                <a:latin typeface="Courier New" panose="02070309020205020404" pitchFamily="49" charset="0"/>
                <a:cs typeface="Courier New" panose="02070309020205020404" pitchFamily="49" charset="0"/>
              </a:rPr>
              <a:t>: </a:t>
            </a:r>
          </a:p>
          <a:p>
            <a:pPr defTabSz="914377"/>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op</a:t>
            </a:r>
            <a:r>
              <a:rPr lang="de-DE" sz="700" dirty="0">
                <a:solidFill>
                  <a:prstClr val="white"/>
                </a:solidFill>
                <a:latin typeface="Courier New" panose="02070309020205020404" pitchFamily="49" charset="0"/>
                <a:cs typeface="Courier New" panose="02070309020205020404" pitchFamily="49" charset="0"/>
              </a:rPr>
              <a:t>: </a:t>
            </a:r>
          </a:p>
          <a:p>
            <a:pPr defTabSz="914377"/>
            <a:r>
              <a:rPr lang="de-DE" sz="700" dirty="0">
                <a:solidFill>
                  <a:prstClr val="white"/>
                </a:solidFill>
                <a:latin typeface="Courier New" panose="02070309020205020404" pitchFamily="49" charset="0"/>
                <a:cs typeface="Courier New" panose="02070309020205020404" pitchFamily="49" charset="0"/>
              </a:rPr>
              <a:t>      type: </a:t>
            </a:r>
            <a:r>
              <a:rPr lang="de-DE" sz="700" dirty="0" err="1">
                <a:solidFill>
                  <a:prstClr val="white"/>
                </a:solidFill>
                <a:latin typeface="Courier New" panose="02070309020205020404" pitchFamily="49" charset="0"/>
                <a:cs typeface="Courier New" panose="02070309020205020404" pitchFamily="49" charset="0"/>
              </a:rPr>
              <a:t>string</a:t>
            </a:r>
            <a:r>
              <a:rPr lang="de-DE" sz="700" dirty="0">
                <a:solidFill>
                  <a:prstClr val="white"/>
                </a:solidFill>
                <a:latin typeface="Courier New" panose="02070309020205020404" pitchFamily="49" charset="0"/>
                <a:cs typeface="Courier New" panose="02070309020205020404" pitchFamily="49" charset="0"/>
              </a:rPr>
              <a:t> </a:t>
            </a:r>
          </a:p>
          <a:p>
            <a:pPr defTabSz="914377"/>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description</a:t>
            </a:r>
            <a:r>
              <a:rPr lang="de-DE" sz="700" dirty="0">
                <a:solidFill>
                  <a:prstClr val="white"/>
                </a:solidFill>
                <a:latin typeface="Courier New" panose="02070309020205020404" pitchFamily="49" charset="0"/>
                <a:cs typeface="Courier New" panose="02070309020205020404" pitchFamily="49" charset="0"/>
              </a:rPr>
              <a:t>: The </a:t>
            </a:r>
            <a:r>
              <a:rPr lang="de-DE" sz="700" dirty="0" err="1">
                <a:solidFill>
                  <a:prstClr val="white"/>
                </a:solidFill>
                <a:latin typeface="Courier New" panose="02070309020205020404" pitchFamily="49" charset="0"/>
                <a:cs typeface="Courier New" panose="02070309020205020404" pitchFamily="49" charset="0"/>
              </a:rPr>
              <a:t>operation</a:t>
            </a:r>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to</a:t>
            </a:r>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be</a:t>
            </a:r>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performed</a:t>
            </a:r>
            <a:r>
              <a:rPr lang="de-DE" sz="700" dirty="0">
                <a:solidFill>
                  <a:prstClr val="white"/>
                </a:solidFill>
                <a:latin typeface="Courier New" panose="02070309020205020404" pitchFamily="49" charset="0"/>
                <a:cs typeface="Courier New" panose="02070309020205020404" pitchFamily="49" charset="0"/>
              </a:rPr>
              <a:t> </a:t>
            </a:r>
          </a:p>
          <a:p>
            <a:pPr defTabSz="914377"/>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enum</a:t>
            </a:r>
            <a:r>
              <a:rPr lang="de-DE" sz="700" dirty="0">
                <a:solidFill>
                  <a:prstClr val="white"/>
                </a:solidFill>
                <a:latin typeface="Courier New" panose="02070309020205020404" pitchFamily="49" charset="0"/>
                <a:cs typeface="Courier New" panose="02070309020205020404" pitchFamily="49" charset="0"/>
              </a:rPr>
              <a:t>:</a:t>
            </a:r>
          </a:p>
          <a:p>
            <a:pPr defTabSz="914377"/>
            <a:r>
              <a:rPr lang="de-DE" sz="700" dirty="0">
                <a:solidFill>
                  <a:prstClr val="white"/>
                </a:solidFill>
                <a:latin typeface="Courier New" panose="02070309020205020404" pitchFamily="49" charset="0"/>
                <a:cs typeface="Courier New" panose="02070309020205020404" pitchFamily="49" charset="0"/>
              </a:rPr>
              <a:t>       - "</a:t>
            </a:r>
            <a:r>
              <a:rPr lang="de-DE" sz="700" dirty="0" err="1">
                <a:solidFill>
                  <a:prstClr val="white"/>
                </a:solidFill>
                <a:latin typeface="Courier New" panose="02070309020205020404" pitchFamily="49" charset="0"/>
                <a:cs typeface="Courier New" panose="02070309020205020404" pitchFamily="49" charset="0"/>
              </a:rPr>
              <a:t>add</a:t>
            </a:r>
            <a:r>
              <a:rPr lang="de-DE" sz="700" dirty="0">
                <a:solidFill>
                  <a:prstClr val="white"/>
                </a:solidFill>
                <a:latin typeface="Courier New" panose="02070309020205020404" pitchFamily="49" charset="0"/>
                <a:cs typeface="Courier New" panose="02070309020205020404" pitchFamily="49" charset="0"/>
              </a:rPr>
              <a:t>"</a:t>
            </a:r>
          </a:p>
          <a:p>
            <a:pPr defTabSz="914377"/>
            <a:r>
              <a:rPr lang="de-DE" sz="700" dirty="0">
                <a:solidFill>
                  <a:prstClr val="white"/>
                </a:solidFill>
                <a:latin typeface="Courier New" panose="02070309020205020404" pitchFamily="49" charset="0"/>
                <a:cs typeface="Courier New" panose="02070309020205020404" pitchFamily="49" charset="0"/>
              </a:rPr>
              <a:t>       - "</a:t>
            </a:r>
            <a:r>
              <a:rPr lang="de-DE" sz="700" dirty="0" err="1">
                <a:solidFill>
                  <a:prstClr val="white"/>
                </a:solidFill>
                <a:latin typeface="Courier New" panose="02070309020205020404" pitchFamily="49" charset="0"/>
                <a:cs typeface="Courier New" panose="02070309020205020404" pitchFamily="49" charset="0"/>
              </a:rPr>
              <a:t>remove</a:t>
            </a:r>
            <a:r>
              <a:rPr lang="de-DE" sz="700" dirty="0">
                <a:solidFill>
                  <a:prstClr val="white"/>
                </a:solidFill>
                <a:latin typeface="Courier New" panose="02070309020205020404" pitchFamily="49" charset="0"/>
                <a:cs typeface="Courier New" panose="02070309020205020404" pitchFamily="49" charset="0"/>
              </a:rPr>
              <a:t>"</a:t>
            </a:r>
          </a:p>
          <a:p>
            <a:pPr defTabSz="914377"/>
            <a:r>
              <a:rPr lang="de-DE" sz="700" dirty="0">
                <a:solidFill>
                  <a:prstClr val="white"/>
                </a:solidFill>
                <a:latin typeface="Courier New" panose="02070309020205020404" pitchFamily="49" charset="0"/>
                <a:cs typeface="Courier New" panose="02070309020205020404" pitchFamily="49" charset="0"/>
              </a:rPr>
              <a:t>       - "</a:t>
            </a:r>
            <a:r>
              <a:rPr lang="de-DE" sz="700" dirty="0" err="1">
                <a:solidFill>
                  <a:prstClr val="white"/>
                </a:solidFill>
                <a:latin typeface="Courier New" panose="02070309020205020404" pitchFamily="49" charset="0"/>
                <a:cs typeface="Courier New" panose="02070309020205020404" pitchFamily="49" charset="0"/>
              </a:rPr>
              <a:t>replace</a:t>
            </a:r>
            <a:r>
              <a:rPr lang="de-DE" sz="700" dirty="0">
                <a:solidFill>
                  <a:prstClr val="white"/>
                </a:solidFill>
                <a:latin typeface="Courier New" panose="02070309020205020404" pitchFamily="49" charset="0"/>
                <a:cs typeface="Courier New" panose="02070309020205020404" pitchFamily="49" charset="0"/>
              </a:rPr>
              <a:t>"</a:t>
            </a:r>
          </a:p>
          <a:p>
            <a:pPr defTabSz="914377"/>
            <a:r>
              <a:rPr lang="de-DE" sz="700" dirty="0">
                <a:solidFill>
                  <a:prstClr val="white"/>
                </a:solidFill>
                <a:latin typeface="Courier New" panose="02070309020205020404" pitchFamily="49" charset="0"/>
                <a:cs typeface="Courier New" panose="02070309020205020404" pitchFamily="49" charset="0"/>
              </a:rPr>
              <a:t>       - "</a:t>
            </a:r>
            <a:r>
              <a:rPr lang="de-DE" sz="700" dirty="0" err="1">
                <a:solidFill>
                  <a:prstClr val="white"/>
                </a:solidFill>
                <a:latin typeface="Courier New" panose="02070309020205020404" pitchFamily="49" charset="0"/>
                <a:cs typeface="Courier New" panose="02070309020205020404" pitchFamily="49" charset="0"/>
              </a:rPr>
              <a:t>move</a:t>
            </a:r>
            <a:r>
              <a:rPr lang="de-DE" sz="700" dirty="0">
                <a:solidFill>
                  <a:prstClr val="white"/>
                </a:solidFill>
                <a:latin typeface="Courier New" panose="02070309020205020404" pitchFamily="49" charset="0"/>
                <a:cs typeface="Courier New" panose="02070309020205020404" pitchFamily="49" charset="0"/>
              </a:rPr>
              <a:t>"</a:t>
            </a:r>
          </a:p>
          <a:p>
            <a:pPr defTabSz="914377"/>
            <a:r>
              <a:rPr lang="de-DE" sz="700" dirty="0">
                <a:solidFill>
                  <a:prstClr val="white"/>
                </a:solidFill>
                <a:latin typeface="Courier New" panose="02070309020205020404" pitchFamily="49" charset="0"/>
                <a:cs typeface="Courier New" panose="02070309020205020404" pitchFamily="49" charset="0"/>
              </a:rPr>
              <a:t>       - "</a:t>
            </a:r>
            <a:r>
              <a:rPr lang="de-DE" sz="700" dirty="0" err="1">
                <a:solidFill>
                  <a:prstClr val="white"/>
                </a:solidFill>
                <a:latin typeface="Courier New" panose="02070309020205020404" pitchFamily="49" charset="0"/>
                <a:cs typeface="Courier New" panose="02070309020205020404" pitchFamily="49" charset="0"/>
              </a:rPr>
              <a:t>copy</a:t>
            </a:r>
            <a:r>
              <a:rPr lang="de-DE" sz="700" dirty="0">
                <a:solidFill>
                  <a:prstClr val="white"/>
                </a:solidFill>
                <a:latin typeface="Courier New" panose="02070309020205020404" pitchFamily="49" charset="0"/>
                <a:cs typeface="Courier New" panose="02070309020205020404" pitchFamily="49" charset="0"/>
              </a:rPr>
              <a:t>"</a:t>
            </a:r>
          </a:p>
          <a:p>
            <a:pPr defTabSz="914377"/>
            <a:r>
              <a:rPr lang="de-DE" sz="700" dirty="0">
                <a:solidFill>
                  <a:prstClr val="white"/>
                </a:solidFill>
                <a:latin typeface="Courier New" panose="02070309020205020404" pitchFamily="49" charset="0"/>
                <a:cs typeface="Courier New" panose="02070309020205020404" pitchFamily="49" charset="0"/>
              </a:rPr>
              <a:t>       - "</a:t>
            </a:r>
            <a:r>
              <a:rPr lang="de-DE" sz="700" dirty="0" err="1">
                <a:solidFill>
                  <a:prstClr val="white"/>
                </a:solidFill>
                <a:latin typeface="Courier New" panose="02070309020205020404" pitchFamily="49" charset="0"/>
                <a:cs typeface="Courier New" panose="02070309020205020404" pitchFamily="49" charset="0"/>
              </a:rPr>
              <a:t>test</a:t>
            </a:r>
            <a:r>
              <a:rPr lang="de-DE" sz="700" dirty="0">
                <a:solidFill>
                  <a:prstClr val="white"/>
                </a:solidFill>
                <a:latin typeface="Courier New" panose="02070309020205020404" pitchFamily="49" charset="0"/>
                <a:cs typeface="Courier New" panose="02070309020205020404" pitchFamily="49" charset="0"/>
              </a:rPr>
              <a:t>"</a:t>
            </a:r>
          </a:p>
          <a:p>
            <a:pPr defTabSz="914377"/>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path</a:t>
            </a:r>
            <a:r>
              <a:rPr lang="de-DE" sz="700" dirty="0">
                <a:solidFill>
                  <a:prstClr val="white"/>
                </a:solidFill>
                <a:latin typeface="Courier New" panose="02070309020205020404" pitchFamily="49" charset="0"/>
                <a:cs typeface="Courier New" panose="02070309020205020404" pitchFamily="49" charset="0"/>
              </a:rPr>
              <a:t>: </a:t>
            </a:r>
          </a:p>
          <a:p>
            <a:pPr defTabSz="914377"/>
            <a:r>
              <a:rPr lang="de-DE" sz="700" dirty="0">
                <a:solidFill>
                  <a:prstClr val="white"/>
                </a:solidFill>
                <a:latin typeface="Courier New" panose="02070309020205020404" pitchFamily="49" charset="0"/>
                <a:cs typeface="Courier New" panose="02070309020205020404" pitchFamily="49" charset="0"/>
              </a:rPr>
              <a:t>      type: </a:t>
            </a:r>
            <a:r>
              <a:rPr lang="de-DE" sz="700" dirty="0" err="1">
                <a:solidFill>
                  <a:prstClr val="white"/>
                </a:solidFill>
                <a:latin typeface="Courier New" panose="02070309020205020404" pitchFamily="49" charset="0"/>
                <a:cs typeface="Courier New" panose="02070309020205020404" pitchFamily="49" charset="0"/>
              </a:rPr>
              <a:t>string</a:t>
            </a:r>
            <a:r>
              <a:rPr lang="de-DE" sz="700" dirty="0">
                <a:solidFill>
                  <a:prstClr val="white"/>
                </a:solidFill>
                <a:latin typeface="Courier New" panose="02070309020205020404" pitchFamily="49" charset="0"/>
                <a:cs typeface="Courier New" panose="02070309020205020404" pitchFamily="49" charset="0"/>
              </a:rPr>
              <a:t> </a:t>
            </a:r>
          </a:p>
          <a:p>
            <a:pPr defTabSz="914377"/>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description</a:t>
            </a:r>
            <a:r>
              <a:rPr lang="de-DE" sz="700" dirty="0">
                <a:solidFill>
                  <a:prstClr val="white"/>
                </a:solidFill>
                <a:latin typeface="Courier New" panose="02070309020205020404" pitchFamily="49" charset="0"/>
                <a:cs typeface="Courier New" panose="02070309020205020404" pitchFamily="49" charset="0"/>
              </a:rPr>
              <a:t>: A JSON-Pointer </a:t>
            </a:r>
          </a:p>
          <a:p>
            <a:pPr defTabSz="914377"/>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value</a:t>
            </a:r>
            <a:r>
              <a:rPr lang="de-DE" sz="700" dirty="0">
                <a:solidFill>
                  <a:prstClr val="white"/>
                </a:solidFill>
                <a:latin typeface="Courier New" panose="02070309020205020404" pitchFamily="49" charset="0"/>
                <a:cs typeface="Courier New" panose="02070309020205020404" pitchFamily="49" charset="0"/>
              </a:rPr>
              <a:t>: </a:t>
            </a:r>
          </a:p>
          <a:p>
            <a:pPr defTabSz="914377"/>
            <a:r>
              <a:rPr lang="de-DE" sz="700" dirty="0">
                <a:solidFill>
                  <a:prstClr val="white"/>
                </a:solidFill>
                <a:latin typeface="Courier New" panose="02070309020205020404" pitchFamily="49" charset="0"/>
                <a:cs typeface="Courier New" panose="02070309020205020404" pitchFamily="49" charset="0"/>
              </a:rPr>
              <a:t>      type: </a:t>
            </a:r>
            <a:r>
              <a:rPr lang="de-DE" sz="700" dirty="0" err="1">
                <a:solidFill>
                  <a:prstClr val="white"/>
                </a:solidFill>
                <a:latin typeface="Courier New" panose="02070309020205020404" pitchFamily="49" charset="0"/>
                <a:cs typeface="Courier New" panose="02070309020205020404" pitchFamily="49" charset="0"/>
              </a:rPr>
              <a:t>object</a:t>
            </a:r>
            <a:r>
              <a:rPr lang="de-DE" sz="700" dirty="0">
                <a:solidFill>
                  <a:prstClr val="white"/>
                </a:solidFill>
                <a:latin typeface="Courier New" panose="02070309020205020404" pitchFamily="49" charset="0"/>
                <a:cs typeface="Courier New" panose="02070309020205020404" pitchFamily="49" charset="0"/>
              </a:rPr>
              <a:t> </a:t>
            </a:r>
          </a:p>
          <a:p>
            <a:pPr defTabSz="914377"/>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description</a:t>
            </a:r>
            <a:r>
              <a:rPr lang="de-DE" sz="700" dirty="0">
                <a:solidFill>
                  <a:prstClr val="white"/>
                </a:solidFill>
                <a:latin typeface="Courier New" panose="02070309020205020404" pitchFamily="49" charset="0"/>
                <a:cs typeface="Courier New" panose="02070309020205020404" pitchFamily="49" charset="0"/>
              </a:rPr>
              <a:t>: The </a:t>
            </a:r>
            <a:r>
              <a:rPr lang="de-DE" sz="700" dirty="0" err="1">
                <a:solidFill>
                  <a:prstClr val="white"/>
                </a:solidFill>
                <a:latin typeface="Courier New" panose="02070309020205020404" pitchFamily="49" charset="0"/>
                <a:cs typeface="Courier New" panose="02070309020205020404" pitchFamily="49" charset="0"/>
              </a:rPr>
              <a:t>value</a:t>
            </a:r>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to</a:t>
            </a:r>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be</a:t>
            </a:r>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used</a:t>
            </a:r>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within</a:t>
            </a:r>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the</a:t>
            </a:r>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operations</a:t>
            </a:r>
            <a:r>
              <a:rPr lang="de-DE" sz="700" dirty="0">
                <a:solidFill>
                  <a:prstClr val="white"/>
                </a:solidFill>
                <a:latin typeface="Courier New" panose="02070309020205020404" pitchFamily="49" charset="0"/>
                <a:cs typeface="Courier New" panose="02070309020205020404" pitchFamily="49" charset="0"/>
              </a:rPr>
              <a:t>.</a:t>
            </a:r>
          </a:p>
          <a:p>
            <a:pPr defTabSz="914377"/>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from</a:t>
            </a:r>
            <a:r>
              <a:rPr lang="de-DE" sz="700" dirty="0">
                <a:solidFill>
                  <a:prstClr val="white"/>
                </a:solidFill>
                <a:latin typeface="Courier New" panose="02070309020205020404" pitchFamily="49" charset="0"/>
                <a:cs typeface="Courier New" panose="02070309020205020404" pitchFamily="49" charset="0"/>
              </a:rPr>
              <a:t>: </a:t>
            </a:r>
          </a:p>
          <a:p>
            <a:pPr defTabSz="914377"/>
            <a:r>
              <a:rPr lang="de-DE" sz="700" dirty="0">
                <a:solidFill>
                  <a:prstClr val="white"/>
                </a:solidFill>
                <a:latin typeface="Courier New" panose="02070309020205020404" pitchFamily="49" charset="0"/>
                <a:cs typeface="Courier New" panose="02070309020205020404" pitchFamily="49" charset="0"/>
              </a:rPr>
              <a:t>      type: </a:t>
            </a:r>
            <a:r>
              <a:rPr lang="de-DE" sz="700" dirty="0" err="1">
                <a:solidFill>
                  <a:prstClr val="white"/>
                </a:solidFill>
                <a:latin typeface="Courier New" panose="02070309020205020404" pitchFamily="49" charset="0"/>
                <a:cs typeface="Courier New" panose="02070309020205020404" pitchFamily="49" charset="0"/>
              </a:rPr>
              <a:t>string</a:t>
            </a:r>
            <a:r>
              <a:rPr lang="de-DE" sz="700" dirty="0">
                <a:solidFill>
                  <a:prstClr val="white"/>
                </a:solidFill>
                <a:latin typeface="Courier New" panose="02070309020205020404" pitchFamily="49" charset="0"/>
                <a:cs typeface="Courier New" panose="02070309020205020404" pitchFamily="49" charset="0"/>
              </a:rPr>
              <a:t> </a:t>
            </a:r>
          </a:p>
          <a:p>
            <a:pPr defTabSz="914377"/>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description</a:t>
            </a:r>
            <a:r>
              <a:rPr lang="de-DE" sz="700" dirty="0">
                <a:solidFill>
                  <a:prstClr val="white"/>
                </a:solidFill>
                <a:latin typeface="Courier New" panose="02070309020205020404" pitchFamily="49" charset="0"/>
                <a:cs typeface="Courier New" panose="02070309020205020404" pitchFamily="49" charset="0"/>
              </a:rPr>
              <a:t>: A </a:t>
            </a:r>
            <a:r>
              <a:rPr lang="de-DE" sz="700" dirty="0" err="1">
                <a:solidFill>
                  <a:prstClr val="white"/>
                </a:solidFill>
                <a:latin typeface="Courier New" panose="02070309020205020404" pitchFamily="49" charset="0"/>
                <a:cs typeface="Courier New" panose="02070309020205020404" pitchFamily="49" charset="0"/>
              </a:rPr>
              <a:t>string</a:t>
            </a:r>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containing</a:t>
            </a:r>
            <a:r>
              <a:rPr lang="de-DE" sz="700" dirty="0">
                <a:solidFill>
                  <a:prstClr val="white"/>
                </a:solidFill>
                <a:latin typeface="Courier New" panose="02070309020205020404" pitchFamily="49" charset="0"/>
                <a:cs typeface="Courier New" panose="02070309020205020404" pitchFamily="49" charset="0"/>
              </a:rPr>
              <a:t> a JSON Pointer </a:t>
            </a:r>
            <a:r>
              <a:rPr lang="de-DE" sz="700" dirty="0" err="1">
                <a:solidFill>
                  <a:prstClr val="white"/>
                </a:solidFill>
                <a:latin typeface="Courier New" panose="02070309020205020404" pitchFamily="49" charset="0"/>
                <a:cs typeface="Courier New" panose="02070309020205020404" pitchFamily="49" charset="0"/>
              </a:rPr>
              <a:t>value</a:t>
            </a:r>
            <a:r>
              <a:rPr lang="de-DE" sz="700" dirty="0">
                <a:solidFill>
                  <a:prstClr val="white"/>
                </a:solidFill>
                <a:latin typeface="Courier New" panose="02070309020205020404" pitchFamily="49" charset="0"/>
                <a:cs typeface="Courier New" panose="02070309020205020404" pitchFamily="49" charset="0"/>
              </a:rPr>
              <a:t>.</a:t>
            </a:r>
          </a:p>
          <a:p>
            <a:pPr defTabSz="914377"/>
            <a:endParaRPr lang="de-DE" sz="800" dirty="0">
              <a:solidFill>
                <a:prstClr val="white"/>
              </a:solidFill>
              <a:latin typeface="Courier New" panose="02070309020205020404" pitchFamily="49" charset="0"/>
              <a:cs typeface="Courier New" panose="02070309020205020404" pitchFamily="49" charset="0"/>
            </a:endParaRPr>
          </a:p>
        </p:txBody>
      </p:sp>
    </p:spTree>
    <p:extLst>
      <p:ext uri="{BB962C8B-B14F-4D97-AF65-F5344CB8AC3E}">
        <p14:creationId xmlns:p14="http://schemas.microsoft.com/office/powerpoint/2010/main" val="4136895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6B3913-4D9D-447B-97DE-D75FFB214D49}"/>
              </a:ext>
            </a:extLst>
          </p:cNvPr>
          <p:cNvSpPr>
            <a:spLocks noGrp="1"/>
          </p:cNvSpPr>
          <p:nvPr>
            <p:ph type="title"/>
          </p:nvPr>
        </p:nvSpPr>
        <p:spPr/>
        <p:txBody>
          <a:bodyPr/>
          <a:lstStyle/>
          <a:p>
            <a:r>
              <a:rPr lang="de-DE" dirty="0" err="1"/>
              <a:t>Idempotency</a:t>
            </a:r>
            <a:endParaRPr lang="de-DE" dirty="0"/>
          </a:p>
        </p:txBody>
      </p:sp>
      <p:sp>
        <p:nvSpPr>
          <p:cNvPr id="3" name="Content Placeholder 2">
            <a:extLst>
              <a:ext uri="{FF2B5EF4-FFF2-40B4-BE49-F238E27FC236}">
                <a16:creationId xmlns:a16="http://schemas.microsoft.com/office/drawing/2014/main" id="{EFA82A7A-180B-45C1-A641-506AA52A5845}"/>
              </a:ext>
            </a:extLst>
          </p:cNvPr>
          <p:cNvSpPr>
            <a:spLocks noGrp="1"/>
          </p:cNvSpPr>
          <p:nvPr>
            <p:ph idx="1"/>
          </p:nvPr>
        </p:nvSpPr>
        <p:spPr/>
        <p:txBody>
          <a:bodyPr>
            <a:normAutofit fontScale="47500" lnSpcReduction="20000"/>
          </a:bodyPr>
          <a:lstStyle/>
          <a:p>
            <a:pPr marL="0" indent="0">
              <a:buNone/>
            </a:pPr>
            <a:r>
              <a:rPr lang="en-GB" sz="3067" dirty="0"/>
              <a:t>Meaning:</a:t>
            </a:r>
          </a:p>
          <a:p>
            <a:r>
              <a:rPr lang="en-GB" sz="3067" dirty="0"/>
              <a:t>If the same modifications are applied several times to the same data, the result is the same as if the modifications are only applied 1 time.</a:t>
            </a:r>
          </a:p>
          <a:p>
            <a:pPr marL="0" indent="0">
              <a:buNone/>
            </a:pPr>
            <a:r>
              <a:rPr lang="en-GB" sz="3067" dirty="0"/>
              <a:t>Significance:</a:t>
            </a:r>
          </a:p>
          <a:p>
            <a:r>
              <a:rPr lang="en-GB" sz="3067" dirty="0"/>
              <a:t>To define error-resilient applications, cases where either a PATCH request or a PATCH response are lost should be considered. The client that sends a PATCH request and does not receive a timely response will likely want to re-attempt the modification. However, the client will not know whether the request or response was lost and thus whether the server processed the PATCH request.</a:t>
            </a:r>
          </a:p>
          <a:p>
            <a:r>
              <a:rPr lang="en-GB" sz="3067" dirty="0"/>
              <a:t>It PATCH operation is not idempotent, the status of data before PATCH needs to be checked before new attempt (e.g. via timestamp etc), conditions for applying patch etc.</a:t>
            </a:r>
          </a:p>
          <a:p>
            <a:pPr marL="0" indent="0">
              <a:buNone/>
            </a:pPr>
            <a:r>
              <a:rPr lang="en-GB" sz="3067" dirty="0"/>
              <a:t>Enhanced JSON Merge PATCH is idempotent:</a:t>
            </a:r>
          </a:p>
          <a:p>
            <a:r>
              <a:rPr lang="en-GB" sz="3067" dirty="0"/>
              <a:t>Attributes removed via null remain removed (This assumes that a non-existing attribute set to value null will be ignored). </a:t>
            </a:r>
          </a:p>
          <a:p>
            <a:r>
              <a:rPr lang="en-GB" sz="3067" dirty="0"/>
              <a:t>New attribute values remain applicable</a:t>
            </a:r>
          </a:p>
          <a:p>
            <a:r>
              <a:rPr lang="en-GB" sz="3067" dirty="0"/>
              <a:t>Add attributes from first application will be considered existing attributes and value will be replaced by same value</a:t>
            </a:r>
          </a:p>
          <a:p>
            <a:pPr marL="0" indent="0">
              <a:buNone/>
            </a:pPr>
            <a:r>
              <a:rPr lang="en-GB" sz="3067" dirty="0"/>
              <a:t>JSON Patch can describe non-idempotent modifications:</a:t>
            </a:r>
          </a:p>
          <a:p>
            <a:r>
              <a:rPr lang="en-GB" sz="3067" dirty="0"/>
              <a:t>Removing the </a:t>
            </a:r>
            <a:r>
              <a:rPr lang="en-GB" sz="3067" i="1" dirty="0"/>
              <a:t>n</a:t>
            </a:r>
            <a:r>
              <a:rPr lang="en-GB" sz="3067" baseline="30000" dirty="0"/>
              <a:t>th</a:t>
            </a:r>
            <a:r>
              <a:rPr lang="en-GB" sz="3067" dirty="0"/>
              <a:t> element in an array two times in consecution will remove the </a:t>
            </a:r>
            <a:r>
              <a:rPr lang="en-GB" sz="3067" i="1" dirty="0"/>
              <a:t>n</a:t>
            </a:r>
            <a:r>
              <a:rPr lang="en-GB" sz="3067" baseline="30000" dirty="0"/>
              <a:t>th</a:t>
            </a:r>
            <a:r>
              <a:rPr lang="en-GB" sz="3067" dirty="0"/>
              <a:t> and </a:t>
            </a:r>
            <a:r>
              <a:rPr lang="en-GB" sz="3067" i="1" dirty="0"/>
              <a:t>(n+1)</a:t>
            </a:r>
            <a:r>
              <a:rPr lang="en-GB" sz="3067" baseline="30000" dirty="0" err="1"/>
              <a:t>th</a:t>
            </a:r>
            <a:r>
              <a:rPr lang="en-GB" sz="3067" dirty="0"/>
              <a:t> element of the original array</a:t>
            </a:r>
            <a:endParaRPr lang="de-DE" sz="3067" dirty="0"/>
          </a:p>
          <a:p>
            <a:pPr marL="0" indent="0">
              <a:buNone/>
            </a:pPr>
            <a:endParaRPr lang="de-DE" dirty="0"/>
          </a:p>
        </p:txBody>
      </p:sp>
    </p:spTree>
    <p:extLst>
      <p:ext uri="{BB962C8B-B14F-4D97-AF65-F5344CB8AC3E}">
        <p14:creationId xmlns:p14="http://schemas.microsoft.com/office/powerpoint/2010/main" val="346772230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1215</Words>
  <Application>Microsoft Office PowerPoint</Application>
  <PresentationFormat>Widescreen</PresentationFormat>
  <Paragraphs>179</Paragraphs>
  <Slides>10</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10</vt:i4>
      </vt:variant>
    </vt:vector>
  </HeadingPairs>
  <TitlesOfParts>
    <vt:vector size="17" baseType="lpstr">
      <vt:lpstr>Arial</vt:lpstr>
      <vt:lpstr>Calibri</vt:lpstr>
      <vt:lpstr>Calibri Light</vt:lpstr>
      <vt:lpstr>Courier New</vt:lpstr>
      <vt:lpstr>Times New Roman</vt:lpstr>
      <vt:lpstr>Wingdings</vt:lpstr>
      <vt:lpstr>Office Theme</vt:lpstr>
      <vt:lpstr>HTTP PATCH encoding</vt:lpstr>
      <vt:lpstr>Contents</vt:lpstr>
      <vt:lpstr>"JSON Patch“, IETF RFC 6902</vt:lpstr>
      <vt:lpstr>JSON Merge Patch“, IETF RFC 7386 </vt:lpstr>
      <vt:lpstr>Enhanced Json Merge Patch (recommended)</vt:lpstr>
      <vt:lpstr>Implementation Complexity and Processing Effort (1/2)</vt:lpstr>
      <vt:lpstr>Implementation Complexity and Processing Effort (2/2)</vt:lpstr>
      <vt:lpstr>Enforcement that only allowed changes are applied by PATCH</vt:lpstr>
      <vt:lpstr>Idempotency</vt:lpstr>
      <vt:lpstr>Summary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 PATCH encoding</dc:title>
  <dc:creator>Belling, Thomas (Nokia - DE/Munich)</dc:creator>
  <cp:lastModifiedBy>Belling, Thomas (Nokia - DE/Munich)</cp:lastModifiedBy>
  <cp:revision>24</cp:revision>
  <dcterms:created xsi:type="dcterms:W3CDTF">2017-11-27T15:30:41Z</dcterms:created>
  <dcterms:modified xsi:type="dcterms:W3CDTF">2018-01-11T14:37:07Z</dcterms:modified>
</cp:coreProperties>
</file>