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64" r:id="rId4"/>
    <p:sldId id="267"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340" autoAdjust="0"/>
    <p:restoredTop sz="94672" autoAdjust="0"/>
  </p:normalViewPr>
  <p:slideViewPr>
    <p:cSldViewPr snapToGrid="0">
      <p:cViewPr varScale="1">
        <p:scale>
          <a:sx n="86" d="100"/>
          <a:sy n="86" d="100"/>
        </p:scale>
        <p:origin x="86" y="216"/>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3733066-EA4F-4165-8212-B0957A45FDDD}" type="datetimeFigureOut">
              <a:rPr lang="en-US" smtClean="0"/>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14290260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3733066-EA4F-4165-8212-B0957A45FDDD}" type="datetimeFigureOut">
              <a:rPr lang="en-US" smtClean="0"/>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2604466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3733066-EA4F-4165-8212-B0957A45FDDD}" type="datetimeFigureOut">
              <a:rPr lang="en-US" smtClean="0"/>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4265323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3733066-EA4F-4165-8212-B0957A45FDDD}" type="datetimeFigureOut">
              <a:rPr lang="en-US" smtClean="0"/>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1724754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3733066-EA4F-4165-8212-B0957A45FDDD}" type="datetimeFigureOut">
              <a:rPr lang="en-US" smtClean="0"/>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1113167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3733066-EA4F-4165-8212-B0957A45FDDD}" type="datetimeFigureOut">
              <a:rPr lang="en-US" smtClean="0"/>
              <a:t>11/16/2016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553331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3733066-EA4F-4165-8212-B0957A45FDDD}" type="datetimeFigureOut">
              <a:rPr lang="en-US" smtClean="0"/>
              <a:t>11/16/2016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37552016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3733066-EA4F-4165-8212-B0957A45FDDD}" type="datetimeFigureOut">
              <a:rPr lang="en-US" smtClean="0"/>
              <a:t>11/16/2016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2841470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733066-EA4F-4165-8212-B0957A45FDDD}" type="datetimeFigureOut">
              <a:rPr lang="en-US" smtClean="0"/>
              <a:t>11/16/2016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693529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3733066-EA4F-4165-8212-B0957A45FDDD}" type="datetimeFigureOut">
              <a:rPr lang="en-US" smtClean="0"/>
              <a:t>11/16/2016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4006116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3733066-EA4F-4165-8212-B0957A45FDDD}" type="datetimeFigureOut">
              <a:rPr lang="en-US" smtClean="0"/>
              <a:t>11/16/2016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1437852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733066-EA4F-4165-8212-B0957A45FDDD}" type="datetimeFigureOut">
              <a:rPr lang="en-US" smtClean="0"/>
              <a:t>11/16/2016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36873-6B82-4A9D-93B5-527E2B4E9C5B}" type="slidenum">
              <a:rPr lang="en-US" smtClean="0"/>
              <a:t>‹#›</a:t>
            </a:fld>
            <a:endParaRPr lang="en-US"/>
          </a:p>
        </p:txBody>
      </p:sp>
    </p:spTree>
    <p:extLst>
      <p:ext uri="{BB962C8B-B14F-4D97-AF65-F5344CB8AC3E}">
        <p14:creationId xmlns:p14="http://schemas.microsoft.com/office/powerpoint/2010/main" val="1613158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Joint SA5/CT4/CT3  </a:t>
            </a:r>
            <a:r>
              <a:rPr lang="en-US" dirty="0"/>
              <a:t>Discussion</a:t>
            </a:r>
          </a:p>
        </p:txBody>
      </p:sp>
      <p:sp>
        <p:nvSpPr>
          <p:cNvPr id="3" name="Subtitle 2"/>
          <p:cNvSpPr>
            <a:spLocks noGrp="1"/>
          </p:cNvSpPr>
          <p:nvPr>
            <p:ph type="subTitle" idx="1"/>
          </p:nvPr>
        </p:nvSpPr>
        <p:spPr>
          <a:xfrm>
            <a:off x="203200" y="495981"/>
            <a:ext cx="11567886" cy="1655762"/>
          </a:xfrm>
        </p:spPr>
        <p:txBody>
          <a:bodyPr>
            <a:normAutofit/>
          </a:bodyPr>
          <a:lstStyle/>
          <a:p>
            <a:pPr algn="l"/>
            <a:r>
              <a:rPr lang="en-US" b="1"/>
              <a:t>3GPP TSG-SA5 Meeting #110 							S5-166297</a:t>
            </a:r>
          </a:p>
          <a:p>
            <a:pPr algn="l"/>
            <a:r>
              <a:rPr lang="en-US" b="1"/>
              <a:t>14-18 November 2016, Reno (US)	</a:t>
            </a:r>
            <a:r>
              <a:rPr lang="en-GB" b="1"/>
              <a:t>				</a:t>
            </a:r>
            <a:endParaRPr lang="en-US" dirty="0"/>
          </a:p>
        </p:txBody>
      </p:sp>
      <p:sp>
        <p:nvSpPr>
          <p:cNvPr id="4" name="Rectangle 3"/>
          <p:cNvSpPr/>
          <p:nvPr/>
        </p:nvSpPr>
        <p:spPr>
          <a:xfrm>
            <a:off x="614082" y="5768353"/>
            <a:ext cx="6096000" cy="923330"/>
          </a:xfrm>
          <a:prstGeom prst="rect">
            <a:avLst/>
          </a:prstGeom>
        </p:spPr>
        <p:txBody>
          <a:bodyPr>
            <a:spAutoFit/>
          </a:bodyPr>
          <a:lstStyle/>
          <a:p>
            <a:r>
              <a:rPr lang="en-US" dirty="0">
                <a:latin typeface="Times New Roman" panose="02020603050405020304" pitchFamily="18" charset="0"/>
                <a:ea typeface="Calibri" panose="020F0502020204030204" pitchFamily="34" charset="0"/>
              </a:rPr>
              <a:t>Agenda item: Joint Meeting </a:t>
            </a:r>
            <a:r>
              <a:rPr lang="en-US">
                <a:latin typeface="Times New Roman" panose="02020603050405020304" pitchFamily="18" charset="0"/>
                <a:ea typeface="Calibri" panose="020F0502020204030204" pitchFamily="34" charset="0"/>
              </a:rPr>
              <a:t>with CT4/CT3</a:t>
            </a:r>
            <a:endParaRPr lang="en-US" dirty="0">
              <a:latin typeface="Times New Roman" panose="02020603050405020304" pitchFamily="18" charset="0"/>
              <a:ea typeface="Calibri" panose="020F0502020204030204" pitchFamily="34" charset="0"/>
            </a:endParaRPr>
          </a:p>
          <a:p>
            <a:r>
              <a:rPr lang="en-US" dirty="0">
                <a:latin typeface="Times New Roman" panose="02020603050405020304" pitchFamily="18" charset="0"/>
                <a:ea typeface="Calibri" panose="020F0502020204030204" pitchFamily="34" charset="0"/>
              </a:rPr>
              <a:t>Source</a:t>
            </a:r>
            <a:r>
              <a:rPr lang="en-US">
                <a:latin typeface="Times New Roman" panose="02020603050405020304" pitchFamily="18" charset="0"/>
                <a:ea typeface="Calibri" panose="020F0502020204030204" pitchFamily="34" charset="0"/>
              </a:rPr>
              <a:t>: SA5 SWG CH</a:t>
            </a:r>
            <a:endParaRPr lang="en-US" dirty="0">
              <a:latin typeface="Times New Roman" panose="02020603050405020304" pitchFamily="18" charset="0"/>
              <a:ea typeface="Calibri" panose="020F0502020204030204" pitchFamily="34" charset="0"/>
            </a:endParaRPr>
          </a:p>
          <a:p>
            <a:r>
              <a:rPr lang="en-US" dirty="0">
                <a:latin typeface="Times New Roman" panose="02020603050405020304" pitchFamily="18" charset="0"/>
                <a:ea typeface="Calibri" panose="020F0502020204030204" pitchFamily="34" charset="0"/>
              </a:rPr>
              <a:t>Contact</a:t>
            </a:r>
            <a:r>
              <a:rPr lang="en-US">
                <a:latin typeface="Times New Roman" panose="02020603050405020304" pitchFamily="18" charset="0"/>
                <a:ea typeface="Calibri" panose="020F0502020204030204" pitchFamily="34" charset="0"/>
              </a:rPr>
              <a:t>: maryse.gardella@nokia.com</a:t>
            </a:r>
            <a:endParaRPr lang="en-US" dirty="0">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1245568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a:t>Diameter Base Protocol Update</a:t>
            </a:r>
            <a:endParaRPr lang="en-US" dirty="0"/>
          </a:p>
        </p:txBody>
      </p:sp>
      <p:sp>
        <p:nvSpPr>
          <p:cNvPr id="3" name="Content Placeholder 2"/>
          <p:cNvSpPr>
            <a:spLocks noGrp="1"/>
          </p:cNvSpPr>
          <p:nvPr>
            <p:ph idx="1"/>
          </p:nvPr>
        </p:nvSpPr>
        <p:spPr/>
        <p:txBody>
          <a:bodyPr>
            <a:normAutofit/>
          </a:bodyPr>
          <a:lstStyle/>
          <a:p>
            <a:r>
              <a:rPr lang="fr-FR"/>
              <a:t>SA5 SWG CH endorsed a WID (BB of CT4 Feature) during this SA5#110 meeting , to start update with </a:t>
            </a:r>
            <a:r>
              <a:rPr lang="en-US"/>
              <a:t>the normative reference for the Diameter base protocol</a:t>
            </a:r>
            <a:r>
              <a:rPr lang="fr-FR"/>
              <a:t> in 3GPP SA5 specifications.</a:t>
            </a:r>
          </a:p>
          <a:p>
            <a:r>
              <a:rPr lang="fr-FR"/>
              <a:t> </a:t>
            </a:r>
            <a:r>
              <a:rPr lang="en-US"/>
              <a:t>Guidance from CT4 expected on received LS from IETF (S5-166121): </a:t>
            </a:r>
          </a:p>
          <a:p>
            <a:pPr lvl="1"/>
            <a:r>
              <a:rPr lang="en-US"/>
              <a:t>ongoing work within IETF to update the RFC 4006 to be aligned with the RFC6733, expected completion in November 2017. </a:t>
            </a:r>
          </a:p>
          <a:p>
            <a:pPr lvl="1"/>
            <a:r>
              <a:rPr lang="en-US"/>
              <a:t>how to deal with the transition period for e.g.:</a:t>
            </a:r>
          </a:p>
          <a:p>
            <a:pPr lvl="2"/>
            <a:r>
              <a:rPr lang="en-US"/>
              <a:t>Anticipate in TS 32.299 ? e.g. the ‘P’ bit is deprecated in RFC 6733 due to deprecated E2E security, remove this ‘P’ bit for AVPs owned by RFC 4006 ?  </a:t>
            </a:r>
          </a:p>
          <a:p>
            <a:pPr lvl="2"/>
            <a:r>
              <a:rPr lang="fr-FR"/>
              <a:t>Refer to the current 4006bis draft?</a:t>
            </a:r>
            <a:endParaRPr lang="en-US"/>
          </a:p>
          <a:p>
            <a:pPr lvl="2"/>
            <a:endParaRPr lang="fr-FR"/>
          </a:p>
          <a:p>
            <a:endParaRPr lang="en-US"/>
          </a:p>
        </p:txBody>
      </p:sp>
    </p:spTree>
    <p:extLst>
      <p:ext uri="{BB962C8B-B14F-4D97-AF65-F5344CB8AC3E}">
        <p14:creationId xmlns:p14="http://schemas.microsoft.com/office/powerpoint/2010/main" val="23828264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65125"/>
            <a:ext cx="10820400" cy="1325563"/>
          </a:xfrm>
        </p:spPr>
        <p:txBody>
          <a:bodyPr>
            <a:normAutofit/>
          </a:bodyPr>
          <a:lstStyle/>
          <a:p>
            <a:r>
              <a:rPr lang="fr-FR"/>
              <a:t>Conformance with Diameter extensibility Rules </a:t>
            </a:r>
            <a:endParaRPr lang="en-US" dirty="0"/>
          </a:p>
        </p:txBody>
      </p:sp>
      <p:sp>
        <p:nvSpPr>
          <p:cNvPr id="3" name="Content Placeholder 2"/>
          <p:cNvSpPr>
            <a:spLocks noGrp="1"/>
          </p:cNvSpPr>
          <p:nvPr>
            <p:ph idx="1"/>
          </p:nvPr>
        </p:nvSpPr>
        <p:spPr/>
        <p:txBody>
          <a:bodyPr>
            <a:normAutofit/>
          </a:bodyPr>
          <a:lstStyle/>
          <a:p>
            <a:r>
              <a:rPr lang="fr-FR" altLang="zh-TW"/>
              <a:t>FS_FWDCA</a:t>
            </a:r>
            <a:r>
              <a:rPr lang="en-US"/>
              <a:t> (SP-160608) New Study on forward compatibility for 3GPP Diameter Charging Applications: has just started.</a:t>
            </a:r>
          </a:p>
          <a:p>
            <a:r>
              <a:rPr lang="en-US"/>
              <a:t>This study item will evaluate alternatives to 'M' bit set mechanism for new Mandatory AVPs to be added to 3GPP TS 32.299 Diameter Accounting application ACR/ACA for Rf and 3GPP TS 32.299 Diameter Credit-Control application CCR/CCA for Ro. The "Supported-Features" mechanism specified for other 3GPP Diameter Applications will be considered in this evaluation.</a:t>
            </a:r>
          </a:p>
          <a:p>
            <a:endParaRPr lang="en-US"/>
          </a:p>
        </p:txBody>
      </p:sp>
    </p:spTree>
    <p:extLst>
      <p:ext uri="{BB962C8B-B14F-4D97-AF65-F5344CB8AC3E}">
        <p14:creationId xmlns:p14="http://schemas.microsoft.com/office/powerpoint/2010/main" val="1808037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65125"/>
            <a:ext cx="10820400" cy="1325563"/>
          </a:xfrm>
        </p:spPr>
        <p:txBody>
          <a:bodyPr>
            <a:normAutofit/>
          </a:bodyPr>
          <a:lstStyle/>
          <a:p>
            <a:r>
              <a:rPr lang="en-US" altLang="zh-TW"/>
              <a:t>Study Item on Overload Control for Diameter Charging Applications</a:t>
            </a:r>
            <a:endParaRPr lang="en-US" dirty="0"/>
          </a:p>
        </p:txBody>
      </p:sp>
      <p:sp>
        <p:nvSpPr>
          <p:cNvPr id="3" name="Content Placeholder 2"/>
          <p:cNvSpPr>
            <a:spLocks noGrp="1"/>
          </p:cNvSpPr>
          <p:nvPr>
            <p:ph idx="1"/>
          </p:nvPr>
        </p:nvSpPr>
        <p:spPr/>
        <p:txBody>
          <a:bodyPr>
            <a:normAutofit/>
          </a:bodyPr>
          <a:lstStyle/>
          <a:p>
            <a:r>
              <a:rPr lang="fr-FR" altLang="zh-TW"/>
              <a:t>FS_DOCME-CH</a:t>
            </a:r>
            <a:r>
              <a:rPr lang="en-US" altLang="zh-TW"/>
              <a:t> </a:t>
            </a:r>
            <a:r>
              <a:rPr lang="en-GB"/>
              <a:t>(SP-150310) </a:t>
            </a:r>
            <a:r>
              <a:rPr lang="en-US" altLang="zh-TW"/>
              <a:t>Study Item on Overload Control for Diameter Charging Applications</a:t>
            </a:r>
          </a:p>
          <a:p>
            <a:r>
              <a:rPr lang="fr-FR"/>
              <a:t>Current status at SA5#110 :</a:t>
            </a:r>
          </a:p>
          <a:p>
            <a:pPr lvl="1"/>
            <a:r>
              <a:rPr lang="fr-FR"/>
              <a:t>No progress since SA5#105 (January 2016)</a:t>
            </a:r>
          </a:p>
          <a:p>
            <a:pPr lvl="1"/>
            <a:r>
              <a:rPr lang="fr-FR"/>
              <a:t>Rapporteur resigned and no new volunteer yet.</a:t>
            </a:r>
            <a:endParaRPr lang="en-US"/>
          </a:p>
          <a:p>
            <a:r>
              <a:rPr lang="fr-FR"/>
              <a:t>Question to CT4: </a:t>
            </a:r>
            <a:r>
              <a:rPr lang="fr-FR" sz="2400"/>
              <a:t>is the remaining Editor’s Note in the CT4 TR 29.809 Study on Diameter Overload Control mechanisms intended to be solved by CT4 : </a:t>
            </a:r>
          </a:p>
          <a:p>
            <a:pPr marL="457200" lvl="1" indent="0">
              <a:buNone/>
            </a:pPr>
            <a:r>
              <a:rPr lang="en-US" sz="1800">
                <a:solidFill>
                  <a:srgbClr val="FF0000"/>
                </a:solidFill>
              </a:rPr>
              <a:t>Editor’s Note:	The initial input is based on a Liaison from 3GPP SA5. Some concerns, not directly related to specific charging issues but to overload mechanism under analysis, have been raised by several companies, which would be solved by future company contributions</a:t>
            </a:r>
          </a:p>
        </p:txBody>
      </p:sp>
    </p:spTree>
    <p:extLst>
      <p:ext uri="{BB962C8B-B14F-4D97-AF65-F5344CB8AC3E}">
        <p14:creationId xmlns:p14="http://schemas.microsoft.com/office/powerpoint/2010/main" val="35783453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648</TotalTime>
  <Words>304</Words>
  <Application>Microsoft Office PowerPoint</Application>
  <PresentationFormat>Widescreen</PresentationFormat>
  <Paragraphs>23</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新細明體</vt:lpstr>
      <vt:lpstr>Arial</vt:lpstr>
      <vt:lpstr>Calibri</vt:lpstr>
      <vt:lpstr>Calibri Light</vt:lpstr>
      <vt:lpstr>Times New Roman</vt:lpstr>
      <vt:lpstr>Office Theme</vt:lpstr>
      <vt:lpstr>Joint SA5/CT4/CT3  Discussion</vt:lpstr>
      <vt:lpstr>Diameter Base Protocol Update</vt:lpstr>
      <vt:lpstr>Conformance with Diameter extensibility Rules </vt:lpstr>
      <vt:lpstr>Study Item on Overload Control for Diameter Charging Applications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Proposed Topics for Joint SA5/CT4/CT3 Discussion</dc:title>
  <dc:creator>Gardella Maryse</dc:creator>
  <cp:lastModifiedBy>Nokia-mga</cp:lastModifiedBy>
  <cp:revision>56</cp:revision>
  <dcterms:created xsi:type="dcterms:W3CDTF">2016-11-02T17:44:52Z</dcterms:created>
  <dcterms:modified xsi:type="dcterms:W3CDTF">2016-11-16T18:54:54Z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1182253133</vt:i4>
  </property>
  <property fmtid="{D5CDD505-2E9C-101B-9397-08002B2CF9AE}" pid="4" name="_EmailSubject">
    <vt:lpwstr>SA1/SA3 joint meeting next week</vt:lpwstr>
  </property>
  <property fmtid="{D5CDD505-2E9C-101B-9397-08002B2CF9AE}" pid="5" name="_AuthorEmail">
    <vt:lpwstr>betsy.covell@nokia.com</vt:lpwstr>
  </property>
  <property fmtid="{D5CDD505-2E9C-101B-9397-08002B2CF9AE}" pid="6" name="_AuthorEmailDisplayName">
    <vt:lpwstr>Covell, Betsy (Nokia - US)</vt:lpwstr>
  </property>
</Properties>
</file>