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340" autoAdjust="0"/>
    <p:restoredTop sz="94672" autoAdjust="0"/>
  </p:normalViewPr>
  <p:slideViewPr>
    <p:cSldViewPr snapToGrid="0">
      <p:cViewPr varScale="1">
        <p:scale>
          <a:sx n="86" d="100"/>
          <a:sy n="86" d="100"/>
        </p:scale>
        <p:origin x="86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026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466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323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754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167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331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201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70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529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116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852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733066-EA4F-4165-8212-B0957A45FDDD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1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Joint SA5/CT4/CT3  </a:t>
            </a:r>
            <a:br>
              <a:rPr lang="en-US"/>
            </a:br>
            <a:r>
              <a:rPr lang="en-US"/>
              <a:t>Discussion Supported </a:t>
            </a:r>
            <a:r>
              <a:rPr lang="en-US"/>
              <a:t>Feature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00" y="495981"/>
            <a:ext cx="11567886" cy="1655762"/>
          </a:xfrm>
        </p:spPr>
        <p:txBody>
          <a:bodyPr>
            <a:normAutofit/>
          </a:bodyPr>
          <a:lstStyle/>
          <a:p>
            <a:pPr algn="l"/>
            <a:r>
              <a:rPr lang="en-US" b="1"/>
              <a:t>3GPP TSG-SA5 Meeting #110 							S5-166298</a:t>
            </a:r>
          </a:p>
          <a:p>
            <a:pPr algn="l"/>
            <a:r>
              <a:rPr lang="en-US" b="1"/>
              <a:t>14-18 November 2016, Reno (US)	</a:t>
            </a:r>
            <a:r>
              <a:rPr lang="en-GB" b="1"/>
              <a:t>				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14082" y="576835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Agenda item: Joint Meeting </a:t>
            </a:r>
            <a:r>
              <a:rPr lang="en-US">
                <a:latin typeface="Times New Roman" panose="02020603050405020304" pitchFamily="18" charset="0"/>
                <a:ea typeface="Calibri" panose="020F0502020204030204" pitchFamily="34" charset="0"/>
              </a:rPr>
              <a:t>with CT4/CT3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Source</a:t>
            </a:r>
            <a:r>
              <a:rPr lang="en-US">
                <a:latin typeface="Times New Roman" panose="02020603050405020304" pitchFamily="18" charset="0"/>
                <a:ea typeface="Calibri" panose="020F0502020204030204" pitchFamily="34" charset="0"/>
              </a:rPr>
              <a:t>: SA5 SWG CH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Contact</a:t>
            </a:r>
            <a:r>
              <a:rPr lang="en-US">
                <a:latin typeface="Times New Roman" panose="02020603050405020304" pitchFamily="18" charset="0"/>
                <a:ea typeface="Calibri" panose="020F0502020204030204" pitchFamily="34" charset="0"/>
              </a:rPr>
              <a:t>: maryse.gardella@nokia.com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568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480" y="365125"/>
            <a:ext cx="11069320" cy="1325563"/>
          </a:xfrm>
        </p:spPr>
        <p:txBody>
          <a:bodyPr>
            <a:normAutofit/>
          </a:bodyPr>
          <a:lstStyle/>
          <a:p>
            <a:r>
              <a:rPr lang="fr-FR"/>
              <a:t>Question from SA5 on CT4/CT3 Supported Feature mechanism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/>
              <a:t>Questions from SA5: </a:t>
            </a:r>
            <a:endParaRPr lang="en-US"/>
          </a:p>
          <a:p>
            <a:r>
              <a:rPr lang="en-US"/>
              <a:t>Does this Supported Feature negotiation exchange need to take place per UE for each Diameter Application session creation? </a:t>
            </a:r>
          </a:p>
          <a:p>
            <a:r>
              <a:rPr lang="en-US"/>
              <a:t>If so, does the mechanism allow a supported Feature to be invoked by the same message which advertises the supported Features list (i.e. Diameter Application session creation message)?</a:t>
            </a:r>
          </a:p>
          <a:p>
            <a:r>
              <a:rPr lang="en-US"/>
              <a:t>Is the mechanism designed to reject subsequent invocation of Features which were determined as Non-supported during the negociation phase? </a:t>
            </a:r>
          </a:p>
          <a:p>
            <a:r>
              <a:rPr lang="en-US"/>
              <a:t>If so, based on analyze of received AVPs ? </a:t>
            </a:r>
          </a:p>
          <a:p>
            <a:r>
              <a:rPr lang="en-US"/>
              <a:t>Can a single Information (=&gt; single AVP) be considered as a Feature? </a:t>
            </a:r>
          </a:p>
        </p:txBody>
      </p:sp>
    </p:spTree>
    <p:extLst>
      <p:ext uri="{BB962C8B-B14F-4D97-AF65-F5344CB8AC3E}">
        <p14:creationId xmlns:p14="http://schemas.microsoft.com/office/powerpoint/2010/main" val="961700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8058056" y="2853380"/>
            <a:ext cx="1209040" cy="155014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13760" y="2853380"/>
            <a:ext cx="1209040" cy="153050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256" y="312968"/>
            <a:ext cx="11782226" cy="1325563"/>
          </a:xfrm>
        </p:spPr>
        <p:txBody>
          <a:bodyPr>
            <a:normAutofit/>
          </a:bodyPr>
          <a:lstStyle/>
          <a:p>
            <a:r>
              <a:rPr lang="fr-FR"/>
              <a:t>Question from SA5 on CT4/CT3 Supported Feature mechanism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560" y="1690688"/>
            <a:ext cx="11318240" cy="1110535"/>
          </a:xfrm>
        </p:spPr>
        <p:txBody>
          <a:bodyPr>
            <a:normAutofit fontScale="85000" lnSpcReduction="20000"/>
          </a:bodyPr>
          <a:lstStyle/>
          <a:p>
            <a:r>
              <a:rPr lang="en-US" sz="2400"/>
              <a:t>One interpretation of the concept of “Supported Feature” from charging’s perspective (Rf/Ro) could be e.g. : “Support of Charging for a particular Network Feature”; (Online charging for Ro, Offline charging for Rf). </a:t>
            </a:r>
          </a:p>
          <a:p>
            <a:r>
              <a:rPr lang="fr-FR" sz="2400"/>
              <a:t>E.g the use case for Rf:</a:t>
            </a:r>
            <a:endParaRPr lang="en-US" sz="2400"/>
          </a:p>
          <a:p>
            <a:pPr marL="0" indent="0">
              <a:buNone/>
            </a:pPr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574415" y="3415506"/>
            <a:ext cx="828675" cy="523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CTF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235962" y="3415506"/>
            <a:ext cx="762000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CDF</a:t>
            </a:r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018279" y="4744325"/>
            <a:ext cx="4624665" cy="46892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86174" y="3494358"/>
            <a:ext cx="428625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fr-FR"/>
              <a:t>Rf</a:t>
            </a: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456702" y="3062407"/>
            <a:ext cx="11991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Network Node</a:t>
            </a:r>
            <a:endParaRPr lang="en-US" sz="1200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655638" y="3677445"/>
            <a:ext cx="2918777" cy="13301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4" idx="2"/>
          </p:cNvCxnSpPr>
          <p:nvPr/>
        </p:nvCxnSpPr>
        <p:spPr>
          <a:xfrm flipH="1">
            <a:off x="3982720" y="3939381"/>
            <a:ext cx="6033" cy="234981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8610929" y="3939381"/>
            <a:ext cx="6033" cy="234981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819227" y="3309692"/>
            <a:ext cx="2223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Network Feature 1</a:t>
            </a:r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4000499" y="5468473"/>
            <a:ext cx="4299174" cy="5207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ular Callout 21"/>
          <p:cNvSpPr/>
          <p:nvPr/>
        </p:nvSpPr>
        <p:spPr>
          <a:xfrm>
            <a:off x="763270" y="4087830"/>
            <a:ext cx="2459673" cy="941866"/>
          </a:xfrm>
          <a:prstGeom prst="wedgeRectCallout">
            <a:avLst>
              <a:gd name="adj1" fmla="val 74414"/>
              <a:gd name="adj2" fmla="val -8758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>
              <a:solidFill>
                <a:schemeClr val="accent5"/>
              </a:solidFill>
            </a:endParaRPr>
          </a:p>
          <a:p>
            <a:endParaRPr lang="fr-FR">
              <a:solidFill>
                <a:schemeClr val="accent5"/>
              </a:solidFill>
            </a:endParaRPr>
          </a:p>
          <a:p>
            <a:r>
              <a:rPr lang="fr-FR">
                <a:solidFill>
                  <a:schemeClr val="accent5"/>
                </a:solidFill>
              </a:rPr>
              <a:t>Supported :</a:t>
            </a:r>
          </a:p>
          <a:p>
            <a:r>
              <a:rPr lang="fr-FR">
                <a:solidFill>
                  <a:schemeClr val="accent5"/>
                </a:solidFill>
              </a:rPr>
              <a:t>"Charging for Feature 1"</a:t>
            </a:r>
          </a:p>
          <a:p>
            <a:r>
              <a:rPr lang="fr-FR">
                <a:solidFill>
                  <a:schemeClr val="accent5"/>
                </a:solidFill>
              </a:rPr>
              <a:t>"Charging for Feature 2"</a:t>
            </a:r>
          </a:p>
          <a:p>
            <a:endParaRPr lang="fr-FR">
              <a:solidFill>
                <a:schemeClr val="accent5"/>
              </a:solidFill>
            </a:endParaRPr>
          </a:p>
          <a:p>
            <a:endParaRPr lang="en-US">
              <a:solidFill>
                <a:schemeClr val="accent5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05044" y="4405512"/>
            <a:ext cx="6092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>
                <a:solidFill>
                  <a:schemeClr val="accent5"/>
                </a:solidFill>
              </a:rPr>
              <a:t>Charging Session creation ( "Charging for Feature 1"</a:t>
            </a:r>
          </a:p>
          <a:p>
            <a:pPr algn="ctr"/>
            <a:r>
              <a:rPr lang="fr-FR">
                <a:solidFill>
                  <a:schemeClr val="accent5"/>
                </a:solidFill>
              </a:rPr>
              <a:t> "Charging for Feature 2" )</a:t>
            </a:r>
            <a:endParaRPr lang="en-US">
              <a:solidFill>
                <a:schemeClr val="accent5"/>
              </a:solidFill>
            </a:endParaRPr>
          </a:p>
        </p:txBody>
      </p:sp>
      <p:sp>
        <p:nvSpPr>
          <p:cNvPr id="27" name="Rectangular Callout 26"/>
          <p:cNvSpPr/>
          <p:nvPr/>
        </p:nvSpPr>
        <p:spPr>
          <a:xfrm>
            <a:off x="9565270" y="4429143"/>
            <a:ext cx="2459673" cy="724148"/>
          </a:xfrm>
          <a:prstGeom prst="wedgeRectCallout">
            <a:avLst>
              <a:gd name="adj1" fmla="val -81619"/>
              <a:gd name="adj2" fmla="val -12673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>
                <a:solidFill>
                  <a:schemeClr val="accent5"/>
                </a:solidFill>
              </a:rPr>
              <a:t>Supported:</a:t>
            </a:r>
          </a:p>
          <a:p>
            <a:r>
              <a:rPr lang="fr-FR">
                <a:solidFill>
                  <a:schemeClr val="tx1"/>
                </a:solidFill>
              </a:rPr>
              <a:t>"</a:t>
            </a:r>
            <a:r>
              <a:rPr lang="fr-FR">
                <a:solidFill>
                  <a:schemeClr val="accent5"/>
                </a:solidFill>
              </a:rPr>
              <a:t>Charging for Feature 2"</a:t>
            </a:r>
            <a:endParaRPr lang="en-US">
              <a:solidFill>
                <a:schemeClr val="accent5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050404" y="5543670"/>
            <a:ext cx="47234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>
                <a:solidFill>
                  <a:schemeClr val="accent5"/>
                </a:solidFill>
              </a:rPr>
              <a:t>Charging Session creation </a:t>
            </a:r>
            <a:r>
              <a:rPr lang="fr-FR">
                <a:solidFill>
                  <a:srgbClr val="FF0000"/>
                </a:solidFill>
              </a:rPr>
              <a:t>Failure due to </a:t>
            </a:r>
            <a:r>
              <a:rPr lang="fr-FR">
                <a:solidFill>
                  <a:schemeClr val="accent5"/>
                </a:solidFill>
              </a:rPr>
              <a:t>"Charging for Feature 1" </a:t>
            </a:r>
            <a:r>
              <a:rPr lang="fr-FR">
                <a:solidFill>
                  <a:srgbClr val="FF0000"/>
                </a:solidFill>
              </a:rPr>
              <a:t>Not</a:t>
            </a:r>
            <a:r>
              <a:rPr lang="fr-FR">
                <a:solidFill>
                  <a:schemeClr val="accent5"/>
                </a:solidFill>
              </a:rPr>
              <a:t> Supported (</a:t>
            </a:r>
            <a:r>
              <a:rPr lang="fr-FR"/>
              <a:t>"</a:t>
            </a:r>
            <a:r>
              <a:rPr lang="fr-FR">
                <a:solidFill>
                  <a:schemeClr val="accent5"/>
                </a:solidFill>
              </a:rPr>
              <a:t>Charging for Feature 2" supported also sent)</a:t>
            </a:r>
            <a:endParaRPr lang="en-US">
              <a:solidFill>
                <a:schemeClr val="accent5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H="1" flipV="1">
            <a:off x="655638" y="5709444"/>
            <a:ext cx="3327082" cy="1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55638" y="5299588"/>
            <a:ext cx="2884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>
                <a:solidFill>
                  <a:srgbClr val="FF0000"/>
                </a:solidFill>
              </a:rPr>
              <a:t>Reject</a:t>
            </a:r>
            <a:r>
              <a:rPr lang="fr-FR"/>
              <a:t> Network Feature 1</a:t>
            </a:r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8044217" y="2892426"/>
            <a:ext cx="1220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Offline Charging </a:t>
            </a:r>
          </a:p>
          <a:p>
            <a:r>
              <a:rPr lang="fr-FR" sz="1200"/>
              <a:t>server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4475342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</TotalTime>
  <Words>265</Words>
  <Application>Microsoft Office PowerPoint</Application>
  <PresentationFormat>Widescreen</PresentationFormat>
  <Paragraphs>34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Joint SA5/CT4/CT3   Discussion Supported Feature</vt:lpstr>
      <vt:lpstr>Question from SA5 on CT4/CT3 Supported Feature mechanism</vt:lpstr>
      <vt:lpstr>Question from SA5 on CT4/CT3 Supported Feature mechanism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Topics for Joint SA5/CT4/CT3 Discussion</dc:title>
  <dc:creator>Gardella Maryse</dc:creator>
  <cp:lastModifiedBy>Nokia-mga</cp:lastModifiedBy>
  <cp:revision>55</cp:revision>
  <dcterms:created xsi:type="dcterms:W3CDTF">2016-11-02T17:44:52Z</dcterms:created>
  <dcterms:modified xsi:type="dcterms:W3CDTF">2016-11-16T06:36:43Z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1182253133</vt:i4>
  </property>
  <property fmtid="{D5CDD505-2E9C-101B-9397-08002B2CF9AE}" pid="4" name="_EmailSubject">
    <vt:lpwstr>SA1/SA3 joint meeting next week</vt:lpwstr>
  </property>
  <property fmtid="{D5CDD505-2E9C-101B-9397-08002B2CF9AE}" pid="5" name="_AuthorEmail">
    <vt:lpwstr>betsy.covell@nokia.com</vt:lpwstr>
  </property>
  <property fmtid="{D5CDD505-2E9C-101B-9397-08002B2CF9AE}" pid="6" name="_AuthorEmailDisplayName">
    <vt:lpwstr>Covell, Betsy (Nokia - US)</vt:lpwstr>
  </property>
</Properties>
</file>