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16"/>
  </p:notesMasterIdLst>
  <p:handoutMasterIdLst>
    <p:handoutMasterId r:id="rId17"/>
  </p:handoutMasterIdLst>
  <p:sldIdLst>
    <p:sldId id="337" r:id="rId3"/>
    <p:sldId id="505" r:id="rId4"/>
    <p:sldId id="489" r:id="rId5"/>
    <p:sldId id="490" r:id="rId6"/>
    <p:sldId id="492" r:id="rId7"/>
    <p:sldId id="494" r:id="rId8"/>
    <p:sldId id="496" r:id="rId9"/>
    <p:sldId id="501" r:id="rId10"/>
    <p:sldId id="506" r:id="rId11"/>
    <p:sldId id="495" r:id="rId12"/>
    <p:sldId id="503" r:id="rId13"/>
    <p:sldId id="504" r:id="rId14"/>
    <p:sldId id="499" r:id="rId15"/>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AF2F"/>
    <a:srgbClr val="FF0000"/>
    <a:srgbClr val="3399FF"/>
    <a:srgbClr val="999999"/>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7647" autoAdjust="0"/>
    <p:restoredTop sz="94660"/>
  </p:normalViewPr>
  <p:slideViewPr>
    <p:cSldViewPr snapToGrid="0">
      <p:cViewPr varScale="1">
        <p:scale>
          <a:sx n="85" d="100"/>
          <a:sy n="85" d="100"/>
        </p:scale>
        <p:origin x="-1157" y="-8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9" d="100"/>
          <a:sy n="59" d="100"/>
        </p:scale>
        <p:origin x="-3264" y="-8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‹N°›</a:t>
            </a:fld>
            <a:endParaRPr lang="en-GB"/>
          </a:p>
        </p:txBody>
      </p:sp>
    </p:spTree>
    <p:extLst>
      <p:ext uri="{BB962C8B-B14F-4D97-AF65-F5344CB8AC3E}">
        <p14:creationId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‹N°›</a:t>
            </a:fld>
            <a:endParaRPr lang="en-GB"/>
          </a:p>
        </p:txBody>
      </p:sp>
    </p:spTree>
    <p:extLst>
      <p:ext uri="{BB962C8B-B14F-4D97-AF65-F5344CB8AC3E}">
        <p14:creationId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altLang="ja-JP" smtClean="0"/>
          </a:p>
          <a:p>
            <a:pPr eaLnBrk="1" hangingPunct="1"/>
            <a:endParaRPr lang="en-US" altLang="ja-JP" smtClean="0"/>
          </a:p>
        </p:txBody>
      </p:sp>
      <p:sp>
        <p:nvSpPr>
          <p:cNvPr id="28676" name="Slide Number Placeholder 3"/>
          <p:cNvSpPr txBox="1">
            <a:spLocks noGrp="1"/>
          </p:cNvSpPr>
          <p:nvPr/>
        </p:nvSpPr>
        <p:spPr bwMode="auto">
          <a:xfrm>
            <a:off x="3851275" y="9431338"/>
            <a:ext cx="2946400" cy="496887"/>
          </a:xfrm>
          <a:prstGeom prst="rect">
            <a:avLst/>
          </a:prstGeom>
          <a:noFill/>
          <a:ln w="9525">
            <a:noFill/>
            <a:miter lim="800000"/>
            <a:headEnd/>
            <a:tailEnd/>
          </a:ln>
        </p:spPr>
        <p:txBody>
          <a:bodyPr lIns="92859" tIns="46430" rIns="92859" bIns="46430" anchor="b"/>
          <a:lstStyle/>
          <a:p>
            <a:pPr algn="r" defTabSz="930275" eaLnBrk="1" hangingPunct="1"/>
            <a:fld id="{FC008D68-B281-4838-BD09-AB017C953860}" type="slidenum">
              <a:rPr lang="en-GB" altLang="ja-JP" sz="1200">
                <a:latin typeface="Times New Roman" pitchFamily="18" charset="0"/>
              </a:rPr>
              <a:pPr algn="r" defTabSz="930275" eaLnBrk="1" hangingPunct="1"/>
              <a:t>3</a:t>
            </a:fld>
            <a:endParaRPr lang="en-GB" altLang="ja-JP" sz="120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821769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0681471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388152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0963983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10/7/2016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‹N°›</a:t>
            </a:fld>
            <a:endParaRPr lang="en-US"/>
          </a:p>
        </p:txBody>
      </p:sp>
    </p:spTree>
    <p:extLst>
      <p:ext uri="{BB962C8B-B14F-4D97-AF65-F5344CB8AC3E}">
        <p14:creationId xmlns:p14="http://schemas.microsoft.com/office/powerpoint/2010/main" val="3159895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10/7/2016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‹N°›</a:t>
            </a:fld>
            <a:endParaRPr lang="en-US"/>
          </a:p>
        </p:txBody>
      </p:sp>
    </p:spTree>
    <p:extLst>
      <p:ext uri="{BB962C8B-B14F-4D97-AF65-F5344CB8AC3E}">
        <p14:creationId xmlns:p14="http://schemas.microsoft.com/office/powerpoint/2010/main" val="33697297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10/7/2016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‹N°›</a:t>
            </a:fld>
            <a:endParaRPr lang="en-US"/>
          </a:p>
        </p:txBody>
      </p:sp>
    </p:spTree>
    <p:extLst>
      <p:ext uri="{BB962C8B-B14F-4D97-AF65-F5344CB8AC3E}">
        <p14:creationId xmlns:p14="http://schemas.microsoft.com/office/powerpoint/2010/main" val="26958077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10/7/2016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‹N°›</a:t>
            </a:fld>
            <a:endParaRPr lang="en-US"/>
          </a:p>
        </p:txBody>
      </p:sp>
    </p:spTree>
    <p:extLst>
      <p:ext uri="{BB962C8B-B14F-4D97-AF65-F5344CB8AC3E}">
        <p14:creationId xmlns:p14="http://schemas.microsoft.com/office/powerpoint/2010/main" val="15284955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10/7/2016</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‹N°›</a:t>
            </a:fld>
            <a:endParaRPr lang="en-US"/>
          </a:p>
        </p:txBody>
      </p:sp>
    </p:spTree>
    <p:extLst>
      <p:ext uri="{BB962C8B-B14F-4D97-AF65-F5344CB8AC3E}">
        <p14:creationId xmlns:p14="http://schemas.microsoft.com/office/powerpoint/2010/main" val="730817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10/7/2016</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‹N°›</a:t>
            </a:fld>
            <a:endParaRPr lang="en-US"/>
          </a:p>
        </p:txBody>
      </p:sp>
    </p:spTree>
    <p:extLst>
      <p:ext uri="{BB962C8B-B14F-4D97-AF65-F5344CB8AC3E}">
        <p14:creationId xmlns:p14="http://schemas.microsoft.com/office/powerpoint/2010/main" val="3623957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10/7/2016</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‹N°›</a:t>
            </a:fld>
            <a:endParaRPr lang="en-US"/>
          </a:p>
        </p:txBody>
      </p:sp>
    </p:spTree>
    <p:extLst>
      <p:ext uri="{BB962C8B-B14F-4D97-AF65-F5344CB8AC3E}">
        <p14:creationId xmlns:p14="http://schemas.microsoft.com/office/powerpoint/2010/main" val="917023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5767582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10/7/2016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‹N°›</a:t>
            </a:fld>
            <a:endParaRPr lang="en-US"/>
          </a:p>
        </p:txBody>
      </p:sp>
    </p:spTree>
    <p:extLst>
      <p:ext uri="{BB962C8B-B14F-4D97-AF65-F5344CB8AC3E}">
        <p14:creationId xmlns:p14="http://schemas.microsoft.com/office/powerpoint/2010/main" val="38255345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10/7/2016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‹N°›</a:t>
            </a:fld>
            <a:endParaRPr lang="en-US"/>
          </a:p>
        </p:txBody>
      </p:sp>
    </p:spTree>
    <p:extLst>
      <p:ext uri="{BB962C8B-B14F-4D97-AF65-F5344CB8AC3E}">
        <p14:creationId xmlns:p14="http://schemas.microsoft.com/office/powerpoint/2010/main" val="1374573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10/7/2016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‹N°›</a:t>
            </a:fld>
            <a:endParaRPr lang="en-US"/>
          </a:p>
        </p:txBody>
      </p:sp>
    </p:spTree>
    <p:extLst>
      <p:ext uri="{BB962C8B-B14F-4D97-AF65-F5344CB8AC3E}">
        <p14:creationId xmlns:p14="http://schemas.microsoft.com/office/powerpoint/2010/main" val="27259006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10/7/2016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‹N°›</a:t>
            </a:fld>
            <a:endParaRPr lang="en-US"/>
          </a:p>
        </p:txBody>
      </p:sp>
    </p:spTree>
    <p:extLst>
      <p:ext uri="{BB962C8B-B14F-4D97-AF65-F5344CB8AC3E}">
        <p14:creationId xmlns:p14="http://schemas.microsoft.com/office/powerpoint/2010/main"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069771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330072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68375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995653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pPr>
              <a:defRPr/>
            </a:pPr>
            <a:endParaRPr lang="en-GB" dirty="0"/>
          </a:p>
        </p:txBody>
      </p:sp>
    </p:spTree>
    <p:extLst>
      <p:ext uri="{BB962C8B-B14F-4D97-AF65-F5344CB8AC3E}">
        <p14:creationId xmlns:p14="http://schemas.microsoft.com/office/powerpoint/2010/main" val="37568478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18097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06517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2" y="6470650"/>
            <a:ext cx="485933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altLang="de-DE" dirty="0">
                <a:solidFill>
                  <a:schemeClr val="bg1"/>
                </a:solidFill>
              </a:rPr>
              <a:t>© 3GPP </a:t>
            </a:r>
            <a:r>
              <a:rPr lang="en-US" altLang="de-DE" dirty="0" smtClean="0">
                <a:solidFill>
                  <a:schemeClr val="bg1"/>
                </a:solidFill>
              </a:rPr>
              <a:t>2016   CT</a:t>
            </a:r>
            <a:r>
              <a:rPr lang="de-DE" altLang="de-DE" dirty="0" smtClean="0">
                <a:solidFill>
                  <a:schemeClr val="bg1"/>
                </a:solidFill>
              </a:rPr>
              <a:t>4 Chairman's</a:t>
            </a:r>
            <a:r>
              <a:rPr lang="en-US" altLang="de-DE" dirty="0" smtClean="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a:t>
            </a:r>
            <a:r>
              <a:rPr lang="en-US" altLang="de-DE" dirty="0" smtClean="0">
                <a:solidFill>
                  <a:schemeClr val="bg1"/>
                </a:solidFill>
              </a:rPr>
              <a:t>of </a:t>
            </a:r>
            <a:r>
              <a:rPr lang="en-US" altLang="de-DE" dirty="0">
                <a:solidFill>
                  <a:schemeClr val="bg1"/>
                </a:solidFill>
              </a:rPr>
              <a:t>TSG </a:t>
            </a:r>
            <a:r>
              <a:rPr lang="en-US" altLang="de-DE" dirty="0" smtClean="0">
                <a:solidFill>
                  <a:schemeClr val="bg1"/>
                </a:solidFill>
              </a:rPr>
              <a:t>CT/SA #73, Oct. 201</a:t>
            </a:r>
            <a:r>
              <a:rPr lang="de-DE" altLang="de-DE" dirty="0" smtClean="0">
                <a:solidFill>
                  <a:schemeClr val="bg1"/>
                </a:solidFill>
              </a:rPr>
              <a:t>6</a:t>
            </a:r>
            <a:endParaRPr lang="en-US" altLang="de-DE" dirty="0">
              <a:solidFill>
                <a:schemeClr val="bg1"/>
              </a:solidFill>
            </a:endParaRPr>
          </a:p>
        </p:txBody>
      </p:sp>
      <p:sp>
        <p:nvSpPr>
          <p:cNvPr id="56334" name="Slide Number Placeholder 4"/>
          <p:cNvSpPr txBox="1">
            <a:spLocks noGrp="1"/>
          </p:cNvSpPr>
          <p:nvPr userDrawn="1"/>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‹N°›</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10/7/2016</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www.3gpp.org/ftp/tsg_ct/tsg_ct/TSGC_73_New_Orleans/Docs/CP-160478.zip" TargetMode="External"/><Relationship Id="rId3" Type="http://schemas.openxmlformats.org/officeDocument/2006/relationships/hyperlink" Target="http://www.3gpp.org/ftp/tsg_ct/tsg_ct/TSGC_73_New_Orleans/Docs/CP-160413.zip" TargetMode="External"/><Relationship Id="rId7" Type="http://schemas.openxmlformats.org/officeDocument/2006/relationships/hyperlink" Target="http://www.3gpp.org/ftp/tsg_ct/tsg_ct/TSGC_73_New_Orleans/Docs/CP-160477.zip" TargetMode="External"/><Relationship Id="rId2" Type="http://schemas.openxmlformats.org/officeDocument/2006/relationships/hyperlink" Target="http://www.3gpp.org/ftp/tsg_ct/tsg_ct/TSGC_73_New_Orleans/Docs/CP-160412.zip" TargetMode="External"/><Relationship Id="rId1" Type="http://schemas.openxmlformats.org/officeDocument/2006/relationships/slideLayout" Target="../slideLayouts/slideLayout12.xml"/><Relationship Id="rId6" Type="http://schemas.openxmlformats.org/officeDocument/2006/relationships/hyperlink" Target="http://www.3gpp.org/ftp/tsg_ct/tsg_ct/TSGC_73_New_Orleans/Docs/CP-160476.zip" TargetMode="External"/><Relationship Id="rId5" Type="http://schemas.openxmlformats.org/officeDocument/2006/relationships/hyperlink" Target="http://www.3gpp.org/ftp/tsg_ct/tsg_ct/TSGC_73_New_Orleans/Docs/CP-160475.zip" TargetMode="External"/><Relationship Id="rId10" Type="http://schemas.openxmlformats.org/officeDocument/2006/relationships/hyperlink" Target="http://www.3gpp.org/ftp/tsg_ct/tsg_ct/TSGC_73_New_Orleans/Docs/CP-160481.zip" TargetMode="External"/><Relationship Id="rId4" Type="http://schemas.openxmlformats.org/officeDocument/2006/relationships/hyperlink" Target="http://www.3gpp.org/ftp/tsg_ct/tsg_ct/TSGC_73_New_Orleans/Docs/CP-160466.zip" TargetMode="External"/><Relationship Id="rId9" Type="http://schemas.openxmlformats.org/officeDocument/2006/relationships/hyperlink" Target="http://www.3gpp.org/ftp/tsg_ct/tsg_ct/TSGC_73_New_Orleans/Docs/CP-160479.zip"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www.3gpp.org/ftp/tsg_ct/tsg_ct/TSGC_73_New_Orleans/Docs/CP-160414.zip" TargetMode="Externa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cstate="print">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627856" y="1524000"/>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mn-lt"/>
                <a:cs typeface="Arial" charset="0"/>
              </a:rPr>
              <a:t>TSG CT WG</a:t>
            </a:r>
            <a:r>
              <a:rPr lang="de-DE" altLang="de-DE" sz="2400" dirty="0">
                <a:latin typeface="+mn-lt"/>
                <a:cs typeface="Arial" charset="0"/>
              </a:rPr>
              <a:t>4</a:t>
            </a:r>
            <a:r>
              <a:rPr lang="en-GB" altLang="de-DE" sz="2400" dirty="0">
                <a:latin typeface="+mn-lt"/>
                <a:cs typeface="Arial" charset="0"/>
              </a:rPr>
              <a:t> Chairman</a:t>
            </a:r>
          </a:p>
          <a:p>
            <a:pPr algn="ctr" eaLnBrk="1" hangingPunct="1">
              <a:lnSpc>
                <a:spcPct val="90000"/>
              </a:lnSpc>
              <a:spcBef>
                <a:spcPct val="20000"/>
              </a:spcBef>
              <a:defRPr/>
            </a:pPr>
            <a:r>
              <a:rPr lang="fr-FR" altLang="de-DE" sz="2400" dirty="0" smtClean="0">
                <a:latin typeface="+mn-lt"/>
                <a:cs typeface="Arial" charset="0"/>
              </a:rPr>
              <a:t>Lionel Morand </a:t>
            </a:r>
            <a:r>
              <a:rPr lang="en-GB" altLang="de-DE" sz="2400" dirty="0" smtClean="0">
                <a:latin typeface="+mn-lt"/>
                <a:cs typeface="Arial" charset="0"/>
              </a:rPr>
              <a:t>(</a:t>
            </a:r>
            <a:r>
              <a:rPr lang="de-DE" altLang="de-DE" sz="2400" dirty="0" smtClean="0">
                <a:latin typeface="+mn-lt"/>
                <a:cs typeface="Arial" charset="0"/>
              </a:rPr>
              <a:t>Orange</a:t>
            </a:r>
            <a:r>
              <a:rPr lang="en-GB" altLang="de-DE" sz="2400" dirty="0" smtClean="0">
                <a:latin typeface="+mn-lt"/>
                <a:cs typeface="Arial" charset="0"/>
              </a:rPr>
              <a:t>)</a:t>
            </a:r>
            <a:endParaRPr lang="en-GB" altLang="de-DE" sz="2400" dirty="0">
              <a:latin typeface="+mn-lt"/>
              <a:cs typeface="Arial" charset="0"/>
            </a:endParaRPr>
          </a:p>
        </p:txBody>
      </p:sp>
      <p:sp>
        <p:nvSpPr>
          <p:cNvPr id="15365" name="Text Box 63"/>
          <p:cNvSpPr txBox="1">
            <a:spLocks noChangeArrowheads="1"/>
          </p:cNvSpPr>
          <p:nvPr/>
        </p:nvSpPr>
        <p:spPr bwMode="auto">
          <a:xfrm>
            <a:off x="1210020" y="2011363"/>
            <a:ext cx="645567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mj-lt"/>
                <a:cs typeface="Arial" charset="0"/>
              </a:rPr>
              <a:t>CT4 Chairman's </a:t>
            </a:r>
            <a:r>
              <a:rPr lang="de-DE" altLang="de-DE" sz="4000" dirty="0" smtClean="0">
                <a:solidFill>
                  <a:srgbClr val="FF3300"/>
                </a:solidFill>
                <a:latin typeface="+mj-lt"/>
                <a:cs typeface="Arial" charset="0"/>
              </a:rPr>
              <a:t>S</a:t>
            </a:r>
            <a:r>
              <a:rPr lang="fi-FI" altLang="de-DE" sz="4000" dirty="0" smtClean="0">
                <a:solidFill>
                  <a:srgbClr val="FF3300"/>
                </a:solidFill>
                <a:latin typeface="+mj-lt"/>
                <a:cs typeface="Arial" charset="0"/>
              </a:rPr>
              <a:t>tatus </a:t>
            </a:r>
            <a:r>
              <a:rPr lang="de-DE" altLang="de-DE" sz="4000" dirty="0" smtClean="0">
                <a:solidFill>
                  <a:srgbClr val="FF3300"/>
                </a:solidFill>
                <a:latin typeface="+mj-lt"/>
                <a:cs typeface="Arial" charset="0"/>
              </a:rPr>
              <a:t>R</a:t>
            </a:r>
            <a:r>
              <a:rPr lang="fi-FI" altLang="de-DE" sz="4000" dirty="0" smtClean="0">
                <a:solidFill>
                  <a:srgbClr val="FF3300"/>
                </a:solidFill>
                <a:latin typeface="+mj-lt"/>
                <a:cs typeface="Arial" charset="0"/>
              </a:rPr>
              <a:t>eport </a:t>
            </a:r>
            <a:br>
              <a:rPr lang="fi-FI" altLang="de-DE" sz="4000" dirty="0" smtClean="0">
                <a:solidFill>
                  <a:srgbClr val="FF3300"/>
                </a:solidFill>
                <a:latin typeface="+mj-lt"/>
                <a:cs typeface="Arial" charset="0"/>
              </a:rPr>
            </a:br>
            <a:r>
              <a:rPr lang="fi-FI" altLang="de-DE" sz="4000" dirty="0" smtClean="0">
                <a:solidFill>
                  <a:srgbClr val="FF3300"/>
                </a:solidFill>
                <a:latin typeface="+mj-lt"/>
                <a:cs typeface="Arial" charset="0"/>
              </a:rPr>
              <a:t>of TSG CT-SA #73</a:t>
            </a:r>
            <a:endParaRPr lang="en-US" altLang="de-DE" sz="4000" dirty="0" smtClean="0">
              <a:solidFill>
                <a:srgbClr val="FF3300"/>
              </a:solidFill>
              <a:latin typeface="+mj-lt"/>
              <a:cs typeface="Arial" charset="0"/>
            </a:endParaRPr>
          </a:p>
        </p:txBody>
      </p:sp>
      <p:sp>
        <p:nvSpPr>
          <p:cNvPr id="15366" name="Text Box 11"/>
          <p:cNvSpPr txBox="1">
            <a:spLocks noChangeArrowheads="1"/>
          </p:cNvSpPr>
          <p:nvPr/>
        </p:nvSpPr>
        <p:spPr bwMode="auto">
          <a:xfrm>
            <a:off x="382588" y="185738"/>
            <a:ext cx="7092950" cy="634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spcBef>
                <a:spcPct val="20000"/>
              </a:spcBef>
              <a:defRPr/>
            </a:pPr>
            <a:r>
              <a:rPr lang="en-GB" altLang="de-DE" sz="1600" dirty="0" smtClean="0">
                <a:latin typeface="Arial" pitchFamily="34" charset="0"/>
                <a:cs typeface="Arial" pitchFamily="34" charset="0"/>
              </a:rPr>
              <a:t>3GPP TSG </a:t>
            </a:r>
            <a:r>
              <a:rPr lang="en-GB" altLang="de-DE" sz="1600" dirty="0" smtClean="0">
                <a:latin typeface="Arial" pitchFamily="34" charset="0"/>
                <a:cs typeface="Arial" pitchFamily="34" charset="0"/>
              </a:rPr>
              <a:t>CT4#74bis</a:t>
            </a:r>
            <a:r>
              <a:rPr lang="en-GB" altLang="de-DE" sz="1600" dirty="0" smtClean="0">
                <a:latin typeface="Arial" pitchFamily="34" charset="0"/>
                <a:cs typeface="Arial" pitchFamily="34" charset="0"/>
              </a:rPr>
              <a:t>				</a:t>
            </a:r>
            <a:r>
              <a:rPr lang="de-DE" altLang="de-DE" sz="1600" dirty="0" smtClean="0">
                <a:latin typeface="Arial" pitchFamily="34" charset="0"/>
                <a:cs typeface="Arial" pitchFamily="34" charset="0"/>
              </a:rPr>
              <a:t>C4-16</a:t>
            </a:r>
            <a:r>
              <a:rPr lang="fr-FR" altLang="de-DE" sz="1600" dirty="0" smtClean="0">
                <a:latin typeface="Arial" pitchFamily="34" charset="0"/>
                <a:cs typeface="Arial" pitchFamily="34" charset="0"/>
              </a:rPr>
              <a:t>5005</a:t>
            </a:r>
            <a:endParaRPr lang="en-GB" altLang="de-DE" sz="1600" dirty="0">
              <a:latin typeface="Arial" pitchFamily="34" charset="0"/>
              <a:cs typeface="Arial" pitchFamily="34" charset="0"/>
            </a:endParaRPr>
          </a:p>
          <a:p>
            <a:pPr>
              <a:spcBef>
                <a:spcPct val="20000"/>
              </a:spcBef>
              <a:defRPr/>
            </a:pPr>
            <a:r>
              <a:rPr lang="en-US" sz="1600" dirty="0"/>
              <a:t>Guilin, The People's Republic of China; 17th – 21st October 2016</a:t>
            </a:r>
            <a:r>
              <a:rPr lang="en-GB" sz="1600" dirty="0" smtClean="0"/>
              <a:t>.</a:t>
            </a:r>
            <a:r>
              <a:rPr lang="fi-FI" altLang="de-DE" sz="1600" dirty="0" smtClean="0">
                <a:latin typeface="Arial" pitchFamily="34" charset="0"/>
                <a:cs typeface="Arial" pitchFamily="34" charset="0"/>
              </a:rPr>
              <a:t>	</a:t>
            </a:r>
            <a:endParaRPr lang="en-US" altLang="de-DE" sz="14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p:txBody>
          <a:bodyPr/>
          <a:lstStyle/>
          <a:p>
            <a:r>
              <a:rPr lang="en-GB" altLang="fr-FR" dirty="0"/>
              <a:t>Release 14 actual progress</a:t>
            </a:r>
            <a:endParaRPr lang="en-US" altLang="en-US" sz="2000" dirty="0" smtClean="0">
              <a:latin typeface="Arial" charset="0"/>
              <a:cs typeface="Arial" charset="0"/>
            </a:endParaRPr>
          </a:p>
        </p:txBody>
      </p:sp>
      <p:sp>
        <p:nvSpPr>
          <p:cNvPr id="4" name="Content Placeholder 3"/>
          <p:cNvSpPr>
            <a:spLocks noGrp="1"/>
          </p:cNvSpPr>
          <p:nvPr>
            <p:ph idx="1"/>
          </p:nvPr>
        </p:nvSpPr>
        <p:spPr/>
        <p:txBody>
          <a:bodyPr/>
          <a:lstStyle/>
          <a:p>
            <a:pPr lvl="0"/>
            <a:r>
              <a:rPr lang="en-US" sz="1800" b="1" dirty="0" smtClean="0">
                <a:latin typeface="Arial" pitchFamily="34" charset="0"/>
                <a:cs typeface="Arial" pitchFamily="34" charset="0"/>
              </a:rPr>
              <a:t>Release 14</a:t>
            </a:r>
            <a:r>
              <a:rPr lang="en-US" sz="1800" dirty="0" smtClean="0">
                <a:latin typeface="Arial" pitchFamily="34" charset="0"/>
                <a:cs typeface="Arial" pitchFamily="34" charset="0"/>
              </a:rPr>
              <a:t>:  </a:t>
            </a:r>
            <a:endParaRPr lang="en-GB" sz="1800" dirty="0" smtClean="0">
              <a:latin typeface="Arial" pitchFamily="34" charset="0"/>
              <a:cs typeface="Arial" pitchFamily="34" charset="0"/>
            </a:endParaRPr>
          </a:p>
          <a:p>
            <a:pPr lvl="1"/>
            <a:r>
              <a:rPr lang="en-US" sz="1800" dirty="0" smtClean="0">
                <a:latin typeface="Arial" pitchFamily="34" charset="0"/>
                <a:cs typeface="Arial" pitchFamily="34" charset="0"/>
              </a:rPr>
              <a:t>Stage 1: 		100% completed</a:t>
            </a:r>
            <a:endParaRPr lang="en-GB" sz="1800" dirty="0" smtClean="0">
              <a:latin typeface="Arial" pitchFamily="34" charset="0"/>
              <a:cs typeface="Arial" pitchFamily="34" charset="0"/>
            </a:endParaRPr>
          </a:p>
          <a:p>
            <a:pPr lvl="1"/>
            <a:r>
              <a:rPr lang="en-US" sz="1800" dirty="0" smtClean="0">
                <a:latin typeface="Arial" pitchFamily="34" charset="0"/>
                <a:cs typeface="Arial" pitchFamily="34" charset="0"/>
              </a:rPr>
              <a:t>Stage 2: 		</a:t>
            </a:r>
            <a:r>
              <a:rPr lang="en-US" sz="1800" dirty="0">
                <a:latin typeface="Arial" pitchFamily="34" charset="0"/>
                <a:cs typeface="Arial" pitchFamily="34" charset="0"/>
              </a:rPr>
              <a:t>Mostly </a:t>
            </a:r>
            <a:r>
              <a:rPr lang="en-US" sz="1800" dirty="0" smtClean="0">
                <a:latin typeface="Arial" pitchFamily="34" charset="0"/>
                <a:cs typeface="Arial" pitchFamily="34" charset="0"/>
              </a:rPr>
              <a:t>completed</a:t>
            </a:r>
          </a:p>
          <a:p>
            <a:pPr lvl="1"/>
            <a:r>
              <a:rPr lang="en-US" sz="1800" dirty="0" smtClean="0">
                <a:latin typeface="Arial" pitchFamily="34" charset="0"/>
                <a:cs typeface="Arial" pitchFamily="34" charset="0"/>
              </a:rPr>
              <a:t>Stage 3: 		Target date still March 2017</a:t>
            </a:r>
            <a:endParaRPr lang="en-GB" sz="1800" dirty="0" smtClean="0">
              <a:latin typeface="Arial" pitchFamily="34" charset="0"/>
              <a:cs typeface="Arial" pitchFamily="34" charset="0"/>
            </a:endParaRPr>
          </a:p>
          <a:p>
            <a:pPr lvl="1"/>
            <a:r>
              <a:rPr lang="en-US" sz="1800" dirty="0" smtClean="0">
                <a:latin typeface="Arial" pitchFamily="34" charset="0"/>
                <a:cs typeface="Arial" pitchFamily="34" charset="0"/>
              </a:rPr>
              <a:t>ASN.1 freeze: 	Target date June 2017</a:t>
            </a:r>
            <a:endParaRPr lang="en-GB" sz="1800" dirty="0" smtClean="0">
              <a:latin typeface="Arial" pitchFamily="34" charset="0"/>
              <a:cs typeface="Arial" pitchFamily="34" charset="0"/>
            </a:endParaRPr>
          </a:p>
          <a:p>
            <a:endParaRPr lang="en-GB" sz="1800" dirty="0" smtClean="0">
              <a:latin typeface="Arial" pitchFamily="34" charset="0"/>
              <a:cs typeface="Arial" pitchFamily="34" charset="0"/>
            </a:endParaRPr>
          </a:p>
          <a:p>
            <a:pPr lvl="0"/>
            <a:r>
              <a:rPr lang="en-US" sz="1800" b="1" dirty="0" smtClean="0">
                <a:latin typeface="Arial" pitchFamily="34" charset="0"/>
                <a:cs typeface="Arial" pitchFamily="34" charset="0"/>
              </a:rPr>
              <a:t>Release 15: </a:t>
            </a:r>
          </a:p>
          <a:p>
            <a:pPr lvl="0"/>
            <a:r>
              <a:rPr lang="en-US" sz="1800" dirty="0" smtClean="0">
                <a:latin typeface="Arial" pitchFamily="34" charset="0"/>
                <a:cs typeface="Arial" pitchFamily="34" charset="0"/>
              </a:rPr>
              <a:t>The official release schedule was kept.</a:t>
            </a:r>
            <a:endParaRPr lang="en-GB" sz="1800" dirty="0" smtClean="0">
              <a:latin typeface="Arial" pitchFamily="34" charset="0"/>
              <a:cs typeface="Arial" pitchFamily="34" charset="0"/>
            </a:endParaRPr>
          </a:p>
          <a:p>
            <a:pPr lvl="1"/>
            <a:r>
              <a:rPr lang="en-US" sz="1800" dirty="0" smtClean="0">
                <a:latin typeface="Arial" pitchFamily="34" charset="0"/>
                <a:cs typeface="Arial" pitchFamily="34" charset="0"/>
              </a:rPr>
              <a:t>Stage 1 freeze: 	June 2017</a:t>
            </a:r>
            <a:endParaRPr lang="en-GB" sz="1800" dirty="0" smtClean="0">
              <a:latin typeface="Arial" pitchFamily="34" charset="0"/>
              <a:cs typeface="Arial" pitchFamily="34" charset="0"/>
            </a:endParaRPr>
          </a:p>
          <a:p>
            <a:pPr lvl="1"/>
            <a:r>
              <a:rPr lang="en-US" sz="1800" dirty="0" smtClean="0">
                <a:latin typeface="Arial" pitchFamily="34" charset="0"/>
                <a:cs typeface="Arial" pitchFamily="34" charset="0"/>
              </a:rPr>
              <a:t>Stage 2 freeze: 	December 2017</a:t>
            </a:r>
            <a:endParaRPr lang="en-GB" sz="1800" dirty="0" smtClean="0">
              <a:latin typeface="Arial" pitchFamily="34" charset="0"/>
              <a:cs typeface="Arial" pitchFamily="34" charset="0"/>
            </a:endParaRPr>
          </a:p>
          <a:p>
            <a:pPr lvl="1"/>
            <a:r>
              <a:rPr lang="en-US" sz="1800" dirty="0" smtClean="0">
                <a:latin typeface="Arial" pitchFamily="34" charset="0"/>
                <a:cs typeface="Arial" pitchFamily="34" charset="0"/>
              </a:rPr>
              <a:t>Stage 3 freeze: 	June 2018</a:t>
            </a:r>
            <a:endParaRPr lang="en-GB" sz="1800" dirty="0" smtClean="0">
              <a:latin typeface="Arial" pitchFamily="34" charset="0"/>
              <a:cs typeface="Arial" pitchFamily="34" charset="0"/>
            </a:endParaRPr>
          </a:p>
          <a:p>
            <a:pPr lvl="1"/>
            <a:r>
              <a:rPr lang="en-US" sz="1800" dirty="0" smtClean="0">
                <a:latin typeface="Arial" pitchFamily="34" charset="0"/>
                <a:cs typeface="Arial" pitchFamily="34" charset="0"/>
              </a:rPr>
              <a:t>ASN-1 freeze: 	Sept 2018</a:t>
            </a:r>
            <a:endParaRPr lang="en-GB" sz="1800"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Rel-14 Stage 2</a:t>
            </a:r>
            <a:endParaRPr lang="fr-FR" dirty="0"/>
          </a:p>
        </p:txBody>
      </p:sp>
      <p:sp>
        <p:nvSpPr>
          <p:cNvPr id="3" name="Espace réservé du contenu 2"/>
          <p:cNvSpPr>
            <a:spLocks noGrp="1"/>
          </p:cNvSpPr>
          <p:nvPr>
            <p:ph idx="1"/>
          </p:nvPr>
        </p:nvSpPr>
        <p:spPr/>
        <p:txBody>
          <a:bodyPr/>
          <a:lstStyle/>
          <a:p>
            <a:pPr>
              <a:defRPr/>
            </a:pPr>
            <a:r>
              <a:rPr lang="en-GB" sz="2400" dirty="0"/>
              <a:t>P</a:t>
            </a:r>
            <a:r>
              <a:rPr lang="en-GB" sz="2400" dirty="0" smtClean="0"/>
              <a:t>rogress: </a:t>
            </a:r>
            <a:endParaRPr lang="en-GB" sz="2400" dirty="0"/>
          </a:p>
          <a:p>
            <a:pPr lvl="1">
              <a:defRPr/>
            </a:pPr>
            <a:r>
              <a:rPr lang="en-GB" sz="1800" dirty="0"/>
              <a:t>Mostly completed. </a:t>
            </a:r>
          </a:p>
          <a:p>
            <a:pPr lvl="1">
              <a:defRPr/>
            </a:pPr>
            <a:r>
              <a:rPr lang="en-GB" sz="1800" dirty="0"/>
              <a:t>Work ongoing in:</a:t>
            </a:r>
          </a:p>
          <a:p>
            <a:pPr lvl="2">
              <a:defRPr/>
            </a:pPr>
            <a:r>
              <a:rPr lang="en-GB" sz="1800" dirty="0"/>
              <a:t>SA2: Very few items left and covered by Exception Sheets. Progress is at 90% or more for all these items (except for “</a:t>
            </a:r>
            <a:r>
              <a:rPr lang="en-US" sz="1800" dirty="0"/>
              <a:t>Extended architecture support for Cellular Internet of Things”, just approved at SA#73, 0%)</a:t>
            </a:r>
            <a:endParaRPr lang="en-GB" sz="1800" dirty="0"/>
          </a:p>
          <a:p>
            <a:pPr lvl="2">
              <a:defRPr/>
            </a:pPr>
            <a:r>
              <a:rPr lang="en-GB" sz="1800" dirty="0"/>
              <a:t>SA3: Some items targeted after December 2016. This will be an issue if some Stage 3 work is needed afterwards. These are:</a:t>
            </a:r>
          </a:p>
          <a:p>
            <a:pPr lvl="3">
              <a:defRPr/>
            </a:pPr>
            <a:r>
              <a:rPr lang="en-GB" sz="1600" dirty="0"/>
              <a:t>Security of the Mission Critical Service (targeted for June 2017)</a:t>
            </a:r>
          </a:p>
          <a:p>
            <a:pPr lvl="3">
              <a:defRPr/>
            </a:pPr>
            <a:r>
              <a:rPr lang="en-US" sz="1600" dirty="0"/>
              <a:t>Support of EAP Re-authentication Protocol for WLAN Interworking</a:t>
            </a:r>
            <a:r>
              <a:rPr lang="en-GB" sz="1600" dirty="0"/>
              <a:t> (targeted for March 2017)</a:t>
            </a:r>
          </a:p>
          <a:p>
            <a:pPr lvl="3">
              <a:defRPr/>
            </a:pPr>
            <a:r>
              <a:rPr lang="en-GB" sz="1600" dirty="0"/>
              <a:t>Lawful Interception Rel-14 (targeted for September 2017) – after Stage 3 official deadline (which is March 2017)</a:t>
            </a:r>
          </a:p>
          <a:p>
            <a:pPr lvl="2">
              <a:defRPr/>
            </a:pPr>
            <a:r>
              <a:rPr lang="en-GB" sz="1800" dirty="0"/>
              <a:t>SA6: several items below 50% completion but all of the incomplete items are still target to be completed by December (see doc SP-160711 on SA6 time line)</a:t>
            </a:r>
            <a:endParaRPr lang="fr-FR" sz="1800" dirty="0"/>
          </a:p>
        </p:txBody>
      </p:sp>
    </p:spTree>
    <p:extLst>
      <p:ext uri="{BB962C8B-B14F-4D97-AF65-F5344CB8AC3E}">
        <p14:creationId xmlns:p14="http://schemas.microsoft.com/office/powerpoint/2010/main" val="28399712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Rel-14 Stage 3</a:t>
            </a:r>
            <a:endParaRPr lang="fr-FR" dirty="0"/>
          </a:p>
        </p:txBody>
      </p:sp>
      <p:sp>
        <p:nvSpPr>
          <p:cNvPr id="3" name="Espace réservé du contenu 2"/>
          <p:cNvSpPr>
            <a:spLocks noGrp="1"/>
          </p:cNvSpPr>
          <p:nvPr>
            <p:ph idx="1"/>
          </p:nvPr>
        </p:nvSpPr>
        <p:spPr/>
        <p:txBody>
          <a:bodyPr/>
          <a:lstStyle/>
          <a:p>
            <a:r>
              <a:rPr lang="fr-FR" dirty="0" smtClean="0"/>
              <a:t>Progress:</a:t>
            </a:r>
          </a:p>
          <a:p>
            <a:pPr lvl="1">
              <a:defRPr/>
            </a:pPr>
            <a:r>
              <a:rPr lang="en-GB" dirty="0"/>
              <a:t>Stage 3 work identified –or even actually started- for most Features, such as:</a:t>
            </a:r>
          </a:p>
          <a:p>
            <a:pPr lvl="2">
              <a:defRPr/>
            </a:pPr>
            <a:r>
              <a:rPr lang="en-US" sz="1600" dirty="0"/>
              <a:t>Mission Critical Improvements, Protocol enhancements for MCPTT over LTE, LTE support for V2X services, Non-IP for Cellular Internet of Things (</a:t>
            </a:r>
            <a:r>
              <a:rPr lang="en-US" sz="1600" dirty="0" err="1"/>
              <a:t>CIoT</a:t>
            </a:r>
            <a:r>
              <a:rPr lang="en-US" sz="1600" dirty="0"/>
              <a:t>) for 2G/3G-GPRS(EC-EGPRS), AT Commands for </a:t>
            </a:r>
            <a:r>
              <a:rPr lang="en-US" sz="1600" dirty="0" err="1"/>
              <a:t>CIoT</a:t>
            </a:r>
            <a:r>
              <a:rPr lang="en-US" sz="1600" dirty="0"/>
              <a:t>, EIR check for WLAN access to EPC</a:t>
            </a:r>
          </a:p>
          <a:p>
            <a:pPr lvl="1">
              <a:defRPr/>
            </a:pPr>
            <a:r>
              <a:rPr lang="en-US" dirty="0"/>
              <a:t>BUT some Features have no Stage 3 identified  yet. Their status should be clarified by TSG#74. E.g.:</a:t>
            </a:r>
          </a:p>
          <a:p>
            <a:pPr lvl="2">
              <a:defRPr/>
            </a:pPr>
            <a:r>
              <a:rPr lang="en-US" dirty="0"/>
              <a:t>Enhancement for TV service, PS Data Off Services, Enhancement to Flexible Mobile Service Steering, Group based enhancements in the network capability exposure </a:t>
            </a:r>
            <a:r>
              <a:rPr lang="en-US" dirty="0" smtClean="0"/>
              <a:t>functions</a:t>
            </a:r>
            <a:endParaRPr lang="en-US" dirty="0"/>
          </a:p>
        </p:txBody>
      </p:sp>
    </p:spTree>
    <p:extLst>
      <p:ext uri="{BB962C8B-B14F-4D97-AF65-F5344CB8AC3E}">
        <p14:creationId xmlns:p14="http://schemas.microsoft.com/office/powerpoint/2010/main" val="20113428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5G Timeline</a:t>
            </a:r>
            <a:endParaRPr lang="en-GB" dirty="0"/>
          </a:p>
        </p:txBody>
      </p:sp>
      <p:pic>
        <p:nvPicPr>
          <p:cNvPr id="5" name="Content Placeholder 4"/>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38151" y="1133475"/>
            <a:ext cx="8296274" cy="5276849"/>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4737" y="2066925"/>
            <a:ext cx="7772400" cy="1362075"/>
          </a:xfrm>
        </p:spPr>
        <p:txBody>
          <a:bodyPr/>
          <a:lstStyle/>
          <a:p>
            <a:pPr algn="ctr"/>
            <a:r>
              <a:rPr lang="fi-FI" altLang="de-DE" dirty="0">
                <a:solidFill>
                  <a:srgbClr val="FF3300"/>
                </a:solidFill>
                <a:cs typeface="Arial" charset="0"/>
              </a:rPr>
              <a:t>TSG </a:t>
            </a:r>
            <a:r>
              <a:rPr lang="fi-FI" altLang="de-DE" dirty="0" smtClean="0">
                <a:solidFill>
                  <a:srgbClr val="FF3300"/>
                </a:solidFill>
                <a:cs typeface="Arial" charset="0"/>
              </a:rPr>
              <a:t>CT#73</a:t>
            </a:r>
            <a:endParaRPr lang="fr-FR" dirty="0"/>
          </a:p>
        </p:txBody>
      </p:sp>
    </p:spTree>
    <p:extLst>
      <p:ext uri="{BB962C8B-B14F-4D97-AF65-F5344CB8AC3E}">
        <p14:creationId xmlns:p14="http://schemas.microsoft.com/office/powerpoint/2010/main" val="6430436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idx="4294967295"/>
          </p:nvPr>
        </p:nvSpPr>
        <p:spPr>
          <a:xfrm>
            <a:off x="0" y="284163"/>
            <a:ext cx="6834188" cy="1143000"/>
          </a:xfrm>
        </p:spPr>
        <p:txBody>
          <a:bodyPr/>
          <a:lstStyle/>
          <a:p>
            <a:pPr eaLnBrk="1" hangingPunct="1"/>
            <a:r>
              <a:rPr lang="en-US" altLang="ja-JP" smtClean="0">
                <a:latin typeface="Arial" charset="0"/>
                <a:ea typeface="MS PGothic" pitchFamily="34" charset="-128"/>
                <a:cs typeface="Arial" charset="0"/>
              </a:rPr>
              <a:t>TSG CT </a:t>
            </a:r>
            <a:r>
              <a:rPr lang="en-GB" altLang="ja-JP" smtClean="0">
                <a:latin typeface="Arial" charset="0"/>
                <a:ea typeface="MS PGothic" pitchFamily="34" charset="-128"/>
                <a:cs typeface="Arial" charset="0"/>
              </a:rPr>
              <a:t>Organisation </a:t>
            </a:r>
          </a:p>
        </p:txBody>
      </p:sp>
      <p:sp>
        <p:nvSpPr>
          <p:cNvPr id="4099" name="Content Placeholder 2"/>
          <p:cNvSpPr txBox="1">
            <a:spLocks/>
          </p:cNvSpPr>
          <p:nvPr/>
        </p:nvSpPr>
        <p:spPr bwMode="auto">
          <a:xfrm>
            <a:off x="3900488" y="1385888"/>
            <a:ext cx="5243512" cy="529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ja-JP" sz="1600" dirty="0" smtClean="0">
                <a:latin typeface="Arial" pitchFamily="34" charset="0"/>
                <a:ea typeface="MS PGothic" pitchFamily="34" charset="-128"/>
                <a:cs typeface="Arial" pitchFamily="34" charset="0"/>
              </a:rPr>
              <a:t>TSG CT WG officials are:</a:t>
            </a:r>
          </a:p>
          <a:p>
            <a:pPr lvl="1" eaLnBrk="1" hangingPunct="1">
              <a:spcBef>
                <a:spcPct val="20000"/>
              </a:spcBef>
              <a:buClr>
                <a:srgbClr val="C00000"/>
              </a:buClr>
              <a:buFont typeface="Arial" charset="0"/>
              <a:buChar char="•"/>
              <a:tabLst>
                <a:tab pos="2170113" algn="l"/>
              </a:tabLst>
              <a:defRPr/>
            </a:pPr>
            <a:r>
              <a:rPr lang="en-GB" altLang="ja-JP" sz="1400" dirty="0" smtClean="0">
                <a:latin typeface="Arial" pitchFamily="34" charset="0"/>
                <a:ea typeface="MS PGothic" pitchFamily="34" charset="-128"/>
                <a:cs typeface="Arial" pitchFamily="34" charset="0"/>
              </a:rPr>
              <a:t>TSG CT WG1:</a:t>
            </a:r>
          </a:p>
          <a:p>
            <a:pPr lvl="2" eaLnBrk="1" hangingPunct="1">
              <a:spcBef>
                <a:spcPct val="20000"/>
              </a:spcBef>
              <a:buFont typeface="Arial" charset="0"/>
              <a:buChar char="•"/>
              <a:tabLst>
                <a:tab pos="2170113" algn="l"/>
              </a:tabLst>
              <a:defRPr/>
            </a:pPr>
            <a:r>
              <a:rPr lang="da-DK" altLang="ja-JP" sz="1200" dirty="0" smtClean="0">
                <a:latin typeface="Arial" pitchFamily="34" charset="0"/>
                <a:ea typeface="MS PGothic" pitchFamily="34" charset="-128"/>
                <a:cs typeface="Arial" pitchFamily="34" charset="0"/>
              </a:rPr>
              <a:t>Chairman: 	Atle Monrad (Ericcson/ETSI)</a:t>
            </a:r>
          </a:p>
          <a:p>
            <a:pPr lvl="2" eaLnBrk="1" hangingPunct="1">
              <a:spcBef>
                <a:spcPct val="20000"/>
              </a:spcBef>
              <a:buFont typeface="Arial" charset="0"/>
              <a:buChar char="•"/>
              <a:tabLst>
                <a:tab pos="2170113" algn="l"/>
              </a:tabLst>
              <a:defRPr/>
            </a:pPr>
            <a:r>
              <a:rPr lang="da-DK" altLang="ja-JP" sz="1200" dirty="0" smtClean="0">
                <a:latin typeface="Arial" pitchFamily="34" charset="0"/>
                <a:ea typeface="MS PGothic" pitchFamily="34" charset="-128"/>
                <a:cs typeface="Arial" pitchFamily="34" charset="0"/>
              </a:rPr>
              <a:t>Vice chairs:	Peter Leis (Nokia Networks / ETSI) </a:t>
            </a:r>
            <a:br>
              <a:rPr lang="da-DK" altLang="ja-JP" sz="1200" dirty="0" smtClean="0">
                <a:latin typeface="Arial" pitchFamily="34" charset="0"/>
                <a:ea typeface="MS PGothic" pitchFamily="34" charset="-128"/>
                <a:cs typeface="Arial" pitchFamily="34" charset="0"/>
              </a:rPr>
            </a:br>
            <a:r>
              <a:rPr lang="da-DK" altLang="ja-JP" sz="1200" dirty="0" smtClean="0">
                <a:latin typeface="Arial" pitchFamily="34" charset="0"/>
                <a:ea typeface="MS PGothic" pitchFamily="34" charset="-128"/>
                <a:cs typeface="Arial" pitchFamily="34" charset="0"/>
              </a:rPr>
              <a:t>                 	Chen-Ho Chin (Intel / ETSI)</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MCC support: 	Frederic </a:t>
            </a:r>
            <a:r>
              <a:rPr lang="en-GB" altLang="ja-JP" sz="1200" dirty="0" err="1" smtClean="0">
                <a:latin typeface="Arial" pitchFamily="34" charset="0"/>
                <a:ea typeface="MS PGothic" pitchFamily="34" charset="-128"/>
                <a:cs typeface="Arial" pitchFamily="34" charset="0"/>
              </a:rPr>
              <a:t>Firmin</a:t>
            </a:r>
            <a:endParaRPr lang="en-GB" altLang="ja-JP" sz="1200" dirty="0" smtClean="0">
              <a:latin typeface="Arial" pitchFamily="34" charset="0"/>
              <a:ea typeface="MS PGothic" pitchFamily="34" charset="-128"/>
              <a:cs typeface="Arial" pitchFamily="34" charset="0"/>
            </a:endParaRPr>
          </a:p>
          <a:p>
            <a:pPr lvl="1" eaLnBrk="1" hangingPunct="1">
              <a:spcBef>
                <a:spcPct val="20000"/>
              </a:spcBef>
              <a:buClr>
                <a:srgbClr val="C00000"/>
              </a:buClr>
              <a:buFont typeface="Arial" charset="0"/>
              <a:buChar char="•"/>
              <a:tabLst>
                <a:tab pos="2170113" algn="l"/>
              </a:tabLst>
              <a:defRPr/>
            </a:pPr>
            <a:r>
              <a:rPr lang="en-GB" altLang="ja-JP" sz="1400" dirty="0" smtClean="0">
                <a:latin typeface="Arial" pitchFamily="34" charset="0"/>
                <a:ea typeface="MS PGothic" pitchFamily="34" charset="-128"/>
                <a:cs typeface="Arial" pitchFamily="34" charset="0"/>
              </a:rPr>
              <a:t>TSG CT WG3:</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Chairman: 	</a:t>
            </a:r>
            <a:r>
              <a:rPr lang="en-GB" altLang="ja-JP" sz="1200" dirty="0" err="1" smtClean="0">
                <a:latin typeface="Arial" pitchFamily="34" charset="0"/>
                <a:ea typeface="MS PGothic" pitchFamily="34" charset="-128"/>
                <a:cs typeface="Arial" pitchFamily="34" charset="0"/>
              </a:rPr>
              <a:t>Weihua</a:t>
            </a:r>
            <a:r>
              <a:rPr lang="en-GB" altLang="ja-JP" sz="1200" dirty="0" smtClean="0">
                <a:latin typeface="Arial" pitchFamily="34" charset="0"/>
                <a:ea typeface="MS PGothic" pitchFamily="34" charset="-128"/>
                <a:cs typeface="Arial" pitchFamily="34" charset="0"/>
              </a:rPr>
              <a:t> </a:t>
            </a:r>
            <a:r>
              <a:rPr lang="en-GB" altLang="ja-JP" sz="1200" dirty="0" err="1" smtClean="0">
                <a:latin typeface="Arial" pitchFamily="34" charset="0"/>
                <a:ea typeface="MS PGothic" pitchFamily="34" charset="-128"/>
                <a:cs typeface="Arial" pitchFamily="34" charset="0"/>
              </a:rPr>
              <a:t>Qiao</a:t>
            </a:r>
            <a:r>
              <a:rPr lang="en-GB" altLang="ja-JP" sz="1200" dirty="0" smtClean="0">
                <a:latin typeface="Arial" pitchFamily="34" charset="0"/>
                <a:ea typeface="MS PGothic" pitchFamily="34" charset="-128"/>
                <a:cs typeface="Arial" pitchFamily="34" charset="0"/>
              </a:rPr>
              <a:t> (Huawei / CCSA)</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Vice chairs: 	</a:t>
            </a:r>
            <a:r>
              <a:rPr lang="nb-NO" altLang="ja-JP" sz="1200" dirty="0" smtClean="0">
                <a:latin typeface="Arial" pitchFamily="34" charset="0"/>
                <a:ea typeface="MS PGothic" pitchFamily="34" charset="-128"/>
                <a:cs typeface="Arial" pitchFamily="34" charset="0"/>
              </a:rPr>
              <a:t>Kenjiro Arai (NTT / TTC)</a:t>
            </a:r>
          </a:p>
          <a:p>
            <a:pPr lvl="2" eaLnBrk="1" hangingPunct="1">
              <a:spcBef>
                <a:spcPct val="20000"/>
              </a:spcBef>
              <a:tabLst>
                <a:tab pos="2170113" algn="l"/>
              </a:tabLst>
              <a:defRPr/>
            </a:pPr>
            <a:r>
              <a:rPr lang="nb-NO" altLang="ja-JP" sz="1200" dirty="0" smtClean="0">
                <a:latin typeface="Arial" pitchFamily="34" charset="0"/>
                <a:ea typeface="MS PGothic" pitchFamily="34" charset="-128"/>
                <a:cs typeface="Arial" pitchFamily="34" charset="0"/>
              </a:rPr>
              <a:t>	                   	Susana Fernandez (Ericsson / ETSI)</a:t>
            </a:r>
            <a:endParaRPr lang="en-GB" altLang="ja-JP" sz="1200" dirty="0" smtClean="0">
              <a:latin typeface="Arial" pitchFamily="34" charset="0"/>
              <a:ea typeface="MS PGothic" pitchFamily="34" charset="-128"/>
              <a:cs typeface="Arial" pitchFamily="34" charset="0"/>
            </a:endParaRP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MCC support: 	</a:t>
            </a:r>
            <a:r>
              <a:rPr lang="en-GB" altLang="ja-JP" sz="1200" dirty="0" err="1" smtClean="0">
                <a:latin typeface="Arial" pitchFamily="34" charset="0"/>
                <a:ea typeface="MS PGothic" pitchFamily="34" charset="-128"/>
                <a:cs typeface="Arial" pitchFamily="34" charset="0"/>
              </a:rPr>
              <a:t>Saurav</a:t>
            </a:r>
            <a:r>
              <a:rPr lang="en-GB" altLang="ja-JP" sz="1200" dirty="0" smtClean="0">
                <a:latin typeface="Arial" pitchFamily="34" charset="0"/>
                <a:ea typeface="MS PGothic" pitchFamily="34" charset="-128"/>
                <a:cs typeface="Arial" pitchFamily="34" charset="0"/>
              </a:rPr>
              <a:t> Aurora</a:t>
            </a:r>
          </a:p>
          <a:p>
            <a:pPr lvl="1" eaLnBrk="1" hangingPunct="1">
              <a:spcBef>
                <a:spcPct val="20000"/>
              </a:spcBef>
              <a:buClr>
                <a:srgbClr val="FF3300"/>
              </a:buClr>
              <a:buFont typeface="Arial" charset="0"/>
              <a:buChar char="•"/>
              <a:tabLst>
                <a:tab pos="2170113" algn="l"/>
              </a:tabLst>
              <a:defRPr/>
            </a:pPr>
            <a:r>
              <a:rPr lang="en-GB" altLang="ja-JP" sz="1400" dirty="0" smtClean="0">
                <a:latin typeface="Arial" pitchFamily="34" charset="0"/>
                <a:ea typeface="MS PGothic" pitchFamily="34" charset="-128"/>
                <a:cs typeface="Arial" pitchFamily="34" charset="0"/>
              </a:rPr>
              <a:t>TSG CT WG4:</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Chairman: 	</a:t>
            </a:r>
            <a:r>
              <a:rPr lang="en-GB" altLang="ja-JP" sz="1200" dirty="0" smtClean="0">
                <a:solidFill>
                  <a:srgbClr val="0000FF"/>
                </a:solidFill>
                <a:latin typeface="Arial" pitchFamily="34" charset="0"/>
                <a:ea typeface="MS PGothic" pitchFamily="34" charset="-128"/>
                <a:cs typeface="Arial" pitchFamily="34" charset="0"/>
              </a:rPr>
              <a:t>Lionel </a:t>
            </a:r>
            <a:r>
              <a:rPr lang="en-GB" altLang="ja-JP" sz="1200" dirty="0">
                <a:solidFill>
                  <a:srgbClr val="0000FF"/>
                </a:solidFill>
                <a:latin typeface="Arial" pitchFamily="34" charset="0"/>
                <a:ea typeface="MS PGothic" pitchFamily="34" charset="-128"/>
                <a:cs typeface="Arial" pitchFamily="34" charset="0"/>
              </a:rPr>
              <a:t>Morand (Orange / ETSI) </a:t>
            </a:r>
            <a:endParaRPr lang="en-GB" altLang="ja-JP" sz="1200" dirty="0" smtClean="0">
              <a:solidFill>
                <a:srgbClr val="0000FF"/>
              </a:solidFill>
              <a:latin typeface="Arial" pitchFamily="34" charset="0"/>
              <a:ea typeface="MS PGothic" pitchFamily="34" charset="-128"/>
              <a:cs typeface="Arial" pitchFamily="34" charset="0"/>
            </a:endParaRP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Vice chairs: 	Yvette Koza (</a:t>
            </a:r>
            <a:r>
              <a:rPr lang="en-US" altLang="ja-JP" sz="1200" dirty="0" smtClean="0">
                <a:latin typeface="Arial" pitchFamily="34" charset="0"/>
                <a:ea typeface="MS PGothic" pitchFamily="34" charset="-128"/>
                <a:cs typeface="Arial" pitchFamily="34" charset="0"/>
              </a:rPr>
              <a:t>Deutsche Telekom </a:t>
            </a:r>
            <a:r>
              <a:rPr lang="en-GB" altLang="ja-JP" sz="1200" dirty="0" smtClean="0">
                <a:latin typeface="Arial" pitchFamily="34" charset="0"/>
                <a:ea typeface="MS PGothic" pitchFamily="34" charset="-128"/>
                <a:cs typeface="Arial" pitchFamily="34" charset="0"/>
              </a:rPr>
              <a:t>/ ETSI)</a:t>
            </a:r>
          </a:p>
          <a:p>
            <a:pPr marL="914400" lvl="2" indent="0" eaLnBrk="1" hangingPunct="1">
              <a:spcBef>
                <a:spcPct val="20000"/>
              </a:spcBef>
              <a:tabLst>
                <a:tab pos="2170113" algn="l"/>
              </a:tabLst>
              <a:defRPr/>
            </a:pPr>
            <a:r>
              <a:rPr lang="en-GB" altLang="ja-JP" sz="1200" dirty="0">
                <a:latin typeface="Arial" pitchFamily="34" charset="0"/>
                <a:ea typeface="MS PGothic" pitchFamily="34" charset="-128"/>
                <a:cs typeface="Arial" pitchFamily="34" charset="0"/>
              </a:rPr>
              <a:t>	</a:t>
            </a:r>
            <a:r>
              <a:rPr lang="en-GB" altLang="ja-JP" sz="1200" dirty="0" smtClean="0">
                <a:solidFill>
                  <a:srgbClr val="0000FF"/>
                </a:solidFill>
                <a:latin typeface="Arial" pitchFamily="34" charset="0"/>
                <a:ea typeface="MS PGothic" pitchFamily="34" charset="-128"/>
                <a:cs typeface="Arial" pitchFamily="34" charset="0"/>
              </a:rPr>
              <a:t>Peter Schmitt (Huawei / CCSA)</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MCC support: 	Kimmo Kymalainen</a:t>
            </a:r>
          </a:p>
          <a:p>
            <a:pPr lvl="1" eaLnBrk="1" hangingPunct="1">
              <a:spcBef>
                <a:spcPct val="20000"/>
              </a:spcBef>
              <a:buClr>
                <a:srgbClr val="C00000"/>
              </a:buClr>
              <a:buFont typeface="Arial" charset="0"/>
              <a:buChar char="•"/>
              <a:tabLst>
                <a:tab pos="2170113" algn="l"/>
              </a:tabLst>
              <a:defRPr/>
            </a:pPr>
            <a:r>
              <a:rPr lang="en-GB" altLang="ja-JP" sz="1400" dirty="0" smtClean="0">
                <a:latin typeface="Arial" pitchFamily="34" charset="0"/>
                <a:ea typeface="MS PGothic" pitchFamily="34" charset="-128"/>
                <a:cs typeface="Arial" pitchFamily="34" charset="0"/>
              </a:rPr>
              <a:t>TSG CT WG6:</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Chairman: 	Paul </a:t>
            </a:r>
            <a:r>
              <a:rPr lang="en-GB" altLang="ja-JP" sz="1200" dirty="0" err="1" smtClean="0">
                <a:latin typeface="Arial" pitchFamily="34" charset="0"/>
                <a:ea typeface="MS PGothic" pitchFamily="34" charset="-128"/>
                <a:cs typeface="Arial" pitchFamily="34" charset="0"/>
              </a:rPr>
              <a:t>Jolivet</a:t>
            </a:r>
            <a:r>
              <a:rPr lang="en-GB" altLang="ja-JP" sz="1200" dirty="0" smtClean="0">
                <a:latin typeface="Arial" pitchFamily="34" charset="0"/>
                <a:ea typeface="MS PGothic" pitchFamily="34" charset="-128"/>
                <a:cs typeface="Arial" pitchFamily="34" charset="0"/>
              </a:rPr>
              <a:t> (LG Electronics / TTA)</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Vice chairs: 	</a:t>
            </a:r>
            <a:r>
              <a:rPr lang="en-US" altLang="ja-JP" sz="1200" dirty="0" err="1" smtClean="0">
                <a:latin typeface="Arial" pitchFamily="34" charset="0"/>
                <a:ea typeface="MS PGothic" pitchFamily="34" charset="-128"/>
                <a:cs typeface="Arial" pitchFamily="34" charset="0"/>
              </a:rPr>
              <a:t>Heiko</a:t>
            </a:r>
            <a:r>
              <a:rPr lang="en-US" altLang="ja-JP" sz="1200" dirty="0" smtClean="0">
                <a:latin typeface="Arial" pitchFamily="34" charset="0"/>
                <a:ea typeface="MS PGothic" pitchFamily="34" charset="-128"/>
                <a:cs typeface="Arial" pitchFamily="34" charset="0"/>
              </a:rPr>
              <a:t> Kruse (</a:t>
            </a:r>
            <a:r>
              <a:rPr lang="en-US" altLang="ja-JP" sz="1200" dirty="0" err="1" smtClean="0">
                <a:latin typeface="Arial" pitchFamily="34" charset="0"/>
                <a:ea typeface="MS PGothic" pitchFamily="34" charset="-128"/>
                <a:cs typeface="Arial" pitchFamily="34" charset="0"/>
              </a:rPr>
              <a:t>Morpho</a:t>
            </a:r>
            <a:r>
              <a:rPr lang="en-US" altLang="ja-JP" sz="1200" dirty="0" smtClean="0">
                <a:latin typeface="Arial" pitchFamily="34" charset="0"/>
                <a:ea typeface="MS PGothic" pitchFamily="34" charset="-128"/>
                <a:cs typeface="Arial" pitchFamily="34" charset="0"/>
              </a:rPr>
              <a:t> Cards GmbH / ETSI)</a:t>
            </a:r>
          </a:p>
          <a:p>
            <a:pPr marL="914400" lvl="2" indent="0" eaLnBrk="1" hangingPunct="1">
              <a:spcBef>
                <a:spcPct val="20000"/>
              </a:spcBef>
              <a:tabLst>
                <a:tab pos="2170113" algn="l"/>
              </a:tabLst>
              <a:defRPr/>
            </a:pPr>
            <a:r>
              <a:rPr lang="en-GB" altLang="ja-JP" sz="1200" dirty="0" smtClean="0">
                <a:latin typeface="Arial" pitchFamily="34" charset="0"/>
                <a:ea typeface="MS PGothic" pitchFamily="34" charset="-128"/>
                <a:cs typeface="Arial" pitchFamily="34" charset="0"/>
              </a:rPr>
              <a:t>             	</a:t>
            </a:r>
            <a:r>
              <a:rPr lang="it-IT" altLang="ja-JP" sz="1200" dirty="0" smtClean="0">
                <a:latin typeface="Arial" pitchFamily="34" charset="0"/>
                <a:ea typeface="MS PGothic" pitchFamily="34" charset="-128"/>
                <a:cs typeface="Arial" pitchFamily="34" charset="0"/>
              </a:rPr>
              <a:t>Michele Berionne (Qualcomm Inc. / ATIS)</a:t>
            </a:r>
          </a:p>
          <a:p>
            <a:pPr lvl="2" eaLnBrk="1" hangingPunct="1">
              <a:spcBef>
                <a:spcPct val="20000"/>
              </a:spcBef>
              <a:buFont typeface="Arial" charset="0"/>
              <a:buChar char="•"/>
              <a:tabLst>
                <a:tab pos="2170113" algn="l"/>
              </a:tabLst>
              <a:defRPr/>
            </a:pPr>
            <a:r>
              <a:rPr lang="en-GB" altLang="ja-JP" sz="1200" dirty="0" smtClean="0">
                <a:latin typeface="Arial" pitchFamily="34" charset="0"/>
                <a:ea typeface="MS PGothic" pitchFamily="34" charset="-128"/>
                <a:cs typeface="Arial" pitchFamily="34" charset="0"/>
              </a:rPr>
              <a:t>MCC support: 	Xavier </a:t>
            </a:r>
            <a:r>
              <a:rPr lang="en-GB" altLang="ja-JP" sz="1200" dirty="0" err="1" smtClean="0">
                <a:latin typeface="Arial" pitchFamily="34" charset="0"/>
                <a:ea typeface="MS PGothic" pitchFamily="34" charset="-128"/>
                <a:cs typeface="Arial" pitchFamily="34" charset="0"/>
              </a:rPr>
              <a:t>Piednoir</a:t>
            </a:r>
            <a:endParaRPr lang="en-GB" altLang="ja-JP" sz="1200" dirty="0" smtClean="0">
              <a:latin typeface="Arial" pitchFamily="34" charset="0"/>
              <a:ea typeface="MS PGothic" pitchFamily="34" charset="-128"/>
              <a:cs typeface="Arial" pitchFamily="34" charset="0"/>
            </a:endParaRPr>
          </a:p>
        </p:txBody>
      </p:sp>
      <p:sp>
        <p:nvSpPr>
          <p:cNvPr id="5124" name="Content Placeholder 2"/>
          <p:cNvSpPr>
            <a:spLocks/>
          </p:cNvSpPr>
          <p:nvPr/>
        </p:nvSpPr>
        <p:spPr bwMode="auto">
          <a:xfrm>
            <a:off x="171450" y="1393825"/>
            <a:ext cx="4103688" cy="4103688"/>
          </a:xfrm>
          <a:prstGeom prst="rect">
            <a:avLst/>
          </a:prstGeom>
          <a:noFill/>
          <a:ln w="9525">
            <a:noFill/>
            <a:miter lim="800000"/>
            <a:headEnd/>
            <a:tailEnd/>
          </a:ln>
        </p:spPr>
        <p:txBody>
          <a:bodyPr/>
          <a:lstStyle/>
          <a:p>
            <a:pPr marL="342900" indent="-342900" eaLnBrk="1" hangingPunct="1">
              <a:spcBef>
                <a:spcPct val="20000"/>
              </a:spcBef>
              <a:buFontTx/>
              <a:buBlip>
                <a:blip r:embed="rId3"/>
              </a:buBlip>
            </a:pPr>
            <a:r>
              <a:rPr lang="en-US" altLang="ja-JP" sz="1800" dirty="0">
                <a:latin typeface="Arial" pitchFamily="34" charset="0"/>
                <a:ea typeface="MS PGothic" pitchFamily="34" charset="-128"/>
                <a:cs typeface="Arial" pitchFamily="34" charset="0"/>
              </a:rPr>
              <a:t>TSG CT officials are:</a:t>
            </a:r>
          </a:p>
          <a:p>
            <a:pPr marL="742950" lvl="1" indent="-285750" eaLnBrk="1" hangingPunct="1">
              <a:spcBef>
                <a:spcPct val="20000"/>
              </a:spcBef>
              <a:buClr>
                <a:srgbClr val="C00000"/>
              </a:buClr>
              <a:buFont typeface="Arial" charset="0"/>
              <a:buChar char="•"/>
            </a:pPr>
            <a:r>
              <a:rPr lang="en-US" altLang="ja-JP" sz="1800" dirty="0">
                <a:latin typeface="Arial" pitchFamily="34" charset="0"/>
                <a:ea typeface="Arial Unicode MS" pitchFamily="34" charset="-128"/>
                <a:cs typeface="Arial" pitchFamily="34" charset="0"/>
              </a:rPr>
              <a:t>Chairman:</a:t>
            </a:r>
          </a:p>
          <a:p>
            <a:pPr marL="1143000" lvl="2" indent="-228600" eaLnBrk="1" hangingPunct="1">
              <a:spcBef>
                <a:spcPct val="20000"/>
              </a:spcBef>
              <a:buFont typeface="Arial" charset="0"/>
              <a:buChar char="•"/>
            </a:pPr>
            <a:r>
              <a:rPr lang="en-GB" altLang="ja-JP" sz="1800" dirty="0">
                <a:latin typeface="Arial" pitchFamily="34" charset="0"/>
                <a:ea typeface="Arial Unicode MS" pitchFamily="34" charset="-128"/>
                <a:cs typeface="Arial" pitchFamily="34" charset="0"/>
              </a:rPr>
              <a:t>Georg Mayer</a:t>
            </a:r>
            <a:br>
              <a:rPr lang="en-GB" altLang="ja-JP" sz="1800" dirty="0">
                <a:latin typeface="Arial" pitchFamily="34" charset="0"/>
                <a:ea typeface="Arial Unicode MS" pitchFamily="34" charset="-128"/>
                <a:cs typeface="Arial" pitchFamily="34" charset="0"/>
              </a:rPr>
            </a:br>
            <a:r>
              <a:rPr lang="da-DK" altLang="ja-JP" sz="1800" dirty="0">
                <a:latin typeface="Arial" pitchFamily="34" charset="0"/>
                <a:ea typeface="Arial Unicode MS" pitchFamily="34" charset="-128"/>
                <a:cs typeface="Arial" pitchFamily="34" charset="0"/>
              </a:rPr>
              <a:t>(Huawei / CCSA)</a:t>
            </a:r>
            <a:endParaRPr lang="en-GB" altLang="ja-JP" sz="1800" dirty="0">
              <a:latin typeface="Arial" pitchFamily="34" charset="0"/>
              <a:ea typeface="Arial Unicode MS" pitchFamily="34" charset="-128"/>
              <a:cs typeface="Arial" pitchFamily="34" charset="0"/>
            </a:endParaRPr>
          </a:p>
          <a:p>
            <a:pPr marL="742950" lvl="1" indent="-285750" eaLnBrk="1" hangingPunct="1">
              <a:spcBef>
                <a:spcPct val="20000"/>
              </a:spcBef>
              <a:buClr>
                <a:srgbClr val="C00000"/>
              </a:buClr>
              <a:buFont typeface="Arial" charset="0"/>
              <a:buChar char="•"/>
            </a:pPr>
            <a:r>
              <a:rPr lang="en-US" altLang="ja-JP" sz="1800" dirty="0">
                <a:latin typeface="Arial" pitchFamily="34" charset="0"/>
                <a:ea typeface="Arial Unicode MS" pitchFamily="34" charset="-128"/>
                <a:cs typeface="Arial" pitchFamily="34" charset="0"/>
              </a:rPr>
              <a:t>Vice chairs:</a:t>
            </a:r>
            <a:endParaRPr lang="en-GB" altLang="ja-JP" sz="1800" dirty="0">
              <a:latin typeface="Arial" pitchFamily="34" charset="0"/>
              <a:ea typeface="Arial Unicode MS" pitchFamily="34" charset="-128"/>
              <a:cs typeface="Arial" pitchFamily="34" charset="0"/>
            </a:endParaRPr>
          </a:p>
          <a:p>
            <a:pPr marL="1143000" lvl="2" indent="-228600" eaLnBrk="1" hangingPunct="1">
              <a:spcBef>
                <a:spcPct val="20000"/>
              </a:spcBef>
              <a:buFont typeface="Arial" charset="0"/>
              <a:buChar char="•"/>
            </a:pPr>
            <a:r>
              <a:rPr lang="en-GB" altLang="ja-JP" sz="1800" dirty="0">
                <a:latin typeface="Arial" pitchFamily="34" charset="0"/>
                <a:ea typeface="Arial Unicode MS" pitchFamily="34" charset="-128"/>
                <a:cs typeface="Arial" pitchFamily="34" charset="0"/>
              </a:rPr>
              <a:t>Martin Dolly</a:t>
            </a:r>
            <a:br>
              <a:rPr lang="en-GB" altLang="ja-JP" sz="1800" dirty="0">
                <a:latin typeface="Arial" pitchFamily="34" charset="0"/>
                <a:ea typeface="Arial Unicode MS" pitchFamily="34" charset="-128"/>
                <a:cs typeface="Arial" pitchFamily="34" charset="0"/>
              </a:rPr>
            </a:br>
            <a:r>
              <a:rPr lang="en-GB" altLang="ja-JP" sz="1400" dirty="0">
                <a:latin typeface="Arial" pitchFamily="34" charset="0"/>
                <a:ea typeface="Arial Unicode MS" pitchFamily="34" charset="-128"/>
                <a:cs typeface="Arial" pitchFamily="34" charset="0"/>
              </a:rPr>
              <a:t>(AT&amp;T / ATIS)</a:t>
            </a:r>
          </a:p>
          <a:p>
            <a:pPr marL="1143000" lvl="2" indent="-228600" eaLnBrk="1" hangingPunct="1">
              <a:spcBef>
                <a:spcPct val="20000"/>
              </a:spcBef>
              <a:buFont typeface="Arial" charset="0"/>
              <a:buChar char="•"/>
            </a:pPr>
            <a:r>
              <a:rPr lang="en-GB" altLang="ja-JP" sz="1800" dirty="0">
                <a:latin typeface="Arial" pitchFamily="34" charset="0"/>
                <a:ea typeface="Arial Unicode MS" pitchFamily="34" charset="-128"/>
                <a:cs typeface="Arial" pitchFamily="34" charset="0"/>
              </a:rPr>
              <a:t>Atsushi </a:t>
            </a:r>
            <a:r>
              <a:rPr lang="en-GB" altLang="ja-JP" sz="1800" dirty="0" err="1">
                <a:latin typeface="Arial" pitchFamily="34" charset="0"/>
                <a:ea typeface="Arial Unicode MS" pitchFamily="34" charset="-128"/>
                <a:cs typeface="Arial" pitchFamily="34" charset="0"/>
              </a:rPr>
              <a:t>Minokuchi</a:t>
            </a:r>
            <a:r>
              <a:rPr lang="en-GB" altLang="ja-JP" sz="1800" dirty="0">
                <a:latin typeface="Arial" pitchFamily="34" charset="0"/>
                <a:ea typeface="Arial Unicode MS" pitchFamily="34" charset="-128"/>
                <a:cs typeface="Arial" pitchFamily="34" charset="0"/>
              </a:rPr>
              <a:t/>
            </a:r>
            <a:br>
              <a:rPr lang="en-GB" altLang="ja-JP" sz="1800" dirty="0">
                <a:latin typeface="Arial" pitchFamily="34" charset="0"/>
                <a:ea typeface="Arial Unicode MS" pitchFamily="34" charset="-128"/>
                <a:cs typeface="Arial" pitchFamily="34" charset="0"/>
              </a:rPr>
            </a:br>
            <a:r>
              <a:rPr lang="en-GB" altLang="ja-JP" sz="1400" dirty="0">
                <a:latin typeface="Arial" pitchFamily="34" charset="0"/>
                <a:ea typeface="Arial Unicode MS" pitchFamily="34" charset="-128"/>
                <a:cs typeface="Arial" pitchFamily="34" charset="0"/>
              </a:rPr>
              <a:t>(NTT </a:t>
            </a:r>
            <a:r>
              <a:rPr lang="en-US" altLang="ja-JP" sz="1400" dirty="0">
                <a:latin typeface="Arial" pitchFamily="34" charset="0"/>
                <a:ea typeface="Arial Unicode MS" pitchFamily="34" charset="-128"/>
                <a:cs typeface="Arial" pitchFamily="34" charset="0"/>
              </a:rPr>
              <a:t>DOCOMO</a:t>
            </a:r>
            <a:r>
              <a:rPr lang="en-GB" altLang="ja-JP" sz="1400" dirty="0">
                <a:latin typeface="Arial" pitchFamily="34" charset="0"/>
                <a:ea typeface="Arial Unicode MS" pitchFamily="34" charset="-128"/>
                <a:cs typeface="Arial" pitchFamily="34" charset="0"/>
              </a:rPr>
              <a:t> / TTC)</a:t>
            </a:r>
          </a:p>
          <a:p>
            <a:pPr marL="1143000" lvl="2" indent="-228600" eaLnBrk="1" hangingPunct="1">
              <a:spcBef>
                <a:spcPct val="20000"/>
              </a:spcBef>
              <a:buFont typeface="Arial" charset="0"/>
              <a:buChar char="•"/>
            </a:pPr>
            <a:r>
              <a:rPr lang="en-GB" altLang="ja-JP" sz="1800" dirty="0">
                <a:latin typeface="Arial" pitchFamily="34" charset="0"/>
                <a:ea typeface="Arial Unicode MS" pitchFamily="34" charset="-128"/>
                <a:cs typeface="Arial" pitchFamily="34" charset="0"/>
              </a:rPr>
              <a:t>Nigel Berry </a:t>
            </a:r>
            <a:br>
              <a:rPr lang="en-GB" altLang="ja-JP" sz="1800" dirty="0">
                <a:latin typeface="Arial" pitchFamily="34" charset="0"/>
                <a:ea typeface="Arial Unicode MS" pitchFamily="34" charset="-128"/>
                <a:cs typeface="Arial" pitchFamily="34" charset="0"/>
              </a:rPr>
            </a:br>
            <a:r>
              <a:rPr lang="en-GB" altLang="ja-JP" sz="1400" dirty="0" smtClean="0">
                <a:latin typeface="Arial" pitchFamily="34" charset="0"/>
                <a:ea typeface="Arial Unicode MS" pitchFamily="34" charset="-128"/>
                <a:cs typeface="Arial" pitchFamily="34" charset="0"/>
              </a:rPr>
              <a:t>(Nokia/ </a:t>
            </a:r>
            <a:r>
              <a:rPr lang="en-GB" altLang="ja-JP" sz="1400" dirty="0">
                <a:latin typeface="Arial" pitchFamily="34" charset="0"/>
                <a:ea typeface="Arial Unicode MS" pitchFamily="34" charset="-128"/>
                <a:cs typeface="Arial" pitchFamily="34" charset="0"/>
              </a:rPr>
              <a:t>ETSI)</a:t>
            </a:r>
          </a:p>
          <a:p>
            <a:pPr marL="742950" lvl="1" indent="-285750" eaLnBrk="1" hangingPunct="1">
              <a:spcBef>
                <a:spcPct val="20000"/>
              </a:spcBef>
              <a:buClr>
                <a:srgbClr val="C00000"/>
              </a:buClr>
              <a:buFont typeface="Arial" charset="0"/>
              <a:buChar char="•"/>
            </a:pPr>
            <a:r>
              <a:rPr lang="en-GB" altLang="ja-JP" sz="1800" dirty="0">
                <a:latin typeface="Arial" pitchFamily="34" charset="0"/>
                <a:ea typeface="Arial Unicode MS" pitchFamily="34" charset="-128"/>
                <a:cs typeface="Arial" pitchFamily="34" charset="0"/>
              </a:rPr>
              <a:t>MCC support:</a:t>
            </a:r>
          </a:p>
          <a:p>
            <a:pPr marL="1143000" lvl="2" indent="-228600" eaLnBrk="1" hangingPunct="1">
              <a:spcBef>
                <a:spcPct val="20000"/>
              </a:spcBef>
              <a:buFont typeface="Arial" charset="0"/>
              <a:buChar char="•"/>
            </a:pPr>
            <a:r>
              <a:rPr lang="en-GB" altLang="ja-JP" sz="1600" dirty="0">
                <a:latin typeface="Arial" pitchFamily="34" charset="0"/>
                <a:ea typeface="Arial Unicode MS" pitchFamily="34" charset="-128"/>
                <a:cs typeface="Arial" pitchFamily="34" charset="0"/>
              </a:rPr>
              <a:t>Kimmo Kymalainen</a:t>
            </a:r>
          </a:p>
        </p:txBody>
      </p:sp>
      <p:sp>
        <p:nvSpPr>
          <p:cNvPr id="5125" name="Content Placeholder 2"/>
          <p:cNvSpPr txBox="1">
            <a:spLocks/>
          </p:cNvSpPr>
          <p:nvPr/>
        </p:nvSpPr>
        <p:spPr bwMode="auto">
          <a:xfrm>
            <a:off x="117475" y="5707063"/>
            <a:ext cx="4529138" cy="985837"/>
          </a:xfrm>
          <a:prstGeom prst="rect">
            <a:avLst/>
          </a:prstGeom>
          <a:noFill/>
          <a:ln w="9525">
            <a:noFill/>
            <a:miter lim="800000"/>
            <a:headEnd/>
            <a:tailEnd/>
          </a:ln>
        </p:spPr>
        <p:txBody>
          <a:bodyPr/>
          <a:lstStyle/>
          <a:p>
            <a:pPr marL="342900" indent="-342900">
              <a:lnSpc>
                <a:spcPct val="90000"/>
              </a:lnSpc>
            </a:pPr>
            <a:r>
              <a:rPr lang="fi-FI" altLang="ja-JP">
                <a:ea typeface="MS PGothic" pitchFamily="34" charset="-128"/>
                <a:cs typeface="Arial" charset="0"/>
              </a:rPr>
              <a:t>Legend</a:t>
            </a:r>
            <a:br>
              <a:rPr lang="fi-FI" altLang="ja-JP">
                <a:ea typeface="MS PGothic" pitchFamily="34" charset="-128"/>
                <a:cs typeface="Arial" charset="0"/>
              </a:rPr>
            </a:br>
            <a:r>
              <a:rPr lang="fi-FI" altLang="ja-JP">
                <a:solidFill>
                  <a:srgbClr val="0000FF"/>
                </a:solidFill>
                <a:ea typeface="MS PGothic" pitchFamily="34" charset="-128"/>
                <a:cs typeface="Arial" charset="0"/>
              </a:rPr>
              <a:t>Blue</a:t>
            </a:r>
            <a:r>
              <a:rPr lang="fi-FI" altLang="ja-JP">
                <a:ea typeface="MS PGothic" pitchFamily="34" charset="-128"/>
                <a:cs typeface="Arial" charset="0"/>
              </a:rPr>
              <a:t> –  elected since previous plenary</a:t>
            </a:r>
          </a:p>
          <a:p>
            <a:pPr marL="342900" indent="-342900">
              <a:lnSpc>
                <a:spcPct val="90000"/>
              </a:lnSpc>
            </a:pPr>
            <a:r>
              <a:rPr lang="fi-FI" altLang="ja-JP">
                <a:ea typeface="MS PGothic" pitchFamily="34" charset="-128"/>
                <a:cs typeface="Arial" charset="0"/>
              </a:rPr>
              <a:t>	</a:t>
            </a:r>
            <a:r>
              <a:rPr lang="fi-FI" altLang="ja-JP">
                <a:solidFill>
                  <a:srgbClr val="3399FF"/>
                </a:solidFill>
                <a:ea typeface="MS PGothic" pitchFamily="34" charset="-128"/>
                <a:cs typeface="Arial" charset="0"/>
              </a:rPr>
              <a:t>Blue</a:t>
            </a:r>
            <a:r>
              <a:rPr lang="fi-FI" altLang="ja-JP">
                <a:ea typeface="MS PGothic" pitchFamily="34" charset="-128"/>
                <a:cs typeface="Arial" charset="0"/>
              </a:rPr>
              <a:t> –  re-elected since previous plenary </a:t>
            </a:r>
            <a:br>
              <a:rPr lang="fi-FI" altLang="ja-JP">
                <a:ea typeface="MS PGothic" pitchFamily="34" charset="-128"/>
                <a:cs typeface="Arial" charset="0"/>
              </a:rPr>
            </a:br>
            <a:r>
              <a:rPr lang="fi-FI" altLang="ja-JP">
                <a:solidFill>
                  <a:srgbClr val="FF3300"/>
                </a:solidFill>
                <a:ea typeface="MS PGothic" pitchFamily="34" charset="-128"/>
                <a:cs typeface="Arial" charset="0"/>
              </a:rPr>
              <a:t>Red</a:t>
            </a:r>
            <a:r>
              <a:rPr lang="fi-FI" altLang="ja-JP">
                <a:ea typeface="MS PGothic" pitchFamily="34" charset="-128"/>
                <a:cs typeface="Arial" charset="0"/>
              </a:rPr>
              <a:t> –   for election in coming plenary period</a:t>
            </a:r>
            <a:endParaRPr lang="da-DK" altLang="ja-JP">
              <a:ea typeface="MS PGothic" pitchFamily="34" charset="-128"/>
              <a:cs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457200" y="274638"/>
            <a:ext cx="6834188" cy="1143000"/>
          </a:xfrm>
          <a:prstGeom prst="rect">
            <a:avLst/>
          </a:prstGeom>
          <a:noFill/>
          <a:ln w="9525">
            <a:noFill/>
            <a:miter lim="800000"/>
            <a:headEnd/>
            <a:tailEnd/>
          </a:ln>
        </p:spPr>
        <p:txBody>
          <a:bodyPr anchor="ctr"/>
          <a:lstStyle/>
          <a:p>
            <a:pPr algn="ctr" eaLnBrk="1" hangingPunct="1"/>
            <a:r>
              <a:rPr lang="en-US" altLang="en-US" sz="3200" dirty="0">
                <a:solidFill>
                  <a:srgbClr val="FF0000"/>
                </a:solidFill>
                <a:cs typeface="Arial" charset="0"/>
              </a:rPr>
              <a:t>TSG </a:t>
            </a:r>
            <a:r>
              <a:rPr lang="en-US" altLang="en-US" sz="3200" dirty="0" smtClean="0">
                <a:solidFill>
                  <a:srgbClr val="FF0000"/>
                </a:solidFill>
                <a:cs typeface="Arial" charset="0"/>
              </a:rPr>
              <a:t>CT#73 </a:t>
            </a:r>
            <a:r>
              <a:rPr lang="en-US" altLang="en-US" sz="3200" dirty="0">
                <a:solidFill>
                  <a:srgbClr val="FF0000"/>
                </a:solidFill>
                <a:cs typeface="Arial" charset="0"/>
              </a:rPr>
              <a:t>Statistics</a:t>
            </a:r>
          </a:p>
        </p:txBody>
      </p:sp>
      <p:sp>
        <p:nvSpPr>
          <p:cNvPr id="6147" name="Rectangle 3"/>
          <p:cNvSpPr>
            <a:spLocks noChangeArrowheads="1"/>
          </p:cNvSpPr>
          <p:nvPr/>
        </p:nvSpPr>
        <p:spPr bwMode="auto">
          <a:xfrm>
            <a:off x="258763" y="1160463"/>
            <a:ext cx="8534400" cy="5338762"/>
          </a:xfrm>
          <a:prstGeom prst="rect">
            <a:avLst/>
          </a:prstGeom>
          <a:noFill/>
          <a:ln w="9525">
            <a:noFill/>
            <a:miter lim="800000"/>
            <a:headEnd/>
            <a:tailEnd/>
          </a:ln>
        </p:spPr>
        <p:txBody>
          <a:bodyPr/>
          <a:lstStyle/>
          <a:p>
            <a:pPr marL="342900" indent="-342900" eaLnBrk="1" hangingPunct="1">
              <a:lnSpc>
                <a:spcPct val="90000"/>
              </a:lnSpc>
              <a:spcBef>
                <a:spcPct val="20000"/>
              </a:spcBef>
              <a:buFontTx/>
              <a:buBlip>
                <a:blip r:embed="rId2"/>
              </a:buBlip>
            </a:pPr>
            <a:r>
              <a:rPr lang="en-US" altLang="en-US" sz="2800" dirty="0">
                <a:cs typeface="Arial" charset="0"/>
              </a:rPr>
              <a:t> TSG CT #</a:t>
            </a:r>
            <a:r>
              <a:rPr lang="en-US" altLang="en-US" sz="2800" dirty="0" smtClean="0">
                <a:ea typeface="MS PGothic" pitchFamily="34" charset="-128"/>
                <a:cs typeface="Arial" charset="0"/>
              </a:rPr>
              <a:t>73</a:t>
            </a:r>
            <a:r>
              <a:rPr lang="en-US" altLang="en-US" sz="2800" dirty="0" smtClean="0">
                <a:cs typeface="Arial" charset="0"/>
              </a:rPr>
              <a:t> Statistics</a:t>
            </a:r>
            <a:r>
              <a:rPr lang="en-US" altLang="en-US" sz="2800" dirty="0">
                <a:cs typeface="Arial" charset="0"/>
              </a:rPr>
              <a:t>:</a:t>
            </a:r>
          </a:p>
          <a:p>
            <a:pPr marL="742950" lvl="1" indent="-285750" eaLnBrk="1" hangingPunct="1">
              <a:lnSpc>
                <a:spcPct val="90000"/>
              </a:lnSpc>
              <a:spcBef>
                <a:spcPct val="20000"/>
              </a:spcBef>
              <a:buClr>
                <a:srgbClr val="C00000"/>
              </a:buClr>
              <a:buFont typeface="Arial" charset="0"/>
              <a:buChar char="•"/>
            </a:pPr>
            <a:r>
              <a:rPr lang="en-US" altLang="en-US" sz="2400" dirty="0" smtClean="0">
                <a:cs typeface="Arial" charset="0"/>
              </a:rPr>
              <a:t>497 </a:t>
            </a:r>
            <a:r>
              <a:rPr lang="en-US" altLang="en-US" sz="2400" dirty="0">
                <a:cs typeface="Arial" charset="0"/>
              </a:rPr>
              <a:t>Change Requests approved</a:t>
            </a:r>
          </a:p>
          <a:p>
            <a:pPr marL="1143000" lvl="2" indent="-228600" eaLnBrk="1" hangingPunct="1">
              <a:lnSpc>
                <a:spcPct val="90000"/>
              </a:lnSpc>
              <a:spcBef>
                <a:spcPct val="20000"/>
              </a:spcBef>
              <a:buFont typeface="Arial" charset="0"/>
              <a:buChar char="•"/>
            </a:pPr>
            <a:r>
              <a:rPr lang="en-GB" altLang="en-US" sz="1600" dirty="0" smtClean="0">
                <a:cs typeface="Arial" charset="0"/>
              </a:rPr>
              <a:t>295 </a:t>
            </a:r>
            <a:r>
              <a:rPr lang="en-GB" altLang="en-US" sz="1600" dirty="0">
                <a:cs typeface="Arial" charset="0"/>
              </a:rPr>
              <a:t>from WG1</a:t>
            </a:r>
          </a:p>
          <a:p>
            <a:pPr marL="1143000" lvl="2" indent="-228600" eaLnBrk="1" hangingPunct="1">
              <a:lnSpc>
                <a:spcPct val="90000"/>
              </a:lnSpc>
              <a:spcBef>
                <a:spcPct val="20000"/>
              </a:spcBef>
              <a:buFont typeface="Arial" charset="0"/>
              <a:buChar char="•"/>
            </a:pPr>
            <a:r>
              <a:rPr lang="en-GB" altLang="en-US" sz="1600" dirty="0" smtClean="0">
                <a:cs typeface="Arial" charset="0"/>
              </a:rPr>
              <a:t>090 </a:t>
            </a:r>
            <a:r>
              <a:rPr lang="en-GB" altLang="en-US" sz="1600" dirty="0">
                <a:cs typeface="Arial" charset="0"/>
              </a:rPr>
              <a:t>from WG3</a:t>
            </a:r>
          </a:p>
          <a:p>
            <a:pPr marL="1143000" lvl="2" indent="-228600" eaLnBrk="1" hangingPunct="1">
              <a:lnSpc>
                <a:spcPct val="90000"/>
              </a:lnSpc>
              <a:spcBef>
                <a:spcPct val="20000"/>
              </a:spcBef>
              <a:buFont typeface="Arial" charset="0"/>
              <a:buChar char="•"/>
            </a:pPr>
            <a:r>
              <a:rPr lang="en-GB" altLang="en-US" sz="1600" dirty="0" smtClean="0">
                <a:cs typeface="Arial" charset="0"/>
              </a:rPr>
              <a:t>098 </a:t>
            </a:r>
            <a:r>
              <a:rPr lang="en-GB" altLang="en-US" sz="1600" dirty="0">
                <a:cs typeface="Arial" charset="0"/>
              </a:rPr>
              <a:t>from WG4</a:t>
            </a:r>
          </a:p>
          <a:p>
            <a:pPr marL="1143000" lvl="2" indent="-228600" eaLnBrk="1" hangingPunct="1">
              <a:lnSpc>
                <a:spcPct val="90000"/>
              </a:lnSpc>
              <a:spcBef>
                <a:spcPct val="20000"/>
              </a:spcBef>
              <a:buFont typeface="Arial" charset="0"/>
              <a:buChar char="•"/>
            </a:pPr>
            <a:r>
              <a:rPr lang="en-GB" altLang="en-US" sz="1600" dirty="0" smtClean="0">
                <a:cs typeface="Arial" charset="0"/>
              </a:rPr>
              <a:t>014 </a:t>
            </a:r>
            <a:r>
              <a:rPr lang="en-GB" altLang="en-US" sz="1600" dirty="0">
                <a:cs typeface="Arial" charset="0"/>
              </a:rPr>
              <a:t>from WG6</a:t>
            </a:r>
            <a:br>
              <a:rPr lang="en-GB" altLang="en-US" sz="1600" dirty="0">
                <a:cs typeface="Arial" charset="0"/>
              </a:rPr>
            </a:br>
            <a:r>
              <a:rPr lang="en-GB" altLang="en-US" sz="1200" dirty="0">
                <a:cs typeface="Arial" charset="0"/>
              </a:rPr>
              <a:t> </a:t>
            </a:r>
          </a:p>
          <a:p>
            <a:pPr lvl="1" eaLnBrk="1" hangingPunct="1">
              <a:lnSpc>
                <a:spcPct val="90000"/>
              </a:lnSpc>
              <a:spcBef>
                <a:spcPct val="20000"/>
              </a:spcBef>
              <a:buClr>
                <a:srgbClr val="C00000"/>
              </a:buClr>
              <a:buFont typeface="Arial" charset="0"/>
              <a:buChar char="•"/>
            </a:pPr>
            <a:r>
              <a:rPr lang="nb-NO" altLang="en-US" sz="2400" dirty="0">
                <a:cs typeface="Arial" charset="0"/>
              </a:rPr>
              <a:t>Rel-14 Work Items / Study Items approved</a:t>
            </a:r>
          </a:p>
          <a:p>
            <a:pPr lvl="2" eaLnBrk="1" hangingPunct="1">
              <a:lnSpc>
                <a:spcPct val="90000"/>
              </a:lnSpc>
              <a:spcBef>
                <a:spcPct val="20000"/>
              </a:spcBef>
              <a:buFont typeface="Arial" charset="0"/>
              <a:buChar char="•"/>
            </a:pPr>
            <a:r>
              <a:rPr lang="nb-NO" altLang="en-US" sz="1600" dirty="0">
                <a:cs typeface="Arial" charset="0"/>
              </a:rPr>
              <a:t>13 new - Work Items / Study </a:t>
            </a:r>
            <a:r>
              <a:rPr lang="nb-NO" altLang="en-US" sz="1600" dirty="0" smtClean="0">
                <a:cs typeface="Arial" charset="0"/>
              </a:rPr>
              <a:t>items</a:t>
            </a:r>
          </a:p>
          <a:p>
            <a:pPr lvl="2" eaLnBrk="1" hangingPunct="1">
              <a:lnSpc>
                <a:spcPct val="90000"/>
              </a:lnSpc>
              <a:spcBef>
                <a:spcPct val="20000"/>
              </a:spcBef>
              <a:buFont typeface="Arial" charset="0"/>
              <a:buChar char="•"/>
            </a:pPr>
            <a:endParaRPr lang="en-US" altLang="en-US" sz="1600" dirty="0">
              <a:cs typeface="Arial" charset="0"/>
            </a:endParaRPr>
          </a:p>
          <a:p>
            <a:pPr lvl="1" eaLnBrk="1" hangingPunct="1">
              <a:lnSpc>
                <a:spcPct val="90000"/>
              </a:lnSpc>
              <a:spcBef>
                <a:spcPct val="20000"/>
              </a:spcBef>
              <a:buClr>
                <a:srgbClr val="C00000"/>
              </a:buClr>
              <a:buFont typeface="Arial" charset="0"/>
              <a:buChar char="•"/>
            </a:pPr>
            <a:r>
              <a:rPr lang="nb-NO" altLang="en-US" sz="2400" dirty="0">
                <a:cs typeface="Arial" charset="0"/>
              </a:rPr>
              <a:t>1 Rel-13 TS/TR for </a:t>
            </a:r>
            <a:r>
              <a:rPr lang="nb-NO" altLang="en-US" sz="2400" dirty="0" smtClean="0">
                <a:cs typeface="Arial" charset="0"/>
              </a:rPr>
              <a:t>approval</a:t>
            </a:r>
          </a:p>
          <a:p>
            <a:pPr lvl="1" eaLnBrk="1" hangingPunct="1">
              <a:lnSpc>
                <a:spcPct val="90000"/>
              </a:lnSpc>
              <a:spcBef>
                <a:spcPct val="20000"/>
              </a:spcBef>
              <a:buClr>
                <a:srgbClr val="C00000"/>
              </a:buClr>
              <a:buFont typeface="Arial" charset="0"/>
              <a:buChar char="•"/>
            </a:pPr>
            <a:endParaRPr lang="nb-NO" altLang="en-US" sz="2400" dirty="0">
              <a:cs typeface="Arial" charset="0"/>
            </a:endParaRPr>
          </a:p>
          <a:p>
            <a:pPr lvl="1" eaLnBrk="1" hangingPunct="1">
              <a:lnSpc>
                <a:spcPct val="90000"/>
              </a:lnSpc>
              <a:spcBef>
                <a:spcPct val="20000"/>
              </a:spcBef>
              <a:buClr>
                <a:srgbClr val="C00000"/>
              </a:buClr>
              <a:buFont typeface="Arial" charset="0"/>
              <a:buChar char="•"/>
            </a:pPr>
            <a:r>
              <a:rPr lang="en-US" altLang="en-US" sz="2400" dirty="0">
                <a:cs typeface="Arial" charset="0"/>
              </a:rPr>
              <a:t>138 Registered participants / 109 Attending participants (based on registration)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p:txBody>
          <a:bodyPr/>
          <a:lstStyle/>
          <a:p>
            <a:r>
              <a:rPr lang="nb-NO" altLang="en-US" dirty="0" smtClean="0">
                <a:latin typeface="Arial" charset="0"/>
                <a:cs typeface="Arial" charset="0"/>
              </a:rPr>
              <a:t>Approved New Rel-14 WIs / SIs</a:t>
            </a:r>
            <a:endParaRPr lang="en-US" altLang="en-US" dirty="0" smtClean="0">
              <a:latin typeface="Arial" charset="0"/>
              <a:cs typeface="Arial" charset="0"/>
            </a:endParaRPr>
          </a:p>
        </p:txBody>
      </p:sp>
      <p:sp>
        <p:nvSpPr>
          <p:cNvPr id="13315" name="Rectangle 4"/>
          <p:cNvSpPr>
            <a:spLocks noChangeArrowheads="1"/>
          </p:cNvSpPr>
          <p:nvPr/>
        </p:nvSpPr>
        <p:spPr bwMode="auto">
          <a:xfrm>
            <a:off x="2047875" y="1924050"/>
            <a:ext cx="4760913"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3316" name="Rectangle 159"/>
          <p:cNvSpPr>
            <a:spLocks noChangeArrowheads="1"/>
          </p:cNvSpPr>
          <p:nvPr/>
        </p:nvSpPr>
        <p:spPr bwMode="auto">
          <a:xfrm>
            <a:off x="0" y="2498725"/>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3317" name="Rectangle 576"/>
          <p:cNvSpPr>
            <a:spLocks noChangeArrowheads="1"/>
          </p:cNvSpPr>
          <p:nvPr/>
        </p:nvSpPr>
        <p:spPr bwMode="auto">
          <a:xfrm>
            <a:off x="0" y="2695575"/>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3318" name="Rectangle 693"/>
          <p:cNvSpPr>
            <a:spLocks noChangeArrowheads="1"/>
          </p:cNvSpPr>
          <p:nvPr/>
        </p:nvSpPr>
        <p:spPr bwMode="auto">
          <a:xfrm>
            <a:off x="-49213" y="2940050"/>
            <a:ext cx="9144001"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3319" name="Rectangle 821"/>
          <p:cNvSpPr>
            <a:spLocks noChangeArrowheads="1"/>
          </p:cNvSpPr>
          <p:nvPr/>
        </p:nvSpPr>
        <p:spPr bwMode="auto">
          <a:xfrm>
            <a:off x="0" y="2940050"/>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3320" name="Rectangle 913"/>
          <p:cNvSpPr>
            <a:spLocks noChangeArrowheads="1"/>
          </p:cNvSpPr>
          <p:nvPr/>
        </p:nvSpPr>
        <p:spPr bwMode="auto">
          <a:xfrm>
            <a:off x="-49213" y="1962150"/>
            <a:ext cx="9144001"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3321" name="Rectangle 1151"/>
          <p:cNvSpPr>
            <a:spLocks noChangeArrowheads="1"/>
          </p:cNvSpPr>
          <p:nvPr/>
        </p:nvSpPr>
        <p:spPr bwMode="auto">
          <a:xfrm>
            <a:off x="0" y="2573338"/>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3322" name="Rectangle 49"/>
          <p:cNvSpPr>
            <a:spLocks noChangeArrowheads="1"/>
          </p:cNvSpPr>
          <p:nvPr/>
        </p:nvSpPr>
        <p:spPr bwMode="auto">
          <a:xfrm>
            <a:off x="457200" y="1600200"/>
            <a:ext cx="7588250" cy="457200"/>
          </a:xfrm>
          <a:prstGeom prst="rect">
            <a:avLst/>
          </a:prstGeom>
          <a:noFill/>
          <a:ln w="9525">
            <a:noFill/>
            <a:miter lim="800000"/>
            <a:headEnd/>
            <a:tailEnd/>
          </a:ln>
          <a:effectLst/>
        </p:spPr>
        <p:txBody>
          <a:bodyPr anchor="ctr">
            <a:spAutoFit/>
          </a:bodyPr>
          <a:lstStyle/>
          <a:p>
            <a:endParaRPr lang="en-GB" altLang="en-US"/>
          </a:p>
        </p:txBody>
      </p:sp>
      <p:graphicFrame>
        <p:nvGraphicFramePr>
          <p:cNvPr id="14" name="Table 1"/>
          <p:cNvGraphicFramePr>
            <a:graphicFrameLocks noGrp="1"/>
          </p:cNvGraphicFramePr>
          <p:nvPr>
            <p:extLst>
              <p:ext uri="{D42A27DB-BD31-4B8C-83A1-F6EECF244321}">
                <p14:modId xmlns:p14="http://schemas.microsoft.com/office/powerpoint/2010/main" val="4228283366"/>
              </p:ext>
            </p:extLst>
          </p:nvPr>
        </p:nvGraphicFramePr>
        <p:xfrm>
          <a:off x="430213" y="1386840"/>
          <a:ext cx="8140700" cy="4931727"/>
        </p:xfrm>
        <a:graphic>
          <a:graphicData uri="http://schemas.openxmlformats.org/drawingml/2006/table">
            <a:tbl>
              <a:tblPr firstRow="1" firstCol="1" bandRow="1">
                <a:tableStyleId>{5C22544A-7EE6-4342-B048-85BDC9FD1C3A}</a:tableStyleId>
              </a:tblPr>
              <a:tblGrid>
                <a:gridCol w="947362"/>
                <a:gridCol w="4514120"/>
                <a:gridCol w="837256"/>
                <a:gridCol w="1841962"/>
              </a:tblGrid>
              <a:tr h="232896">
                <a:tc>
                  <a:txBody>
                    <a:bodyPr/>
                    <a:lstStyle/>
                    <a:p>
                      <a:pPr>
                        <a:spcAft>
                          <a:spcPts val="0"/>
                        </a:spcAft>
                      </a:pPr>
                      <a:r>
                        <a:rPr lang="en-GB" sz="900" dirty="0">
                          <a:effectLst/>
                        </a:rPr>
                        <a:t>CP-number</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8346" marR="78346" marT="39176" marB="39176"/>
                </a:tc>
                <a:tc>
                  <a:txBody>
                    <a:bodyPr/>
                    <a:lstStyle/>
                    <a:p>
                      <a:pPr>
                        <a:spcAft>
                          <a:spcPts val="0"/>
                        </a:spcAft>
                      </a:pPr>
                      <a:r>
                        <a:rPr lang="en-GB" sz="900">
                          <a:effectLst/>
                        </a:rPr>
                        <a:t>Title</a:t>
                      </a: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78346" marR="78346" marT="39176" marB="39176"/>
                </a:tc>
                <a:tc>
                  <a:txBody>
                    <a:bodyPr/>
                    <a:lstStyle/>
                    <a:p>
                      <a:pPr>
                        <a:spcAft>
                          <a:spcPts val="0"/>
                        </a:spcAft>
                      </a:pPr>
                      <a:r>
                        <a:rPr lang="en-GB" sz="900">
                          <a:effectLst/>
                        </a:rPr>
                        <a:t>WG</a:t>
                      </a: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78346" marR="78346" marT="39176" marB="39176"/>
                </a:tc>
                <a:tc>
                  <a:txBody>
                    <a:bodyPr/>
                    <a:lstStyle/>
                    <a:p>
                      <a:pPr>
                        <a:spcAft>
                          <a:spcPts val="0"/>
                        </a:spcAft>
                      </a:pPr>
                      <a:r>
                        <a:rPr lang="en-GB" sz="900">
                          <a:effectLst/>
                        </a:rPr>
                        <a:t>New TS/TR number needed</a:t>
                      </a: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78346" marR="78346" marT="39176" marB="39176"/>
                </a:tc>
              </a:tr>
              <a:tr h="353334">
                <a:tc>
                  <a:txBody>
                    <a:bodyPr/>
                    <a:lstStyle/>
                    <a:p>
                      <a:pPr>
                        <a:spcAft>
                          <a:spcPts val="0"/>
                        </a:spcAft>
                      </a:pPr>
                      <a:r>
                        <a:rPr lang="en-GB" sz="1400" b="1" u="sng" kern="1200" dirty="0" smtClean="0">
                          <a:solidFill>
                            <a:schemeClr val="tx1"/>
                          </a:solidFill>
                          <a:effectLst/>
                          <a:latin typeface="+mn-lt"/>
                          <a:ea typeface="+mn-ea"/>
                          <a:cs typeface="+mn-cs"/>
                        </a:rPr>
                        <a:t>CP-160579</a:t>
                      </a:r>
                      <a:endParaRPr lang="en-GB" sz="1400" b="1" u="sng" kern="1200" dirty="0">
                        <a:solidFill>
                          <a:schemeClr val="tx1"/>
                        </a:solidFill>
                        <a:effectLst/>
                        <a:latin typeface="+mn-lt"/>
                        <a:ea typeface="+mn-ea"/>
                        <a:cs typeface="+mn-cs"/>
                      </a:endParaRPr>
                    </a:p>
                  </a:txBody>
                  <a:tcPr marL="8161" marR="8161" marT="8162" marB="0"/>
                </a:tc>
                <a:tc>
                  <a:txBody>
                    <a:bodyPr/>
                    <a:lstStyle/>
                    <a:p>
                      <a:pPr>
                        <a:spcAft>
                          <a:spcPts val="0"/>
                        </a:spcAft>
                      </a:pPr>
                      <a:r>
                        <a:rPr lang="en-US" sz="1200" dirty="0">
                          <a:effectLst/>
                        </a:rPr>
                        <a:t>CT aspects of Control and User Plane Separation of EPC nodes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pPr>
                        <a:spcAft>
                          <a:spcPts val="0"/>
                        </a:spcAft>
                      </a:pPr>
                      <a:r>
                        <a:rPr lang="en-GB" sz="1200">
                          <a:effectLst/>
                        </a:rPr>
                        <a:t>CT4</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pPr>
                        <a:spcAft>
                          <a:spcPts val="0"/>
                        </a:spcAft>
                      </a:pPr>
                      <a:r>
                        <a:rPr lang="en-GB" sz="1200" dirty="0" smtClean="0">
                          <a:effectLst/>
                        </a:rPr>
                        <a:t>29.244, 29.844</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78346" marR="78346" marT="39176" marB="39176"/>
                </a:tc>
              </a:tr>
              <a:tr h="330780">
                <a:tc>
                  <a:txBody>
                    <a:bodyPr/>
                    <a:lstStyle/>
                    <a:p>
                      <a:pPr>
                        <a:spcAft>
                          <a:spcPts val="0"/>
                        </a:spcAft>
                      </a:pPr>
                      <a:r>
                        <a:rPr lang="en-GB" sz="1400" b="1" u="sng" kern="1200" dirty="0">
                          <a:solidFill>
                            <a:schemeClr val="tx1"/>
                          </a:solidFill>
                          <a:effectLst/>
                          <a:latin typeface="+mn-lt"/>
                          <a:ea typeface="+mn-ea"/>
                          <a:cs typeface="+mn-cs"/>
                          <a:hlinkClick r:id="rId2"/>
                        </a:rPr>
                        <a:t>CP-160412</a:t>
                      </a:r>
                      <a:endParaRPr lang="en-GB" sz="1400" b="1" u="sng" kern="1200" dirty="0">
                        <a:solidFill>
                          <a:schemeClr val="tx1"/>
                        </a:solidFill>
                        <a:effectLst/>
                        <a:latin typeface="+mn-lt"/>
                        <a:ea typeface="+mn-ea"/>
                        <a:cs typeface="+mn-cs"/>
                      </a:endParaRPr>
                    </a:p>
                  </a:txBody>
                  <a:tcPr marL="8161" marR="8161" marT="8162" marB="0"/>
                </a:tc>
                <a:tc>
                  <a:txBody>
                    <a:bodyPr/>
                    <a:lstStyle/>
                    <a:p>
                      <a:pPr>
                        <a:spcAft>
                          <a:spcPts val="0"/>
                        </a:spcAft>
                      </a:pPr>
                      <a:r>
                        <a:rPr lang="en-GB" sz="1200" dirty="0">
                          <a:effectLst/>
                        </a:rPr>
                        <a:t>Diameter Load Control Mechanisms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pPr>
                        <a:spcAft>
                          <a:spcPts val="0"/>
                        </a:spcAft>
                      </a:pPr>
                      <a:r>
                        <a:rPr lang="en-GB" sz="1200">
                          <a:effectLst/>
                        </a:rPr>
                        <a:t>CT4</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endParaRPr lang="en-GB" sz="1200">
                        <a:effectLst/>
                        <a:latin typeface="Times New Roman" panose="02020603050405020304" pitchFamily="18" charset="0"/>
                      </a:endParaRPr>
                    </a:p>
                  </a:txBody>
                  <a:tcPr marL="78346" marR="78346" marT="39176" marB="39176"/>
                </a:tc>
              </a:tr>
              <a:tr h="353334">
                <a:tc>
                  <a:txBody>
                    <a:bodyPr/>
                    <a:lstStyle/>
                    <a:p>
                      <a:pPr>
                        <a:spcAft>
                          <a:spcPts val="0"/>
                        </a:spcAft>
                      </a:pPr>
                      <a:r>
                        <a:rPr lang="en-GB" sz="1400" b="1" u="sng" kern="1200" dirty="0">
                          <a:solidFill>
                            <a:schemeClr val="tx1"/>
                          </a:solidFill>
                          <a:effectLst/>
                          <a:latin typeface="+mn-lt"/>
                          <a:ea typeface="+mn-ea"/>
                          <a:cs typeface="+mn-cs"/>
                          <a:hlinkClick r:id="rId3"/>
                        </a:rPr>
                        <a:t>CP-160413</a:t>
                      </a:r>
                      <a:endParaRPr lang="en-GB" sz="1400" b="1" u="sng" kern="1200" dirty="0">
                        <a:solidFill>
                          <a:schemeClr val="tx1"/>
                        </a:solidFill>
                        <a:effectLst/>
                        <a:latin typeface="+mn-lt"/>
                        <a:ea typeface="+mn-ea"/>
                        <a:cs typeface="+mn-cs"/>
                      </a:endParaRPr>
                    </a:p>
                  </a:txBody>
                  <a:tcPr marL="8161" marR="8161" marT="8162" marB="0"/>
                </a:tc>
                <a:tc>
                  <a:txBody>
                    <a:bodyPr/>
                    <a:lstStyle/>
                    <a:p>
                      <a:pPr>
                        <a:spcAft>
                          <a:spcPts val="0"/>
                        </a:spcAft>
                      </a:pPr>
                      <a:r>
                        <a:rPr lang="en-US" sz="1200" dirty="0">
                          <a:effectLst/>
                        </a:rPr>
                        <a:t>Support of EAP Re-authentication Protocol for WLAN Interworking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pPr>
                        <a:spcAft>
                          <a:spcPts val="0"/>
                        </a:spcAft>
                      </a:pPr>
                      <a:r>
                        <a:rPr lang="en-GB" sz="1200">
                          <a:effectLst/>
                        </a:rPr>
                        <a:t>CT4</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endParaRPr lang="en-GB" sz="1200">
                        <a:effectLst/>
                        <a:latin typeface="Times New Roman" panose="02020603050405020304" pitchFamily="18" charset="0"/>
                      </a:endParaRPr>
                    </a:p>
                  </a:txBody>
                  <a:tcPr marL="78346" marR="78346" marT="39176" marB="39176"/>
                </a:tc>
              </a:tr>
              <a:tr h="373926">
                <a:tc>
                  <a:txBody>
                    <a:bodyPr/>
                    <a:lstStyle/>
                    <a:p>
                      <a:pPr>
                        <a:spcAft>
                          <a:spcPts val="0"/>
                        </a:spcAft>
                      </a:pPr>
                      <a:r>
                        <a:rPr lang="en-GB" sz="1400" b="1" u="sng" kern="1200" dirty="0">
                          <a:solidFill>
                            <a:schemeClr val="tx1"/>
                          </a:solidFill>
                          <a:effectLst/>
                          <a:latin typeface="+mn-lt"/>
                          <a:ea typeface="+mn-ea"/>
                          <a:cs typeface="+mn-cs"/>
                          <a:hlinkClick r:id="rId4"/>
                        </a:rPr>
                        <a:t>CP-160466</a:t>
                      </a:r>
                      <a:endParaRPr lang="en-GB" sz="1400" b="1" u="sng" kern="1200" dirty="0">
                        <a:solidFill>
                          <a:schemeClr val="tx1"/>
                        </a:solidFill>
                        <a:effectLst/>
                        <a:latin typeface="+mn-lt"/>
                        <a:ea typeface="+mn-ea"/>
                        <a:cs typeface="+mn-cs"/>
                      </a:endParaRPr>
                    </a:p>
                  </a:txBody>
                  <a:tcPr marL="8161" marR="8161" marT="8162" marB="0"/>
                </a:tc>
                <a:tc>
                  <a:txBody>
                    <a:bodyPr/>
                    <a:lstStyle/>
                    <a:p>
                      <a:pPr>
                        <a:spcAft>
                          <a:spcPts val="0"/>
                        </a:spcAft>
                      </a:pPr>
                      <a:r>
                        <a:rPr lang="en-US" sz="1200" dirty="0">
                          <a:effectLst/>
                        </a:rPr>
                        <a:t>New WID on CT Aspect of Improvements of Awareness of User Location Change (AULC)</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pPr>
                        <a:spcAft>
                          <a:spcPts val="0"/>
                        </a:spcAft>
                      </a:pPr>
                      <a:r>
                        <a:rPr lang="en-GB" sz="1200">
                          <a:effectLst/>
                        </a:rPr>
                        <a:t>CT3</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endParaRPr lang="en-GB" sz="1200">
                        <a:effectLst/>
                        <a:latin typeface="Times New Roman" panose="02020603050405020304" pitchFamily="18" charset="0"/>
                      </a:endParaRPr>
                    </a:p>
                  </a:txBody>
                  <a:tcPr marL="78346" marR="78346" marT="39176" marB="39176"/>
                </a:tc>
              </a:tr>
              <a:tr h="373926">
                <a:tc>
                  <a:txBody>
                    <a:bodyPr/>
                    <a:lstStyle/>
                    <a:p>
                      <a:pPr>
                        <a:spcAft>
                          <a:spcPts val="0"/>
                        </a:spcAft>
                      </a:pPr>
                      <a:r>
                        <a:rPr lang="en-GB" sz="1400" b="1" u="sng" kern="1200" dirty="0" smtClean="0">
                          <a:solidFill>
                            <a:schemeClr val="tx1"/>
                          </a:solidFill>
                          <a:effectLst/>
                          <a:latin typeface="+mn-lt"/>
                          <a:ea typeface="+mn-ea"/>
                          <a:cs typeface="+mn-cs"/>
                        </a:rPr>
                        <a:t>CP-160580</a:t>
                      </a:r>
                      <a:endParaRPr lang="en-GB" sz="1400" b="1" u="sng" kern="1200" dirty="0">
                        <a:solidFill>
                          <a:schemeClr val="tx1"/>
                        </a:solidFill>
                        <a:effectLst/>
                        <a:latin typeface="+mn-lt"/>
                        <a:ea typeface="+mn-ea"/>
                        <a:cs typeface="+mn-cs"/>
                      </a:endParaRPr>
                    </a:p>
                  </a:txBody>
                  <a:tcPr marL="8161" marR="8161" marT="8162" marB="0"/>
                </a:tc>
                <a:tc>
                  <a:txBody>
                    <a:bodyPr/>
                    <a:lstStyle/>
                    <a:p>
                      <a:pPr>
                        <a:spcAft>
                          <a:spcPts val="0"/>
                        </a:spcAft>
                      </a:pPr>
                      <a:r>
                        <a:rPr lang="en-US" sz="1200" dirty="0">
                          <a:effectLst/>
                        </a:rPr>
                        <a:t>New WID on CT3 Aspect of Sponsored Data Connectivity Improvements (SDCI)</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pPr>
                        <a:spcAft>
                          <a:spcPts val="0"/>
                        </a:spcAft>
                      </a:pPr>
                      <a:r>
                        <a:rPr lang="en-GB" sz="1200">
                          <a:effectLst/>
                        </a:rPr>
                        <a:t>CT3</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pPr>
                        <a:spcAft>
                          <a:spcPts val="0"/>
                        </a:spcAft>
                      </a:pPr>
                      <a:r>
                        <a:rPr lang="en-GB" sz="1200" dirty="0" smtClean="0">
                          <a:effectLst/>
                        </a:rPr>
                        <a:t>29.250, 29.251</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78346" marR="78346" marT="39176" marB="39176"/>
                </a:tc>
              </a:tr>
              <a:tr h="373926">
                <a:tc>
                  <a:txBody>
                    <a:bodyPr/>
                    <a:lstStyle/>
                    <a:p>
                      <a:pPr>
                        <a:spcAft>
                          <a:spcPts val="0"/>
                        </a:spcAft>
                      </a:pPr>
                      <a:r>
                        <a:rPr lang="en-GB" sz="1400" b="1" u="sng" kern="1200" dirty="0" smtClean="0">
                          <a:solidFill>
                            <a:schemeClr val="tx1"/>
                          </a:solidFill>
                          <a:effectLst/>
                          <a:latin typeface="+mn-lt"/>
                          <a:ea typeface="+mn-ea"/>
                          <a:cs typeface="+mn-cs"/>
                        </a:rPr>
                        <a:t>CP-160581</a:t>
                      </a:r>
                      <a:endParaRPr lang="en-GB" sz="1400" b="1" u="sng" kern="1200" dirty="0">
                        <a:solidFill>
                          <a:schemeClr val="tx1"/>
                        </a:solidFill>
                        <a:effectLst/>
                        <a:latin typeface="+mn-lt"/>
                        <a:ea typeface="+mn-ea"/>
                        <a:cs typeface="+mn-cs"/>
                      </a:endParaRPr>
                    </a:p>
                  </a:txBody>
                  <a:tcPr marL="8161" marR="8161" marT="8162" marB="0"/>
                </a:tc>
                <a:tc>
                  <a:txBody>
                    <a:bodyPr/>
                    <a:lstStyle/>
                    <a:p>
                      <a:pPr>
                        <a:spcAft>
                          <a:spcPts val="0"/>
                        </a:spcAft>
                      </a:pPr>
                      <a:r>
                        <a:rPr lang="en-US" sz="1200" dirty="0">
                          <a:effectLst/>
                        </a:rPr>
                        <a:t>New WID on Technical enhancements for Mission Critical Push To Talk over LTE protocol aspects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pPr>
                        <a:spcAft>
                          <a:spcPts val="0"/>
                        </a:spcAft>
                      </a:pPr>
                      <a:r>
                        <a:rPr lang="en-GB" sz="1200" dirty="0">
                          <a:effectLst/>
                        </a:rPr>
                        <a:t>CT1</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endParaRPr lang="en-GB" sz="1200" dirty="0">
                        <a:effectLst/>
                        <a:latin typeface="Times New Roman" panose="02020603050405020304" pitchFamily="18" charset="0"/>
                      </a:endParaRPr>
                    </a:p>
                  </a:txBody>
                  <a:tcPr marL="78346" marR="78346" marT="39176" marB="39176"/>
                </a:tc>
              </a:tr>
              <a:tr h="353334">
                <a:tc>
                  <a:txBody>
                    <a:bodyPr/>
                    <a:lstStyle/>
                    <a:p>
                      <a:pPr>
                        <a:spcAft>
                          <a:spcPts val="0"/>
                        </a:spcAft>
                      </a:pPr>
                      <a:r>
                        <a:rPr lang="en-GB" sz="1400" b="1" u="sng" kern="1200" dirty="0">
                          <a:solidFill>
                            <a:schemeClr val="tx1"/>
                          </a:solidFill>
                          <a:effectLst/>
                          <a:latin typeface="+mn-lt"/>
                          <a:ea typeface="+mn-ea"/>
                          <a:cs typeface="+mn-cs"/>
                          <a:hlinkClick r:id="rId5"/>
                        </a:rPr>
                        <a:t>CP-160475</a:t>
                      </a:r>
                      <a:endParaRPr lang="en-GB" sz="1400" b="1" u="sng" kern="1200" dirty="0">
                        <a:solidFill>
                          <a:schemeClr val="tx1"/>
                        </a:solidFill>
                        <a:effectLst/>
                        <a:latin typeface="+mn-lt"/>
                        <a:ea typeface="+mn-ea"/>
                        <a:cs typeface="+mn-cs"/>
                      </a:endParaRPr>
                    </a:p>
                  </a:txBody>
                  <a:tcPr marL="8161" marR="8161" marT="8162" marB="0"/>
                </a:tc>
                <a:tc>
                  <a:txBody>
                    <a:bodyPr/>
                    <a:lstStyle/>
                    <a:p>
                      <a:pPr>
                        <a:spcAft>
                          <a:spcPts val="0"/>
                        </a:spcAft>
                      </a:pPr>
                      <a:r>
                        <a:rPr lang="en-US" sz="1200">
                          <a:effectLst/>
                        </a:rPr>
                        <a:t>New WID on CT aspects of Enhancements of Dedicated Core Networks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pPr>
                        <a:spcAft>
                          <a:spcPts val="0"/>
                        </a:spcAft>
                      </a:pPr>
                      <a:r>
                        <a:rPr lang="en-GB" sz="1200" dirty="0">
                          <a:effectLst/>
                        </a:rPr>
                        <a:t>CT1</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endParaRPr lang="en-GB" sz="1200" dirty="0">
                        <a:effectLst/>
                        <a:latin typeface="Times New Roman" panose="02020603050405020304" pitchFamily="18" charset="0"/>
                      </a:endParaRPr>
                    </a:p>
                  </a:txBody>
                  <a:tcPr marL="78346" marR="78346" marT="39176" marB="39176"/>
                </a:tc>
              </a:tr>
              <a:tr h="373926">
                <a:tc>
                  <a:txBody>
                    <a:bodyPr/>
                    <a:lstStyle/>
                    <a:p>
                      <a:pPr>
                        <a:spcAft>
                          <a:spcPts val="0"/>
                        </a:spcAft>
                      </a:pPr>
                      <a:r>
                        <a:rPr lang="en-GB" sz="1400" b="1" u="sng" kern="1200" dirty="0">
                          <a:solidFill>
                            <a:schemeClr val="tx1"/>
                          </a:solidFill>
                          <a:effectLst/>
                          <a:latin typeface="+mn-lt"/>
                          <a:ea typeface="+mn-ea"/>
                          <a:cs typeface="+mn-cs"/>
                          <a:hlinkClick r:id="rId6"/>
                        </a:rPr>
                        <a:t>CP-160476</a:t>
                      </a:r>
                      <a:endParaRPr lang="en-GB" sz="1400" b="1" u="sng" kern="1200" dirty="0">
                        <a:solidFill>
                          <a:schemeClr val="tx1"/>
                        </a:solidFill>
                        <a:effectLst/>
                        <a:latin typeface="+mn-lt"/>
                        <a:ea typeface="+mn-ea"/>
                        <a:cs typeface="+mn-cs"/>
                      </a:endParaRPr>
                    </a:p>
                  </a:txBody>
                  <a:tcPr marL="8161" marR="8161" marT="8162" marB="0"/>
                </a:tc>
                <a:tc>
                  <a:txBody>
                    <a:bodyPr/>
                    <a:lstStyle/>
                    <a:p>
                      <a:pPr>
                        <a:spcAft>
                          <a:spcPts val="0"/>
                        </a:spcAft>
                      </a:pPr>
                      <a:r>
                        <a:rPr lang="en-US" sz="1200">
                          <a:effectLst/>
                        </a:rPr>
                        <a:t>New WID on CT aspects of Support of Emergency services over WLAN – phase 2</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pPr>
                        <a:spcAft>
                          <a:spcPts val="0"/>
                        </a:spcAft>
                      </a:pPr>
                      <a:r>
                        <a:rPr lang="en-GB" sz="1200" dirty="0">
                          <a:effectLst/>
                        </a:rPr>
                        <a:t>CT1</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endParaRPr lang="en-GB" sz="1200" dirty="0">
                        <a:effectLst/>
                        <a:latin typeface="Times New Roman" panose="02020603050405020304" pitchFamily="18" charset="0"/>
                      </a:endParaRPr>
                    </a:p>
                  </a:txBody>
                  <a:tcPr marL="78346" marR="78346" marT="39176" marB="39176"/>
                </a:tc>
              </a:tr>
              <a:tr h="330780">
                <a:tc>
                  <a:txBody>
                    <a:bodyPr/>
                    <a:lstStyle/>
                    <a:p>
                      <a:pPr>
                        <a:spcAft>
                          <a:spcPts val="0"/>
                        </a:spcAft>
                      </a:pPr>
                      <a:r>
                        <a:rPr lang="en-GB" sz="1400" b="1" u="sng" kern="1200" dirty="0">
                          <a:solidFill>
                            <a:schemeClr val="tx1"/>
                          </a:solidFill>
                          <a:effectLst/>
                          <a:latin typeface="+mn-lt"/>
                          <a:ea typeface="+mn-ea"/>
                          <a:cs typeface="+mn-cs"/>
                          <a:hlinkClick r:id="rId7"/>
                        </a:rPr>
                        <a:t>CP-160477</a:t>
                      </a:r>
                      <a:endParaRPr lang="en-GB" sz="1400" b="1" u="sng" kern="1200" dirty="0">
                        <a:solidFill>
                          <a:schemeClr val="tx1"/>
                        </a:solidFill>
                        <a:effectLst/>
                        <a:latin typeface="+mn-lt"/>
                        <a:ea typeface="+mn-ea"/>
                        <a:cs typeface="+mn-cs"/>
                      </a:endParaRPr>
                    </a:p>
                  </a:txBody>
                  <a:tcPr marL="8161" marR="8161" marT="8162" marB="0"/>
                </a:tc>
                <a:tc>
                  <a:txBody>
                    <a:bodyPr/>
                    <a:lstStyle/>
                    <a:p>
                      <a:pPr>
                        <a:spcAft>
                          <a:spcPts val="0"/>
                        </a:spcAft>
                      </a:pPr>
                      <a:r>
                        <a:rPr lang="en-US" sz="1200">
                          <a:effectLst/>
                        </a:rPr>
                        <a:t>New WID on AT Commands for CIoT</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pPr>
                        <a:spcAft>
                          <a:spcPts val="0"/>
                        </a:spcAft>
                      </a:pPr>
                      <a:r>
                        <a:rPr lang="en-GB" sz="1200">
                          <a:effectLst/>
                        </a:rPr>
                        <a:t>CT1</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endParaRPr lang="en-GB" sz="1200" dirty="0">
                        <a:effectLst/>
                        <a:latin typeface="Times New Roman" panose="02020603050405020304" pitchFamily="18" charset="0"/>
                      </a:endParaRPr>
                    </a:p>
                  </a:txBody>
                  <a:tcPr marL="78346" marR="78346" marT="39176" marB="39176"/>
                </a:tc>
              </a:tr>
              <a:tr h="353334">
                <a:tc>
                  <a:txBody>
                    <a:bodyPr/>
                    <a:lstStyle/>
                    <a:p>
                      <a:pPr>
                        <a:spcAft>
                          <a:spcPts val="0"/>
                        </a:spcAft>
                      </a:pPr>
                      <a:r>
                        <a:rPr lang="en-GB" sz="1400" b="1" u="sng" kern="1200" dirty="0">
                          <a:solidFill>
                            <a:schemeClr val="tx1"/>
                          </a:solidFill>
                          <a:effectLst/>
                          <a:latin typeface="+mn-lt"/>
                          <a:ea typeface="+mn-ea"/>
                          <a:cs typeface="+mn-cs"/>
                          <a:hlinkClick r:id="rId8"/>
                        </a:rPr>
                        <a:t>CP-160478</a:t>
                      </a:r>
                      <a:endParaRPr lang="en-GB" sz="1400" b="1" u="sng" kern="1200" dirty="0">
                        <a:solidFill>
                          <a:schemeClr val="tx1"/>
                        </a:solidFill>
                        <a:effectLst/>
                        <a:latin typeface="+mn-lt"/>
                        <a:ea typeface="+mn-ea"/>
                        <a:cs typeface="+mn-cs"/>
                      </a:endParaRPr>
                    </a:p>
                  </a:txBody>
                  <a:tcPr marL="8161" marR="8161" marT="8162" marB="0"/>
                </a:tc>
                <a:tc>
                  <a:txBody>
                    <a:bodyPr/>
                    <a:lstStyle/>
                    <a:p>
                      <a:pPr>
                        <a:spcAft>
                          <a:spcPts val="0"/>
                        </a:spcAft>
                      </a:pPr>
                      <a:r>
                        <a:rPr lang="en-US" sz="1200">
                          <a:effectLst/>
                        </a:rPr>
                        <a:t>New WID on CT Aspects of Robust Call Setup for VoLTE subscriber in LTE</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pPr>
                        <a:spcAft>
                          <a:spcPts val="0"/>
                        </a:spcAft>
                      </a:pPr>
                      <a:r>
                        <a:rPr lang="en-GB" sz="1200">
                          <a:effectLst/>
                        </a:rPr>
                        <a:t>CT1</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endParaRPr lang="en-GB" sz="1200" dirty="0">
                        <a:effectLst/>
                        <a:latin typeface="Times New Roman" panose="02020603050405020304" pitchFamily="18" charset="0"/>
                      </a:endParaRPr>
                    </a:p>
                  </a:txBody>
                  <a:tcPr marL="78346" marR="78346" marT="39176" marB="39176"/>
                </a:tc>
              </a:tr>
              <a:tr h="353334">
                <a:tc>
                  <a:txBody>
                    <a:bodyPr/>
                    <a:lstStyle/>
                    <a:p>
                      <a:pPr>
                        <a:spcAft>
                          <a:spcPts val="0"/>
                        </a:spcAft>
                      </a:pPr>
                      <a:r>
                        <a:rPr lang="en-GB" sz="1400" b="1" u="sng" kern="1200" dirty="0">
                          <a:solidFill>
                            <a:schemeClr val="tx1"/>
                          </a:solidFill>
                          <a:effectLst/>
                          <a:latin typeface="+mn-lt"/>
                          <a:ea typeface="+mn-ea"/>
                          <a:cs typeface="+mn-cs"/>
                          <a:hlinkClick r:id="rId9"/>
                        </a:rPr>
                        <a:t>CP-160479</a:t>
                      </a:r>
                      <a:endParaRPr lang="en-GB" sz="1400" b="1" u="sng" kern="1200" dirty="0">
                        <a:solidFill>
                          <a:schemeClr val="tx1"/>
                        </a:solidFill>
                        <a:effectLst/>
                        <a:latin typeface="+mn-lt"/>
                        <a:ea typeface="+mn-ea"/>
                        <a:cs typeface="+mn-cs"/>
                      </a:endParaRPr>
                    </a:p>
                  </a:txBody>
                  <a:tcPr marL="8161" marR="8161" marT="8162" marB="0"/>
                </a:tc>
                <a:tc>
                  <a:txBody>
                    <a:bodyPr/>
                    <a:lstStyle/>
                    <a:p>
                      <a:pPr>
                        <a:spcAft>
                          <a:spcPts val="0"/>
                        </a:spcAft>
                      </a:pPr>
                      <a:r>
                        <a:rPr lang="en-US" sz="1200">
                          <a:effectLst/>
                        </a:rPr>
                        <a:t>New WID on CT Aspects of S8 Home Routing Architecture for VoLTE</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pPr>
                        <a:spcAft>
                          <a:spcPts val="0"/>
                        </a:spcAft>
                      </a:pPr>
                      <a:r>
                        <a:rPr lang="en-GB" sz="1200">
                          <a:effectLst/>
                        </a:rPr>
                        <a:t>CT1</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endParaRPr lang="en-GB" sz="1200" dirty="0">
                        <a:effectLst/>
                        <a:latin typeface="Times New Roman" panose="02020603050405020304" pitchFamily="18" charset="0"/>
                      </a:endParaRPr>
                    </a:p>
                  </a:txBody>
                  <a:tcPr marL="78346" marR="78346" marT="39176" marB="39176"/>
                </a:tc>
              </a:tr>
              <a:tr h="444117">
                <a:tc>
                  <a:txBody>
                    <a:bodyPr/>
                    <a:lstStyle/>
                    <a:p>
                      <a:pPr>
                        <a:spcAft>
                          <a:spcPts val="0"/>
                        </a:spcAft>
                      </a:pPr>
                      <a:r>
                        <a:rPr lang="en-GB" sz="1400" b="1" u="sng" kern="1200" dirty="0" smtClean="0">
                          <a:solidFill>
                            <a:schemeClr val="tx1"/>
                          </a:solidFill>
                          <a:effectLst/>
                          <a:latin typeface="+mn-lt"/>
                          <a:ea typeface="+mn-ea"/>
                          <a:cs typeface="+mn-cs"/>
                        </a:rPr>
                        <a:t>CP-160584</a:t>
                      </a:r>
                      <a:endParaRPr lang="en-GB" sz="1400" b="1" u="sng" kern="1200" dirty="0">
                        <a:solidFill>
                          <a:schemeClr val="tx1"/>
                        </a:solidFill>
                        <a:effectLst/>
                        <a:latin typeface="+mn-lt"/>
                        <a:ea typeface="+mn-ea"/>
                        <a:cs typeface="+mn-cs"/>
                      </a:endParaRPr>
                    </a:p>
                  </a:txBody>
                  <a:tcPr marL="8161" marR="8161" marT="8162" marB="0"/>
                </a:tc>
                <a:tc>
                  <a:txBody>
                    <a:bodyPr/>
                    <a:lstStyle/>
                    <a:p>
                      <a:pPr>
                        <a:spcAft>
                          <a:spcPts val="0"/>
                        </a:spcAft>
                      </a:pPr>
                      <a:r>
                        <a:rPr lang="en-US" sz="1200">
                          <a:effectLst/>
                        </a:rPr>
                        <a:t>New WID on CT aspects of V2X Services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pPr>
                        <a:spcAft>
                          <a:spcPts val="0"/>
                        </a:spcAft>
                      </a:pPr>
                      <a:r>
                        <a:rPr lang="en-GB" sz="1200">
                          <a:effectLst/>
                        </a:rPr>
                        <a:t>CT1</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pPr>
                        <a:spcAft>
                          <a:spcPts val="0"/>
                        </a:spcAft>
                      </a:pPr>
                      <a:r>
                        <a:rPr lang="en-GB" sz="1200" dirty="0" smtClean="0">
                          <a:effectLst/>
                        </a:rPr>
                        <a:t>24.385, 24.386, 29.387, 29.388, 29.389</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78346" marR="78346" marT="39176" marB="39176"/>
                </a:tc>
              </a:tr>
              <a:tr h="330780">
                <a:tc>
                  <a:txBody>
                    <a:bodyPr/>
                    <a:lstStyle/>
                    <a:p>
                      <a:pPr>
                        <a:spcAft>
                          <a:spcPts val="0"/>
                        </a:spcAft>
                      </a:pPr>
                      <a:r>
                        <a:rPr lang="en-GB" sz="1400" b="1" u="sng" kern="1200" dirty="0">
                          <a:solidFill>
                            <a:schemeClr val="tx1"/>
                          </a:solidFill>
                          <a:effectLst/>
                          <a:latin typeface="+mn-lt"/>
                          <a:ea typeface="+mn-ea"/>
                          <a:cs typeface="+mn-cs"/>
                          <a:hlinkClick r:id="rId10"/>
                        </a:rPr>
                        <a:t>CP-160481</a:t>
                      </a:r>
                      <a:endParaRPr lang="en-GB" sz="1400" b="1" u="sng" kern="1200" dirty="0">
                        <a:solidFill>
                          <a:schemeClr val="tx1"/>
                        </a:solidFill>
                        <a:effectLst/>
                        <a:latin typeface="+mn-lt"/>
                        <a:ea typeface="+mn-ea"/>
                        <a:cs typeface="+mn-cs"/>
                      </a:endParaRPr>
                    </a:p>
                  </a:txBody>
                  <a:tcPr marL="8161" marR="8161" marT="8162" marB="0"/>
                </a:tc>
                <a:tc>
                  <a:txBody>
                    <a:bodyPr/>
                    <a:lstStyle/>
                    <a:p>
                      <a:pPr>
                        <a:spcAft>
                          <a:spcPts val="0"/>
                        </a:spcAft>
                      </a:pPr>
                      <a:r>
                        <a:rPr lang="en-US" sz="1200" dirty="0">
                          <a:effectLst/>
                        </a:rPr>
                        <a:t>New WID on SIP Reason header extension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pPr>
                        <a:spcAft>
                          <a:spcPts val="0"/>
                        </a:spcAft>
                      </a:pPr>
                      <a:r>
                        <a:rPr lang="en-GB" sz="1200">
                          <a:effectLst/>
                        </a:rPr>
                        <a:t>CT1</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8161" marR="8161" marT="8162" marB="0"/>
                </a:tc>
                <a:tc>
                  <a:txBody>
                    <a:bodyPr/>
                    <a:lstStyle/>
                    <a:p>
                      <a:endParaRPr lang="en-GB" sz="1200" dirty="0">
                        <a:effectLst/>
                        <a:latin typeface="Times New Roman" panose="02020603050405020304" pitchFamily="18" charset="0"/>
                      </a:endParaRPr>
                    </a:p>
                  </a:txBody>
                  <a:tcPr marL="78346" marR="78346" marT="39176" marB="39176"/>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p:nvPr>
        </p:nvSpPr>
        <p:spPr>
          <a:xfrm>
            <a:off x="598488" y="274638"/>
            <a:ext cx="6937375" cy="1143000"/>
          </a:xfrm>
        </p:spPr>
        <p:txBody>
          <a:bodyPr/>
          <a:lstStyle/>
          <a:p>
            <a:r>
              <a:rPr lang="nb-NO" altLang="en-US" smtClean="0">
                <a:latin typeface="Arial" charset="0"/>
                <a:cs typeface="Arial" charset="0"/>
              </a:rPr>
              <a:t>Rel-13 Specifications for Approval</a:t>
            </a:r>
            <a:endParaRPr lang="en-US" altLang="en-US" smtClean="0">
              <a:latin typeface="Arial" charset="0"/>
              <a:cs typeface="Arial" charset="0"/>
            </a:endParaRPr>
          </a:p>
        </p:txBody>
      </p:sp>
      <p:sp>
        <p:nvSpPr>
          <p:cNvPr id="15363" name="Rectangle 4"/>
          <p:cNvSpPr>
            <a:spLocks noChangeArrowheads="1"/>
          </p:cNvSpPr>
          <p:nvPr/>
        </p:nvSpPr>
        <p:spPr bwMode="auto">
          <a:xfrm>
            <a:off x="2047875" y="1924050"/>
            <a:ext cx="4760913"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5364" name="Rectangle 159"/>
          <p:cNvSpPr>
            <a:spLocks noChangeArrowheads="1"/>
          </p:cNvSpPr>
          <p:nvPr/>
        </p:nvSpPr>
        <p:spPr bwMode="auto">
          <a:xfrm>
            <a:off x="0" y="2498725"/>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5365" name="Rectangle 576"/>
          <p:cNvSpPr>
            <a:spLocks noChangeArrowheads="1"/>
          </p:cNvSpPr>
          <p:nvPr/>
        </p:nvSpPr>
        <p:spPr bwMode="auto">
          <a:xfrm>
            <a:off x="0" y="2695575"/>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5366" name="Rectangle 693"/>
          <p:cNvSpPr>
            <a:spLocks noChangeArrowheads="1"/>
          </p:cNvSpPr>
          <p:nvPr/>
        </p:nvSpPr>
        <p:spPr bwMode="auto">
          <a:xfrm>
            <a:off x="-49213" y="2940050"/>
            <a:ext cx="9144001"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5367" name="Rectangle 821"/>
          <p:cNvSpPr>
            <a:spLocks noChangeArrowheads="1"/>
          </p:cNvSpPr>
          <p:nvPr/>
        </p:nvSpPr>
        <p:spPr bwMode="auto">
          <a:xfrm>
            <a:off x="0" y="2940050"/>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5368" name="Rectangle 913"/>
          <p:cNvSpPr>
            <a:spLocks noChangeArrowheads="1"/>
          </p:cNvSpPr>
          <p:nvPr/>
        </p:nvSpPr>
        <p:spPr bwMode="auto">
          <a:xfrm>
            <a:off x="-49213" y="1962150"/>
            <a:ext cx="9144001"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5369" name="Rectangle 1151"/>
          <p:cNvSpPr>
            <a:spLocks noChangeArrowheads="1"/>
          </p:cNvSpPr>
          <p:nvPr/>
        </p:nvSpPr>
        <p:spPr bwMode="auto">
          <a:xfrm>
            <a:off x="0" y="2573338"/>
            <a:ext cx="9144000" cy="0"/>
          </a:xfrm>
          <a:prstGeom prst="rect">
            <a:avLst/>
          </a:prstGeom>
          <a:solidFill>
            <a:srgbClr val="FFFFFF"/>
          </a:solidFill>
          <a:ln w="9525">
            <a:noFill/>
            <a:miter lim="800000"/>
            <a:headEnd/>
            <a:tailEnd/>
          </a:ln>
          <a:effectLst/>
        </p:spPr>
        <p:txBody>
          <a:bodyPr wrap="none" anchor="ctr">
            <a:spAutoFit/>
          </a:bodyPr>
          <a:lstStyle/>
          <a:p>
            <a:endParaRPr lang="en-US" altLang="en-US"/>
          </a:p>
        </p:txBody>
      </p:sp>
      <p:sp>
        <p:nvSpPr>
          <p:cNvPr id="15370" name="Rectangle 3"/>
          <p:cNvSpPr txBox="1">
            <a:spLocks noChangeArrowheads="1"/>
          </p:cNvSpPr>
          <p:nvPr/>
        </p:nvSpPr>
        <p:spPr bwMode="auto">
          <a:xfrm>
            <a:off x="349250" y="1638300"/>
            <a:ext cx="8686800" cy="4627563"/>
          </a:xfrm>
          <a:prstGeom prst="rect">
            <a:avLst/>
          </a:prstGeom>
          <a:noFill/>
          <a:ln w="12700">
            <a:noFill/>
            <a:miter lim="800000"/>
            <a:headEnd/>
            <a:tailEnd/>
          </a:ln>
        </p:spPr>
        <p:txBody>
          <a:bodyPr lIns="90488" tIns="44450" rIns="90488" bIns="44450"/>
          <a:lstStyle/>
          <a:p>
            <a:pPr>
              <a:spcBef>
                <a:spcPct val="20000"/>
              </a:spcBef>
            </a:pPr>
            <a:endParaRPr lang="en-US" altLang="ja-JP" sz="2000" b="1">
              <a:latin typeface="Calibri" pitchFamily="34" charset="0"/>
              <a:ea typeface="MS PGothic" pitchFamily="34" charset="-128"/>
            </a:endParaRPr>
          </a:p>
          <a:p>
            <a:pPr marL="742950" lvl="1" indent="-285750">
              <a:lnSpc>
                <a:spcPct val="90000"/>
              </a:lnSpc>
              <a:spcBef>
                <a:spcPct val="20000"/>
              </a:spcBef>
              <a:buClr>
                <a:srgbClr val="C00000"/>
              </a:buClr>
            </a:pPr>
            <a:endParaRPr lang="en-US" altLang="ja-JP" sz="1800">
              <a:latin typeface="Calibri" pitchFamily="34" charset="0"/>
              <a:ea typeface="MS PGothic" pitchFamily="34" charset="-128"/>
            </a:endParaRPr>
          </a:p>
        </p:txBody>
      </p:sp>
      <p:graphicFrame>
        <p:nvGraphicFramePr>
          <p:cNvPr id="13" name="Content Placeholder 3"/>
          <p:cNvGraphicFramePr>
            <a:graphicFrameLocks/>
          </p:cNvGraphicFramePr>
          <p:nvPr>
            <p:extLst>
              <p:ext uri="{D42A27DB-BD31-4B8C-83A1-F6EECF244321}">
                <p14:modId xmlns:p14="http://schemas.microsoft.com/office/powerpoint/2010/main" val="3388961815"/>
              </p:ext>
            </p:extLst>
          </p:nvPr>
        </p:nvGraphicFramePr>
        <p:xfrm>
          <a:off x="476250" y="1535113"/>
          <a:ext cx="8304213" cy="871506"/>
        </p:xfrm>
        <a:graphic>
          <a:graphicData uri="http://schemas.openxmlformats.org/drawingml/2006/table">
            <a:tbl>
              <a:tblPr firstRow="1" bandRow="1">
                <a:tableStyleId>{5C22544A-7EE6-4342-B048-85BDC9FD1C3A}</a:tableStyleId>
              </a:tblPr>
              <a:tblGrid>
                <a:gridCol w="1213581"/>
                <a:gridCol w="6337651"/>
                <a:gridCol w="752981"/>
              </a:tblGrid>
              <a:tr h="383826">
                <a:tc>
                  <a:txBody>
                    <a:bodyPr/>
                    <a:lstStyle/>
                    <a:p>
                      <a:r>
                        <a:rPr lang="en-GB" sz="1800" dirty="0" smtClean="0">
                          <a:latin typeface="Arial" pitchFamily="34" charset="0"/>
                          <a:cs typeface="Arial" pitchFamily="34" charset="0"/>
                        </a:rPr>
                        <a:t>CP-</a:t>
                      </a:r>
                      <a:r>
                        <a:rPr lang="en-GB" sz="1800" dirty="0" err="1" smtClean="0">
                          <a:latin typeface="Arial" pitchFamily="34" charset="0"/>
                          <a:cs typeface="Arial" pitchFamily="34" charset="0"/>
                        </a:rPr>
                        <a:t>num</a:t>
                      </a:r>
                      <a:endParaRPr lang="en-GB" sz="1800" dirty="0">
                        <a:latin typeface="Arial" pitchFamily="34" charset="0"/>
                        <a:cs typeface="Arial" pitchFamily="34" charset="0"/>
                      </a:endParaRPr>
                    </a:p>
                  </a:txBody>
                  <a:tcPr marL="91436" marR="91436" marT="45724" marB="45724"/>
                </a:tc>
                <a:tc>
                  <a:txBody>
                    <a:bodyPr/>
                    <a:lstStyle/>
                    <a:p>
                      <a:r>
                        <a:rPr lang="en-GB" sz="1800" dirty="0" smtClean="0">
                          <a:latin typeface="Arial" pitchFamily="34" charset="0"/>
                          <a:cs typeface="Arial" pitchFamily="34" charset="0"/>
                        </a:rPr>
                        <a:t>Title</a:t>
                      </a:r>
                      <a:endParaRPr lang="en-GB" sz="1800" dirty="0">
                        <a:latin typeface="Arial" pitchFamily="34" charset="0"/>
                        <a:cs typeface="Arial" pitchFamily="34" charset="0"/>
                      </a:endParaRPr>
                    </a:p>
                  </a:txBody>
                  <a:tcPr marL="91436" marR="91436" marT="45724" marB="45724"/>
                </a:tc>
                <a:tc>
                  <a:txBody>
                    <a:bodyPr/>
                    <a:lstStyle/>
                    <a:p>
                      <a:r>
                        <a:rPr lang="en-GB" sz="1800" dirty="0" smtClean="0">
                          <a:latin typeface="Arial" pitchFamily="34" charset="0"/>
                          <a:cs typeface="Arial" pitchFamily="34" charset="0"/>
                        </a:rPr>
                        <a:t>WG</a:t>
                      </a:r>
                      <a:endParaRPr lang="en-GB" sz="1800" dirty="0">
                        <a:latin typeface="Arial" pitchFamily="34" charset="0"/>
                        <a:cs typeface="Arial" pitchFamily="34" charset="0"/>
                      </a:endParaRPr>
                    </a:p>
                  </a:txBody>
                  <a:tcPr marL="91436" marR="91436" marT="45724" marB="45724"/>
                </a:tc>
              </a:tr>
              <a:tr h="377983">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GB" sz="1600" b="1" i="0" u="sng" strike="noStrike" cap="none" normalizeH="0" baseline="0" dirty="0" smtClean="0">
                          <a:ln>
                            <a:noFill/>
                          </a:ln>
                          <a:solidFill>
                            <a:srgbClr val="0000FF"/>
                          </a:solidFill>
                          <a:effectLst/>
                          <a:latin typeface="Arial" charset="0"/>
                          <a:cs typeface="Arial" charset="0"/>
                          <a:hlinkClick r:id="rId2"/>
                        </a:rPr>
                        <a:t>CP-160414</a:t>
                      </a:r>
                      <a:endParaRPr kumimoji="0" lang="en-GB" sz="1600" b="1" i="0" u="sng" strike="noStrike" cap="none" normalizeH="0" baseline="0" dirty="0" smtClean="0">
                        <a:ln>
                          <a:noFill/>
                        </a:ln>
                        <a:solidFill>
                          <a:srgbClr val="0000FF"/>
                        </a:solidFill>
                        <a:effectLst/>
                        <a:latin typeface="Arial" charset="0"/>
                        <a:cs typeface="Arial" charset="0"/>
                      </a:endParaRPr>
                    </a:p>
                  </a:txBody>
                  <a:tcPr marL="0" marR="0" marT="0" marB="0" horzOverflow="overflow"/>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3GPP TR 29.819 v2.0.0. on: Study on Impacts of the Diameter Base Protocol Specification</a:t>
                      </a:r>
                    </a:p>
                  </a:txBody>
                  <a:tcPr marL="0" marR="0" marT="0" marB="0" horzOverflow="overflow"/>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chemeClr val="tx1"/>
                          </a:solidFill>
                          <a:effectLst/>
                          <a:latin typeface="Arial" charset="0"/>
                          <a:cs typeface="Arial" charset="0"/>
                        </a:rPr>
                        <a:t>CT4</a:t>
                      </a:r>
                    </a:p>
                  </a:txBody>
                  <a:tcPr marL="0" marR="0" marT="0" marB="0" horzOverflow="overflow"/>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Arial" pitchFamily="34" charset="0"/>
                <a:cs typeface="Arial" pitchFamily="34" charset="0"/>
              </a:rPr>
              <a:t>CRs</a:t>
            </a:r>
            <a:endParaRPr lang="en-GB" dirty="0">
              <a:latin typeface="Arial" pitchFamily="34" charset="0"/>
              <a:cs typeface="Arial" pitchFamily="34" charset="0"/>
            </a:endParaRPr>
          </a:p>
        </p:txBody>
      </p:sp>
      <p:sp>
        <p:nvSpPr>
          <p:cNvPr id="7" name="Espace réservé du contenu 6"/>
          <p:cNvSpPr>
            <a:spLocks noGrp="1"/>
          </p:cNvSpPr>
          <p:nvPr>
            <p:ph idx="1"/>
          </p:nvPr>
        </p:nvSpPr>
        <p:spPr/>
        <p:txBody>
          <a:bodyPr/>
          <a:lstStyle/>
          <a:p>
            <a:r>
              <a:rPr lang="en-US" dirty="0"/>
              <a:t>All the </a:t>
            </a:r>
            <a:r>
              <a:rPr lang="en-US" dirty="0" smtClean="0"/>
              <a:t>CT4 CRs </a:t>
            </a:r>
            <a:r>
              <a:rPr lang="en-US" dirty="0"/>
              <a:t>have been approved without any modification, </a:t>
            </a:r>
            <a:r>
              <a:rPr lang="en-US" dirty="0" smtClean="0"/>
              <a:t>except </a:t>
            </a:r>
            <a:r>
              <a:rPr lang="en-US" dirty="0"/>
              <a:t>the CRs on 29.274 on "Inclusion of UE TCP </a:t>
            </a:r>
            <a:r>
              <a:rPr lang="en-US" dirty="0" smtClean="0"/>
              <a:t>Port“:</a:t>
            </a:r>
            <a:endParaRPr lang="fr-FR" dirty="0"/>
          </a:p>
          <a:p>
            <a:pPr lvl="1"/>
            <a:r>
              <a:rPr lang="en-US" dirty="0"/>
              <a:t>CR-1767 on Rel-14 has been revised to capture the changes in </a:t>
            </a:r>
            <a:r>
              <a:rPr lang="en-US" dirty="0" err="1"/>
              <a:t>subclause</a:t>
            </a:r>
            <a:r>
              <a:rPr lang="en-US" dirty="0"/>
              <a:t> 7.2.9.1 of the Rel-13 CR that have been omitted in the Rel-14 mirror CR (CP-160586)</a:t>
            </a:r>
            <a:endParaRPr lang="fr-FR" dirty="0"/>
          </a:p>
          <a:p>
            <a:pPr lvl="1"/>
            <a:r>
              <a:rPr lang="en-US" dirty="0"/>
              <a:t>CR-1757 on Rel-13 has been revised to correct the coversheet. The list of "Clause affected" was not exhaustive (CP-160586</a:t>
            </a:r>
            <a:r>
              <a:rPr lang="en-US" dirty="0" smtClean="0"/>
              <a:t>).</a:t>
            </a:r>
          </a:p>
          <a:p>
            <a:pPr lvl="1"/>
            <a:r>
              <a:rPr lang="en-US" dirty="0" smtClean="0"/>
              <a:t>Both </a:t>
            </a:r>
            <a:r>
              <a:rPr lang="en-US" dirty="0"/>
              <a:t>revised CRs have been approved.</a:t>
            </a:r>
            <a:endParaRPr lang="fr-FR" dirty="0"/>
          </a:p>
          <a:p>
            <a:endParaRPr lang="fr-F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MCPTT </a:t>
            </a:r>
            <a:r>
              <a:rPr lang="en-US" dirty="0"/>
              <a:t>Security related </a:t>
            </a:r>
            <a:r>
              <a:rPr lang="en-US" dirty="0" smtClean="0"/>
              <a:t>CRs</a:t>
            </a:r>
            <a:r>
              <a:rPr lang="en-US" dirty="0"/>
              <a:t> agreed at CT1#99 and CT4#74</a:t>
            </a:r>
            <a:endParaRPr lang="fr-FR" dirty="0"/>
          </a:p>
        </p:txBody>
      </p:sp>
      <p:sp>
        <p:nvSpPr>
          <p:cNvPr id="3" name="Espace réservé du contenu 2"/>
          <p:cNvSpPr>
            <a:spLocks noGrp="1"/>
          </p:cNvSpPr>
          <p:nvPr>
            <p:ph idx="1"/>
          </p:nvPr>
        </p:nvSpPr>
        <p:spPr/>
        <p:txBody>
          <a:bodyPr/>
          <a:lstStyle/>
          <a:p>
            <a:r>
              <a:rPr lang="en-US" dirty="0" smtClean="0"/>
              <a:t>At </a:t>
            </a:r>
            <a:r>
              <a:rPr lang="en-US" dirty="0"/>
              <a:t>CT1#99 and CT4#74, CT1 and CT4 agreed a confidentiality protection solution for XML attributes which was not fully endorsed by SA3 and challenged by some delegates. After discussion in the plenary, CT approved the CRs in CR pack CP-160498 and CP-160425: (C1-163734, C1-163921, C4-164246 and C4-164247</a:t>
            </a:r>
            <a:r>
              <a:rPr lang="en-US" dirty="0" smtClean="0"/>
              <a:t>).</a:t>
            </a:r>
          </a:p>
          <a:p>
            <a:r>
              <a:rPr lang="en-US" dirty="0"/>
              <a:t>If there is any issue with the agreed solution, SA3 will be able to provide feedback and inputs to CT1/CT4 to correct/modify the agreed integrity/confidentiality protection mechanisms</a:t>
            </a:r>
            <a:endParaRPr lang="fr-FR" dirty="0"/>
          </a:p>
        </p:txBody>
      </p:sp>
    </p:spTree>
    <p:extLst>
      <p:ext uri="{BB962C8B-B14F-4D97-AF65-F5344CB8AC3E}">
        <p14:creationId xmlns:p14="http://schemas.microsoft.com/office/powerpoint/2010/main" val="7743923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4737" y="2066925"/>
            <a:ext cx="7772400" cy="1362075"/>
          </a:xfrm>
        </p:spPr>
        <p:txBody>
          <a:bodyPr/>
          <a:lstStyle/>
          <a:p>
            <a:pPr algn="ctr"/>
            <a:r>
              <a:rPr lang="fi-FI" altLang="de-DE" dirty="0">
                <a:solidFill>
                  <a:srgbClr val="FF3300"/>
                </a:solidFill>
                <a:cs typeface="Arial" charset="0"/>
              </a:rPr>
              <a:t>TSG </a:t>
            </a:r>
            <a:r>
              <a:rPr lang="fi-FI" altLang="de-DE" dirty="0" smtClean="0">
                <a:solidFill>
                  <a:srgbClr val="FF3300"/>
                </a:solidFill>
                <a:cs typeface="Arial" charset="0"/>
              </a:rPr>
              <a:t>SA#73</a:t>
            </a:r>
            <a:endParaRPr lang="fr-FR" dirty="0"/>
          </a:p>
        </p:txBody>
      </p:sp>
    </p:spTree>
    <p:extLst>
      <p:ext uri="{BB962C8B-B14F-4D97-AF65-F5344CB8AC3E}">
        <p14:creationId xmlns:p14="http://schemas.microsoft.com/office/powerpoint/2010/main" val="1033719013"/>
      </p:ext>
    </p:extLst>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37934</TotalTime>
  <Words>751</Words>
  <Application>Microsoft Office PowerPoint</Application>
  <PresentationFormat>Affichage à l'écran (4:3)</PresentationFormat>
  <Paragraphs>145</Paragraphs>
  <Slides>13</Slides>
  <Notes>1</Notes>
  <HiddenSlides>0</HiddenSlides>
  <MMClips>0</MMClips>
  <ScaleCrop>false</ScaleCrop>
  <HeadingPairs>
    <vt:vector size="4" baseType="variant">
      <vt:variant>
        <vt:lpstr>Thème</vt:lpstr>
      </vt:variant>
      <vt:variant>
        <vt:i4>2</vt:i4>
      </vt:variant>
      <vt:variant>
        <vt:lpstr>Titres des diapositives</vt:lpstr>
      </vt:variant>
      <vt:variant>
        <vt:i4>13</vt:i4>
      </vt:variant>
    </vt:vector>
  </HeadingPairs>
  <TitlesOfParts>
    <vt:vector size="15" baseType="lpstr">
      <vt:lpstr>3gpp</vt:lpstr>
      <vt:lpstr>Custom Design</vt:lpstr>
      <vt:lpstr>Présentation PowerPoint</vt:lpstr>
      <vt:lpstr>TSG CT#73</vt:lpstr>
      <vt:lpstr>TSG CT Organisation </vt:lpstr>
      <vt:lpstr>Présentation PowerPoint</vt:lpstr>
      <vt:lpstr>Approved New Rel-14 WIs / SIs</vt:lpstr>
      <vt:lpstr>Rel-13 Specifications for Approval</vt:lpstr>
      <vt:lpstr>CRs</vt:lpstr>
      <vt:lpstr>MCPTT Security related CRs agreed at CT1#99 and CT4#74</vt:lpstr>
      <vt:lpstr>TSG SA#73</vt:lpstr>
      <vt:lpstr>Release 14 actual progress</vt:lpstr>
      <vt:lpstr>Rel-14 Stage 2</vt:lpstr>
      <vt:lpstr>Rel-14 Stage 3</vt:lpstr>
      <vt:lpstr>5G Timeline</vt:lpstr>
    </vt:vector>
  </TitlesOfParts>
  <Company>Nokia Oyj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Lionel Morand</cp:lastModifiedBy>
  <cp:revision>944</cp:revision>
  <dcterms:created xsi:type="dcterms:W3CDTF">2009-10-13T12:22:16Z</dcterms:created>
  <dcterms:modified xsi:type="dcterms:W3CDTF">2016-10-07T15:54:34Z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