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8"/>
    <p:sldMasterId id="2147483660" r:id="rId9"/>
    <p:sldMasterId id="2147483662" r:id="rId10"/>
    <p:sldMasterId id="2147483667" r:id="rId11"/>
    <p:sldMasterId id="2147483669" r:id="rId12"/>
    <p:sldMasterId id="2147483675" r:id="rId13"/>
    <p:sldMasterId id="2147483683" r:id="rId14"/>
  </p:sldMasterIdLst>
  <p:notesMasterIdLst>
    <p:notesMasterId r:id="rId29"/>
  </p:notesMasterIdLst>
  <p:handoutMasterIdLst>
    <p:handoutMasterId r:id="rId30"/>
  </p:handoutMasterIdLst>
  <p:sldIdLst>
    <p:sldId id="338" r:id="rId15"/>
    <p:sldId id="309" r:id="rId16"/>
    <p:sldId id="308" r:id="rId17"/>
    <p:sldId id="310" r:id="rId18"/>
    <p:sldId id="312" r:id="rId19"/>
    <p:sldId id="313" r:id="rId20"/>
    <p:sldId id="340" r:id="rId21"/>
    <p:sldId id="341" r:id="rId22"/>
    <p:sldId id="324" r:id="rId23"/>
    <p:sldId id="339" r:id="rId24"/>
    <p:sldId id="342" r:id="rId25"/>
    <p:sldId id="343" r:id="rId26"/>
    <p:sldId id="323" r:id="rId27"/>
    <p:sldId id="344"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6" orient="horz" pos="2935" userDrawn="1">
          <p15:clr>
            <a:srgbClr val="A4A3A4"/>
          </p15:clr>
        </p15:guide>
        <p15:guide id="7" orient="horz" pos="577" userDrawn="1">
          <p15:clr>
            <a:srgbClr val="A4A3A4"/>
          </p15:clr>
        </p15:guide>
        <p15:guide id="8" orient="horz" pos="169" userDrawn="1">
          <p15:clr>
            <a:srgbClr val="A4A3A4"/>
          </p15:clr>
        </p15:guide>
        <p15:guide id="9" orient="horz" pos="667" userDrawn="1">
          <p15:clr>
            <a:srgbClr val="A4A3A4"/>
          </p15:clr>
        </p15:guide>
        <p15:guide id="10" pos="249" userDrawn="1">
          <p15:clr>
            <a:srgbClr val="A4A3A4"/>
          </p15:clr>
        </p15:guide>
        <p15:guide id="11" pos="55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142"/>
    <a:srgbClr val="EDF2F5"/>
    <a:srgbClr val="4D5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6" autoAdjust="0"/>
    <p:restoredTop sz="94660"/>
  </p:normalViewPr>
  <p:slideViewPr>
    <p:cSldViewPr snapToGrid="0">
      <p:cViewPr varScale="1">
        <p:scale>
          <a:sx n="90" d="100"/>
          <a:sy n="90" d="100"/>
        </p:scale>
        <p:origin x="90" y="1062"/>
      </p:cViewPr>
      <p:guideLst>
        <p:guide orient="horz" pos="1620"/>
        <p:guide pos="2880"/>
        <p:guide orient="horz" pos="2935"/>
        <p:guide orient="horz" pos="577"/>
        <p:guide orient="horz" pos="169"/>
        <p:guide orient="horz" pos="667"/>
        <p:guide pos="249"/>
        <p:guide pos="5511"/>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23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Master" Target="slideMasters/slideMaster6.xml"/><Relationship Id="rId18" Type="http://schemas.openxmlformats.org/officeDocument/2006/relationships/slide" Target="slides/slide4.xml"/><Relationship Id="rId26"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slideMaster" Target="slideMasters/slideMaster5.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4.xml"/><Relationship Id="rId24" Type="http://schemas.openxmlformats.org/officeDocument/2006/relationships/slide" Target="slides/slide10.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10" Type="http://schemas.openxmlformats.org/officeDocument/2006/relationships/slideMaster" Target="slideMasters/slideMaster3.xml"/><Relationship Id="rId19" Type="http://schemas.openxmlformats.org/officeDocument/2006/relationships/slide" Target="slides/slide5.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slideMaster" Target="slideMasters/slideMaster7.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t>1/12/2018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t>‹#›</a:t>
            </a:fld>
            <a:endParaRPr lang="en-US"/>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06B7A-D931-4D98-BBAC-7D170C3BA55E}" type="datetimeFigureOut">
              <a:rPr lang="en-US" smtClean="0"/>
              <a:t>1/11/2018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FE8580-4ED0-43D7-A417-589F97953605}" type="slidenum">
              <a:rPr lang="en-US" smtClean="0"/>
              <a:t>‹#›</a:t>
            </a:fld>
            <a:endParaRPr lang="en-US"/>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75096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Nokia Pure Headline Ultra Light" panose="020B0204020202020204" pitchFamily="34" charset="0"/>
              </a:defRPr>
            </a:lvl1pPr>
          </a:lstStyle>
          <a:p>
            <a:pPr lvl="0"/>
            <a:r>
              <a:rPr lang="en-US" dirty="0"/>
              <a:t>Main headline in sentence case here</a:t>
            </a:r>
          </a:p>
        </p:txBody>
      </p:sp>
      <p:sp>
        <p:nvSpPr>
          <p:cNvPr id="6"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579158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1 Blue - EXTERNAL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1106619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5788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 Nokia Blue EX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581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417600" y="280800"/>
            <a:ext cx="8308800" cy="634766"/>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6"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10"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42818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191534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72957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57990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40533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78766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629841" y="273844"/>
            <a:ext cx="7886700" cy="994172"/>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3334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270735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42356907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33803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893573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75770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467317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74692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17132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2170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02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6321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618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9525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6800"/>
            <a:ext cx="1800000" cy="122237"/>
          </a:xfrm>
          <a:prstGeom prst="rect">
            <a:avLst/>
          </a:prstGeom>
          <a:noFill/>
        </p:spPr>
        <p:txBody>
          <a:bodyPr wrap="square" lIns="0" tIns="0" rIns="0" bIns="0" anchor="b">
            <a:spAutoFit/>
          </a:bodyPr>
          <a:lstStyle/>
          <a:p>
            <a:r>
              <a:rPr lang="en-US" sz="80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80" r:id="rId3"/>
    <p:sldLayoutId id="2147483681" r:id="rId4"/>
    <p:sldLayoutId id="2147483654" r:id="rId5"/>
    <p:sldLayoutId id="2147483678" r:id="rId6"/>
    <p:sldLayoutId id="2147483673" r:id="rId7"/>
    <p:sldLayoutId id="2147483679" r:id="rId8"/>
    <p:sldLayoutId id="2147483674" r:id="rId9"/>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9627140"/>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7" name="TextBox 16"/>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8"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117151274"/>
      </p:ext>
    </p:extLst>
  </p:cSld>
  <p:clrMap bg1="lt1" tx1="dk1" bg2="lt2" tx2="dk2" accent1="accent1" accent2="accent2" accent3="accent3" accent4="accent4" accent5="accent5" accent6="accent6" hlink="hlink" folHlink="folHlink"/>
  <p:sldLayoutIdLst>
    <p:sldLayoutId id="2147483670"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098006623"/>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75606006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143000" y="1629760"/>
            <a:ext cx="6858000" cy="1531226"/>
          </a:xfrm>
        </p:spPr>
        <p:txBody>
          <a:bodyPr>
            <a:normAutofit fontScale="90000"/>
          </a:bodyPr>
          <a:lstStyle/>
          <a:p>
            <a:r>
              <a:rPr lang="en-US" dirty="0"/>
              <a:t>Comparison of Encoding Proposals for </a:t>
            </a:r>
            <a:r>
              <a:rPr lang="en-GB" dirty="0" err="1"/>
              <a:t>Npcf_AMPolicyControl</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874987" y="3901679"/>
            <a:ext cx="7370379" cy="501129"/>
          </a:xfrm>
        </p:spPr>
        <p:txBody>
          <a:bodyPr/>
          <a:lstStyle/>
          <a:p>
            <a:r>
              <a:rPr lang="de-DE" dirty="0"/>
              <a:t>Source: Nokia, Nokia Shanghai-Bell</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143000" y="387939"/>
            <a:ext cx="6858000" cy="1241822"/>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685800">
              <a:spcBef>
                <a:spcPts val="750"/>
              </a:spcBef>
            </a:pPr>
            <a:r>
              <a:rPr lang="en-GB"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3GPP TSG CT3 Meeting #94				C3-18</a:t>
            </a:r>
            <a:r>
              <a:rPr lang="de-DE"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0054</a:t>
            </a:r>
            <a:endParaRPr lang="de-DE" sz="21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algn="l" defTabSz="685800">
              <a:spcBef>
                <a:spcPts val="750"/>
              </a:spcBef>
            </a:pPr>
            <a:r>
              <a:rPr lang="en-US"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Gothenburg, Sweden, 22 - 26 January 2018</a:t>
            </a:r>
            <a:endParaRPr lang="de-DE" sz="1800" dirty="0">
              <a:solidFill>
                <a:prstClr val="black"/>
              </a:solidFill>
              <a:latin typeface="Calibri" panose="020F0502020204030204"/>
            </a:endParaRPr>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EE5043-1088-45C1-B441-03DAF19B6EDD}"/>
              </a:ext>
            </a:extLst>
          </p:cNvPr>
          <p:cNvSpPr>
            <a:spLocks noGrp="1"/>
          </p:cNvSpPr>
          <p:nvPr>
            <p:ph type="body" sz="quarter" idx="10"/>
          </p:nvPr>
        </p:nvSpPr>
        <p:spPr>
          <a:xfrm>
            <a:off x="417599" y="590400"/>
            <a:ext cx="8513749" cy="309600"/>
          </a:xfrm>
        </p:spPr>
        <p:txBody>
          <a:bodyPr/>
          <a:lstStyle/>
          <a:p>
            <a:r>
              <a:rPr lang="en-US" dirty="0"/>
              <a:t>Proposal 4 (1/2):</a:t>
            </a:r>
            <a:r>
              <a:rPr lang="de-DE" dirty="0"/>
              <a:t> </a:t>
            </a:r>
            <a:r>
              <a:rPr lang="de-DE" dirty="0" err="1"/>
              <a:t>Subscription</a:t>
            </a:r>
            <a:r>
              <a:rPr lang="de-DE" dirty="0"/>
              <a:t> </a:t>
            </a:r>
            <a:r>
              <a:rPr lang="de-DE" dirty="0" err="1"/>
              <a:t>resources</a:t>
            </a:r>
            <a:r>
              <a:rPr lang="de-DE" dirty="0"/>
              <a:t> at </a:t>
            </a:r>
            <a:r>
              <a:rPr lang="de-DE" dirty="0" err="1"/>
              <a:t>the</a:t>
            </a:r>
            <a:r>
              <a:rPr lang="de-DE" dirty="0"/>
              <a:t> PCF, </a:t>
            </a:r>
            <a:r>
              <a:rPr lang="de-DE" dirty="0" err="1"/>
              <a:t>Policy</a:t>
            </a:r>
            <a:r>
              <a:rPr lang="de-DE" dirty="0"/>
              <a:t> </a:t>
            </a:r>
            <a:r>
              <a:rPr lang="de-DE" dirty="0" err="1"/>
              <a:t>resources</a:t>
            </a:r>
            <a:r>
              <a:rPr lang="de-DE" dirty="0"/>
              <a:t> at PCF </a:t>
            </a:r>
            <a:r>
              <a:rPr lang="de-DE" dirty="0" err="1"/>
              <a:t>and</a:t>
            </a:r>
            <a:r>
              <a:rPr lang="de-DE" dirty="0"/>
              <a:t> AMF</a:t>
            </a:r>
          </a:p>
          <a:p>
            <a:endParaRPr lang="de-DE" dirty="0"/>
          </a:p>
        </p:txBody>
      </p:sp>
      <p:sp>
        <p:nvSpPr>
          <p:cNvPr id="4" name="Text Placeholder 3">
            <a:extLst>
              <a:ext uri="{FF2B5EF4-FFF2-40B4-BE49-F238E27FC236}">
                <a16:creationId xmlns:a16="http://schemas.microsoft.com/office/drawing/2014/main" id="{163152D8-1DDE-4CB9-8D3C-CC4F92D9DBBF}"/>
              </a:ext>
            </a:extLst>
          </p:cNvPr>
          <p:cNvSpPr>
            <a:spLocks noGrp="1"/>
          </p:cNvSpPr>
          <p:nvPr>
            <p:ph type="body" sz="quarter" idx="12"/>
          </p:nvPr>
        </p:nvSpPr>
        <p:spPr>
          <a:xfrm>
            <a:off x="409896" y="1224000"/>
            <a:ext cx="8308800" cy="3268800"/>
          </a:xfrm>
        </p:spPr>
        <p:txBody>
          <a:bodyPr/>
          <a:lstStyle/>
          <a:p>
            <a:r>
              <a:rPr lang="en-US" dirty="0"/>
              <a:t>Policies are modeled as resource at the PCF and AMF. Subscription related information is only a included in the AMF resource.</a:t>
            </a:r>
          </a:p>
          <a:p>
            <a:r>
              <a:rPr lang="en-US" dirty="0"/>
              <a:t>Otherwise the resource model is similar to proposal 2.</a:t>
            </a:r>
          </a:p>
          <a:p>
            <a:r>
              <a:rPr lang="en-US" dirty="0"/>
              <a:t>Within the </a:t>
            </a:r>
            <a:r>
              <a:rPr lang="en-US" dirty="0" err="1"/>
              <a:t>Npcf_SMPolicyControl_Get</a:t>
            </a:r>
            <a:r>
              <a:rPr lang="en-US" dirty="0"/>
              <a:t> (HTTP PUT or POST), the SMF provides the root URL for the policy resource.</a:t>
            </a:r>
          </a:p>
          <a:p>
            <a:r>
              <a:rPr lang="en-US" dirty="0"/>
              <a:t>The PCF does return policies in the HTTP response to the </a:t>
            </a:r>
            <a:r>
              <a:rPr lang="en-US" dirty="0" err="1"/>
              <a:t>Npcf_SMPolicyControl_Get</a:t>
            </a:r>
            <a:r>
              <a:rPr lang="en-US" dirty="0"/>
              <a:t>.</a:t>
            </a:r>
          </a:p>
          <a:p>
            <a:r>
              <a:rPr lang="en-US" dirty="0"/>
              <a:t>To PUSH update policies, the PCF can use Restful methods (PATCH, PUT, addressing individual resources, rather than .Custom Operations)</a:t>
            </a:r>
          </a:p>
        </p:txBody>
      </p:sp>
      <p:sp>
        <p:nvSpPr>
          <p:cNvPr id="5" name="Footer Placeholder 4">
            <a:extLst>
              <a:ext uri="{FF2B5EF4-FFF2-40B4-BE49-F238E27FC236}">
                <a16:creationId xmlns:a16="http://schemas.microsoft.com/office/drawing/2014/main" id="{BC7EEE58-12AF-40D1-872A-654531E01B52}"/>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109052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a:xfrm>
            <a:off x="417599" y="590400"/>
            <a:ext cx="8726401" cy="309600"/>
          </a:xfrm>
        </p:spPr>
        <p:txBody>
          <a:bodyPr/>
          <a:lstStyle/>
          <a:p>
            <a:r>
              <a:rPr lang="en-US" dirty="0"/>
              <a:t>Comparison of Proposals (1/2)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graphicFrame>
        <p:nvGraphicFramePr>
          <p:cNvPr id="7" name="Table 6">
            <a:extLst>
              <a:ext uri="{FF2B5EF4-FFF2-40B4-BE49-F238E27FC236}">
                <a16:creationId xmlns:a16="http://schemas.microsoft.com/office/drawing/2014/main" id="{9805B7D4-6FE0-407E-8FF5-34E5A455E542}"/>
              </a:ext>
            </a:extLst>
          </p:cNvPr>
          <p:cNvGraphicFramePr>
            <a:graphicFrameLocks noGrp="1"/>
          </p:cNvGraphicFramePr>
          <p:nvPr>
            <p:extLst>
              <p:ext uri="{D42A27DB-BD31-4B8C-83A1-F6EECF244321}">
                <p14:modId xmlns:p14="http://schemas.microsoft.com/office/powerpoint/2010/main" val="1534168626"/>
              </p:ext>
            </p:extLst>
          </p:nvPr>
        </p:nvGraphicFramePr>
        <p:xfrm>
          <a:off x="417599" y="954980"/>
          <a:ext cx="8112642" cy="3688460"/>
        </p:xfrm>
        <a:graphic>
          <a:graphicData uri="http://schemas.openxmlformats.org/drawingml/2006/table">
            <a:tbl>
              <a:tblPr firstRow="1" firstCol="1" bandRow="1"/>
              <a:tblGrid>
                <a:gridCol w="1878998">
                  <a:extLst>
                    <a:ext uri="{9D8B030D-6E8A-4147-A177-3AD203B41FA5}">
                      <a16:colId xmlns:a16="http://schemas.microsoft.com/office/drawing/2014/main" val="3489477151"/>
                    </a:ext>
                  </a:extLst>
                </a:gridCol>
                <a:gridCol w="1509859">
                  <a:extLst>
                    <a:ext uri="{9D8B030D-6E8A-4147-A177-3AD203B41FA5}">
                      <a16:colId xmlns:a16="http://schemas.microsoft.com/office/drawing/2014/main" val="2862000144"/>
                    </a:ext>
                  </a:extLst>
                </a:gridCol>
                <a:gridCol w="1297172">
                  <a:extLst>
                    <a:ext uri="{9D8B030D-6E8A-4147-A177-3AD203B41FA5}">
                      <a16:colId xmlns:a16="http://schemas.microsoft.com/office/drawing/2014/main" val="2224450000"/>
                    </a:ext>
                  </a:extLst>
                </a:gridCol>
                <a:gridCol w="1690577">
                  <a:extLst>
                    <a:ext uri="{9D8B030D-6E8A-4147-A177-3AD203B41FA5}">
                      <a16:colId xmlns:a16="http://schemas.microsoft.com/office/drawing/2014/main" val="1786620001"/>
                    </a:ext>
                  </a:extLst>
                </a:gridCol>
                <a:gridCol w="1736036">
                  <a:extLst>
                    <a:ext uri="{9D8B030D-6E8A-4147-A177-3AD203B41FA5}">
                      <a16:colId xmlns:a16="http://schemas.microsoft.com/office/drawing/2014/main" val="2399240368"/>
                    </a:ext>
                  </a:extLst>
                </a:gridCol>
              </a:tblGrid>
              <a:tr h="87591">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Proposal 1</a:t>
                      </a:r>
                      <a:endParaRPr lang="de-D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2</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3</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4</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61353636"/>
                  </a:ext>
                </a:extLst>
              </a:tr>
              <a:tr h="64808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Communality of policy provisioning between Get (Pull operation) and Notify (Push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No</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No</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737673"/>
                  </a:ext>
                </a:extLst>
              </a:tr>
              <a:tr h="48606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initial GET</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Less Efficient, as two HTTP Request response pairs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577399536"/>
                  </a:ext>
                </a:extLst>
              </a:tr>
              <a:tr h="64808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subsequent GET (Pull operation, FFS if this is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For HTTP GET only complete policy but no deltas can be provided.</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Thus most likely custom operation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Alternatives:</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1. Two HTTP interactions, but possibility to provide only deltas in Policy</a:t>
                      </a:r>
                    </a:p>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2. Custom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For HTTP GET only complete policy but no deltas can be provided.</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Thus most likely custom operation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Alternatives:</a:t>
                      </a:r>
                    </a:p>
                    <a:p>
                      <a:pPr marL="228600" indent="-228600">
                        <a:spcAft>
                          <a:spcPts val="0"/>
                        </a:spcAft>
                        <a:buAutoNum type="arabicPeriod"/>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return policies in HTTP GET response:</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complete policy but no deltas can be provided.</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2. Use two HTTP interactions:</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complete policy but no deltas can be provided.</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3. Custom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0583720"/>
                  </a:ext>
                </a:extLst>
              </a:tr>
              <a:tr h="486060">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Notify (Push operation)</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 (Depends on Custom Operation design)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No, two HTTP interactions, and no possibility to provide only deltas in policy</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640413636"/>
                  </a:ext>
                </a:extLst>
              </a:tr>
            </a:tbl>
          </a:graphicData>
        </a:graphic>
      </p:graphicFrame>
    </p:spTree>
    <p:extLst>
      <p:ext uri="{BB962C8B-B14F-4D97-AF65-F5344CB8AC3E}">
        <p14:creationId xmlns:p14="http://schemas.microsoft.com/office/powerpoint/2010/main" val="3640266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a:xfrm>
            <a:off x="417599" y="590400"/>
            <a:ext cx="8726401" cy="309600"/>
          </a:xfrm>
        </p:spPr>
        <p:txBody>
          <a:bodyPr/>
          <a:lstStyle/>
          <a:p>
            <a:r>
              <a:rPr lang="en-US" dirty="0"/>
              <a:t>Comparison of Proposals (2/2)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graphicFrame>
        <p:nvGraphicFramePr>
          <p:cNvPr id="7" name="Table 6">
            <a:extLst>
              <a:ext uri="{FF2B5EF4-FFF2-40B4-BE49-F238E27FC236}">
                <a16:creationId xmlns:a16="http://schemas.microsoft.com/office/drawing/2014/main" id="{9805B7D4-6FE0-407E-8FF5-34E5A455E542}"/>
              </a:ext>
            </a:extLst>
          </p:cNvPr>
          <p:cNvGraphicFramePr>
            <a:graphicFrameLocks noGrp="1"/>
          </p:cNvGraphicFramePr>
          <p:nvPr>
            <p:extLst>
              <p:ext uri="{D42A27DB-BD31-4B8C-83A1-F6EECF244321}">
                <p14:modId xmlns:p14="http://schemas.microsoft.com/office/powerpoint/2010/main" val="3474750292"/>
              </p:ext>
            </p:extLst>
          </p:nvPr>
        </p:nvGraphicFramePr>
        <p:xfrm>
          <a:off x="394283" y="954980"/>
          <a:ext cx="8135958" cy="3360420"/>
        </p:xfrm>
        <a:graphic>
          <a:graphicData uri="http://schemas.openxmlformats.org/drawingml/2006/table">
            <a:tbl>
              <a:tblPr firstRow="1" firstCol="1" bandRow="1"/>
              <a:tblGrid>
                <a:gridCol w="1400961">
                  <a:extLst>
                    <a:ext uri="{9D8B030D-6E8A-4147-A177-3AD203B41FA5}">
                      <a16:colId xmlns:a16="http://schemas.microsoft.com/office/drawing/2014/main" val="3489477151"/>
                    </a:ext>
                  </a:extLst>
                </a:gridCol>
                <a:gridCol w="1713500">
                  <a:extLst>
                    <a:ext uri="{9D8B030D-6E8A-4147-A177-3AD203B41FA5}">
                      <a16:colId xmlns:a16="http://schemas.microsoft.com/office/drawing/2014/main" val="2862000144"/>
                    </a:ext>
                  </a:extLst>
                </a:gridCol>
                <a:gridCol w="1573619">
                  <a:extLst>
                    <a:ext uri="{9D8B030D-6E8A-4147-A177-3AD203B41FA5}">
                      <a16:colId xmlns:a16="http://schemas.microsoft.com/office/drawing/2014/main" val="2224450000"/>
                    </a:ext>
                  </a:extLst>
                </a:gridCol>
                <a:gridCol w="1711842">
                  <a:extLst>
                    <a:ext uri="{9D8B030D-6E8A-4147-A177-3AD203B41FA5}">
                      <a16:colId xmlns:a16="http://schemas.microsoft.com/office/drawing/2014/main" val="1786620001"/>
                    </a:ext>
                  </a:extLst>
                </a:gridCol>
                <a:gridCol w="1736036">
                  <a:extLst>
                    <a:ext uri="{9D8B030D-6E8A-4147-A177-3AD203B41FA5}">
                      <a16:colId xmlns:a16="http://schemas.microsoft.com/office/drawing/2014/main" val="2399240368"/>
                    </a:ext>
                  </a:extLst>
                </a:gridCol>
              </a:tblGrid>
              <a:tr h="87591">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Proposal 1</a:t>
                      </a:r>
                      <a:endParaRPr lang="de-D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2</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3</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4</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61353636"/>
                  </a:ext>
                </a:extLst>
              </a:tr>
              <a:tr h="456767">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RESTful design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small fractions: A substantial part of the functionality (PUSH policy provisioning and most likely also subsequent  PULL operation)  uses Custom Operations.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Partial:</a:t>
                      </a:r>
                    </a:p>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most likely subsequent  PULL operation  requires custom operations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Partial</a:t>
                      </a:r>
                    </a:p>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(Duplicated resource is not a usual pattern)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2771498"/>
                  </a:ext>
                </a:extLst>
              </a:tr>
              <a:tr h="549527">
                <a:tc>
                  <a:txBody>
                    <a:bodyPr/>
                    <a:lstStyle/>
                    <a:p>
                      <a:pPr>
                        <a:spcAft>
                          <a:spcPts val="0"/>
                        </a:spcAft>
                      </a:pPr>
                      <a:r>
                        <a:rPr lang="en-GB" sz="1050" noProof="0">
                          <a:effectLst/>
                          <a:latin typeface="Arial" panose="020B0604020202020204" pitchFamily="34" charset="0"/>
                          <a:ea typeface="Times New Roman" panose="02020603050405020304" pitchFamily="18" charset="0"/>
                          <a:cs typeface="Times New Roman" panose="02020603050405020304" pitchFamily="18" charset="0"/>
                        </a:rPr>
                        <a:t>PCF restoration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will not be able to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can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will not be able to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can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419904731"/>
                  </a:ext>
                </a:extLst>
              </a:tr>
              <a:tr h="16202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Deletion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 (assuming policy resources at SMF are implicitly deleted when SMF deletes subscription resource)</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 (assuming policy resources at SMF are implicitly deleted when SMF deletes subscription resource)</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3121009"/>
                  </a:ext>
                </a:extLst>
              </a:tr>
              <a:tr h="162020">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Confirmation of Policy installation for PULL</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noProof="0" dirty="0" err="1">
                          <a:effectLst/>
                          <a:latin typeface="Arial" panose="020B0604020202020204" pitchFamily="34" charset="0"/>
                          <a:ea typeface="Times New Roman" panose="02020603050405020304" pitchFamily="18" charset="0"/>
                          <a:cs typeface="Times New Roman" panose="02020603050405020304" pitchFamily="18" charset="0"/>
                        </a:rPr>
                        <a:t>seprate</a:t>
                      </a: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 operation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Synchronous confirmation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Separate operation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Synchronous confirmation</a:t>
                      </a:r>
                    </a:p>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at subsequent PULL, but separate operation at session establishment</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6862221"/>
                  </a:ext>
                </a:extLst>
              </a:tr>
            </a:tbl>
          </a:graphicData>
        </a:graphic>
      </p:graphicFrame>
    </p:spTree>
    <p:extLst>
      <p:ext uri="{BB962C8B-B14F-4D97-AF65-F5344CB8AC3E}">
        <p14:creationId xmlns:p14="http://schemas.microsoft.com/office/powerpoint/2010/main" val="1062409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D16200-E3DD-4774-A5E1-F5171DBB33B8}"/>
              </a:ext>
            </a:extLst>
          </p:cNvPr>
          <p:cNvSpPr>
            <a:spLocks noGrp="1"/>
          </p:cNvSpPr>
          <p:nvPr>
            <p:ph type="body" sz="quarter" idx="10"/>
          </p:nvPr>
        </p:nvSpPr>
        <p:spPr/>
        <p:txBody>
          <a:bodyPr/>
          <a:lstStyle/>
          <a:p>
            <a:r>
              <a:rPr lang="de-DE" dirty="0"/>
              <a:t>SUPI </a:t>
            </a:r>
            <a:r>
              <a:rPr lang="de-DE" dirty="0" err="1"/>
              <a:t>as</a:t>
            </a:r>
            <a:r>
              <a:rPr lang="de-DE" dirty="0"/>
              <a:t> </a:t>
            </a:r>
            <a:r>
              <a:rPr lang="de-DE" dirty="0" err="1"/>
              <a:t>resource</a:t>
            </a:r>
            <a:r>
              <a:rPr lang="de-DE" dirty="0"/>
              <a:t> </a:t>
            </a:r>
            <a:r>
              <a:rPr lang="de-DE" dirty="0" err="1"/>
              <a:t>identifier</a:t>
            </a:r>
            <a:r>
              <a:rPr lang="de-DE" dirty="0"/>
              <a:t>? </a:t>
            </a:r>
          </a:p>
        </p:txBody>
      </p:sp>
      <p:sp>
        <p:nvSpPr>
          <p:cNvPr id="3" name="Text Placeholder 2">
            <a:extLst>
              <a:ext uri="{FF2B5EF4-FFF2-40B4-BE49-F238E27FC236}">
                <a16:creationId xmlns:a16="http://schemas.microsoft.com/office/drawing/2014/main" id="{64A8502A-ECBB-4A6D-8C88-8C92487C09E7}"/>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FB88776F-1621-4414-A154-2C09949AE07F}"/>
              </a:ext>
            </a:extLst>
          </p:cNvPr>
          <p:cNvSpPr>
            <a:spLocks noGrp="1"/>
          </p:cNvSpPr>
          <p:nvPr>
            <p:ph type="body" sz="quarter" idx="12"/>
          </p:nvPr>
        </p:nvSpPr>
        <p:spPr/>
        <p:txBody>
          <a:bodyPr>
            <a:normAutofit lnSpcReduction="10000"/>
          </a:bodyPr>
          <a:lstStyle/>
          <a:p>
            <a:r>
              <a:rPr lang="en-US" dirty="0"/>
              <a:t>All 3 encoding proposals use the SUPI as resource identifier for resources at the PCF and use PUT for creation. But this aspect is marked as FFS:</a:t>
            </a:r>
          </a:p>
          <a:p>
            <a:pPr lvl="1"/>
            <a:r>
              <a:rPr lang="en-US" dirty="0"/>
              <a:t>Editor's note:	It is FFS whether to use PUT or POST for the creation of resources. If POST is used, the </a:t>
            </a:r>
            <a:r>
              <a:rPr lang="en-US" dirty="0" err="1"/>
              <a:t>supi</a:t>
            </a:r>
            <a:r>
              <a:rPr lang="en-US" dirty="0"/>
              <a:t> in the URI will need to be replaced with a server-assigned resource identifier.</a:t>
            </a:r>
          </a:p>
          <a:p>
            <a:r>
              <a:rPr lang="en-US" dirty="0"/>
              <a:t>SUPI and </a:t>
            </a:r>
            <a:r>
              <a:rPr lang="en-US" dirty="0" err="1"/>
              <a:t>PDUSessionId</a:t>
            </a:r>
            <a:r>
              <a:rPr lang="en-US" dirty="0"/>
              <a:t> need to be provided by AMF, thus resource creation by PUT needs to be used fort SUPI as resource identifier.</a:t>
            </a:r>
          </a:p>
          <a:p>
            <a:r>
              <a:rPr lang="en-US" dirty="0"/>
              <a:t>However, resource creation by POST is usually preferred to allow server to select URI for resource (might be related to internal storage distribution)</a:t>
            </a:r>
          </a:p>
          <a:p>
            <a:r>
              <a:rPr lang="en-US" dirty="0"/>
              <a:t>Also, possible security concerns about exposing SUPI in URI (message body can be encrypted, but URI needs to be visible to HTTP proxies)</a:t>
            </a:r>
          </a:p>
          <a:p>
            <a:pPr lvl="1"/>
            <a:r>
              <a:rPr lang="en-US" dirty="0"/>
              <a:t>Related LS sent by CT4 to SA3</a:t>
            </a:r>
          </a:p>
          <a:p>
            <a:pPr lvl="1"/>
            <a:r>
              <a:rPr lang="en-US" dirty="0" err="1"/>
              <a:t>Npcf_AMPolicyControl</a:t>
            </a:r>
            <a:r>
              <a:rPr lang="en-US" dirty="0"/>
              <a:t> service could be reused on roaming interface between V-PCF and H-PCF</a:t>
            </a:r>
          </a:p>
          <a:p>
            <a:r>
              <a:rPr lang="en-US" dirty="0">
                <a:solidFill>
                  <a:srgbClr val="FF0000"/>
                </a:solidFill>
              </a:rPr>
              <a:t>Recommendation to remove SUPI from resource identifier and use HTTP POST for resource creation</a:t>
            </a:r>
          </a:p>
        </p:txBody>
      </p:sp>
      <p:sp>
        <p:nvSpPr>
          <p:cNvPr id="5" name="Footer Placeholder 4">
            <a:extLst>
              <a:ext uri="{FF2B5EF4-FFF2-40B4-BE49-F238E27FC236}">
                <a16:creationId xmlns:a16="http://schemas.microsoft.com/office/drawing/2014/main" id="{E95E53E8-1AEF-404B-9676-8819318C2D17}"/>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692283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041D3A3-FFFB-424B-91CF-9D9F0939EB2B}"/>
              </a:ext>
            </a:extLst>
          </p:cNvPr>
          <p:cNvSpPr>
            <a:spLocks noGrp="1"/>
          </p:cNvSpPr>
          <p:nvPr>
            <p:ph type="body" sz="quarter" idx="11"/>
          </p:nvPr>
        </p:nvSpPr>
        <p:spPr>
          <a:xfrm>
            <a:off x="566456" y="419024"/>
            <a:ext cx="8308800" cy="309600"/>
          </a:xfrm>
        </p:spPr>
        <p:txBody>
          <a:bodyPr/>
          <a:lstStyle/>
          <a:p>
            <a:r>
              <a:rPr lang="de-DE" dirty="0"/>
              <a:t>Summary </a:t>
            </a:r>
            <a:r>
              <a:rPr lang="de-DE" dirty="0" err="1"/>
              <a:t>and</a:t>
            </a:r>
            <a:r>
              <a:rPr lang="de-DE" dirty="0"/>
              <a:t> </a:t>
            </a:r>
            <a:r>
              <a:rPr lang="de-DE" dirty="0" err="1"/>
              <a:t>Conclusions</a:t>
            </a:r>
            <a:endParaRPr lang="de-DE" dirty="0"/>
          </a:p>
        </p:txBody>
      </p:sp>
      <p:sp>
        <p:nvSpPr>
          <p:cNvPr id="4" name="Text Placeholder 3">
            <a:extLst>
              <a:ext uri="{FF2B5EF4-FFF2-40B4-BE49-F238E27FC236}">
                <a16:creationId xmlns:a16="http://schemas.microsoft.com/office/drawing/2014/main" id="{6DF0881F-E62F-4D98-81C8-9E5D270CF451}"/>
              </a:ext>
            </a:extLst>
          </p:cNvPr>
          <p:cNvSpPr>
            <a:spLocks noGrp="1"/>
          </p:cNvSpPr>
          <p:nvPr>
            <p:ph type="body" sz="quarter" idx="12"/>
          </p:nvPr>
        </p:nvSpPr>
        <p:spPr/>
        <p:txBody>
          <a:bodyPr>
            <a:normAutofit/>
          </a:bodyPr>
          <a:lstStyle/>
          <a:p>
            <a:r>
              <a:rPr lang="en-GB" dirty="0"/>
              <a:t>A new proposal 4 that is an enhancement of proposal 2 is added: It includes subscription and a policy representation in the resource at the PCF and policies at the resource at the AMF.</a:t>
            </a:r>
          </a:p>
          <a:p>
            <a:pPr lvl="1"/>
            <a:r>
              <a:rPr lang="en-GB" dirty="0"/>
              <a:t>The motivation is a more efficient policy provisioning at session establishment than for proposal 2</a:t>
            </a:r>
          </a:p>
          <a:p>
            <a:r>
              <a:rPr lang="en-GB" dirty="0"/>
              <a:t>Proposal 1 will need to rely on custom operations for a very substantial part of its functionality</a:t>
            </a:r>
          </a:p>
          <a:p>
            <a:r>
              <a:rPr lang="en-GB" dirty="0"/>
              <a:t>Proposal 2 is most Restfull, provides an efficient PUSH of policies, and allows the PCF to update </a:t>
            </a:r>
          </a:p>
          <a:p>
            <a:r>
              <a:rPr lang="en-GB" b="1" dirty="0"/>
              <a:t>Either proposal 2 or 4 are recommended.</a:t>
            </a:r>
          </a:p>
          <a:p>
            <a:r>
              <a:rPr lang="en-US" b="1" dirty="0"/>
              <a:t>It is also recommendation to remove SUPI from resource identifier of resources at the PCF and use HTTP POST for resource creation</a:t>
            </a:r>
          </a:p>
          <a:p>
            <a:endParaRPr lang="en-GB" dirty="0"/>
          </a:p>
          <a:p>
            <a:endParaRPr lang="de-DE" dirty="0"/>
          </a:p>
          <a:p>
            <a:endParaRPr lang="de-DE" dirty="0"/>
          </a:p>
        </p:txBody>
      </p:sp>
      <p:sp>
        <p:nvSpPr>
          <p:cNvPr id="5" name="Footer Placeholder 4">
            <a:extLst>
              <a:ext uri="{FF2B5EF4-FFF2-40B4-BE49-F238E27FC236}">
                <a16:creationId xmlns:a16="http://schemas.microsoft.com/office/drawing/2014/main" id="{A934BE89-078B-4934-BC29-853704202830}"/>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067176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t>
            </a:r>
            <a:r>
              <a:rPr lang="de-DE" dirty="0" err="1"/>
              <a:t>How</a:t>
            </a:r>
            <a:r>
              <a:rPr lang="de-DE" dirty="0"/>
              <a:t> to </a:t>
            </a:r>
            <a:r>
              <a:rPr lang="de-DE" dirty="0" err="1"/>
              <a:t>enable</a:t>
            </a:r>
            <a:r>
              <a:rPr lang="de-DE" dirty="0"/>
              <a:t> an </a:t>
            </a:r>
            <a:r>
              <a:rPr lang="de-DE" dirty="0" err="1"/>
              <a:t>effective</a:t>
            </a:r>
            <a:r>
              <a:rPr lang="de-DE" dirty="0"/>
              <a:t> update of </a:t>
            </a:r>
            <a:r>
              <a:rPr lang="de-DE" dirty="0" err="1"/>
              <a:t>policy</a:t>
            </a:r>
            <a:r>
              <a:rPr lang="de-DE" dirty="0"/>
              <a:t> </a:t>
            </a:r>
            <a:r>
              <a:rPr lang="de-DE" dirty="0" err="1"/>
              <a:t>information</a:t>
            </a:r>
            <a:r>
              <a:rPr lang="de-DE" dirty="0"/>
              <a:t>? (1/2)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a:bodyPr>
          <a:lstStyle/>
          <a:p>
            <a:r>
              <a:rPr lang="en-US" dirty="0"/>
              <a:t>Stage 2 requires that Policy information can be provided both as response to a GET, and as UpdateNotify request. The information is less extensive than for SMF policies.</a:t>
            </a:r>
            <a:br>
              <a:rPr lang="en-US" dirty="0"/>
            </a:br>
            <a:r>
              <a:rPr lang="en-US" dirty="0"/>
              <a:t>There seem also requirements that the </a:t>
            </a:r>
            <a:r>
              <a:rPr lang="en-US" dirty="0" err="1"/>
              <a:t>AMFa</a:t>
            </a:r>
            <a:r>
              <a:rPr lang="en-US" dirty="0"/>
              <a:t> provides Service Area Restrictions, and/or an RAT Frequency Selection Priority (RFSP) Index (tbc by SA2 experts)</a:t>
            </a:r>
          </a:p>
          <a:p>
            <a:r>
              <a:rPr lang="en-US" dirty="0"/>
              <a:t>Related Issues:</a:t>
            </a:r>
          </a:p>
          <a:p>
            <a:pPr marL="342900" indent="-342900">
              <a:buFont typeface="+mj-lt"/>
              <a:buAutoNum type="arabicPeriod"/>
            </a:pPr>
            <a:r>
              <a:rPr lang="en-US" dirty="0"/>
              <a:t>How to achieve maximum communality in the implementation for GET and UpdateNotify?</a:t>
            </a:r>
          </a:p>
          <a:p>
            <a:pPr marL="342900" indent="-342900">
              <a:buFont typeface="+mj-lt"/>
              <a:buAutoNum type="arabicPeriod"/>
            </a:pPr>
            <a:r>
              <a:rPr lang="en-US" dirty="0"/>
              <a:t>How to enable an effective update for both cases?</a:t>
            </a:r>
          </a:p>
          <a:p>
            <a:pPr marL="342900" indent="-342900">
              <a:buFont typeface="+mj-lt"/>
              <a:buAutoNum type="arabicPeriod"/>
            </a:pPr>
            <a:r>
              <a:rPr lang="en-US" dirty="0"/>
              <a:t>Should we model the policy resource to be located both at PCF and SMF?</a:t>
            </a:r>
          </a:p>
          <a:p>
            <a:pPr marL="342900" indent="-342900">
              <a:buFont typeface="+mj-lt"/>
              <a:buAutoNum type="arabicPeriod"/>
            </a:pPr>
            <a:r>
              <a:rPr lang="en-US" dirty="0"/>
              <a:t>How to handle modification of Service Area Restrictions and RFSP index?</a:t>
            </a:r>
          </a:p>
        </p:txBody>
      </p:sp>
    </p:spTree>
    <p:extLst>
      <p:ext uri="{BB962C8B-B14F-4D97-AF65-F5344CB8AC3E}">
        <p14:creationId xmlns:p14="http://schemas.microsoft.com/office/powerpoint/2010/main" val="1546067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err="1"/>
              <a:t>Proposal</a:t>
            </a:r>
            <a:r>
              <a:rPr lang="de-DE" dirty="0"/>
              <a:t> 1 in TR 29.890 (</a:t>
            </a:r>
            <a:r>
              <a:rPr lang="de-DE" dirty="0" err="1"/>
              <a:t>previously</a:t>
            </a:r>
            <a:r>
              <a:rPr lang="de-DE" dirty="0"/>
              <a:t> </a:t>
            </a:r>
            <a:r>
              <a:rPr lang="de-DE" dirty="0" err="1"/>
              <a:t>the</a:t>
            </a:r>
            <a:r>
              <a:rPr lang="de-DE" dirty="0"/>
              <a:t> </a:t>
            </a:r>
            <a:r>
              <a:rPr lang="de-DE" dirty="0" err="1"/>
              <a:t>only</a:t>
            </a:r>
            <a:r>
              <a:rPr lang="de-DE" dirty="0"/>
              <a:t> </a:t>
            </a:r>
            <a:r>
              <a:rPr lang="de-DE" dirty="0" err="1"/>
              <a:t>proposal</a:t>
            </a:r>
            <a:r>
              <a:rPr lang="de-DE" dirty="0"/>
              <a:t>)</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124191"/>
              </a:solidFill>
              <a:effectLst/>
              <a:uLnTx/>
              <a:uFillTx/>
              <a:latin typeface="Nokia Pure Text Light"/>
              <a:ea typeface="+mn-ea"/>
              <a:cs typeface="+mn-cs"/>
            </a:endParaRPr>
          </a:p>
        </p:txBody>
      </p:sp>
      <p:pic>
        <p:nvPicPr>
          <p:cNvPr id="5" name="Picture 4">
            <a:extLst>
              <a:ext uri="{FF2B5EF4-FFF2-40B4-BE49-F238E27FC236}">
                <a16:creationId xmlns:a16="http://schemas.microsoft.com/office/drawing/2014/main" id="{F47B7C3F-D5A7-403F-980A-84632E45023D}"/>
              </a:ext>
            </a:extLst>
          </p:cNvPr>
          <p:cNvPicPr>
            <a:picLocks noChangeAspect="1"/>
          </p:cNvPicPr>
          <p:nvPr/>
        </p:nvPicPr>
        <p:blipFill>
          <a:blip r:embed="rId2"/>
          <a:stretch>
            <a:fillRect/>
          </a:stretch>
        </p:blipFill>
        <p:spPr>
          <a:xfrm>
            <a:off x="224595" y="2694852"/>
            <a:ext cx="3624391" cy="1500795"/>
          </a:xfrm>
          <a:prstGeom prst="rect">
            <a:avLst/>
          </a:prstGeom>
        </p:spPr>
      </p:pic>
      <p:graphicFrame>
        <p:nvGraphicFramePr>
          <p:cNvPr id="10" name="Table 9">
            <a:extLst>
              <a:ext uri="{FF2B5EF4-FFF2-40B4-BE49-F238E27FC236}">
                <a16:creationId xmlns:a16="http://schemas.microsoft.com/office/drawing/2014/main" id="{03DD192C-C041-4E10-9986-CDE637C96FBC}"/>
              </a:ext>
            </a:extLst>
          </p:cNvPr>
          <p:cNvGraphicFramePr>
            <a:graphicFrameLocks noGrp="1"/>
          </p:cNvGraphicFramePr>
          <p:nvPr>
            <p:extLst/>
          </p:nvPr>
        </p:nvGraphicFramePr>
        <p:xfrm>
          <a:off x="4047892" y="1161746"/>
          <a:ext cx="4904267" cy="2994660"/>
        </p:xfrm>
        <a:graphic>
          <a:graphicData uri="http://schemas.openxmlformats.org/drawingml/2006/table">
            <a:tbl>
              <a:tblPr firstRow="1" firstCol="1" bandRow="1"/>
              <a:tblGrid>
                <a:gridCol w="758283">
                  <a:extLst>
                    <a:ext uri="{9D8B030D-6E8A-4147-A177-3AD203B41FA5}">
                      <a16:colId xmlns:a16="http://schemas.microsoft.com/office/drawing/2014/main" val="1093688099"/>
                    </a:ext>
                  </a:extLst>
                </a:gridCol>
                <a:gridCol w="1679045">
                  <a:extLst>
                    <a:ext uri="{9D8B030D-6E8A-4147-A177-3AD203B41FA5}">
                      <a16:colId xmlns:a16="http://schemas.microsoft.com/office/drawing/2014/main" val="3544653128"/>
                    </a:ext>
                  </a:extLst>
                </a:gridCol>
                <a:gridCol w="696165">
                  <a:extLst>
                    <a:ext uri="{9D8B030D-6E8A-4147-A177-3AD203B41FA5}">
                      <a16:colId xmlns:a16="http://schemas.microsoft.com/office/drawing/2014/main" val="1679757855"/>
                    </a:ext>
                  </a:extLst>
                </a:gridCol>
                <a:gridCol w="1770774">
                  <a:extLst>
                    <a:ext uri="{9D8B030D-6E8A-4147-A177-3AD203B41FA5}">
                      <a16:colId xmlns:a16="http://schemas.microsoft.com/office/drawing/2014/main" val="1917888964"/>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46987408"/>
                  </a:ext>
                </a:extLst>
              </a:tr>
              <a:tr h="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AM 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all AM Policies resources at an PCF.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6823425"/>
                  </a:ext>
                </a:extLst>
              </a:tr>
              <a:tr h="0">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Individual AM Policy</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PUT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422184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PATCH</a:t>
                      </a:r>
                      <a:br>
                        <a:rPr lang="en-GB" sz="1050">
                          <a:effectLst/>
                          <a:latin typeface="Arial" panose="020B0604020202020204" pitchFamily="34" charset="0"/>
                          <a:ea typeface="Times New Roman" panose="02020603050405020304" pitchFamily="18" charset="0"/>
                          <a:cs typeface="Times New Roman" panose="02020603050405020304" pitchFamily="18" charset="0"/>
                        </a:rPr>
                      </a:br>
                      <a:r>
                        <a:rPr lang="en-GB" sz="1050">
                          <a:effectLst/>
                          <a:latin typeface="Arial" panose="020B0604020202020204" pitchFamily="34" charset="0"/>
                          <a:ea typeface="Times New Roman" panose="02020603050405020304" pitchFamily="18" charset="0"/>
                          <a:cs typeface="Times New Roman" panose="02020603050405020304" pitchFamily="18" charset="0"/>
                        </a:rPr>
                        <a:t>(FFS)</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2766898"/>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12321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Delete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33969"/>
                  </a:ext>
                </a:extLst>
              </a:tr>
            </a:tbl>
          </a:graphicData>
        </a:graphic>
      </p:graphicFrame>
      <p:sp>
        <p:nvSpPr>
          <p:cNvPr id="7" name="Text Placeholder 3">
            <a:extLst>
              <a:ext uri="{FF2B5EF4-FFF2-40B4-BE49-F238E27FC236}">
                <a16:creationId xmlns:a16="http://schemas.microsoft.com/office/drawing/2014/main" id="{A2EFE3B9-E5F7-4386-97B3-99687615EB52}"/>
              </a:ext>
            </a:extLst>
          </p:cNvPr>
          <p:cNvSpPr txBox="1">
            <a:spLocks/>
          </p:cNvSpPr>
          <p:nvPr/>
        </p:nvSpPr>
        <p:spPr>
          <a:xfrm>
            <a:off x="417600" y="1080000"/>
            <a:ext cx="2835963" cy="1434852"/>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Policies are modeled at resource at the PCF only.</a:t>
            </a:r>
          </a:p>
          <a:p>
            <a:pPr marL="0" indent="0">
              <a:buNone/>
            </a:pPr>
            <a:r>
              <a:rPr lang="en-US" dirty="0"/>
              <a:t>Notifications are done in RPC like fashion, providing only deltas</a:t>
            </a:r>
          </a:p>
          <a:p>
            <a:endParaRPr lang="de-DE" dirty="0"/>
          </a:p>
        </p:txBody>
      </p:sp>
    </p:spTree>
    <p:extLst>
      <p:ext uri="{BB962C8B-B14F-4D97-AF65-F5344CB8AC3E}">
        <p14:creationId xmlns:p14="http://schemas.microsoft.com/office/powerpoint/2010/main" val="292784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Proposal</a:t>
            </a:r>
            <a:r>
              <a:rPr lang="de-DE" dirty="0"/>
              <a:t> 2 (</a:t>
            </a:r>
            <a:r>
              <a:rPr lang="de-DE" dirty="0" err="1"/>
              <a:t>Subscription</a:t>
            </a:r>
            <a:r>
              <a:rPr lang="de-DE" dirty="0"/>
              <a:t> </a:t>
            </a:r>
            <a:r>
              <a:rPr lang="de-DE" dirty="0" err="1"/>
              <a:t>resource</a:t>
            </a:r>
            <a:r>
              <a:rPr lang="de-DE" dirty="0"/>
              <a:t> at PCF, </a:t>
            </a:r>
            <a:r>
              <a:rPr lang="de-DE" dirty="0" err="1"/>
              <a:t>policy</a:t>
            </a:r>
            <a:r>
              <a:rPr lang="de-DE" dirty="0"/>
              <a:t> </a:t>
            </a:r>
            <a:r>
              <a:rPr lang="de-DE" dirty="0" err="1"/>
              <a:t>resource</a:t>
            </a:r>
            <a:r>
              <a:rPr lang="de-DE" dirty="0"/>
              <a:t> at AMF)</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fontScale="92500" lnSpcReduction="10000"/>
          </a:bodyPr>
          <a:lstStyle/>
          <a:p>
            <a:r>
              <a:rPr lang="en-US" dirty="0"/>
              <a:t>Proposal 2 (similar to SMF service) </a:t>
            </a:r>
          </a:p>
          <a:p>
            <a:r>
              <a:rPr lang="en-US" dirty="0"/>
              <a:t>Policies are modeled at resource at the AMF only.</a:t>
            </a:r>
          </a:p>
          <a:p>
            <a:pPr marL="285750" indent="-285750">
              <a:buFont typeface="Arial" panose="020B0604020202020204" pitchFamily="34" charset="0"/>
              <a:buChar char="•"/>
            </a:pPr>
            <a:r>
              <a:rPr lang="en-US" dirty="0"/>
              <a:t>Within the </a:t>
            </a:r>
            <a:r>
              <a:rPr lang="en-US" dirty="0" err="1"/>
              <a:t>Npcf_AMPolicyControl_Get</a:t>
            </a:r>
            <a:r>
              <a:rPr lang="en-US" dirty="0"/>
              <a:t> (HTTP PUT or POST), the AMF provides the root URL for the resource.</a:t>
            </a:r>
          </a:p>
          <a:p>
            <a:pPr marL="285750" indent="-285750">
              <a:buFont typeface="Arial" panose="020B0604020202020204" pitchFamily="34" charset="0"/>
              <a:buChar char="•"/>
            </a:pPr>
            <a:r>
              <a:rPr lang="en-US" dirty="0"/>
              <a:t>The Service Area Restrictions, and/or an RAT Frequency Selection Priority (RFSP) Index do already exist at the AMF at that point. The AMF may include a representation in the GET. Alternatively the PCF uses an HTTP GET to read out the existing resource.</a:t>
            </a:r>
          </a:p>
          <a:p>
            <a:pPr marL="285750" indent="-285750">
              <a:buFont typeface="Arial" panose="020B0604020202020204" pitchFamily="34" charset="0"/>
              <a:buChar char="•"/>
            </a:pPr>
            <a:r>
              <a:rPr lang="en-US" dirty="0"/>
              <a:t>The AMF does not return policies in the HTTP response to the </a:t>
            </a:r>
            <a:r>
              <a:rPr lang="en-US" dirty="0" err="1"/>
              <a:t>Npcf_AMPolicyControl_Get</a:t>
            </a:r>
            <a:r>
              <a:rPr lang="en-US" dirty="0"/>
              <a:t>. The SMF rather immediately executes an </a:t>
            </a:r>
            <a:r>
              <a:rPr lang="en-US" dirty="0" err="1"/>
              <a:t>UpateNotify</a:t>
            </a:r>
            <a:r>
              <a:rPr lang="en-US" dirty="0"/>
              <a:t> (i.e. sends to the designated URL an HTTP PUT, PATCH to update the existing resources at the SMF or a POST to create new policy resource at the SMF. </a:t>
            </a:r>
          </a:p>
          <a:p>
            <a:pPr marL="285750" indent="-285750">
              <a:buFont typeface="Arial" panose="020B0604020202020204" pitchFamily="34" charset="0"/>
              <a:buChar char="•"/>
            </a:pPr>
            <a:r>
              <a:rPr lang="en-US" dirty="0"/>
              <a:t>For the policy resource structure at the SMF, see subsequent slide</a:t>
            </a:r>
          </a:p>
          <a:p>
            <a:r>
              <a:rPr lang="en-US" dirty="0"/>
              <a:t>Addresses Requirement 4 but avoids that resources to describe Service Area Restrictions and RFSP index are required at the PCF</a:t>
            </a:r>
          </a:p>
          <a:p>
            <a:endParaRPr lang="de-DE" dirty="0"/>
          </a:p>
          <a:p>
            <a:endParaRPr lang="de-DE" dirty="0"/>
          </a:p>
        </p:txBody>
      </p:sp>
    </p:spTree>
    <p:extLst>
      <p:ext uri="{BB962C8B-B14F-4D97-AF65-F5344CB8AC3E}">
        <p14:creationId xmlns:p14="http://schemas.microsoft.com/office/powerpoint/2010/main" val="1378913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a:xfrm>
            <a:off x="417600" y="280800"/>
            <a:ext cx="8308800" cy="309600"/>
          </a:xfrm>
        </p:spPr>
        <p:txBody>
          <a:bodyPr/>
          <a:lstStyle/>
          <a:p>
            <a:r>
              <a:rPr lang="en-GB" dirty="0" err="1"/>
              <a:t>Npcf_AMPolicyControl</a:t>
            </a:r>
            <a:endParaRPr lang="en-US" dirty="0"/>
          </a:p>
          <a:p>
            <a:endParaRPr lang="de-DE" dirty="0"/>
          </a:p>
        </p:txBody>
      </p:sp>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err="1"/>
              <a:t>Proposal</a:t>
            </a:r>
            <a:r>
              <a:rPr lang="de-DE" dirty="0"/>
              <a:t> 2 </a:t>
            </a:r>
            <a:r>
              <a:rPr lang="de-DE" dirty="0" err="1"/>
              <a:t>subscription</a:t>
            </a:r>
            <a:r>
              <a:rPr lang="de-DE" dirty="0"/>
              <a:t> resources at </a:t>
            </a:r>
            <a:r>
              <a:rPr lang="de-DE" dirty="0" err="1"/>
              <a:t>the</a:t>
            </a:r>
            <a:r>
              <a:rPr lang="de-DE" dirty="0"/>
              <a:t> PCF</a:t>
            </a:r>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pic>
        <p:nvPicPr>
          <p:cNvPr id="5" name="Picture 4">
            <a:extLst>
              <a:ext uri="{FF2B5EF4-FFF2-40B4-BE49-F238E27FC236}">
                <a16:creationId xmlns:a16="http://schemas.microsoft.com/office/drawing/2014/main" id="{85E32352-C9F4-4DC2-9650-1F73C154BFC8}"/>
              </a:ext>
            </a:extLst>
          </p:cNvPr>
          <p:cNvPicPr>
            <a:picLocks noChangeAspect="1"/>
          </p:cNvPicPr>
          <p:nvPr/>
        </p:nvPicPr>
        <p:blipFill>
          <a:blip r:embed="rId2"/>
          <a:stretch>
            <a:fillRect/>
          </a:stretch>
        </p:blipFill>
        <p:spPr>
          <a:xfrm>
            <a:off x="183187" y="1822246"/>
            <a:ext cx="3599664" cy="1332434"/>
          </a:xfrm>
          <a:prstGeom prst="rect">
            <a:avLst/>
          </a:prstGeom>
        </p:spPr>
      </p:pic>
      <p:graphicFrame>
        <p:nvGraphicFramePr>
          <p:cNvPr id="7" name="Table 6">
            <a:extLst>
              <a:ext uri="{FF2B5EF4-FFF2-40B4-BE49-F238E27FC236}">
                <a16:creationId xmlns:a16="http://schemas.microsoft.com/office/drawing/2014/main" id="{A597560A-0452-4D33-BE25-616F97A61C06}"/>
              </a:ext>
            </a:extLst>
          </p:cNvPr>
          <p:cNvGraphicFramePr>
            <a:graphicFrameLocks noGrp="1"/>
          </p:cNvGraphicFramePr>
          <p:nvPr>
            <p:extLst/>
          </p:nvPr>
        </p:nvGraphicFramePr>
        <p:xfrm>
          <a:off x="3623310" y="1538129"/>
          <a:ext cx="5303520" cy="2468880"/>
        </p:xfrm>
        <a:graphic>
          <a:graphicData uri="http://schemas.openxmlformats.org/drawingml/2006/table">
            <a:tbl>
              <a:tblPr firstRow="1" firstCol="1" bandRow="1"/>
              <a:tblGrid>
                <a:gridCol w="914400">
                  <a:extLst>
                    <a:ext uri="{9D8B030D-6E8A-4147-A177-3AD203B41FA5}">
                      <a16:colId xmlns:a16="http://schemas.microsoft.com/office/drawing/2014/main" val="669614539"/>
                    </a:ext>
                  </a:extLst>
                </a:gridCol>
                <a:gridCol w="1268730">
                  <a:extLst>
                    <a:ext uri="{9D8B030D-6E8A-4147-A177-3AD203B41FA5}">
                      <a16:colId xmlns:a16="http://schemas.microsoft.com/office/drawing/2014/main" val="4010604827"/>
                    </a:ext>
                  </a:extLst>
                </a:gridCol>
                <a:gridCol w="971550">
                  <a:extLst>
                    <a:ext uri="{9D8B030D-6E8A-4147-A177-3AD203B41FA5}">
                      <a16:colId xmlns:a16="http://schemas.microsoft.com/office/drawing/2014/main" val="3958385469"/>
                    </a:ext>
                  </a:extLst>
                </a:gridCol>
                <a:gridCol w="2148840">
                  <a:extLst>
                    <a:ext uri="{9D8B030D-6E8A-4147-A177-3AD203B41FA5}">
                      <a16:colId xmlns:a16="http://schemas.microsoft.com/office/drawing/2014/main" val="4234356318"/>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34665721"/>
                  </a:ext>
                </a:extLst>
              </a:tr>
              <a:tr h="0">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AM Policies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fr-FR" sz="9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npcf-am-policy-control/</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v1/subscriptions/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Read all AM Policies resources at an PCF.</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8623896"/>
                  </a:ext>
                </a:extLst>
              </a:tr>
              <a:tr h="0">
                <a:tc rowSpan="4">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Individual AM Policy Subscription</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fr-FR" sz="9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/npcf-am-policy-control/</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v1/subscriptions/</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704092"/>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PATCH</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(FFS)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Update an existing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8116191"/>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Read the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4734070"/>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AM Policy resource for a SUPI supplied by the AMF.</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0529636"/>
                  </a:ext>
                </a:extLst>
              </a:tr>
            </a:tbl>
          </a:graphicData>
        </a:graphic>
      </p:graphicFrame>
    </p:spTree>
    <p:extLst>
      <p:ext uri="{BB962C8B-B14F-4D97-AF65-F5344CB8AC3E}">
        <p14:creationId xmlns:p14="http://schemas.microsoft.com/office/powerpoint/2010/main" val="1973766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err="1"/>
              <a:t>Proposal</a:t>
            </a:r>
            <a:r>
              <a:rPr lang="de-DE" dirty="0"/>
              <a:t> 2: Policy resources at </a:t>
            </a:r>
            <a:r>
              <a:rPr lang="de-DE" dirty="0" err="1"/>
              <a:t>the</a:t>
            </a:r>
            <a:r>
              <a:rPr lang="de-DE" dirty="0"/>
              <a:t> AMF</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sp>
        <p:nvSpPr>
          <p:cNvPr id="2" name="Rectangle 1">
            <a:extLst>
              <a:ext uri="{FF2B5EF4-FFF2-40B4-BE49-F238E27FC236}">
                <a16:creationId xmlns:a16="http://schemas.microsoft.com/office/drawing/2014/main" id="{B8F6BB13-C752-46ED-849E-F4A0B9A84780}"/>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124191"/>
              </a:solidFill>
              <a:effectLst/>
              <a:uLnTx/>
              <a:uFillTx/>
              <a:latin typeface="Nokia Pure Text Light"/>
              <a:ea typeface="+mn-ea"/>
              <a:cs typeface="+mn-cs"/>
            </a:endParaRPr>
          </a:p>
        </p:txBody>
      </p:sp>
      <p:pic>
        <p:nvPicPr>
          <p:cNvPr id="4" name="Picture 3">
            <a:extLst>
              <a:ext uri="{FF2B5EF4-FFF2-40B4-BE49-F238E27FC236}">
                <a16:creationId xmlns:a16="http://schemas.microsoft.com/office/drawing/2014/main" id="{814B55C2-93AB-4D4B-BDE6-75186063FAF2}"/>
              </a:ext>
            </a:extLst>
          </p:cNvPr>
          <p:cNvPicPr>
            <a:picLocks noChangeAspect="1"/>
          </p:cNvPicPr>
          <p:nvPr/>
        </p:nvPicPr>
        <p:blipFill>
          <a:blip r:embed="rId2"/>
          <a:stretch>
            <a:fillRect/>
          </a:stretch>
        </p:blipFill>
        <p:spPr>
          <a:xfrm>
            <a:off x="286958" y="1546577"/>
            <a:ext cx="3380510" cy="1896534"/>
          </a:xfrm>
          <a:prstGeom prst="rect">
            <a:avLst/>
          </a:prstGeom>
        </p:spPr>
      </p:pic>
      <p:graphicFrame>
        <p:nvGraphicFramePr>
          <p:cNvPr id="5" name="Table 4">
            <a:extLst>
              <a:ext uri="{FF2B5EF4-FFF2-40B4-BE49-F238E27FC236}">
                <a16:creationId xmlns:a16="http://schemas.microsoft.com/office/drawing/2014/main" id="{559230C3-F3CF-42ED-AF02-2D9783689470}"/>
              </a:ext>
            </a:extLst>
          </p:cNvPr>
          <p:cNvGraphicFramePr>
            <a:graphicFrameLocks noGrp="1"/>
          </p:cNvGraphicFramePr>
          <p:nvPr>
            <p:extLst/>
          </p:nvPr>
        </p:nvGraphicFramePr>
        <p:xfrm>
          <a:off x="3667468" y="1069641"/>
          <a:ext cx="5260622" cy="3872222"/>
        </p:xfrm>
        <a:graphic>
          <a:graphicData uri="http://schemas.openxmlformats.org/drawingml/2006/table">
            <a:tbl>
              <a:tblPr firstRow="1" firstCol="1" lastRow="1" lastCol="1" bandRow="1" bandCol="1"/>
              <a:tblGrid>
                <a:gridCol w="898314">
                  <a:extLst>
                    <a:ext uri="{9D8B030D-6E8A-4147-A177-3AD203B41FA5}">
                      <a16:colId xmlns:a16="http://schemas.microsoft.com/office/drawing/2014/main" val="2368432094"/>
                    </a:ext>
                  </a:extLst>
                </a:gridCol>
                <a:gridCol w="834185">
                  <a:extLst>
                    <a:ext uri="{9D8B030D-6E8A-4147-A177-3AD203B41FA5}">
                      <a16:colId xmlns:a16="http://schemas.microsoft.com/office/drawing/2014/main" val="802182561"/>
                    </a:ext>
                  </a:extLst>
                </a:gridCol>
                <a:gridCol w="793102">
                  <a:extLst>
                    <a:ext uri="{9D8B030D-6E8A-4147-A177-3AD203B41FA5}">
                      <a16:colId xmlns:a16="http://schemas.microsoft.com/office/drawing/2014/main" val="978587684"/>
                    </a:ext>
                  </a:extLst>
                </a:gridCol>
                <a:gridCol w="2735021">
                  <a:extLst>
                    <a:ext uri="{9D8B030D-6E8A-4147-A177-3AD203B41FA5}">
                      <a16:colId xmlns:a16="http://schemas.microsoft.com/office/drawing/2014/main" val="2126840928"/>
                    </a:ext>
                  </a:extLst>
                </a:gridCol>
              </a:tblGrid>
              <a:tr h="102170">
                <a:tc>
                  <a:txBody>
                    <a:bodyPr/>
                    <a:lstStyle/>
                    <a:p>
                      <a:pPr algn="ctr">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18692754"/>
                  </a:ext>
                </a:extLst>
              </a:tr>
              <a:tr h="20434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AM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AM policy or replace existing AM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07045"/>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AM policiy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772044"/>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AM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222224"/>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AM policyat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0190437"/>
                  </a:ext>
                </a:extLst>
              </a:tr>
              <a:tr h="20434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UE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UE policy or replace existing UE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6079138"/>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UE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453230"/>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UE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4039340"/>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UE policyat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150978"/>
                  </a:ext>
                </a:extLst>
              </a:tr>
              <a:tr h="20434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URSP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-rules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URSP Rules or replace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536930"/>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847594"/>
                  </a:ext>
                </a:extLst>
              </a:tr>
              <a:tr h="102170">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URSP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6092988"/>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393577"/>
                  </a:ext>
                </a:extLst>
              </a:tr>
              <a:tr h="20434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URSP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-rules/</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urspRuleId</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URSP rule or replace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13954"/>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778457"/>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URSP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932823"/>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4802929"/>
                  </a:ext>
                </a:extLst>
              </a:tr>
              <a:tr h="30651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AMF Access and Mobility ManagementControl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amf-policy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or replace existing AMF Access and Mobility ManagementControl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1777098"/>
                  </a:ext>
                </a:extLst>
              </a:tr>
              <a:tr h="25542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7884415"/>
                  </a:ext>
                </a:extLst>
              </a:tr>
              <a:tr h="20434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920020"/>
                  </a:ext>
                </a:extLst>
              </a:tr>
              <a:tr h="25542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0722326"/>
                  </a:ext>
                </a:extLst>
              </a:tr>
            </a:tbl>
          </a:graphicData>
        </a:graphic>
      </p:graphicFrame>
    </p:spTree>
    <p:extLst>
      <p:ext uri="{BB962C8B-B14F-4D97-AF65-F5344CB8AC3E}">
        <p14:creationId xmlns:p14="http://schemas.microsoft.com/office/powerpoint/2010/main" val="2840732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CC82F1-87A2-42CA-A532-4637981B551E}"/>
              </a:ext>
            </a:extLst>
          </p:cNvPr>
          <p:cNvSpPr>
            <a:spLocks noGrp="1"/>
          </p:cNvSpPr>
          <p:nvPr>
            <p:ph type="body" sz="quarter" idx="11"/>
          </p:nvPr>
        </p:nvSpPr>
        <p:spPr/>
        <p:txBody>
          <a:bodyPr/>
          <a:lstStyle/>
          <a:p>
            <a:r>
              <a:rPr lang="en-GB" dirty="0"/>
              <a:t>Raised Concerns against Proposal 2 and replies (1/2)</a:t>
            </a:r>
          </a:p>
        </p:txBody>
      </p:sp>
      <p:sp>
        <p:nvSpPr>
          <p:cNvPr id="4" name="Text Placeholder 3">
            <a:extLst>
              <a:ext uri="{FF2B5EF4-FFF2-40B4-BE49-F238E27FC236}">
                <a16:creationId xmlns:a16="http://schemas.microsoft.com/office/drawing/2014/main" id="{0A229B61-E57F-42D5-8685-98BE18F7069F}"/>
              </a:ext>
            </a:extLst>
          </p:cNvPr>
          <p:cNvSpPr>
            <a:spLocks noGrp="1"/>
          </p:cNvSpPr>
          <p:nvPr>
            <p:ph type="body" sz="quarter" idx="12"/>
          </p:nvPr>
        </p:nvSpPr>
        <p:spPr/>
        <p:txBody>
          <a:bodyPr>
            <a:normAutofit fontScale="92500" lnSpcReduction="20000"/>
          </a:bodyPr>
          <a:lstStyle/>
          <a:p>
            <a:r>
              <a:rPr lang="en-GB" dirty="0"/>
              <a:t>In previous discussions and CT3 </a:t>
            </a:r>
            <a:r>
              <a:rPr lang="en-GB" dirty="0" err="1"/>
              <a:t>Telcos</a:t>
            </a:r>
            <a:r>
              <a:rPr lang="en-GB" dirty="0"/>
              <a:t>, the following concerns were raised:</a:t>
            </a:r>
          </a:p>
          <a:p>
            <a:pPr marL="342900" indent="-342900">
              <a:buAutoNum type="arabicPeriod"/>
            </a:pPr>
            <a:r>
              <a:rPr lang="en-GB" dirty="0"/>
              <a:t>PCF looses control over policies</a:t>
            </a:r>
          </a:p>
          <a:p>
            <a:r>
              <a:rPr lang="en-GB" dirty="0"/>
              <a:t>Reply: This is a misunderstanding: It is a frequent practise for restful interfaces that the client decides the contents of resources and the server merely stores the resources or acts based on their contents.</a:t>
            </a:r>
          </a:p>
          <a:p>
            <a:r>
              <a:rPr lang="en-GB" dirty="0"/>
              <a:t>In proposal 1, the policy resource at the PCF is a mixture of information provided by the client and information selected by the server. Proposal 2 uses a more consistent and clearer model where the client selects the contents of resources.</a:t>
            </a:r>
          </a:p>
          <a:p>
            <a:endParaRPr lang="en-GB" dirty="0"/>
          </a:p>
          <a:p>
            <a:r>
              <a:rPr lang="en-GB" dirty="0"/>
              <a:t>2. Restoration procedures do not work</a:t>
            </a:r>
          </a:p>
          <a:p>
            <a:r>
              <a:rPr lang="en-GB" dirty="0"/>
              <a:t>Reply: At least in 4G, restoration focused on the continuation of ongoing user plane connections for cases where the PCF was not reachable (due to connection loss, reboot etc).</a:t>
            </a:r>
          </a:p>
          <a:p>
            <a:r>
              <a:rPr lang="en-GB" dirty="0"/>
              <a:t>For such cases it is decisive that the AMF has knowledge of the policies.</a:t>
            </a:r>
          </a:p>
          <a:p>
            <a:r>
              <a:rPr lang="en-GB" dirty="0"/>
              <a:t>For PCF restoration, proposal 2 is even superior to proposal 1, as it allows the PCF to read out the installed policies of ongoing sessions in order to take over control.</a:t>
            </a:r>
          </a:p>
          <a:p>
            <a:endParaRPr lang="de-DE" dirty="0"/>
          </a:p>
        </p:txBody>
      </p:sp>
      <p:sp>
        <p:nvSpPr>
          <p:cNvPr id="5" name="Footer Placeholder 4">
            <a:extLst>
              <a:ext uri="{FF2B5EF4-FFF2-40B4-BE49-F238E27FC236}">
                <a16:creationId xmlns:a16="http://schemas.microsoft.com/office/drawing/2014/main" id="{C897ED0B-77DF-49A0-A51E-5ADF9A57F8F8}"/>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&lt;Document ID: change ID in footer or remove&gt; &lt;Change information classification in footer&gt;</a:t>
            </a:r>
            <a:endParaRPr kumimoji="0" lang="en-US" sz="800" b="0" i="0" u="none" strike="noStrike" kern="1200" cap="none" spc="0" normalizeH="0" baseline="0" noProof="0" dirty="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888060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CC82F1-87A2-42CA-A532-4637981B551E}"/>
              </a:ext>
            </a:extLst>
          </p:cNvPr>
          <p:cNvSpPr>
            <a:spLocks noGrp="1"/>
          </p:cNvSpPr>
          <p:nvPr>
            <p:ph type="body" sz="quarter" idx="11"/>
          </p:nvPr>
        </p:nvSpPr>
        <p:spPr/>
        <p:txBody>
          <a:bodyPr/>
          <a:lstStyle/>
          <a:p>
            <a:r>
              <a:rPr lang="en-GB" dirty="0"/>
              <a:t>Raised Concerns against Proposal 2 and replies (2/2)</a:t>
            </a:r>
          </a:p>
        </p:txBody>
      </p:sp>
      <p:sp>
        <p:nvSpPr>
          <p:cNvPr id="4" name="Text Placeholder 3">
            <a:extLst>
              <a:ext uri="{FF2B5EF4-FFF2-40B4-BE49-F238E27FC236}">
                <a16:creationId xmlns:a16="http://schemas.microsoft.com/office/drawing/2014/main" id="{0A229B61-E57F-42D5-8685-98BE18F7069F}"/>
              </a:ext>
            </a:extLst>
          </p:cNvPr>
          <p:cNvSpPr>
            <a:spLocks noGrp="1"/>
          </p:cNvSpPr>
          <p:nvPr>
            <p:ph type="body" sz="quarter" idx="12"/>
          </p:nvPr>
        </p:nvSpPr>
        <p:spPr/>
        <p:txBody>
          <a:bodyPr>
            <a:normAutofit lnSpcReduction="10000"/>
          </a:bodyPr>
          <a:lstStyle/>
          <a:p>
            <a:r>
              <a:rPr lang="en-GB" dirty="0"/>
              <a:t>In previous discussions and CT3 </a:t>
            </a:r>
            <a:r>
              <a:rPr lang="en-GB" dirty="0" err="1"/>
              <a:t>Telcos</a:t>
            </a:r>
            <a:r>
              <a:rPr lang="en-GB" dirty="0"/>
              <a:t>, the following concerns were raised:</a:t>
            </a:r>
          </a:p>
          <a:p>
            <a:r>
              <a:rPr lang="en-GB" dirty="0"/>
              <a:t>3. </a:t>
            </a:r>
            <a:r>
              <a:rPr lang="en-US" dirty="0"/>
              <a:t>transparent forwarding of Service Area Restrictions to UE by AMF  possible?</a:t>
            </a:r>
          </a:p>
          <a:p>
            <a:r>
              <a:rPr lang="en-GB" dirty="0"/>
              <a:t>Reply: As a common issue to all proposals, the </a:t>
            </a:r>
            <a:r>
              <a:rPr lang="en-US" dirty="0"/>
              <a:t>Service Area Restrictions </a:t>
            </a:r>
            <a:r>
              <a:rPr lang="en-GB" dirty="0"/>
              <a:t>policies would then need to be defined as transparent container in the API. The real contents to be interpreted by the UE would likely need to be defined in CT1 specs.</a:t>
            </a:r>
            <a:br>
              <a:rPr lang="en-GB" dirty="0"/>
            </a:br>
            <a:r>
              <a:rPr lang="en-GB" dirty="0"/>
              <a:t>Thus, there is no related significant difference between the proposals.</a:t>
            </a:r>
          </a:p>
          <a:p>
            <a:endParaRPr lang="en-GB" dirty="0"/>
          </a:p>
          <a:p>
            <a:r>
              <a:rPr lang="en-US" dirty="0"/>
              <a:t>4. Fragmentation of Service Area Restrictions by PCF for transparent forwarding by AMF  possible?</a:t>
            </a:r>
          </a:p>
          <a:p>
            <a:r>
              <a:rPr lang="en-GB" dirty="0"/>
              <a:t>Reply: There is no such stage 2 requirement. As PCF usage for service are restrictions is optional and the AMF can also forward information from the UDM to the UE, the AMF needs to be capable  handle fragmentation anyway. Also, fragmentation requires feedback about permissible message sizes, possible retransmission request etc that likely come from lower protocol layers and are not supported for the </a:t>
            </a:r>
            <a:r>
              <a:rPr lang="en-GB" dirty="0" err="1"/>
              <a:t>AMPolicyControl</a:t>
            </a:r>
            <a:r>
              <a:rPr lang="en-GB" dirty="0"/>
              <a:t> Service</a:t>
            </a:r>
          </a:p>
          <a:p>
            <a:endParaRPr lang="en-GB" dirty="0"/>
          </a:p>
          <a:p>
            <a:endParaRPr lang="de-DE" dirty="0"/>
          </a:p>
        </p:txBody>
      </p:sp>
      <p:sp>
        <p:nvSpPr>
          <p:cNvPr id="5" name="Footer Placeholder 4">
            <a:extLst>
              <a:ext uri="{FF2B5EF4-FFF2-40B4-BE49-F238E27FC236}">
                <a16:creationId xmlns:a16="http://schemas.microsoft.com/office/drawing/2014/main" id="{C897ED0B-77DF-49A0-A51E-5ADF9A57F8F8}"/>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&lt;Document ID: change ID in footer or remove&gt; &lt;Change information classification in footer&gt;</a:t>
            </a:r>
            <a:endParaRPr kumimoji="0" lang="en-US" sz="800" b="0" i="0" u="none" strike="noStrike" kern="1200" cap="none" spc="0" normalizeH="0" baseline="0" noProof="0" dirty="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349319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a:xfrm>
            <a:off x="417599" y="590400"/>
            <a:ext cx="8534559" cy="309600"/>
          </a:xfrm>
        </p:spPr>
        <p:txBody>
          <a:bodyPr/>
          <a:lstStyle/>
          <a:p>
            <a:r>
              <a:rPr lang="de-DE" dirty="0" err="1"/>
              <a:t>Proposal</a:t>
            </a:r>
            <a:r>
              <a:rPr lang="de-DE" dirty="0"/>
              <a:t> 3 </a:t>
            </a:r>
            <a:r>
              <a:rPr lang="en-US" dirty="0"/>
              <a:t>policy resources at PCF only. Notifications only as triggers for new Get</a:t>
            </a:r>
            <a:endParaRPr lang="de-DE" dirty="0"/>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124191"/>
              </a:solidFill>
              <a:effectLst/>
              <a:uLnTx/>
              <a:uFillTx/>
              <a:latin typeface="Nokia Pure Text Light"/>
              <a:ea typeface="+mn-ea"/>
              <a:cs typeface="+mn-cs"/>
            </a:endParaRPr>
          </a:p>
        </p:txBody>
      </p:sp>
      <p:pic>
        <p:nvPicPr>
          <p:cNvPr id="5" name="Picture 4">
            <a:extLst>
              <a:ext uri="{FF2B5EF4-FFF2-40B4-BE49-F238E27FC236}">
                <a16:creationId xmlns:a16="http://schemas.microsoft.com/office/drawing/2014/main" id="{F47B7C3F-D5A7-403F-980A-84632E45023D}"/>
              </a:ext>
            </a:extLst>
          </p:cNvPr>
          <p:cNvPicPr>
            <a:picLocks noChangeAspect="1"/>
          </p:cNvPicPr>
          <p:nvPr/>
        </p:nvPicPr>
        <p:blipFill>
          <a:blip r:embed="rId2"/>
          <a:stretch>
            <a:fillRect/>
          </a:stretch>
        </p:blipFill>
        <p:spPr>
          <a:xfrm>
            <a:off x="423501" y="2694852"/>
            <a:ext cx="3624391" cy="1500795"/>
          </a:xfrm>
          <a:prstGeom prst="rect">
            <a:avLst/>
          </a:prstGeom>
        </p:spPr>
      </p:pic>
      <p:graphicFrame>
        <p:nvGraphicFramePr>
          <p:cNvPr id="10" name="Table 9">
            <a:extLst>
              <a:ext uri="{FF2B5EF4-FFF2-40B4-BE49-F238E27FC236}">
                <a16:creationId xmlns:a16="http://schemas.microsoft.com/office/drawing/2014/main" id="{03DD192C-C041-4E10-9986-CDE637C96FBC}"/>
              </a:ext>
            </a:extLst>
          </p:cNvPr>
          <p:cNvGraphicFramePr>
            <a:graphicFrameLocks noGrp="1"/>
          </p:cNvGraphicFramePr>
          <p:nvPr>
            <p:extLst/>
          </p:nvPr>
        </p:nvGraphicFramePr>
        <p:xfrm>
          <a:off x="4047892" y="1161746"/>
          <a:ext cx="4904267" cy="2994660"/>
        </p:xfrm>
        <a:graphic>
          <a:graphicData uri="http://schemas.openxmlformats.org/drawingml/2006/table">
            <a:tbl>
              <a:tblPr firstRow="1" firstCol="1" bandRow="1"/>
              <a:tblGrid>
                <a:gridCol w="758283">
                  <a:extLst>
                    <a:ext uri="{9D8B030D-6E8A-4147-A177-3AD203B41FA5}">
                      <a16:colId xmlns:a16="http://schemas.microsoft.com/office/drawing/2014/main" val="1093688099"/>
                    </a:ext>
                  </a:extLst>
                </a:gridCol>
                <a:gridCol w="1679045">
                  <a:extLst>
                    <a:ext uri="{9D8B030D-6E8A-4147-A177-3AD203B41FA5}">
                      <a16:colId xmlns:a16="http://schemas.microsoft.com/office/drawing/2014/main" val="3544653128"/>
                    </a:ext>
                  </a:extLst>
                </a:gridCol>
                <a:gridCol w="696165">
                  <a:extLst>
                    <a:ext uri="{9D8B030D-6E8A-4147-A177-3AD203B41FA5}">
                      <a16:colId xmlns:a16="http://schemas.microsoft.com/office/drawing/2014/main" val="1679757855"/>
                    </a:ext>
                  </a:extLst>
                </a:gridCol>
                <a:gridCol w="1770774">
                  <a:extLst>
                    <a:ext uri="{9D8B030D-6E8A-4147-A177-3AD203B41FA5}">
                      <a16:colId xmlns:a16="http://schemas.microsoft.com/office/drawing/2014/main" val="1917888964"/>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46987408"/>
                  </a:ext>
                </a:extLst>
              </a:tr>
              <a:tr h="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AM 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all AM Policies resources at an PCF.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6823425"/>
                  </a:ext>
                </a:extLst>
              </a:tr>
              <a:tr h="0">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Individual AM Policy</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PUT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422184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PATCH</a:t>
                      </a:r>
                      <a:br>
                        <a:rPr lang="en-GB" sz="1050">
                          <a:effectLst/>
                          <a:latin typeface="Arial" panose="020B0604020202020204" pitchFamily="34" charset="0"/>
                          <a:ea typeface="Times New Roman" panose="02020603050405020304" pitchFamily="18" charset="0"/>
                          <a:cs typeface="Times New Roman" panose="02020603050405020304" pitchFamily="18" charset="0"/>
                        </a:rPr>
                      </a:br>
                      <a:r>
                        <a:rPr lang="en-GB" sz="1050">
                          <a:effectLst/>
                          <a:latin typeface="Arial" panose="020B0604020202020204" pitchFamily="34" charset="0"/>
                          <a:ea typeface="Times New Roman" panose="02020603050405020304" pitchFamily="18" charset="0"/>
                          <a:cs typeface="Times New Roman" panose="02020603050405020304" pitchFamily="18" charset="0"/>
                        </a:rPr>
                        <a:t>(FFS)</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2766898"/>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12321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Delete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33969"/>
                  </a:ext>
                </a:extLst>
              </a:tr>
            </a:tbl>
          </a:graphicData>
        </a:graphic>
      </p:graphicFrame>
      <p:sp>
        <p:nvSpPr>
          <p:cNvPr id="7" name="Text Placeholder 3">
            <a:extLst>
              <a:ext uri="{FF2B5EF4-FFF2-40B4-BE49-F238E27FC236}">
                <a16:creationId xmlns:a16="http://schemas.microsoft.com/office/drawing/2014/main" id="{A2EFE3B9-E5F7-4386-97B3-99687615EB52}"/>
              </a:ext>
            </a:extLst>
          </p:cNvPr>
          <p:cNvSpPr txBox="1">
            <a:spLocks/>
          </p:cNvSpPr>
          <p:nvPr/>
        </p:nvSpPr>
        <p:spPr>
          <a:xfrm>
            <a:off x="417600" y="1080000"/>
            <a:ext cx="3335693" cy="1748260"/>
          </a:xfrm>
          <a:prstGeom prst="rect">
            <a:avLst/>
          </a:prstGeom>
        </p:spPr>
        <p:txBody>
          <a:bodyPr>
            <a:normAutofit fontScale="4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Policies are modeled at resource at the PCF only (as in proposal 1).</a:t>
            </a:r>
          </a:p>
          <a:p>
            <a:pPr marL="0" indent="0">
              <a:buNone/>
            </a:pPr>
            <a:r>
              <a:rPr lang="en-US" dirty="0"/>
              <a:t>Policies are modeled at resource at the PCF only.</a:t>
            </a:r>
          </a:p>
          <a:p>
            <a:pPr marL="0" indent="0">
              <a:buNone/>
            </a:pPr>
            <a:r>
              <a:rPr lang="en-US" dirty="0"/>
              <a:t>Notifications are done in RPC like fashion, providing only triggers for new Get</a:t>
            </a:r>
          </a:p>
        </p:txBody>
      </p:sp>
    </p:spTree>
    <p:extLst>
      <p:ext uri="{BB962C8B-B14F-4D97-AF65-F5344CB8AC3E}">
        <p14:creationId xmlns:p14="http://schemas.microsoft.com/office/powerpoint/2010/main" val="4120643629"/>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2.xml><?xml version="1.0" encoding="utf-8"?>
<a:theme xmlns:a="http://schemas.openxmlformats.org/drawingml/2006/main" name="2 Nokia INTERNAL Whit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3175">
          <a:no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kia Pure PowerPoint.potx" id="{6205CDBA-22D6-4D7B-AFCF-904B849D1A79}" vid="{1CFE43DD-CE53-4BBD-BE11-DF8B0CFE0B76}"/>
    </a:ext>
  </a:extLst>
</a:theme>
</file>

<file path=ppt/theme/theme3.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75B399B2-5A7A-43DC-9DD1-5C9ED16601B4}"/>
    </a:ext>
  </a:extLst>
</a:theme>
</file>

<file path=ppt/theme/theme4.xml><?xml version="1.0" encoding="utf-8"?>
<a:theme xmlns:a="http://schemas.openxmlformats.org/drawingml/2006/main" name="4 Nokia Blue EX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A4E1D24F-B11F-401F-8541-918A5E6E2204}"/>
    </a:ext>
  </a:extLst>
</a:theme>
</file>

<file path=ppt/theme/theme5.xml><?xml version="1.0" encoding="utf-8"?>
<a:theme xmlns:a="http://schemas.openxmlformats.org/drawingml/2006/main" name="5 Nokia White IN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968E1E3B-EC9B-499F-A800-FCF3BF430A86}"/>
    </a:ext>
  </a:extLst>
</a:theme>
</file>

<file path=ppt/theme/theme6.xml><?xml version="1.0" encoding="utf-8"?>
<a:theme xmlns:a="http://schemas.openxmlformats.org/drawingml/2006/main" name="6 Nokia Divider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pril 2016">
      <a:majorFont>
        <a:latin typeface="Nokia Pure Headline Light"/>
        <a:ea typeface=""/>
        <a:cs typeface=""/>
      </a:majorFont>
      <a:minorFont>
        <a:latin typeface="Nokia Pure Tex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3272F2CD-5E4F-4222-83CF-A427E34FC847}"/>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mso-contentType ?>
<SharedContentType xmlns="Microsoft.SharePoint.Taxonomy.ContentTypeSync" SourceId="34c87397-5fc1-491e-85e7-d6110dbe9cbd" ContentTypeId="0x010100CE50E52E7543470BBDD3827FE50C59CB" PreviousValue="false"/>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1 6 " ? > < A r r a y O f O b j e c t L i n k   x m l n s : x s i = " h t t p : / / w w w . w 3 . o r g / 2 0 0 1 / X M L S c h e m a - i n s t a n c e "   x m l n s : x s d = " h t t p : / / w w w . w 3 . o r g / 2 0 0 1 / X M L 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customXsn xmlns="http://schemas.microsoft.com/office/2006/metadata/customXsn">
  <xsnLocation/>
  <cached>True</cached>
  <openByDefault>True</openByDefault>
  <xsnScope/>
</customXsn>
</file>

<file path=customXml/item6.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17" ma:contentTypeDescription="Create Nokia Word Document" ma:contentTypeScope="" ma:versionID="e917420bb35604710597c6c8907ec4fb">
  <xsd:schema xmlns:xsd="http://www.w3.org/2001/XMLSchema" xmlns:xs="http://www.w3.org/2001/XMLSchema" xmlns:p="http://schemas.microsoft.com/office/2006/metadata/properties" xmlns:ns2="71c5aaf6-e6ce-465b-b873-5148d2a4c105" targetNamespace="http://schemas.microsoft.com/office/2006/metadata/properties" ma:root="true" ma:fieldsID="3e7494b1ffaef5ce8914c2d34915702b" ns2:_="">
    <xsd:import namespace="71c5aaf6-e6ce-465b-b873-5148d2a4c105"/>
    <xsd:element name="properties">
      <xsd:complexType>
        <xsd:sequence>
          <xsd:element name="documentManagement">
            <xsd:complexType>
              <xsd:all>
                <xsd:element ref="ns2:DocumentType" minOccurs="0"/>
                <xsd:element ref="ns2:NokiaConfidentiality"/>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p:properties xmlns:p="http://schemas.microsoft.com/office/2006/metadata/properties" xmlns:xsi="http://www.w3.org/2001/XMLSchema-instance" xmlns:pc="http://schemas.microsoft.com/office/infopath/2007/PartnerControls">
  <documentManagement>
    <Owner xmlns="71c5aaf6-e6ce-465b-b873-5148d2a4c105" xsi:nil="true"/>
    <DocumentType xmlns="71c5aaf6-e6ce-465b-b873-5148d2a4c105">Description</DocumentType>
    <NokiaConfidentiality xmlns="71c5aaf6-e6ce-465b-b873-5148d2a4c105">Nokia Internal Use</NokiaConfidentiality>
    <_dlc_DocId xmlns="71c5aaf6-e6ce-465b-b873-5148d2a4c105">SP-QBI5PMBIL2NS-1242730160-1049</_dlc_DocId>
    <_dlc_DocIdUrl xmlns="71c5aaf6-e6ce-465b-b873-5148d2a4c105">
      <Url>https://nokia.sharepoint.com/sites/brandstore/_layouts/15/DocIdRedir.aspx?ID=SP-QBI5PMBIL2NS-1242730160-1049</Url>
      <Description>SP-QBI5PMBIL2NS-1242730160-1049</Description>
    </_dlc_DocIdUrl>
  </documentManagement>
</p:properties>
</file>

<file path=customXml/itemProps1.xml><?xml version="1.0" encoding="utf-8"?>
<ds:datastoreItem xmlns:ds="http://schemas.openxmlformats.org/officeDocument/2006/customXml" ds:itemID="{60838AB3-3569-43A8-A1B7-66A59C253CDB}">
  <ds:schemaRefs>
    <ds:schemaRef ds:uri="Microsoft.SharePoint.Taxonomy.ContentTypeSync"/>
  </ds:schemaRefs>
</ds:datastoreItem>
</file>

<file path=customXml/itemProps2.xml><?xml version="1.0" encoding="utf-8"?>
<ds:datastoreItem xmlns:ds="http://schemas.openxmlformats.org/officeDocument/2006/customXml" ds:itemID="{CCD1C75D-7451-4442-911D-F0683B449B0E}">
  <ds:schemaRefs>
    <ds:schemaRef ds:uri="http://schemas.microsoft.com/sharepoint/events"/>
  </ds:schemaRefs>
</ds:datastoreItem>
</file>

<file path=customXml/itemProps3.xml><?xml version="1.0" encoding="utf-8"?>
<ds:datastoreItem xmlns:ds="http://schemas.openxmlformats.org/officeDocument/2006/customXml" ds:itemID="{826FA07C-A199-43B1-A30A-67E7BC569876}">
  <ds:schemaRefs>
    <ds:schemaRef ds:uri="http://www.w3.org/2001/XMLSchema"/>
  </ds:schemaRefs>
</ds:datastoreItem>
</file>

<file path=customXml/itemProps4.xml><?xml version="1.0" encoding="utf-8"?>
<ds:datastoreItem xmlns:ds="http://schemas.openxmlformats.org/officeDocument/2006/customXml" ds:itemID="{BAA92545-884A-47E5-AF3C-E6C942758229}">
  <ds:schemaRefs>
    <ds:schemaRef ds:uri="http://schemas.microsoft.com/sharepoint/v3/contenttype/forms"/>
  </ds:schemaRefs>
</ds:datastoreItem>
</file>

<file path=customXml/itemProps5.xml><?xml version="1.0" encoding="utf-8"?>
<ds:datastoreItem xmlns:ds="http://schemas.openxmlformats.org/officeDocument/2006/customXml" ds:itemID="{4B73E67E-CE45-41BF-8156-35E0B04FB826}">
  <ds:schemaRefs>
    <ds:schemaRef ds:uri="http://schemas.microsoft.com/office/2006/metadata/customXsn"/>
  </ds:schemaRefs>
</ds:datastoreItem>
</file>

<file path=customXml/itemProps6.xml><?xml version="1.0" encoding="utf-8"?>
<ds:datastoreItem xmlns:ds="http://schemas.openxmlformats.org/officeDocument/2006/customXml" ds:itemID="{3B900A15-D743-49B6-A288-CEDFD65B29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7.xml><?xml version="1.0" encoding="utf-8"?>
<ds:datastoreItem xmlns:ds="http://schemas.openxmlformats.org/officeDocument/2006/customXml" ds:itemID="{F5775688-44B2-46AA-8B85-D736D26671C9}">
  <ds:schemaRefs>
    <ds:schemaRef ds:uri="http://schemas.microsoft.com/office/2006/documentManagement/types"/>
    <ds:schemaRef ds:uri="http://purl.org/dc/elements/1.1/"/>
    <ds:schemaRef ds:uri="71c5aaf6-e6ce-465b-b873-5148d2a4c105"/>
    <ds:schemaRef ds:uri="http://purl.org/dc/terms/"/>
    <ds:schemaRef ds:uri="http://www.w3.org/XML/1998/namespace"/>
    <ds:schemaRef ds:uri="http://purl.org/dc/dcmitype/"/>
    <ds:schemaRef ds:uri="http://schemas.openxmlformats.org/package/2006/metadata/core-propertie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0</TotalTime>
  <Words>1895</Words>
  <Application>Microsoft Office PowerPoint</Application>
  <PresentationFormat>On-screen Show (16:9)</PresentationFormat>
  <Paragraphs>251</Paragraphs>
  <Slides>14</Slides>
  <Notes>0</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14</vt:i4>
      </vt:variant>
    </vt:vector>
  </HeadingPairs>
  <TitlesOfParts>
    <vt:vector size="29" baseType="lpstr">
      <vt:lpstr>Arial</vt:lpstr>
      <vt:lpstr>Calibri</vt:lpstr>
      <vt:lpstr>Calibri Light</vt:lpstr>
      <vt:lpstr>Nokia Pure Headline Light</vt:lpstr>
      <vt:lpstr>Nokia Pure Headline Ultra Light</vt:lpstr>
      <vt:lpstr>Nokia Pure Text</vt:lpstr>
      <vt:lpstr>Nokia Pure Text Light</vt:lpstr>
      <vt:lpstr>Times New Roman</vt:lpstr>
      <vt:lpstr>Nokia White Master with headline</vt:lpstr>
      <vt:lpstr>2 Nokia INTERNAL White Master plain</vt:lpstr>
      <vt:lpstr>3 Nokia Blue Master plain</vt:lpstr>
      <vt:lpstr>4 Nokia Blue EXTERNAL Master end slide</vt:lpstr>
      <vt:lpstr>5 Nokia White INTERNAL Master end slide</vt:lpstr>
      <vt:lpstr>6 Nokia Divider Master plain</vt:lpstr>
      <vt:lpstr>Office Theme</vt:lpstr>
      <vt:lpstr>Comparison of Encoding Proposals for Npcf_AMPolicyControl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2017-11-09T17:05:47Z</dcterms:created>
  <dcterms:modified xsi:type="dcterms:W3CDTF">2018-01-15T21:04:24Z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{826FA07C-A199-43B1-A30A-67E7BC569876}</vt:lpwstr>
  </property>
  <property fmtid="{D5CDD505-2E9C-101B-9397-08002B2CF9AE}" pid="3" name="ContentTypeId">
    <vt:lpwstr>0x010100CE50E52E7543470BBDD3827FE50C59CB00F28B616FD8C77D40956A924538277F24</vt:lpwstr>
  </property>
  <property fmtid="{D5CDD505-2E9C-101B-9397-08002B2CF9AE}" pid="4" name="_dlc_DocIdItemGuid">
    <vt:lpwstr>5f07d5ea-a984-460a-b880-c329492a8172</vt:lpwstr>
  </property>
  <property fmtid="{D5CDD505-2E9C-101B-9397-08002B2CF9AE}" pid="5" name="SharedWithUsers">
    <vt:lpwstr>1152;#Collins, Jason (Nokia - US/Plano)</vt:lpwstr>
  </property>
</Properties>
</file>