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  <p:sldMasterId id="2147483844" r:id="rId2"/>
  </p:sldMasterIdLst>
  <p:notesMasterIdLst>
    <p:notesMasterId r:id="rId8"/>
  </p:notesMasterIdLst>
  <p:handoutMasterIdLst>
    <p:handoutMasterId r:id="rId9"/>
  </p:handoutMasterIdLst>
  <p:sldIdLst>
    <p:sldId id="783" r:id="rId3"/>
    <p:sldId id="759" r:id="rId4"/>
    <p:sldId id="784" r:id="rId5"/>
    <p:sldId id="788" r:id="rId6"/>
    <p:sldId id="786" r:id="rId7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rgbClr val="CCCCCC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-André Raymond" initials="" lastIdx="3" clrIdx="0"/>
  <p:cmAuthor id="1" name="M. Borges" initials="" lastIdx="3" clrIdx="1"/>
  <p:cmAuthor id="2" name="Jason Shaw" initials="" lastIdx="2" clrIdx="2"/>
  <p:cmAuthor id="3" name="Doug Eng" initials="DE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DD"/>
    <a:srgbClr val="0066CC"/>
    <a:srgbClr val="5ADC44"/>
    <a:srgbClr val="FFFF99"/>
    <a:srgbClr val="F0908E"/>
    <a:srgbClr val="41BCF9"/>
    <a:srgbClr val="FFE4BD"/>
    <a:srgbClr val="FF98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5" autoAdjust="0"/>
    <p:restoredTop sz="80627" autoAdjust="0"/>
  </p:normalViewPr>
  <p:slideViewPr>
    <p:cSldViewPr snapToGrid="0" snapToObjects="1">
      <p:cViewPr varScale="1">
        <p:scale>
          <a:sx n="66" d="100"/>
          <a:sy n="66" d="100"/>
        </p:scale>
        <p:origin x="124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196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196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fld id="{713C9966-92BA-4C42-B690-E9262643C5BC}" type="datetimeFigureOut">
              <a:rPr lang="en-US"/>
              <a:pPr>
                <a:defRPr/>
              </a:pPr>
              <a:t>5/12/2016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196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196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fld id="{C10DFB09-2EB6-4D8A-B285-08190E6EF8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676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6" tIns="46183" rIns="92366" bIns="46183" numCol="1" anchor="t" anchorCtr="0" compatLnSpc="1">
            <a:prstTxWarp prst="textNoShape">
              <a:avLst/>
            </a:prstTxWarp>
          </a:bodyPr>
          <a:lstStyle>
            <a:lvl1pPr algn="l" defTabSz="923753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6" tIns="46183" rIns="92366" bIns="46183" numCol="1" anchor="t" anchorCtr="0" compatLnSpc="1">
            <a:prstTxWarp prst="textNoShape">
              <a:avLst/>
            </a:prstTxWarp>
          </a:bodyPr>
          <a:lstStyle>
            <a:lvl1pPr algn="r" defTabSz="923753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6" tIns="46183" rIns="92366" bIns="461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6" tIns="46183" rIns="92366" bIns="46183" numCol="1" anchor="b" anchorCtr="0" compatLnSpc="1">
            <a:prstTxWarp prst="textNoShape">
              <a:avLst/>
            </a:prstTxWarp>
          </a:bodyPr>
          <a:lstStyle>
            <a:lvl1pPr algn="l" defTabSz="923753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6" tIns="46183" rIns="92366" bIns="46183" numCol="1" anchor="b" anchorCtr="0" compatLnSpc="1">
            <a:prstTxWarp prst="textNoShape">
              <a:avLst/>
            </a:prstTxWarp>
          </a:bodyPr>
          <a:lstStyle>
            <a:lvl1pPr algn="r" defTabSz="923753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374605-DAA4-4F46-AF76-45AC83D463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5688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-19050" y="-19050"/>
            <a:ext cx="9182100" cy="3362325"/>
            <a:chOff x="-12" y="-12"/>
            <a:chExt cx="5784" cy="2118"/>
          </a:xfrm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-12" y="-12"/>
              <a:ext cx="5784" cy="2118"/>
            </a:xfrm>
            <a:custGeom>
              <a:avLst/>
              <a:gdLst/>
              <a:ahLst/>
              <a:cxnLst>
                <a:cxn ang="0">
                  <a:pos x="0" y="2118"/>
                </a:cxn>
                <a:cxn ang="0">
                  <a:pos x="0" y="0"/>
                </a:cxn>
                <a:cxn ang="0">
                  <a:pos x="5784" y="0"/>
                </a:cxn>
                <a:cxn ang="0">
                  <a:pos x="5784" y="866"/>
                </a:cxn>
                <a:cxn ang="0">
                  <a:pos x="2892" y="1781"/>
                </a:cxn>
                <a:cxn ang="0">
                  <a:pos x="0" y="2118"/>
                </a:cxn>
              </a:cxnLst>
              <a:rect l="0" t="0" r="r" b="b"/>
              <a:pathLst>
                <a:path w="5784" h="2118">
                  <a:moveTo>
                    <a:pt x="0" y="2118"/>
                  </a:moveTo>
                  <a:cubicBezTo>
                    <a:pt x="0" y="1059"/>
                    <a:pt x="0" y="0"/>
                    <a:pt x="0" y="0"/>
                  </a:cubicBezTo>
                  <a:lnTo>
                    <a:pt x="5784" y="0"/>
                  </a:lnTo>
                  <a:cubicBezTo>
                    <a:pt x="5784" y="0"/>
                    <a:pt x="5784" y="433"/>
                    <a:pt x="5784" y="866"/>
                  </a:cubicBezTo>
                  <a:cubicBezTo>
                    <a:pt x="4656" y="1332"/>
                    <a:pt x="4182" y="1480"/>
                    <a:pt x="2892" y="1781"/>
                  </a:cubicBezTo>
                  <a:cubicBezTo>
                    <a:pt x="1602" y="2082"/>
                    <a:pt x="426" y="2106"/>
                    <a:pt x="0" y="2118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en-US" dirty="0">
                <a:solidFill>
                  <a:srgbClr val="4D4D4D"/>
                </a:solidFill>
                <a:latin typeface="Verdana"/>
                <a:cs typeface="+mn-cs"/>
              </a:endParaRPr>
            </a:p>
          </p:txBody>
        </p:sp>
        <p:pic>
          <p:nvPicPr>
            <p:cNvPr id="6" name="Picture 6" descr="titlelogo_light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5" y="512"/>
              <a:ext cx="1805" cy="8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35213" y="6464300"/>
            <a:ext cx="4746625" cy="3111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800" b="1" dirty="0">
                <a:solidFill>
                  <a:srgbClr val="FFFFFF"/>
                </a:solidFill>
                <a:latin typeface="Verdana"/>
                <a:cs typeface="+mn-cs"/>
              </a:rPr>
              <a:t>AT&amp;T Proprietary (Internal Use Only)</a:t>
            </a:r>
            <a: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  <a:t/>
            </a:r>
            <a:b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</a:br>
            <a: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  <a:t>Not for use or disclosure outside the AT&amp;T companies except under written agreement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057400" y="3505200"/>
            <a:ext cx="6756400" cy="1116013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800600"/>
            <a:ext cx="6756400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1447F-8045-4248-8FDA-800CED841A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02400" y="457200"/>
            <a:ext cx="2012950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0375" y="457200"/>
            <a:ext cx="5889625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C0E1A-CEB4-4567-9625-53C0BA9009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3E2A8-DC99-4F48-82C9-9797573AC5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7838" y="1549400"/>
            <a:ext cx="8037512" cy="40513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AD27F-A29E-43E6-84E5-9DD40112FA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att_vibOrng_Title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1775"/>
            <a:ext cx="91440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0" y="0"/>
            <a:ext cx="9153525" cy="6858000"/>
            <a:chOff x="0" y="0"/>
            <a:chExt cx="5766" cy="432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0"/>
              <a:ext cx="5766" cy="1131"/>
            </a:xfrm>
            <a:custGeom>
              <a:avLst/>
              <a:gdLst/>
              <a:ahLst/>
              <a:cxnLst>
                <a:cxn ang="0">
                  <a:pos x="0" y="960"/>
                </a:cxn>
                <a:cxn ang="0">
                  <a:pos x="3006" y="1110"/>
                </a:cxn>
                <a:cxn ang="0">
                  <a:pos x="5766" y="1086"/>
                </a:cxn>
                <a:cxn ang="0">
                  <a:pos x="5760" y="0"/>
                </a:cxn>
                <a:cxn ang="0">
                  <a:pos x="0" y="0"/>
                </a:cxn>
                <a:cxn ang="0">
                  <a:pos x="0" y="960"/>
                </a:cxn>
              </a:cxnLst>
              <a:rect l="0" t="0" r="r" b="b"/>
              <a:pathLst>
                <a:path w="5766" h="1131">
                  <a:moveTo>
                    <a:pt x="0" y="960"/>
                  </a:moveTo>
                  <a:cubicBezTo>
                    <a:pt x="1236" y="1062"/>
                    <a:pt x="2045" y="1089"/>
                    <a:pt x="3006" y="1110"/>
                  </a:cubicBezTo>
                  <a:cubicBezTo>
                    <a:pt x="3967" y="1131"/>
                    <a:pt x="4608" y="1110"/>
                    <a:pt x="5766" y="1086"/>
                  </a:cubicBezTo>
                  <a:cubicBezTo>
                    <a:pt x="5763" y="543"/>
                    <a:pt x="5760" y="0"/>
                    <a:pt x="5760" y="0"/>
                  </a:cubicBezTo>
                  <a:lnTo>
                    <a:pt x="0" y="0"/>
                  </a:lnTo>
                  <a:cubicBezTo>
                    <a:pt x="0" y="0"/>
                    <a:pt x="0" y="960"/>
                    <a:pt x="0" y="96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en-US" dirty="0">
                <a:latin typeface="Verdana" pitchFamily="28" charset="0"/>
              </a:endParaRPr>
            </a:p>
          </p:txBody>
        </p:sp>
        <p:grpSp>
          <p:nvGrpSpPr>
            <p:cNvPr id="7" name="Group 15"/>
            <p:cNvGrpSpPr>
              <a:grpSpLocks/>
            </p:cNvGrpSpPr>
            <p:nvPr userDrawn="1"/>
          </p:nvGrpSpPr>
          <p:grpSpPr bwMode="auto">
            <a:xfrm>
              <a:off x="0" y="2916"/>
              <a:ext cx="5760" cy="1404"/>
              <a:chOff x="0" y="2916"/>
              <a:chExt cx="5760" cy="1404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0" y="2916"/>
                <a:ext cx="5760" cy="1404"/>
              </a:xfrm>
              <a:custGeom>
                <a:avLst/>
                <a:gdLst/>
                <a:ahLst/>
                <a:cxnLst>
                  <a:cxn ang="0">
                    <a:pos x="5760" y="0"/>
                  </a:cxn>
                  <a:cxn ang="0">
                    <a:pos x="3348" y="157"/>
                  </a:cxn>
                  <a:cxn ang="0">
                    <a:pos x="1146" y="192"/>
                  </a:cxn>
                  <a:cxn ang="0">
                    <a:pos x="378" y="186"/>
                  </a:cxn>
                  <a:cxn ang="0">
                    <a:pos x="0" y="180"/>
                  </a:cxn>
                  <a:cxn ang="0">
                    <a:pos x="0" y="1404"/>
                  </a:cxn>
                  <a:cxn ang="0">
                    <a:pos x="5760" y="1404"/>
                  </a:cxn>
                  <a:cxn ang="0">
                    <a:pos x="5760" y="0"/>
                  </a:cxn>
                </a:cxnLst>
                <a:rect l="0" t="0" r="r" b="b"/>
                <a:pathLst>
                  <a:path w="5760" h="1404">
                    <a:moveTo>
                      <a:pt x="5760" y="0"/>
                    </a:moveTo>
                    <a:cubicBezTo>
                      <a:pt x="4939" y="62"/>
                      <a:pt x="4117" y="125"/>
                      <a:pt x="3348" y="157"/>
                    </a:cubicBezTo>
                    <a:cubicBezTo>
                      <a:pt x="2577" y="191"/>
                      <a:pt x="1641" y="187"/>
                      <a:pt x="1146" y="192"/>
                    </a:cubicBezTo>
                    <a:cubicBezTo>
                      <a:pt x="651" y="197"/>
                      <a:pt x="690" y="186"/>
                      <a:pt x="378" y="186"/>
                    </a:cubicBezTo>
                    <a:cubicBezTo>
                      <a:pt x="372" y="180"/>
                      <a:pt x="0" y="180"/>
                      <a:pt x="0" y="180"/>
                    </a:cubicBezTo>
                    <a:lnTo>
                      <a:pt x="0" y="1404"/>
                    </a:lnTo>
                    <a:lnTo>
                      <a:pt x="5760" y="1404"/>
                    </a:lnTo>
                    <a:lnTo>
                      <a:pt x="57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endParaRPr lang="en-US" dirty="0">
                  <a:latin typeface="Verdana" pitchFamily="28" charset="0"/>
                </a:endParaRPr>
              </a:p>
            </p:txBody>
          </p:sp>
          <p:pic>
            <p:nvPicPr>
              <p:cNvPr id="9" name="Picture 11" descr="att_title_logo15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66" y="3637"/>
                <a:ext cx="979" cy="4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5843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33375" y="2292350"/>
            <a:ext cx="8367713" cy="1116013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33375" y="3282950"/>
            <a:ext cx="8367713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19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99C5234F-CB06-4326-A320-FBD19873DC38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610350" y="6530102"/>
            <a:ext cx="13811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solidFill>
                  <a:schemeClr val="bg1"/>
                </a:solidFill>
              </a:rPr>
              <a:t>Feb 05, 2013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74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1A652692-8374-4834-8E57-CC6EC6546CB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2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838" y="1485900"/>
            <a:ext cx="3941762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485900"/>
            <a:ext cx="394335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8965F241-5535-4E48-AF50-AB794A2A7CCC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976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1398D299-E806-43EC-8140-01A26510704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268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C9A459C1-4361-47AD-ACFD-74345D0770FA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369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0133D-0B68-4402-A74E-169999074D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28D9247C-74A8-4B50-9FA6-C4C5E5E0F223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66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0F1F0805-5FD1-46A6-BDC0-7A58FADD58B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4237BFD7-64A6-4DEA-87C1-37BAE8E84B7A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1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F9FD8571-6C8E-4607-8849-6A453FC2E6B4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503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02400" y="457200"/>
            <a:ext cx="2012950" cy="508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0375" y="457200"/>
            <a:ext cx="5889625" cy="508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79253481-3A24-435A-9485-E79B15063CF3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7277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7838" y="1485900"/>
            <a:ext cx="8037512" cy="40513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CFE330FF-F231-423A-911F-B095EF5A92A6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077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77838" y="1485900"/>
            <a:ext cx="8037512" cy="4051300"/>
          </a:xfr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A8F9DFD3-5051-41C0-B8E8-5D5F9C4E9EA2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5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7F5BF-D172-48C1-85AB-CBB75E2597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838" y="1549400"/>
            <a:ext cx="3941762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9400"/>
            <a:ext cx="394335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D2253-0585-4463-8893-271B2E875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83076-0F87-420B-9688-583715681B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79D65-350A-41DB-9270-51CEEACD82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56AA0-221D-46AF-9719-D2C69765F1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97B6B-7DFD-4E31-8536-F10C0C0D18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D993-3970-4949-91A4-FFFBC8F342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1549400"/>
            <a:ext cx="8037512" cy="405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5364" name="Group 9"/>
          <p:cNvGrpSpPr>
            <a:grpSpLocks/>
          </p:cNvGrpSpPr>
          <p:nvPr/>
        </p:nvGrpSpPr>
        <p:grpSpPr bwMode="auto">
          <a:xfrm>
            <a:off x="0" y="5867400"/>
            <a:ext cx="9144000" cy="1000125"/>
            <a:chOff x="0" y="3696"/>
            <a:chExt cx="5760" cy="630"/>
          </a:xfrm>
        </p:grpSpPr>
        <p:sp>
          <p:nvSpPr>
            <p:cNvPr id="38917" name="Freeform 5"/>
            <p:cNvSpPr>
              <a:spLocks/>
            </p:cNvSpPr>
            <p:nvPr/>
          </p:nvSpPr>
          <p:spPr bwMode="ltGray">
            <a:xfrm>
              <a:off x="0" y="3696"/>
              <a:ext cx="5760" cy="6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2989" y="319"/>
                </a:cxn>
                <a:cxn ang="0">
                  <a:pos x="5760" y="0"/>
                </a:cxn>
                <a:cxn ang="0">
                  <a:pos x="5760" y="630"/>
                </a:cxn>
                <a:cxn ang="0">
                  <a:pos x="0" y="630"/>
                </a:cxn>
                <a:cxn ang="0">
                  <a:pos x="0" y="342"/>
                </a:cxn>
              </a:cxnLst>
              <a:rect l="0" t="0" r="r" b="b"/>
              <a:pathLst>
                <a:path w="5760" h="630">
                  <a:moveTo>
                    <a:pt x="0" y="342"/>
                  </a:moveTo>
                  <a:cubicBezTo>
                    <a:pt x="1014" y="359"/>
                    <a:pt x="2029" y="376"/>
                    <a:pt x="2989" y="319"/>
                  </a:cubicBezTo>
                  <a:cubicBezTo>
                    <a:pt x="3949" y="262"/>
                    <a:pt x="5013" y="171"/>
                    <a:pt x="5760" y="0"/>
                  </a:cubicBezTo>
                  <a:cubicBezTo>
                    <a:pt x="5760" y="315"/>
                    <a:pt x="5760" y="630"/>
                    <a:pt x="5760" y="630"/>
                  </a:cubicBezTo>
                  <a:lnTo>
                    <a:pt x="0" y="63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en-US" dirty="0">
                <a:solidFill>
                  <a:srgbClr val="4D4D4D"/>
                </a:solidFill>
                <a:latin typeface="Verdana"/>
                <a:cs typeface="+mn-cs"/>
              </a:endParaRPr>
            </a:p>
          </p:txBody>
        </p:sp>
        <p:pic>
          <p:nvPicPr>
            <p:cNvPr id="15369" name="Picture 6" descr="att_slidedark_logo300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ltGray">
            <a:xfrm>
              <a:off x="5114" y="3982"/>
              <a:ext cx="504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1575" y="6578600"/>
            <a:ext cx="1647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80188"/>
            <a:ext cx="817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91C72E3-808C-4CBB-B192-10E08CDF2B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343150" y="6488113"/>
            <a:ext cx="4918075" cy="3111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800" b="1" dirty="0">
                <a:solidFill>
                  <a:srgbClr val="FFFFFF"/>
                </a:solidFill>
                <a:latin typeface="Verdana"/>
                <a:cs typeface="+mn-cs"/>
              </a:rPr>
              <a:t>AT&amp;T Proprietary (Internal Use Only)</a:t>
            </a:r>
            <a: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  <a:t/>
            </a:r>
            <a:b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</a:br>
            <a:r>
              <a:rPr lang="en-US" sz="800" dirty="0">
                <a:solidFill>
                  <a:srgbClr val="FFFFFF"/>
                </a:solidFill>
                <a:latin typeface="Verdana"/>
                <a:cs typeface="+mn-cs"/>
              </a:rPr>
              <a:t>Not for use or disclosure outside the AT&amp;T companies except under written agreement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0" r:id="rId2"/>
    <p:sldLayoutId id="2147483839" r:id="rId3"/>
    <p:sldLayoutId id="2147483838" r:id="rId4"/>
    <p:sldLayoutId id="2147483837" r:id="rId5"/>
    <p:sldLayoutId id="2147483836" r:id="rId6"/>
    <p:sldLayoutId id="2147483835" r:id="rId7"/>
    <p:sldLayoutId id="2147483834" r:id="rId8"/>
    <p:sldLayoutId id="2147483833" r:id="rId9"/>
    <p:sldLayoutId id="2147483832" r:id="rId10"/>
    <p:sldLayoutId id="2147483831" r:id="rId11"/>
    <p:sldLayoutId id="2147483830" r:id="rId12"/>
    <p:sldLayoutId id="2147483829" r:id="rId13"/>
  </p:sldLayoutIdLst>
  <p:hf hd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5pPr>
      <a:lvl6pPr marL="4572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6" descr="att_vibOrng_SldTop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5" descr="att_vibOrng_SldBottom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143625"/>
            <a:ext cx="914400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1485900"/>
            <a:ext cx="8037512" cy="405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4573588" y="6604000"/>
            <a:ext cx="184150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en-US" sz="900" dirty="0">
              <a:solidFill>
                <a:srgbClr val="464646"/>
              </a:solidFill>
              <a:latin typeface="Arial" charset="0"/>
            </a:endParaRPr>
          </a:p>
        </p:txBody>
      </p:sp>
      <p:sp>
        <p:nvSpPr>
          <p:cNvPr id="34842" name="Rectangle 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1575" y="6605588"/>
            <a:ext cx="1647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8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604000"/>
            <a:ext cx="817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/>
                </a:solidFill>
              </a:rPr>
              <a:t>Page </a:t>
            </a:r>
            <a:fld id="{DFA6E2C9-57B5-45D7-B694-2B80196BEB31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501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hf hd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5pPr>
      <a:lvl6pPr marL="4572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6pPr>
      <a:lvl7pPr marL="9144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7pPr>
      <a:lvl8pPr marL="13716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8pPr>
      <a:lvl9pPr marL="18288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28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28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28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28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28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REASON </a:t>
            </a:r>
            <a:r>
              <a:rPr lang="en-US" dirty="0" smtClean="0"/>
              <a:t>Header RELEASE_CAUSE for </a:t>
            </a:r>
            <a:r>
              <a:rPr lang="en-US" dirty="0" smtClean="0"/>
              <a:t>UE generated BYE and CANCEL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Martin Dolly</a:t>
            </a:r>
          </a:p>
          <a:p>
            <a:r>
              <a:rPr lang="en-US" dirty="0" smtClean="0"/>
              <a:t>AT&amp;T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07797" y="92597"/>
            <a:ext cx="15568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C1-162487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926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132" y="1307352"/>
            <a:ext cx="8855971" cy="510395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Current </a:t>
            </a:r>
            <a:r>
              <a:rPr lang="en-US" dirty="0" err="1"/>
              <a:t>VoLTE</a:t>
            </a:r>
            <a:r>
              <a:rPr lang="en-US" dirty="0"/>
              <a:t> network infrastructure lacks reliable and scalable </a:t>
            </a:r>
            <a:r>
              <a:rPr lang="en-US" dirty="0" smtClean="0"/>
              <a:t>measurements </a:t>
            </a:r>
            <a:r>
              <a:rPr lang="en-US" dirty="0" smtClean="0"/>
              <a:t>and </a:t>
            </a:r>
            <a:r>
              <a:rPr lang="en-US" dirty="0" smtClean="0"/>
              <a:t>reports </a:t>
            </a:r>
            <a:r>
              <a:rPr lang="en-US" dirty="0"/>
              <a:t>to identify/categorize </a:t>
            </a:r>
            <a:r>
              <a:rPr lang="en-US" dirty="0" err="1" smtClean="0"/>
              <a:t>VoLTE</a:t>
            </a:r>
            <a:r>
              <a:rPr lang="en-US" dirty="0" smtClean="0"/>
              <a:t> </a:t>
            </a:r>
            <a:r>
              <a:rPr lang="en-US" dirty="0"/>
              <a:t>call </a:t>
            </a:r>
            <a:r>
              <a:rPr lang="en-US" dirty="0" smtClean="0"/>
              <a:t>drops and normal </a:t>
            </a:r>
            <a:r>
              <a:rPr lang="en-US" dirty="0" smtClean="0"/>
              <a:t>User </a:t>
            </a:r>
            <a:r>
              <a:rPr lang="en-US" dirty="0" smtClean="0"/>
              <a:t>ending the call. For example</a:t>
            </a:r>
            <a:r>
              <a:rPr lang="en-US" dirty="0"/>
              <a:t>:</a:t>
            </a:r>
          </a:p>
          <a:p>
            <a:pPr lvl="3">
              <a:buFont typeface="+mj-lt"/>
              <a:buAutoNum type="alphaLcParenR"/>
            </a:pPr>
            <a:r>
              <a:rPr lang="en-US" dirty="0" smtClean="0"/>
              <a:t>UE </a:t>
            </a:r>
            <a:r>
              <a:rPr lang="en-US" dirty="0"/>
              <a:t>could send out SIP BYE to disconnect a </a:t>
            </a:r>
            <a:r>
              <a:rPr lang="en-US" dirty="0" err="1"/>
              <a:t>VoLTE</a:t>
            </a:r>
            <a:r>
              <a:rPr lang="en-US" dirty="0"/>
              <a:t> call due to Conversation ends, caller or </a:t>
            </a:r>
            <a:r>
              <a:rPr lang="en-US" dirty="0" err="1"/>
              <a:t>callee</a:t>
            </a:r>
            <a:r>
              <a:rPr lang="en-US" dirty="0"/>
              <a:t> hits the “End” </a:t>
            </a:r>
            <a:r>
              <a:rPr lang="en-US" dirty="0" smtClean="0"/>
              <a:t>button</a:t>
            </a:r>
          </a:p>
          <a:p>
            <a:pPr lvl="3">
              <a:buFont typeface="+mj-lt"/>
              <a:buAutoNum type="alphaLcParenR"/>
            </a:pPr>
            <a:r>
              <a:rPr lang="en-US" dirty="0" smtClean="0"/>
              <a:t>Voice </a:t>
            </a:r>
            <a:r>
              <a:rPr lang="en-US" dirty="0"/>
              <a:t>RTP timer expired due to no voice RTP packets received for 20 </a:t>
            </a:r>
            <a:r>
              <a:rPr lang="en-US" dirty="0" smtClean="0"/>
              <a:t>seconds</a:t>
            </a:r>
          </a:p>
          <a:p>
            <a:pPr lvl="1"/>
            <a:r>
              <a:rPr lang="en-US" sz="2000" dirty="0" smtClean="0"/>
              <a:t>Currently </a:t>
            </a:r>
            <a:r>
              <a:rPr lang="en-US" sz="2000" dirty="0"/>
              <a:t>there is no information in SIP BYE to distinguish call drop case b) from normal release case </a:t>
            </a:r>
            <a:r>
              <a:rPr lang="en-US" sz="2000" dirty="0" smtClean="0"/>
              <a:t>a)</a:t>
            </a:r>
          </a:p>
          <a:p>
            <a:pPr lvl="1"/>
            <a:r>
              <a:rPr lang="en-US" dirty="0" smtClean="0"/>
              <a:t>SIP Status Codes do not identify failures </a:t>
            </a:r>
            <a:r>
              <a:rPr lang="en-US" dirty="0"/>
              <a:t>like “RTP/RTCP time-out</a:t>
            </a:r>
            <a:r>
              <a:rPr lang="en-US" dirty="0" smtClean="0"/>
              <a:t>”</a:t>
            </a:r>
            <a:endParaRPr lang="en-US" dirty="0"/>
          </a:p>
          <a:p>
            <a:pPr lvl="1"/>
            <a:r>
              <a:rPr lang="en-US" dirty="0" smtClean="0"/>
              <a:t>Identifying </a:t>
            </a:r>
            <a:r>
              <a:rPr lang="en-US" dirty="0" smtClean="0"/>
              <a:t>UE triggered </a:t>
            </a:r>
            <a:r>
              <a:rPr lang="en-US" dirty="0"/>
              <a:t>call </a:t>
            </a:r>
            <a:r>
              <a:rPr lang="en-US" dirty="0" smtClean="0"/>
              <a:t>drops and call setup termination/failure </a:t>
            </a:r>
            <a:r>
              <a:rPr lang="en-US" dirty="0"/>
              <a:t>reasons quickly and </a:t>
            </a:r>
            <a:r>
              <a:rPr lang="en-US" dirty="0" smtClean="0"/>
              <a:t>reliably. </a:t>
            </a:r>
          </a:p>
          <a:p>
            <a:pPr marL="1587" lvl="1" indent="0">
              <a:buNone/>
            </a:pPr>
            <a:endParaRPr lang="en-US" sz="1800" dirty="0" smtClean="0"/>
          </a:p>
          <a:p>
            <a:pPr marL="1587" lvl="1" indent="0">
              <a:buNone/>
            </a:pPr>
            <a:r>
              <a:rPr lang="en-US" sz="1800" dirty="0" smtClean="0"/>
              <a:t>This </a:t>
            </a:r>
            <a:r>
              <a:rPr lang="en-US" sz="1800" dirty="0"/>
              <a:t>is an important step toward maintaining first-class network to support superior service performance and customer experience </a:t>
            </a:r>
            <a:endParaRPr lang="en-US" dirty="0"/>
          </a:p>
          <a:p>
            <a:pPr marL="236538" lvl="2" indent="0"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Page </a:t>
            </a:r>
            <a:fld id="{99C5234F-CB06-4326-A320-FBD19873DC3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96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Reasons come from UE with BYE and CANCEL SIP requests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Page </a:t>
            </a:r>
            <a:fld id="{99C5234F-CB06-4326-A320-FBD19873DC3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789781" y="1465327"/>
            <a:ext cx="3649170" cy="216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947738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tx2"/>
              </a:buClr>
              <a:buSzPct val="10000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950" indent="-233363" algn="l" defTabSz="947738" rtl="0" eaLnBrk="0" fontAlgn="base" hangingPunct="0">
              <a:spcBef>
                <a:spcPct val="10000"/>
              </a:spcBef>
              <a:spcAft>
                <a:spcPct val="30000"/>
              </a:spcAft>
              <a:buClr>
                <a:schemeClr val="tx1"/>
              </a:buClr>
              <a:buSzPct val="8000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461963" indent="-225425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IB Wb Regular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692150" indent="-228600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915988" indent="-222250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34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13731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18303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2875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27447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smtClean="0"/>
              <a:t>BYE </a:t>
            </a:r>
            <a:r>
              <a:rPr lang="en-US" sz="2400" kern="0" dirty="0" smtClean="0"/>
              <a:t>Reasons</a:t>
            </a:r>
            <a:r>
              <a:rPr lang="en-US" sz="2400" kern="0" dirty="0" smtClean="0"/>
              <a:t>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User</a:t>
            </a:r>
            <a:r>
              <a:rPr lang="en-US" sz="2400" kern="0" dirty="0" smtClean="0"/>
              <a:t> </a:t>
            </a:r>
            <a:r>
              <a:rPr lang="en-US" sz="2400" kern="0" dirty="0"/>
              <a:t>ends </a:t>
            </a:r>
            <a:r>
              <a:rPr lang="en-US" sz="2400" kern="0" dirty="0" smtClean="0"/>
              <a:t>call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RTP/RTCP time-out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RF Loss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SIP timeout (no ACK</a:t>
            </a:r>
            <a:r>
              <a:rPr lang="en-US" sz="2400" kern="0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 kern="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u="sng" kern="0" dirty="0" smtClean="0"/>
              <a:t>Re-INVITE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kern="0" dirty="0" smtClean="0"/>
              <a:t>SIP 481 call/transaction does not exist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kern="0" dirty="0" smtClean="0"/>
              <a:t>SIP 408 Request Timeout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43680" y="1467868"/>
            <a:ext cx="3454400" cy="17947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947738" rtl="0" eaLnBrk="0" fontAlgn="base" hangingPunct="0">
              <a:spcBef>
                <a:spcPct val="20000"/>
              </a:spcBef>
              <a:spcAft>
                <a:spcPct val="20000"/>
              </a:spcAft>
              <a:buClr>
                <a:schemeClr val="tx2"/>
              </a:buClr>
              <a:buSzPct val="10000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950" indent="-233363" algn="l" defTabSz="947738" rtl="0" eaLnBrk="0" fontAlgn="base" hangingPunct="0">
              <a:spcBef>
                <a:spcPct val="10000"/>
              </a:spcBef>
              <a:spcAft>
                <a:spcPct val="30000"/>
              </a:spcAft>
              <a:buClr>
                <a:schemeClr val="tx1"/>
              </a:buClr>
              <a:buSzPct val="8000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461963" indent="-225425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IB Wb Regular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692150" indent="-228600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915988" indent="-222250" algn="l" defTabSz="947738" rtl="0" eaLnBrk="0" fontAlgn="base" hangingPunct="0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34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13731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18303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2875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2744788" indent="-222250" algn="l" defTabSz="947738" rtl="0" eaLnBrk="1" fontAlgn="base" hangingPunct="1"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Verdana" pitchFamily="2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smtClean="0"/>
              <a:t>CANCEL </a:t>
            </a:r>
            <a:r>
              <a:rPr lang="en-US" sz="2400" kern="0" dirty="0" smtClean="0"/>
              <a:t>Reasons</a:t>
            </a:r>
            <a:endParaRPr lang="en-US" sz="2400" kern="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User </a:t>
            </a:r>
            <a:r>
              <a:rPr lang="en-US" sz="2400" kern="0" dirty="0" smtClean="0"/>
              <a:t>ends call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SIP 580 </a:t>
            </a:r>
            <a:r>
              <a:rPr lang="en-US" sz="2400" kern="0" dirty="0"/>
              <a:t>Precondition </a:t>
            </a:r>
            <a:r>
              <a:rPr lang="en-US" sz="2400" kern="0" dirty="0" smtClean="0"/>
              <a:t>failure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RF Loss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SIP </a:t>
            </a:r>
            <a:r>
              <a:rPr lang="en-US" sz="2400" kern="0" dirty="0"/>
              <a:t>respond </a:t>
            </a:r>
            <a:r>
              <a:rPr lang="en-US" sz="2400" kern="0" dirty="0" smtClean="0"/>
              <a:t>time-out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 smtClean="0"/>
              <a:t>Call-setup </a:t>
            </a:r>
            <a:r>
              <a:rPr lang="en-US" sz="2400" kern="0" dirty="0"/>
              <a:t>time-out </a:t>
            </a:r>
          </a:p>
          <a:p>
            <a:endParaRPr lang="en-US" sz="2400" kern="0" dirty="0" smtClean="0"/>
          </a:p>
        </p:txBody>
      </p:sp>
    </p:spTree>
    <p:extLst>
      <p:ext uri="{BB962C8B-B14F-4D97-AF65-F5344CB8AC3E}">
        <p14:creationId xmlns:p14="http://schemas.microsoft.com/office/powerpoint/2010/main" val="2580523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In </a:t>
            </a:r>
            <a:r>
              <a:rPr lang="en-US" dirty="0" smtClean="0"/>
              <a:t>TS 24.229, requiring use of the </a:t>
            </a:r>
            <a:r>
              <a:rPr lang="en-US" dirty="0"/>
              <a:t>SIP reason header </a:t>
            </a:r>
            <a:r>
              <a:rPr lang="en-US" dirty="0" smtClean="0"/>
              <a:t>in</a:t>
            </a:r>
            <a:r>
              <a:rPr lang="en-US" dirty="0" smtClean="0"/>
              <a:t> </a:t>
            </a:r>
            <a:r>
              <a:rPr lang="en-US" dirty="0" smtClean="0"/>
              <a:t>BYE and CANCEL </a:t>
            </a:r>
            <a:r>
              <a:rPr lang="en-US" dirty="0" smtClean="0"/>
              <a:t>messages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Definition </a:t>
            </a:r>
            <a:r>
              <a:rPr lang="en-US" dirty="0"/>
              <a:t>of </a:t>
            </a:r>
            <a:r>
              <a:rPr lang="en-US" dirty="0" smtClean="0"/>
              <a:t>protocol in TS 24.229 </a:t>
            </a:r>
            <a:r>
              <a:rPr lang="en-US" dirty="0"/>
              <a:t>to enable Reason cause values and text strings to provide information either to the remote UE or to the network why a session is terminated.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IANA Registration of a new Protocol </a:t>
            </a:r>
            <a:r>
              <a:rPr lang="en-US" dirty="0" smtClean="0"/>
              <a:t>value</a:t>
            </a:r>
            <a:r>
              <a:rPr lang="en-US" dirty="0"/>
              <a:t>, “</a:t>
            </a:r>
            <a:r>
              <a:rPr lang="en-US" dirty="0" smtClean="0"/>
              <a:t>RELEASE_CAUSE”, Cause Values and test strings for </a:t>
            </a:r>
            <a:r>
              <a:rPr lang="en-US" dirty="0"/>
              <a:t>the SIP Reason header </a:t>
            </a:r>
            <a:r>
              <a:rPr lang="en-US" dirty="0" smtClean="0"/>
              <a:t>field with the reference protocol being TS 24.229, to address scenarios where no SIP Status Code is defined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Subsequent updates to </a:t>
            </a:r>
            <a:r>
              <a:rPr lang="en-US" dirty="0"/>
              <a:t>GSMA IRs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Page </a:t>
            </a:r>
            <a:fld id="{99C5234F-CB06-4326-A320-FBD19873DC3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55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RELEASE_CAUSES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507" y="1160645"/>
            <a:ext cx="8037512" cy="5259406"/>
          </a:xfrm>
        </p:spPr>
        <p:txBody>
          <a:bodyPr/>
          <a:lstStyle/>
          <a:p>
            <a:pPr marL="342900" lvl="2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400" i="1" dirty="0"/>
              <a:t>The UE shall </a:t>
            </a:r>
            <a:r>
              <a:rPr lang="en-US" sz="1400" i="1" dirty="0" smtClean="0"/>
              <a:t>add </a:t>
            </a:r>
            <a:r>
              <a:rPr lang="en-US" sz="1400" i="1" dirty="0"/>
              <a:t>REASON header (3GPP TS 24.229 [15</a:t>
            </a:r>
            <a:r>
              <a:rPr lang="en-US" sz="1400" i="1" dirty="0" smtClean="0"/>
              <a:t>], RFC 3326[xyz]). in the BYE and CANCEL SIP request to indicate the reason of call </a:t>
            </a:r>
            <a:r>
              <a:rPr lang="en-US" sz="1400" i="1" dirty="0"/>
              <a:t>termination </a:t>
            </a:r>
            <a:r>
              <a:rPr lang="en-US" sz="1400" i="1" dirty="0" smtClean="0"/>
              <a:t>If the UE terminates a call, a new </a:t>
            </a:r>
            <a:r>
              <a:rPr lang="en-US" sz="1400" i="1" dirty="0"/>
              <a:t>token </a:t>
            </a:r>
            <a:r>
              <a:rPr lang="en-US" sz="1400" i="1" dirty="0" smtClean="0"/>
              <a:t>“RELEASE_CAUSE” </a:t>
            </a:r>
            <a:r>
              <a:rPr lang="en-US" sz="1400" i="1" dirty="0" smtClean="0"/>
              <a:t>is used in the REASON header for the </a:t>
            </a:r>
            <a:r>
              <a:rPr lang="en-US" sz="1400" i="1" dirty="0"/>
              <a:t>BYE or CANCEL </a:t>
            </a:r>
            <a:r>
              <a:rPr lang="en-US" sz="1400" i="1" dirty="0" smtClean="0"/>
              <a:t>request. </a:t>
            </a:r>
          </a:p>
          <a:p>
            <a:pPr marL="342900" lvl="2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400" i="1" dirty="0" smtClean="0"/>
              <a:t>For the </a:t>
            </a:r>
            <a:r>
              <a:rPr lang="en-US" sz="1400" i="1" dirty="0"/>
              <a:t>BYE request, </a:t>
            </a:r>
            <a:r>
              <a:rPr lang="en-US" sz="1400" i="1" dirty="0" smtClean="0"/>
              <a:t>the REASON header includes: </a:t>
            </a:r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</a:t>
            </a:r>
            <a:r>
              <a:rPr lang="en-US" sz="1200" i="1" dirty="0" smtClean="0"/>
              <a:t>="RELEASE_CAUSE </a:t>
            </a:r>
            <a:r>
              <a:rPr lang="en-US" sz="1200" i="1" dirty="0"/>
              <a:t>ends </a:t>
            </a:r>
            <a:r>
              <a:rPr lang="en-US" sz="1200" i="1" dirty="0" smtClean="0"/>
              <a:t>call”</a:t>
            </a:r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</a:t>
            </a:r>
            <a:r>
              <a:rPr lang="en-US" sz="1200" i="1" dirty="0" smtClean="0"/>
              <a:t>="RTP/RTCP time-out”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text=" </a:t>
            </a:r>
            <a:r>
              <a:rPr lang="en-US" sz="1200" i="1" dirty="0" smtClean="0"/>
              <a:t>Media Bearer Loss”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text=" </a:t>
            </a:r>
            <a:r>
              <a:rPr lang="en-US" sz="1200" i="1" dirty="0" smtClean="0"/>
              <a:t>SIP </a:t>
            </a:r>
            <a:r>
              <a:rPr lang="en-US" sz="1200" i="1" dirty="0"/>
              <a:t>timeout </a:t>
            </a:r>
            <a:r>
              <a:rPr lang="en-US" sz="1200" i="1" dirty="0" smtClean="0"/>
              <a:t>- no ACK”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SIP; cause= 481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SIP; cause = 408</a:t>
            </a:r>
            <a:endParaRPr lang="en-US" sz="1400" i="1" dirty="0" smtClean="0"/>
          </a:p>
          <a:p>
            <a:pPr marL="342900" lvl="2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400" i="1" dirty="0" smtClean="0"/>
              <a:t>For the CANCEL request, the </a:t>
            </a:r>
            <a:r>
              <a:rPr lang="en-US" sz="1400" i="1" dirty="0"/>
              <a:t>REASON includes</a:t>
            </a:r>
            <a:r>
              <a:rPr lang="en-US" sz="1400" i="1" dirty="0" smtClean="0"/>
              <a:t>:</a:t>
            </a:r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</a:t>
            </a:r>
            <a:r>
              <a:rPr lang="en-US" sz="1200" i="1" dirty="0" smtClean="0"/>
              <a:t>="RELEASE_CAUSE </a:t>
            </a:r>
            <a:r>
              <a:rPr lang="en-US" sz="1200" i="1" dirty="0"/>
              <a:t>ends </a:t>
            </a:r>
            <a:r>
              <a:rPr lang="en-US" sz="1200" i="1" dirty="0" smtClean="0"/>
              <a:t>call”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text=" Media Bearer Loss</a:t>
            </a:r>
            <a:r>
              <a:rPr lang="en-US" sz="1200" i="1" dirty="0" smtClean="0"/>
              <a:t>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</a:t>
            </a:r>
            <a:r>
              <a:rPr lang="en-US" sz="1200" i="1" dirty="0" smtClean="0"/>
              <a:t>="SIP </a:t>
            </a:r>
            <a:r>
              <a:rPr lang="en-US" sz="1200" i="1" dirty="0"/>
              <a:t>respond </a:t>
            </a:r>
            <a:r>
              <a:rPr lang="en-US" sz="1200" i="1" dirty="0" smtClean="0"/>
              <a:t>time-out”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RELEASE_CAUSE; </a:t>
            </a:r>
            <a:r>
              <a:rPr lang="en-US" sz="1200" i="1" dirty="0"/>
              <a:t>text</a:t>
            </a:r>
            <a:r>
              <a:rPr lang="en-US" sz="1200" i="1" dirty="0" smtClean="0"/>
              <a:t>=“call-setup time-out” </a:t>
            </a:r>
            <a:endParaRPr lang="en-US" sz="1200" i="1" dirty="0"/>
          </a:p>
          <a:p>
            <a:pPr marL="573087" lvl="3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200" i="1" dirty="0" smtClean="0"/>
              <a:t>SIP; cause = 580</a:t>
            </a:r>
            <a:endParaRPr lang="en-US" sz="1400" i="1" dirty="0"/>
          </a:p>
          <a:p>
            <a:pPr marL="342900" lvl="2" indent="-342900">
              <a:spcBef>
                <a:spcPct val="20000"/>
              </a:spcBef>
              <a:buClr>
                <a:schemeClr val="tx2"/>
              </a:buClr>
              <a:buSzPct val="100000"/>
              <a:buNone/>
            </a:pPr>
            <a:r>
              <a:rPr lang="en-US" sz="1400" i="1" dirty="0" smtClean="0"/>
              <a:t>If there are new scenarios in the future, additional </a:t>
            </a:r>
            <a:r>
              <a:rPr lang="en-US" sz="1400" i="1" dirty="0" smtClean="0"/>
              <a:t>RELEASE_CAUSE </a:t>
            </a:r>
            <a:r>
              <a:rPr lang="en-US" sz="1400" i="1" dirty="0" smtClean="0"/>
              <a:t>token based reason text can be added. </a:t>
            </a: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Page </a:t>
            </a:r>
            <a:fld id="{99C5234F-CB06-4326-A320-FBD19873DC3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15996"/>
      </p:ext>
    </p:extLst>
  </p:cSld>
  <p:clrMapOvr>
    <a:masterClrMapping/>
  </p:clrMapOvr>
</p:sld>
</file>

<file path=ppt/theme/theme1.xml><?xml version="1.0" encoding="utf-8"?>
<a:theme xmlns:a="http://schemas.openxmlformats.org/drawingml/2006/main" name="att">
  <a:themeElements>
    <a:clrScheme name="att_opt2_orng_073107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tt_opt1_orng_073107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tt_opt1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2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28" charset="0"/>
            <a:cs typeface="Arial" charset="0"/>
          </a:defRPr>
        </a:defPPr>
      </a:lstStyle>
    </a:lnDef>
  </a:objectDefaults>
  <a:extraClrSchemeLst>
    <a:extraClrScheme>
      <a:clrScheme name="att_opt1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att_opt1_VBRNTorng</Template>
  <TotalTime>86527</TotalTime>
  <Words>447</Words>
  <Application>Microsoft Office PowerPoint</Application>
  <PresentationFormat>On-screen Show (4:3)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Courier New</vt:lpstr>
      <vt:lpstr>IB Wb Regular</vt:lpstr>
      <vt:lpstr>Verdana</vt:lpstr>
      <vt:lpstr>att</vt:lpstr>
      <vt:lpstr>1_att_opt1_orng_073107</vt:lpstr>
      <vt:lpstr>REASON Header RELEASE_CAUSE for UE generated BYE and CANCEL  </vt:lpstr>
      <vt:lpstr>Motivation/Background</vt:lpstr>
      <vt:lpstr>Reasons come from UE with BYE and CANCEL SIP requests</vt:lpstr>
      <vt:lpstr>Proposal</vt:lpstr>
      <vt:lpstr>RELEASE_CAUSES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MME Initiated Release of Dedicated Bearer</dc:title>
  <dc:creator>ag1566@att.com</dc:creator>
  <cp:lastModifiedBy>DOLLY, MARTIN C</cp:lastModifiedBy>
  <cp:revision>148</cp:revision>
  <cp:lastPrinted>2012-07-24T17:19:15Z</cp:lastPrinted>
  <dcterms:created xsi:type="dcterms:W3CDTF">2010-06-25T05:09:05Z</dcterms:created>
  <dcterms:modified xsi:type="dcterms:W3CDTF">2016-05-12T22:57:08Z</dcterms:modified>
</cp:coreProperties>
</file>