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  <p:sldId id="25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58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CC1D1-80F4-4DAD-9468-E8208A1C41D6}" type="datetimeFigureOut">
              <a:rPr lang="en-GB" smtClean="0"/>
              <a:t>07/11/2014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6AB3E-1EF0-4C11-9FFB-83C6CC382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528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CC1D1-80F4-4DAD-9468-E8208A1C41D6}" type="datetimeFigureOut">
              <a:rPr lang="en-GB" smtClean="0"/>
              <a:t>07/11/2014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6AB3E-1EF0-4C11-9FFB-83C6CC382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906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CC1D1-80F4-4DAD-9468-E8208A1C41D6}" type="datetimeFigureOut">
              <a:rPr lang="en-GB" smtClean="0"/>
              <a:t>07/11/2014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6AB3E-1EF0-4C11-9FFB-83C6CC382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374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CC1D1-80F4-4DAD-9468-E8208A1C41D6}" type="datetimeFigureOut">
              <a:rPr lang="en-GB" smtClean="0"/>
              <a:t>07/11/2014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6AB3E-1EF0-4C11-9FFB-83C6CC382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799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CC1D1-80F4-4DAD-9468-E8208A1C41D6}" type="datetimeFigureOut">
              <a:rPr lang="en-GB" smtClean="0"/>
              <a:t>07/11/2014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6AB3E-1EF0-4C11-9FFB-83C6CC382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66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CC1D1-80F4-4DAD-9468-E8208A1C41D6}" type="datetimeFigureOut">
              <a:rPr lang="en-GB" smtClean="0"/>
              <a:t>07/11/2014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6AB3E-1EF0-4C11-9FFB-83C6CC382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092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CC1D1-80F4-4DAD-9468-E8208A1C41D6}" type="datetimeFigureOut">
              <a:rPr lang="en-GB" smtClean="0"/>
              <a:t>07/11/2014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6AB3E-1EF0-4C11-9FFB-83C6CC382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5585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CC1D1-80F4-4DAD-9468-E8208A1C41D6}" type="datetimeFigureOut">
              <a:rPr lang="en-GB" smtClean="0"/>
              <a:t>07/11/2014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6AB3E-1EF0-4C11-9FFB-83C6CC382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030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CC1D1-80F4-4DAD-9468-E8208A1C41D6}" type="datetimeFigureOut">
              <a:rPr lang="en-GB" smtClean="0"/>
              <a:t>07/11/2014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6AB3E-1EF0-4C11-9FFB-83C6CC382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28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CC1D1-80F4-4DAD-9468-E8208A1C41D6}" type="datetimeFigureOut">
              <a:rPr lang="en-GB" smtClean="0"/>
              <a:t>07/11/2014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6AB3E-1EF0-4C11-9FFB-83C6CC382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658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CC1D1-80F4-4DAD-9468-E8208A1C41D6}" type="datetimeFigureOut">
              <a:rPr lang="en-GB" smtClean="0"/>
              <a:t>07/11/2014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6AB3E-1EF0-4C11-9FFB-83C6CC382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499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CC1D1-80F4-4DAD-9468-E8208A1C41D6}" type="datetimeFigureOut">
              <a:rPr lang="en-GB" smtClean="0"/>
              <a:t>07/11/2014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6AB3E-1EF0-4C11-9FFB-83C6CC382A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9807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</a:t>
            </a:r>
            <a:r>
              <a:rPr lang="en-GB" dirty="0" smtClean="0"/>
              <a:t> </a:t>
            </a:r>
            <a:r>
              <a:rPr lang="en-GB" dirty="0" smtClean="0"/>
              <a:t>explanation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1400" dirty="0" smtClean="0"/>
              <a:t>The purpose of the </a:t>
            </a:r>
            <a:r>
              <a:rPr lang="en-GB" sz="1400" dirty="0" smtClean="0"/>
              <a:t>CR </a:t>
            </a:r>
            <a:r>
              <a:rPr lang="en-GB" sz="1400" dirty="0" smtClean="0"/>
              <a:t>is to allow the CBC to ask the eNB to generate reports about:</a:t>
            </a:r>
          </a:p>
          <a:p>
            <a:r>
              <a:rPr lang="en-GB" sz="1400" dirty="0" smtClean="0"/>
              <a:t>Status of message broadcast in cells in the Warning Area, or</a:t>
            </a:r>
          </a:p>
          <a:p>
            <a:r>
              <a:rPr lang="en-GB" sz="1400" dirty="0" smtClean="0"/>
              <a:t>Status of broadcast readiness of cells in the Warning Area</a:t>
            </a:r>
          </a:p>
          <a:p>
            <a:pPr marL="0" indent="0">
              <a:buNone/>
            </a:pPr>
            <a:r>
              <a:rPr lang="en-GB" sz="1400" dirty="0" smtClean="0"/>
              <a:t>The two are differentiated by the presence or absence of the </a:t>
            </a:r>
            <a:r>
              <a:rPr lang="en-GB" sz="1400" i="1" dirty="0" smtClean="0"/>
              <a:t>Serial Number </a:t>
            </a:r>
            <a:r>
              <a:rPr lang="en-GB" sz="1400" dirty="0" smtClean="0"/>
              <a:t>(SN) IE and </a:t>
            </a:r>
            <a:r>
              <a:rPr lang="en-GB" sz="1400" i="1" dirty="0" smtClean="0"/>
              <a:t>Message Identifier </a:t>
            </a:r>
            <a:r>
              <a:rPr lang="en-GB" sz="1400" dirty="0" smtClean="0"/>
              <a:t>(MI) IE:</a:t>
            </a:r>
          </a:p>
          <a:p>
            <a:r>
              <a:rPr lang="en-GB" sz="1400" dirty="0" smtClean="0"/>
              <a:t>If the SN+MI are present then the report is about the status of message broadcast</a:t>
            </a:r>
          </a:p>
          <a:p>
            <a:r>
              <a:rPr lang="en-GB" sz="1400" dirty="0" smtClean="0"/>
              <a:t>If the SN+MI are not included the </a:t>
            </a:r>
            <a:r>
              <a:rPr lang="en-GB" sz="1400" dirty="0"/>
              <a:t>report is about the status of </a:t>
            </a:r>
            <a:r>
              <a:rPr lang="en-GB" sz="1400" dirty="0" smtClean="0"/>
              <a:t>broadcast readiness</a:t>
            </a:r>
          </a:p>
          <a:p>
            <a:pPr marL="0" indent="0">
              <a:buNone/>
            </a:pPr>
            <a:endParaRPr lang="en-GB" sz="1400" dirty="0" smtClean="0"/>
          </a:p>
          <a:p>
            <a:pPr marL="0" indent="0">
              <a:buNone/>
            </a:pPr>
            <a:r>
              <a:rPr lang="en-GB" sz="1400" dirty="0" smtClean="0"/>
              <a:t>An eNB reports the Broadcast Completed Area List in response to a WRWR, but after that start the eNB reports nothing about success or failure of message broadcast or about cell readiness status.</a:t>
            </a:r>
          </a:p>
          <a:p>
            <a:pPr marL="0" indent="0">
              <a:buNone/>
            </a:pPr>
            <a:endParaRPr lang="en-GB" sz="1400" dirty="0" smtClean="0"/>
          </a:p>
          <a:p>
            <a:pPr marL="0" indent="0">
              <a:buNone/>
            </a:pPr>
            <a:r>
              <a:rPr lang="en-GB" sz="1400" dirty="0" smtClean="0"/>
              <a:t>The </a:t>
            </a:r>
            <a:r>
              <a:rPr lang="en-GB" sz="1400" dirty="0" smtClean="0"/>
              <a:t>WARNING-STATUS-QUERY Request message from the CBC requests the eNB to report about:</a:t>
            </a:r>
          </a:p>
          <a:p>
            <a:r>
              <a:rPr lang="en-GB" sz="1400" dirty="0"/>
              <a:t>Status of message broadcast in cells in the Warning Area, or</a:t>
            </a:r>
          </a:p>
          <a:p>
            <a:r>
              <a:rPr lang="en-GB" sz="1400" dirty="0"/>
              <a:t>Status of broadcast readiness of cells in the Warning Area</a:t>
            </a:r>
          </a:p>
          <a:p>
            <a:pPr marL="0" indent="0">
              <a:buNone/>
            </a:pPr>
            <a:endParaRPr lang="en-GB" sz="1400" dirty="0" smtClean="0"/>
          </a:p>
          <a:p>
            <a:pPr marL="0" indent="0">
              <a:buNone/>
            </a:pPr>
            <a:r>
              <a:rPr lang="en-GB" sz="1400" dirty="0" smtClean="0"/>
              <a:t>To save signalling messages, it is also possible for the CBC to request the eNB to report about:</a:t>
            </a:r>
          </a:p>
          <a:p>
            <a:r>
              <a:rPr lang="en-GB" sz="1400" dirty="0"/>
              <a:t>Status of message broadcast in cells in the Warning </a:t>
            </a:r>
            <a:r>
              <a:rPr lang="en-GB" sz="1400" dirty="0" smtClean="0"/>
              <a:t>Area</a:t>
            </a:r>
          </a:p>
          <a:p>
            <a:pPr marL="0" indent="0">
              <a:buNone/>
            </a:pPr>
            <a:r>
              <a:rPr lang="en-GB" sz="1400" dirty="0"/>
              <a:t>b</a:t>
            </a:r>
            <a:r>
              <a:rPr lang="en-GB" sz="1400" dirty="0" smtClean="0"/>
              <a:t>y including the </a:t>
            </a:r>
            <a:r>
              <a:rPr lang="en-GB" sz="1400" i="1" dirty="0" smtClean="0"/>
              <a:t>Number of Reports Requested </a:t>
            </a:r>
            <a:r>
              <a:rPr lang="en-GB" sz="1400" dirty="0" smtClean="0"/>
              <a:t>IE in the WRWR message</a:t>
            </a:r>
          </a:p>
          <a:p>
            <a:pPr marL="0" indent="0">
              <a:buNone/>
            </a:pP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825872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830582" y="1292627"/>
            <a:ext cx="1080120" cy="504056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CBC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350862" y="1302990"/>
            <a:ext cx="1080120" cy="504056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MME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655118" y="1287855"/>
            <a:ext cx="1080120" cy="504056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eNB1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638336" y="1297577"/>
            <a:ext cx="1080120" cy="504056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eNB2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>
            <a:stCxn id="4" idx="2"/>
          </p:cNvCxnSpPr>
          <p:nvPr/>
        </p:nvCxnSpPr>
        <p:spPr>
          <a:xfrm>
            <a:off x="1370642" y="1796683"/>
            <a:ext cx="0" cy="30724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890922" y="1796682"/>
            <a:ext cx="1" cy="307247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195178" y="1807046"/>
            <a:ext cx="1" cy="30621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175398" y="1801633"/>
            <a:ext cx="2999" cy="306752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370642" y="2311499"/>
            <a:ext cx="25202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877835" y="2049476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Report Query REQUEST</a:t>
            </a:r>
            <a:endParaRPr lang="en-GB" sz="1200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1355419" y="2617374"/>
            <a:ext cx="25202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940689" y="550865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Request through </a:t>
            </a:r>
            <a:r>
              <a:rPr lang="en-GB" dirty="0" smtClean="0"/>
              <a:t>Query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1514659" y="2340375"/>
            <a:ext cx="2361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Report Query RESPONSE (cause=0)</a:t>
            </a:r>
            <a:endParaRPr lang="en-GB" sz="1200" dirty="0"/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3890922" y="2780928"/>
            <a:ext cx="23042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890923" y="2924944"/>
            <a:ext cx="42874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935511" y="2478875"/>
            <a:ext cx="22596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Report Query REQUESTs to eNBs</a:t>
            </a:r>
            <a:endParaRPr lang="en-GB" sz="1200" dirty="0"/>
          </a:p>
        </p:txBody>
      </p:sp>
      <p:cxnSp>
        <p:nvCxnSpPr>
          <p:cNvPr id="43" name="Straight Arrow Connector 42"/>
          <p:cNvCxnSpPr/>
          <p:nvPr/>
        </p:nvCxnSpPr>
        <p:spPr>
          <a:xfrm flipH="1">
            <a:off x="3890923" y="3540997"/>
            <a:ext cx="23042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3890923" y="3792340"/>
            <a:ext cx="42874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990987" y="3249880"/>
            <a:ext cx="2099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Report RESPONSEs from eNBs</a:t>
            </a:r>
            <a:endParaRPr lang="en-GB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3064329" y="4950158"/>
            <a:ext cx="16531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solidFill>
                  <a:srgbClr val="7030A0"/>
                </a:solidFill>
              </a:rPr>
              <a:t>The MME may or may not aggregate </a:t>
            </a:r>
            <a:r>
              <a:rPr lang="en-GB" sz="1000" dirty="0">
                <a:solidFill>
                  <a:srgbClr val="7030A0"/>
                </a:solidFill>
              </a:rPr>
              <a:t> </a:t>
            </a:r>
            <a:r>
              <a:rPr lang="en-GB" sz="1000" dirty="0" smtClean="0">
                <a:solidFill>
                  <a:srgbClr val="7030A0"/>
                </a:solidFill>
              </a:rPr>
              <a:t>RESPONSEs.</a:t>
            </a:r>
            <a:endParaRPr lang="en-GB" sz="1000" dirty="0">
              <a:solidFill>
                <a:srgbClr val="7030A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1355420" y="3982964"/>
            <a:ext cx="25202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747911" y="3691815"/>
            <a:ext cx="18945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eNB reports INDICATION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180994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830582" y="1292627"/>
            <a:ext cx="1080120" cy="504056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CBC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350862" y="1302990"/>
            <a:ext cx="1080120" cy="504056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MME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655118" y="1287855"/>
            <a:ext cx="1080120" cy="504056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eNB1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638336" y="1297577"/>
            <a:ext cx="1080120" cy="504056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eNB2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>
            <a:stCxn id="4" idx="2"/>
          </p:cNvCxnSpPr>
          <p:nvPr/>
        </p:nvCxnSpPr>
        <p:spPr>
          <a:xfrm>
            <a:off x="1370642" y="1796683"/>
            <a:ext cx="0" cy="40085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890922" y="1796682"/>
            <a:ext cx="0" cy="400858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195178" y="1807046"/>
            <a:ext cx="0" cy="399821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8175398" y="1801633"/>
            <a:ext cx="2998" cy="400363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370642" y="2311499"/>
            <a:ext cx="25202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684174" y="2049475"/>
            <a:ext cx="19020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WRW REQUEST (incl #Reports=1)</a:t>
            </a:r>
            <a:endParaRPr lang="en-GB" sz="1000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1370642" y="2630451"/>
            <a:ext cx="25202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214959" y="4595851"/>
            <a:ext cx="18722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eNB1 report INDICATION</a:t>
            </a:r>
            <a:endParaRPr lang="en-GB" sz="1000" dirty="0"/>
          </a:p>
        </p:txBody>
      </p:sp>
      <p:sp>
        <p:nvSpPr>
          <p:cNvPr id="20" name="TextBox 19"/>
          <p:cNvSpPr txBox="1"/>
          <p:nvPr/>
        </p:nvSpPr>
        <p:spPr>
          <a:xfrm>
            <a:off x="971600" y="550865"/>
            <a:ext cx="7527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Request through #</a:t>
            </a:r>
            <a:r>
              <a:rPr lang="en-GB" dirty="0" err="1" smtClean="0"/>
              <a:t>ReportsRequested</a:t>
            </a:r>
            <a:r>
              <a:rPr lang="en-GB" dirty="0" smtClean="0"/>
              <a:t> parameter in WRWR</a:t>
            </a:r>
            <a:endParaRPr lang="en-GB" dirty="0"/>
          </a:p>
        </p:txBody>
      </p:sp>
      <p:sp>
        <p:nvSpPr>
          <p:cNvPr id="21" name="Double Wave 20"/>
          <p:cNvSpPr/>
          <p:nvPr/>
        </p:nvSpPr>
        <p:spPr>
          <a:xfrm>
            <a:off x="4070942" y="3717032"/>
            <a:ext cx="2016225" cy="724345"/>
          </a:xfrm>
          <a:prstGeom prst="doubleWave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 long time goes by and finally message expires</a:t>
            </a:r>
            <a:br>
              <a:rPr lang="en-GB" sz="1200" dirty="0" smtClean="0">
                <a:solidFill>
                  <a:schemeClr val="tx1"/>
                </a:solidFill>
              </a:rPr>
            </a:br>
            <a:r>
              <a:rPr lang="en-GB" sz="1200" dirty="0" smtClean="0">
                <a:solidFill>
                  <a:schemeClr val="tx1"/>
                </a:solidFill>
              </a:rPr>
              <a:t>(there is no kill)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3890922" y="4911905"/>
            <a:ext cx="23042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832470" y="2353452"/>
            <a:ext cx="19474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WRW RESPONSE (thanks)</a:t>
            </a:r>
            <a:endParaRPr lang="en-GB" sz="1000" dirty="0"/>
          </a:p>
        </p:txBody>
      </p:sp>
      <p:cxnSp>
        <p:nvCxnSpPr>
          <p:cNvPr id="26" name="Straight Arrow Connector 25"/>
          <p:cNvCxnSpPr/>
          <p:nvPr/>
        </p:nvCxnSpPr>
        <p:spPr>
          <a:xfrm flipH="1" flipV="1">
            <a:off x="3890922" y="5013176"/>
            <a:ext cx="4284476" cy="151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303190" y="4734350"/>
            <a:ext cx="17641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eNB2 report INDICATION</a:t>
            </a:r>
            <a:endParaRPr lang="en-GB" sz="1000" dirty="0"/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1375072" y="5284726"/>
            <a:ext cx="25202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483085" y="5028310"/>
            <a:ext cx="23042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Aggregated eNB report INDICATION</a:t>
            </a:r>
            <a:endParaRPr lang="en-GB" sz="1000" dirty="0"/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3890922" y="2780928"/>
            <a:ext cx="23042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890922" y="2917973"/>
            <a:ext cx="42874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100162" y="2478875"/>
            <a:ext cx="18399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WRW REQUESTs to eNBs</a:t>
            </a:r>
            <a:endParaRPr lang="en-GB" sz="1000" dirty="0"/>
          </a:p>
        </p:txBody>
      </p:sp>
      <p:cxnSp>
        <p:nvCxnSpPr>
          <p:cNvPr id="43" name="Straight Arrow Connector 42"/>
          <p:cNvCxnSpPr/>
          <p:nvPr/>
        </p:nvCxnSpPr>
        <p:spPr>
          <a:xfrm flipH="1">
            <a:off x="3890922" y="3284984"/>
            <a:ext cx="23042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3890922" y="3429000"/>
            <a:ext cx="428747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935511" y="3006539"/>
            <a:ext cx="20046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WRW RESPONSEs from eNBs</a:t>
            </a:r>
            <a:endParaRPr lang="en-GB" sz="1000" dirty="0"/>
          </a:p>
        </p:txBody>
      </p:sp>
      <p:sp>
        <p:nvSpPr>
          <p:cNvPr id="28" name="Rectangle 27"/>
          <p:cNvSpPr/>
          <p:nvPr/>
        </p:nvSpPr>
        <p:spPr>
          <a:xfrm>
            <a:off x="940689" y="2049476"/>
            <a:ext cx="7591751" cy="14515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1653935" y="2955313"/>
            <a:ext cx="1700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solidFill>
                  <a:srgbClr val="7030A0"/>
                </a:solidFill>
              </a:rPr>
              <a:t>Business as usual (almost)</a:t>
            </a:r>
            <a:br>
              <a:rPr lang="en-GB" sz="1000" dirty="0" smtClean="0">
                <a:solidFill>
                  <a:srgbClr val="7030A0"/>
                </a:solidFill>
              </a:rPr>
            </a:br>
            <a:r>
              <a:rPr lang="en-GB" sz="1000" dirty="0" smtClean="0">
                <a:solidFill>
                  <a:srgbClr val="7030A0"/>
                </a:solidFill>
              </a:rPr>
              <a:t>only #Reports IE is new</a:t>
            </a:r>
            <a:endParaRPr lang="en-GB" sz="1000" dirty="0">
              <a:solidFill>
                <a:srgbClr val="7030A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40689" y="4512724"/>
            <a:ext cx="7591751" cy="1076516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/>
          <p:cNvSpPr txBox="1"/>
          <p:nvPr/>
        </p:nvSpPr>
        <p:spPr>
          <a:xfrm>
            <a:off x="1650265" y="3800973"/>
            <a:ext cx="17005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solidFill>
                  <a:srgbClr val="7030A0"/>
                </a:solidFill>
              </a:rPr>
              <a:t>There are multiple occurrences of the below box (before the message expires)  if #Reports&gt;1</a:t>
            </a:r>
            <a:endParaRPr lang="en-GB" sz="1000" dirty="0">
              <a:solidFill>
                <a:srgbClr val="7030A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45053" y="5805264"/>
            <a:ext cx="1700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solidFill>
                  <a:srgbClr val="7030A0"/>
                </a:solidFill>
              </a:rPr>
              <a:t>The MME may or may not aggregate INDICATIONs</a:t>
            </a:r>
            <a:endParaRPr lang="en-GB" sz="1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951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329</Words>
  <Application>Microsoft Office PowerPoint</Application>
  <PresentationFormat>On-screen Show (4:3)</PresentationFormat>
  <Paragraphs>44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CR explanation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psanders</dc:creator>
  <cp:lastModifiedBy>psanders</cp:lastModifiedBy>
  <cp:revision>30</cp:revision>
  <dcterms:created xsi:type="dcterms:W3CDTF">2014-10-09T08:40:55Z</dcterms:created>
  <dcterms:modified xsi:type="dcterms:W3CDTF">2014-11-07T15:03:35Z</dcterms:modified>
</cp:coreProperties>
</file>