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"/>
  </p:notesMasterIdLst>
  <p:sldIdLst>
    <p:sldId id="257" r:id="rId2"/>
    <p:sldId id="262" r:id="rId3"/>
    <p:sldId id="258" r:id="rId4"/>
    <p:sldId id="259" r:id="rId5"/>
    <p:sldId id="260" r:id="rId6"/>
    <p:sldId id="261" r:id="rId7"/>
    <p:sldId id="263" r:id="rId8"/>
  </p:sldIdLst>
  <p:sldSz cx="9144000" cy="6858000" type="screen4x3"/>
  <p:notesSz cx="6858000" cy="9144000"/>
  <p:defaultTextStyle>
    <a:defPPr>
      <a:defRPr lang="ja-JP"/>
    </a:defPPr>
    <a:lvl1pPr marL="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98" autoAdjust="0"/>
    <p:restoredTop sz="94660" autoAdjust="0"/>
  </p:normalViewPr>
  <p:slideViewPr>
    <p:cSldViewPr snapToGrid="0" snapToObjects="1">
      <p:cViewPr varScale="1">
        <p:scale>
          <a:sx n="69" d="100"/>
          <a:sy n="69" d="100"/>
        </p:scale>
        <p:origin x="-133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B4C162-BE9C-9746-8F96-0BEC3E6F14E9}" type="datetimeFigureOut">
              <a:rPr kumimoji="1" lang="ja-JP" altLang="en-US" smtClean="0"/>
              <a:pPr/>
              <a:t>2014/5/12</a:t>
            </a:fld>
            <a:endParaRPr kumimoji="1" lang="ja-JP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en-US" altLang="ja-JP" smtClean="0"/>
              <a:t>Click to edit Master text styles</a:t>
            </a:r>
          </a:p>
          <a:p>
            <a:pPr lvl="1"/>
            <a:r>
              <a:rPr kumimoji="1" lang="en-US" altLang="ja-JP" smtClean="0"/>
              <a:t>Second level</a:t>
            </a:r>
          </a:p>
          <a:p>
            <a:pPr lvl="2"/>
            <a:r>
              <a:rPr kumimoji="1" lang="en-US" altLang="ja-JP" smtClean="0"/>
              <a:t>Third level</a:t>
            </a:r>
          </a:p>
          <a:p>
            <a:pPr lvl="3"/>
            <a:r>
              <a:rPr kumimoji="1" lang="en-US" altLang="ja-JP" smtClean="0"/>
              <a:t>Fourth level</a:t>
            </a:r>
          </a:p>
          <a:p>
            <a:pPr lvl="4"/>
            <a:r>
              <a:rPr kumimoji="1" lang="en-US" altLang="ja-JP" smtClean="0"/>
              <a:t>Fifth level</a:t>
            </a:r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C9EB40-F3C8-4C49-A99E-32CFA5032B31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026121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1413" y="684213"/>
            <a:ext cx="4576762" cy="3432175"/>
          </a:xfrm>
          <a:ln/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2906" y="4345374"/>
            <a:ext cx="5032190" cy="4114361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xmlns:mv="urn:schemas-microsoft-com:mac:vml" xmlns:mc="http://schemas.openxmlformats.org/markup-compatibility/2006" val="1"/>
            </a:ext>
          </a:extLst>
        </p:spPr>
        <p:txBody>
          <a:bodyPr/>
          <a:lstStyle/>
          <a:p>
            <a:pPr eaLnBrk="1" hangingPunct="1"/>
            <a:endParaRPr lang="en-US">
              <a:latin typeface="Times New Roman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en-US" altLang="ja-JP" smtClean="0"/>
              <a:t>Click to edit Master title style</a:t>
            </a:r>
            <a:endParaRPr kumimoji="1" lang="ja-JP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en-US" altLang="ja-JP" smtClean="0"/>
              <a:t>Click to edit Master subtitle style</a:t>
            </a:r>
            <a:endParaRPr kumimoji="1" lang="ja-JP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172F4-D8E4-E14C-97BC-CCB9643B7715}" type="datetimeFigureOut">
              <a:rPr kumimoji="1" lang="ja-JP" altLang="en-US" smtClean="0"/>
              <a:pPr/>
              <a:t>2014/5/12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97DA9-2F9D-5E4B-B680-AD660B45D0F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701710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smtClean="0"/>
              <a:t>Click to edit Master title style</a:t>
            </a:r>
            <a:endParaRPr kumimoji="1" lang="ja-JP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en-US" altLang="ja-JP" smtClean="0"/>
              <a:t>Click to edit Master text styles</a:t>
            </a:r>
          </a:p>
          <a:p>
            <a:pPr lvl="1"/>
            <a:r>
              <a:rPr kumimoji="1" lang="en-US" altLang="ja-JP" smtClean="0"/>
              <a:t>Second level</a:t>
            </a:r>
          </a:p>
          <a:p>
            <a:pPr lvl="2"/>
            <a:r>
              <a:rPr kumimoji="1" lang="en-US" altLang="ja-JP" smtClean="0"/>
              <a:t>Third level</a:t>
            </a:r>
          </a:p>
          <a:p>
            <a:pPr lvl="3"/>
            <a:r>
              <a:rPr kumimoji="1" lang="en-US" altLang="ja-JP" smtClean="0"/>
              <a:t>Fourth level</a:t>
            </a:r>
          </a:p>
          <a:p>
            <a:pPr lvl="4"/>
            <a:r>
              <a:rPr kumimoji="1" lang="en-US" altLang="ja-JP" smtClean="0"/>
              <a:t>Fifth level</a:t>
            </a:r>
            <a:endParaRPr kumimoji="1" lang="ja-JP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172F4-D8E4-E14C-97BC-CCB9643B7715}" type="datetimeFigureOut">
              <a:rPr kumimoji="1" lang="ja-JP" altLang="en-US" smtClean="0"/>
              <a:pPr/>
              <a:t>2014/5/12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97DA9-2F9D-5E4B-B680-AD660B45D0F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256566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en-US" altLang="ja-JP" smtClean="0"/>
              <a:t>Click to edit Master title style</a:t>
            </a:r>
            <a:endParaRPr kumimoji="1" lang="ja-JP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en-US" altLang="ja-JP" smtClean="0"/>
              <a:t>Click to edit Master text styles</a:t>
            </a:r>
          </a:p>
          <a:p>
            <a:pPr lvl="1"/>
            <a:r>
              <a:rPr kumimoji="1" lang="en-US" altLang="ja-JP" smtClean="0"/>
              <a:t>Second level</a:t>
            </a:r>
          </a:p>
          <a:p>
            <a:pPr lvl="2"/>
            <a:r>
              <a:rPr kumimoji="1" lang="en-US" altLang="ja-JP" smtClean="0"/>
              <a:t>Third level</a:t>
            </a:r>
          </a:p>
          <a:p>
            <a:pPr lvl="3"/>
            <a:r>
              <a:rPr kumimoji="1" lang="en-US" altLang="ja-JP" smtClean="0"/>
              <a:t>Fourth level</a:t>
            </a:r>
          </a:p>
          <a:p>
            <a:pPr lvl="4"/>
            <a:r>
              <a:rPr kumimoji="1" lang="en-US" altLang="ja-JP" smtClean="0"/>
              <a:t>Fifth level</a:t>
            </a:r>
            <a:endParaRPr kumimoji="1" lang="ja-JP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172F4-D8E4-E14C-97BC-CCB9643B7715}" type="datetimeFigureOut">
              <a:rPr kumimoji="1" lang="ja-JP" altLang="en-US" smtClean="0"/>
              <a:pPr/>
              <a:t>2014/5/12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97DA9-2F9D-5E4B-B680-AD660B45D0F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791481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smtClean="0"/>
              <a:t>Click to edit Master title style</a:t>
            </a:r>
            <a:endParaRPr kumimoji="1"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en-US" altLang="ja-JP" smtClean="0"/>
              <a:t>Click to edit Master text styles</a:t>
            </a:r>
          </a:p>
          <a:p>
            <a:pPr lvl="1"/>
            <a:r>
              <a:rPr kumimoji="1" lang="en-US" altLang="ja-JP" smtClean="0"/>
              <a:t>Second level</a:t>
            </a:r>
          </a:p>
          <a:p>
            <a:pPr lvl="2"/>
            <a:r>
              <a:rPr kumimoji="1" lang="en-US" altLang="ja-JP" smtClean="0"/>
              <a:t>Third level</a:t>
            </a:r>
          </a:p>
          <a:p>
            <a:pPr lvl="3"/>
            <a:r>
              <a:rPr kumimoji="1" lang="en-US" altLang="ja-JP" smtClean="0"/>
              <a:t>Fourth level</a:t>
            </a:r>
          </a:p>
          <a:p>
            <a:pPr lvl="4"/>
            <a:r>
              <a:rPr kumimoji="1" lang="en-US" altLang="ja-JP" smtClean="0"/>
              <a:t>Fifth level</a:t>
            </a:r>
            <a:endParaRPr kumimoji="1" lang="ja-JP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172F4-D8E4-E14C-97BC-CCB9643B7715}" type="datetimeFigureOut">
              <a:rPr kumimoji="1" lang="ja-JP" altLang="en-US" smtClean="0"/>
              <a:pPr/>
              <a:t>2014/5/12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97DA9-2F9D-5E4B-B680-AD660B45D0F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548998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en-US" altLang="ja-JP" smtClean="0"/>
              <a:t>Click to edit Master title style</a:t>
            </a:r>
            <a:endParaRPr kumimoji="1" lang="ja-JP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en-US" altLang="ja-JP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172F4-D8E4-E14C-97BC-CCB9643B7715}" type="datetimeFigureOut">
              <a:rPr kumimoji="1" lang="ja-JP" altLang="en-US" smtClean="0"/>
              <a:pPr/>
              <a:t>2014/5/12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97DA9-2F9D-5E4B-B680-AD660B45D0F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559738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smtClean="0"/>
              <a:t>Click to edit Master title style</a:t>
            </a:r>
            <a:endParaRPr kumimoji="1"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en-US" altLang="ja-JP" smtClean="0"/>
              <a:t>Click to edit Master text styles</a:t>
            </a:r>
          </a:p>
          <a:p>
            <a:pPr lvl="1"/>
            <a:r>
              <a:rPr kumimoji="1" lang="en-US" altLang="ja-JP" smtClean="0"/>
              <a:t>Second level</a:t>
            </a:r>
          </a:p>
          <a:p>
            <a:pPr lvl="2"/>
            <a:r>
              <a:rPr kumimoji="1" lang="en-US" altLang="ja-JP" smtClean="0"/>
              <a:t>Third level</a:t>
            </a:r>
          </a:p>
          <a:p>
            <a:pPr lvl="3"/>
            <a:r>
              <a:rPr kumimoji="1" lang="en-US" altLang="ja-JP" smtClean="0"/>
              <a:t>Fourth level</a:t>
            </a:r>
          </a:p>
          <a:p>
            <a:pPr lvl="4"/>
            <a:r>
              <a:rPr kumimoji="1" lang="en-US" altLang="ja-JP" smtClean="0"/>
              <a:t>Fifth level</a:t>
            </a:r>
            <a:endParaRPr kumimoji="1" lang="ja-JP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en-US" altLang="ja-JP" smtClean="0"/>
              <a:t>Click to edit Master text styles</a:t>
            </a:r>
          </a:p>
          <a:p>
            <a:pPr lvl="1"/>
            <a:r>
              <a:rPr kumimoji="1" lang="en-US" altLang="ja-JP" smtClean="0"/>
              <a:t>Second level</a:t>
            </a:r>
          </a:p>
          <a:p>
            <a:pPr lvl="2"/>
            <a:r>
              <a:rPr kumimoji="1" lang="en-US" altLang="ja-JP" smtClean="0"/>
              <a:t>Third level</a:t>
            </a:r>
          </a:p>
          <a:p>
            <a:pPr lvl="3"/>
            <a:r>
              <a:rPr kumimoji="1" lang="en-US" altLang="ja-JP" smtClean="0"/>
              <a:t>Fourth level</a:t>
            </a:r>
          </a:p>
          <a:p>
            <a:pPr lvl="4"/>
            <a:r>
              <a:rPr kumimoji="1" lang="en-US" altLang="ja-JP" smtClean="0"/>
              <a:t>Fifth level</a:t>
            </a:r>
            <a:endParaRPr kumimoji="1" lang="ja-JP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172F4-D8E4-E14C-97BC-CCB9643B7715}" type="datetimeFigureOut">
              <a:rPr kumimoji="1" lang="ja-JP" altLang="en-US" smtClean="0"/>
              <a:pPr/>
              <a:t>2014/5/12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97DA9-2F9D-5E4B-B680-AD660B45D0F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410635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en-US" altLang="ja-JP" smtClean="0"/>
              <a:t>Click to edit Master title style</a:t>
            </a:r>
            <a:endParaRPr kumimoji="1" lang="ja-JP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en-US" altLang="ja-JP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en-US" altLang="ja-JP" smtClean="0"/>
              <a:t>Click to edit Master text styles</a:t>
            </a:r>
          </a:p>
          <a:p>
            <a:pPr lvl="1"/>
            <a:r>
              <a:rPr kumimoji="1" lang="en-US" altLang="ja-JP" smtClean="0"/>
              <a:t>Second level</a:t>
            </a:r>
          </a:p>
          <a:p>
            <a:pPr lvl="2"/>
            <a:r>
              <a:rPr kumimoji="1" lang="en-US" altLang="ja-JP" smtClean="0"/>
              <a:t>Third level</a:t>
            </a:r>
          </a:p>
          <a:p>
            <a:pPr lvl="3"/>
            <a:r>
              <a:rPr kumimoji="1" lang="en-US" altLang="ja-JP" smtClean="0"/>
              <a:t>Fourth level</a:t>
            </a:r>
          </a:p>
          <a:p>
            <a:pPr lvl="4"/>
            <a:r>
              <a:rPr kumimoji="1" lang="en-US" altLang="ja-JP" smtClean="0"/>
              <a:t>Fifth level</a:t>
            </a:r>
            <a:endParaRPr kumimoji="1" lang="ja-JP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en-US" altLang="ja-JP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en-US" altLang="ja-JP" smtClean="0"/>
              <a:t>Click to edit Master text styles</a:t>
            </a:r>
          </a:p>
          <a:p>
            <a:pPr lvl="1"/>
            <a:r>
              <a:rPr kumimoji="1" lang="en-US" altLang="ja-JP" smtClean="0"/>
              <a:t>Second level</a:t>
            </a:r>
          </a:p>
          <a:p>
            <a:pPr lvl="2"/>
            <a:r>
              <a:rPr kumimoji="1" lang="en-US" altLang="ja-JP" smtClean="0"/>
              <a:t>Third level</a:t>
            </a:r>
          </a:p>
          <a:p>
            <a:pPr lvl="3"/>
            <a:r>
              <a:rPr kumimoji="1" lang="en-US" altLang="ja-JP" smtClean="0"/>
              <a:t>Fourth level</a:t>
            </a:r>
          </a:p>
          <a:p>
            <a:pPr lvl="4"/>
            <a:r>
              <a:rPr kumimoji="1" lang="en-US" altLang="ja-JP" smtClean="0"/>
              <a:t>Fifth level</a:t>
            </a:r>
            <a:endParaRPr kumimoji="1" lang="ja-JP" alt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172F4-D8E4-E14C-97BC-CCB9643B7715}" type="datetimeFigureOut">
              <a:rPr kumimoji="1" lang="ja-JP" altLang="en-US" smtClean="0"/>
              <a:pPr/>
              <a:t>2014/5/12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97DA9-2F9D-5E4B-B680-AD660B45D0F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780154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smtClean="0"/>
              <a:t>Click to edit Master title style</a:t>
            </a:r>
            <a:endParaRPr kumimoji="1" lang="ja-JP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172F4-D8E4-E14C-97BC-CCB9643B7715}" type="datetimeFigureOut">
              <a:rPr kumimoji="1" lang="ja-JP" altLang="en-US" smtClean="0"/>
              <a:pPr/>
              <a:t>2014/5/12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97DA9-2F9D-5E4B-B680-AD660B45D0F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471503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172F4-D8E4-E14C-97BC-CCB9643B7715}" type="datetimeFigureOut">
              <a:rPr kumimoji="1" lang="ja-JP" altLang="en-US" smtClean="0"/>
              <a:pPr/>
              <a:t>2014/5/12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97DA9-2F9D-5E4B-B680-AD660B45D0F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846647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en-US" altLang="ja-JP" smtClean="0"/>
              <a:t>Click to edit Master title style</a:t>
            </a:r>
            <a:endParaRPr kumimoji="1"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en-US" altLang="ja-JP" smtClean="0"/>
              <a:t>Click to edit Master text styles</a:t>
            </a:r>
          </a:p>
          <a:p>
            <a:pPr lvl="1"/>
            <a:r>
              <a:rPr kumimoji="1" lang="en-US" altLang="ja-JP" smtClean="0"/>
              <a:t>Second level</a:t>
            </a:r>
          </a:p>
          <a:p>
            <a:pPr lvl="2"/>
            <a:r>
              <a:rPr kumimoji="1" lang="en-US" altLang="ja-JP" smtClean="0"/>
              <a:t>Third level</a:t>
            </a:r>
          </a:p>
          <a:p>
            <a:pPr lvl="3"/>
            <a:r>
              <a:rPr kumimoji="1" lang="en-US" altLang="ja-JP" smtClean="0"/>
              <a:t>Fourth level</a:t>
            </a:r>
          </a:p>
          <a:p>
            <a:pPr lvl="4"/>
            <a:r>
              <a:rPr kumimoji="1" lang="en-US" altLang="ja-JP" smtClean="0"/>
              <a:t>Fifth level</a:t>
            </a:r>
            <a:endParaRPr kumimoji="1" lang="ja-JP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en-US" altLang="ja-JP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172F4-D8E4-E14C-97BC-CCB9643B7715}" type="datetimeFigureOut">
              <a:rPr kumimoji="1" lang="ja-JP" altLang="en-US" smtClean="0"/>
              <a:pPr/>
              <a:t>2014/5/12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97DA9-2F9D-5E4B-B680-AD660B45D0F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927025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en-US" altLang="ja-JP" smtClean="0"/>
              <a:t>Click to edit Master title style</a:t>
            </a:r>
            <a:endParaRPr kumimoji="1" lang="ja-JP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en-US" altLang="ja-JP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172F4-D8E4-E14C-97BC-CCB9643B7715}" type="datetimeFigureOut">
              <a:rPr kumimoji="1" lang="ja-JP" altLang="en-US" smtClean="0"/>
              <a:pPr/>
              <a:t>2014/5/12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97DA9-2F9D-5E4B-B680-AD660B45D0F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779695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en-US" altLang="ja-JP" smtClean="0"/>
              <a:t>Click to edit Master title style</a:t>
            </a:r>
            <a:endParaRPr kumimoji="1" lang="ja-JP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en-US" altLang="ja-JP" smtClean="0"/>
              <a:t>Click to edit Master text styles</a:t>
            </a:r>
          </a:p>
          <a:p>
            <a:pPr lvl="1"/>
            <a:r>
              <a:rPr kumimoji="1" lang="en-US" altLang="ja-JP" smtClean="0"/>
              <a:t>Second level</a:t>
            </a:r>
          </a:p>
          <a:p>
            <a:pPr lvl="2"/>
            <a:r>
              <a:rPr kumimoji="1" lang="en-US" altLang="ja-JP" smtClean="0"/>
              <a:t>Third level</a:t>
            </a:r>
          </a:p>
          <a:p>
            <a:pPr lvl="3"/>
            <a:r>
              <a:rPr kumimoji="1" lang="en-US" altLang="ja-JP" smtClean="0"/>
              <a:t>Fourth level</a:t>
            </a:r>
          </a:p>
          <a:p>
            <a:pPr lvl="4"/>
            <a:r>
              <a:rPr kumimoji="1" lang="en-US" altLang="ja-JP" smtClean="0"/>
              <a:t>Fifth level</a:t>
            </a:r>
            <a:endParaRPr kumimoji="1" lang="ja-JP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9172F4-D8E4-E14C-97BC-CCB9643B7715}" type="datetimeFigureOut">
              <a:rPr kumimoji="1" lang="ja-JP" altLang="en-US" smtClean="0"/>
              <a:pPr/>
              <a:t>2014/5/12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297DA9-2F9D-5E4B-B680-AD660B45D0F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9755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717550" y="1411288"/>
            <a:ext cx="7813675" cy="4100512"/>
          </a:xfrm>
        </p:spPr>
        <p:txBody>
          <a:bodyPr>
            <a:normAutofit/>
          </a:bodyPr>
          <a:lstStyle/>
          <a:p>
            <a:r>
              <a:rPr lang="en-US" dirty="0">
                <a:effectLst>
                  <a:outerShdw blurRad="38100" dist="38100" dir="2700000" algn="tl">
                    <a:srgbClr val="DDDDDD"/>
                  </a:outerShdw>
                </a:effectLst>
                <a:latin typeface="Calibri" charset="0"/>
              </a:rPr>
              <a:t/>
            </a:r>
            <a:br>
              <a:rPr lang="en-US" dirty="0">
                <a:effectLst>
                  <a:outerShdw blurRad="38100" dist="38100" dir="2700000" algn="tl">
                    <a:srgbClr val="DDDDDD"/>
                  </a:outerShdw>
                </a:effectLst>
                <a:latin typeface="Calibri" charset="0"/>
              </a:rPr>
            </a:br>
            <a:r>
              <a:rPr lang="en-US" sz="2800" dirty="0">
                <a:effectLst>
                  <a:outerShdw blurRad="38100" dist="38100" dir="2700000" algn="tl">
                    <a:srgbClr val="DDDDDD"/>
                  </a:outerShdw>
                </a:effectLst>
                <a:latin typeface="Calibri" charset="0"/>
              </a:rPr>
              <a:t/>
            </a:r>
            <a:br>
              <a:rPr lang="en-US" sz="2800" dirty="0">
                <a:effectLst>
                  <a:outerShdw blurRad="38100" dist="38100" dir="2700000" algn="tl">
                    <a:srgbClr val="DDDDDD"/>
                  </a:outerShdw>
                </a:effectLst>
                <a:latin typeface="Calibri" charset="0"/>
              </a:rPr>
            </a:br>
            <a:endParaRPr lang="en-GB" altLang="ja-JP" sz="2800" dirty="0">
              <a:effectLst>
                <a:outerShdw blurRad="38100" dist="38100" dir="2700000" algn="tl">
                  <a:srgbClr val="DDDDDD"/>
                </a:outerShdw>
              </a:effectLst>
              <a:latin typeface="Calibri" charset="0"/>
            </a:endParaRPr>
          </a:p>
        </p:txBody>
      </p:sp>
      <p:sp>
        <p:nvSpPr>
          <p:cNvPr id="13316" name="Subtitle 6"/>
          <p:cNvSpPr>
            <a:spLocks noGrp="1"/>
          </p:cNvSpPr>
          <p:nvPr>
            <p:ph type="subTitle" idx="4294967295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en-US" dirty="0" smtClean="0">
                <a:latin typeface="Arial" charset="0"/>
              </a:rPr>
              <a:t>NTT DOCOMO</a:t>
            </a:r>
            <a:endParaRPr lang="en-US" dirty="0">
              <a:latin typeface="Arial" charset="0"/>
            </a:endParaRPr>
          </a:p>
        </p:txBody>
      </p:sp>
      <p:sp>
        <p:nvSpPr>
          <p:cNvPr id="12351" name="Text Box 63"/>
          <p:cNvSpPr txBox="1">
            <a:spLocks noChangeArrowheads="1"/>
          </p:cNvSpPr>
          <p:nvPr/>
        </p:nvSpPr>
        <p:spPr bwMode="auto">
          <a:xfrm>
            <a:off x="948196" y="1989138"/>
            <a:ext cx="6896790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GB" sz="44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+mn-ea"/>
              </a:rPr>
              <a:t>Handover Failure Handling </a:t>
            </a:r>
          </a:p>
          <a:p>
            <a:pPr algn="ctr">
              <a:defRPr/>
            </a:pPr>
            <a:r>
              <a:rPr lang="en-GB" sz="44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+mn-ea"/>
              </a:rPr>
              <a:t>for SRVCC</a:t>
            </a:r>
            <a:endParaRPr lang="en-US" sz="4400" dirty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ea typeface="+mn-ea"/>
            </a:endParaRPr>
          </a:p>
        </p:txBody>
      </p:sp>
      <p:sp>
        <p:nvSpPr>
          <p:cNvPr id="7" name="正方形/長方形 6"/>
          <p:cNvSpPr/>
          <p:nvPr/>
        </p:nvSpPr>
        <p:spPr>
          <a:xfrm>
            <a:off x="7352675" y="277385"/>
            <a:ext cx="15311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 smtClean="0"/>
              <a:t>C1-141993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75631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Scenario</a:t>
            </a:r>
            <a:endParaRPr kumimoji="1" lang="ja-JP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55436"/>
            <a:ext cx="8229600" cy="5100914"/>
          </a:xfrm>
        </p:spPr>
        <p:txBody>
          <a:bodyPr>
            <a:normAutofit/>
          </a:bodyPr>
          <a:lstStyle/>
          <a:p>
            <a:r>
              <a:rPr kumimoji="1" lang="en-US" altLang="ja-JP" sz="1800" dirty="0" smtClean="0"/>
              <a:t>UE receives the handover command during </a:t>
            </a:r>
            <a:r>
              <a:rPr kumimoji="1" lang="en-US" altLang="ja-JP" sz="1800" dirty="0" err="1" smtClean="0"/>
              <a:t>VoLTE</a:t>
            </a:r>
            <a:r>
              <a:rPr kumimoji="1" lang="en-US" altLang="ja-JP" sz="1800" dirty="0" smtClean="0"/>
              <a:t> call. (i.e., SRVCC is triggered)</a:t>
            </a:r>
          </a:p>
          <a:p>
            <a:r>
              <a:rPr kumimoji="1" lang="en-US" altLang="ja-JP" sz="1800" dirty="0" smtClean="0"/>
              <a:t>After receiving HO command, the UE fails to move to UTRAN/GERAN due to </a:t>
            </a:r>
            <a:r>
              <a:rPr lang="en-US" altLang="ja-JP" sz="1800" dirty="0" smtClean="0"/>
              <a:t>lower layer failure </a:t>
            </a:r>
            <a:r>
              <a:rPr kumimoji="1" lang="en-US" altLang="ja-JP" sz="1800" dirty="0" smtClean="0"/>
              <a:t>and moves back to LTE.(</a:t>
            </a:r>
            <a:r>
              <a:rPr kumimoji="1" lang="en-US" altLang="ja-JP" sz="1800" dirty="0" smtClean="0">
                <a:solidFill>
                  <a:srgbClr val="0000FF"/>
                </a:solidFill>
              </a:rPr>
              <a:t>Point1</a:t>
            </a:r>
            <a:r>
              <a:rPr kumimoji="1" lang="en-US" altLang="ja-JP" sz="1800" dirty="0" smtClean="0"/>
              <a:t>)</a:t>
            </a:r>
          </a:p>
          <a:p>
            <a:r>
              <a:rPr lang="en-US" altLang="ja-JP" sz="1800" dirty="0" err="1" smtClean="0"/>
              <a:t>eNB</a:t>
            </a:r>
            <a:r>
              <a:rPr lang="en-US" altLang="ja-JP" sz="1800" dirty="0" smtClean="0"/>
              <a:t> indicates MME that HO is cancelled. On receiving this indication, MME sends SM_NOTIFICATION to the UE camping on LTE.(</a:t>
            </a:r>
            <a:r>
              <a:rPr lang="en-US" altLang="ja-JP" sz="1800" dirty="0" smtClean="0">
                <a:solidFill>
                  <a:srgbClr val="FF0000"/>
                </a:solidFill>
              </a:rPr>
              <a:t>Point2</a:t>
            </a:r>
            <a:r>
              <a:rPr lang="en-US" altLang="ja-JP" sz="1800" dirty="0" smtClean="0"/>
              <a:t>)</a:t>
            </a:r>
            <a:endParaRPr lang="en-US" altLang="ja-JP" sz="1600" dirty="0" smtClean="0">
              <a:solidFill>
                <a:srgbClr val="000000"/>
              </a:solidFill>
            </a:endParaRPr>
          </a:p>
          <a:p>
            <a:pPr lvl="1"/>
            <a:endParaRPr kumimoji="1" lang="ja-JP" altLang="en-US" sz="1600" dirty="0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7720C2-B93C-4549-85BA-04EE50D39F30}" type="slidenum">
              <a:rPr lang="en-GB" altLang="ja-JP" smtClean="0"/>
              <a:pPr/>
              <a:t>2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4626596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4"/>
          <p:cNvSpPr txBox="1"/>
          <p:nvPr/>
        </p:nvSpPr>
        <p:spPr>
          <a:xfrm>
            <a:off x="3807620" y="3376510"/>
            <a:ext cx="3644700" cy="24198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lang="en-US" altLang="ja-JP" sz="1100" dirty="0" smtClean="0">
                <a:solidFill>
                  <a:srgbClr val="FF0000"/>
                </a:solidFill>
              </a:rPr>
              <a:t>SRVCC PS to CS Cancel Notification</a:t>
            </a:r>
            <a:endParaRPr kumimoji="1" lang="ja-JP" altLang="en-US" sz="1100" dirty="0">
              <a:solidFill>
                <a:srgbClr val="FF0000"/>
              </a:solidFill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3995936" y="3645024"/>
            <a:ext cx="3502754" cy="24198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lang="en-US" altLang="ja-JP" sz="1100" dirty="0" smtClean="0">
                <a:solidFill>
                  <a:srgbClr val="FF0000"/>
                </a:solidFill>
              </a:rPr>
              <a:t>SRVCC PS to CS Cancel Notification Ack</a:t>
            </a:r>
            <a:endParaRPr kumimoji="1" lang="ja-JP" altLang="en-US" sz="1100" dirty="0">
              <a:solidFill>
                <a:srgbClr val="FF0000"/>
              </a:solidFill>
            </a:endParaRPr>
          </a:p>
        </p:txBody>
      </p:sp>
      <p:sp>
        <p:nvSpPr>
          <p:cNvPr id="7" name="正方形/長方形 6"/>
          <p:cNvSpPr/>
          <p:nvPr/>
        </p:nvSpPr>
        <p:spPr>
          <a:xfrm>
            <a:off x="848316" y="3528392"/>
            <a:ext cx="1851476" cy="9732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100"/>
          </a:p>
        </p:txBody>
      </p:sp>
      <p:sp>
        <p:nvSpPr>
          <p:cNvPr id="8" name="正方形/長方形 7"/>
          <p:cNvSpPr/>
          <p:nvPr/>
        </p:nvSpPr>
        <p:spPr>
          <a:xfrm>
            <a:off x="467544" y="432048"/>
            <a:ext cx="792088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100" dirty="0" smtClean="0"/>
              <a:t>UE</a:t>
            </a:r>
            <a:endParaRPr kumimoji="1" lang="ja-JP" altLang="en-US" sz="1100" dirty="0"/>
          </a:p>
        </p:txBody>
      </p:sp>
      <p:sp>
        <p:nvSpPr>
          <p:cNvPr id="9" name="正方形/長方形 8"/>
          <p:cNvSpPr/>
          <p:nvPr/>
        </p:nvSpPr>
        <p:spPr>
          <a:xfrm>
            <a:off x="2339752" y="432048"/>
            <a:ext cx="792088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100" dirty="0" smtClean="0"/>
              <a:t>eNB</a:t>
            </a:r>
            <a:endParaRPr kumimoji="1" lang="ja-JP" altLang="en-US" sz="1100" dirty="0"/>
          </a:p>
        </p:txBody>
      </p:sp>
      <p:sp>
        <p:nvSpPr>
          <p:cNvPr id="10" name="正方形/長方形 9"/>
          <p:cNvSpPr/>
          <p:nvPr/>
        </p:nvSpPr>
        <p:spPr>
          <a:xfrm>
            <a:off x="4167660" y="432048"/>
            <a:ext cx="792088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100" dirty="0" smtClean="0"/>
              <a:t>MME</a:t>
            </a:r>
            <a:endParaRPr kumimoji="1" lang="ja-JP" altLang="en-US" sz="1100" dirty="0"/>
          </a:p>
        </p:txBody>
      </p:sp>
      <p:sp>
        <p:nvSpPr>
          <p:cNvPr id="11" name="正方形/長方形 10"/>
          <p:cNvSpPr/>
          <p:nvPr/>
        </p:nvSpPr>
        <p:spPr>
          <a:xfrm>
            <a:off x="7812360" y="432048"/>
            <a:ext cx="792088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100" dirty="0" smtClean="0"/>
              <a:t>IMS</a:t>
            </a:r>
            <a:endParaRPr kumimoji="1" lang="ja-JP" altLang="en-US" sz="1100" dirty="0"/>
          </a:p>
        </p:txBody>
      </p:sp>
      <p:sp>
        <p:nvSpPr>
          <p:cNvPr id="12" name="正方形/長方形 11"/>
          <p:cNvSpPr/>
          <p:nvPr/>
        </p:nvSpPr>
        <p:spPr>
          <a:xfrm>
            <a:off x="5991428" y="432048"/>
            <a:ext cx="792088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100" dirty="0"/>
              <a:t>MSC</a:t>
            </a:r>
            <a:endParaRPr kumimoji="1" lang="ja-JP" altLang="en-US" sz="1100" dirty="0"/>
          </a:p>
        </p:txBody>
      </p:sp>
      <p:cxnSp>
        <p:nvCxnSpPr>
          <p:cNvPr id="13" name="直線コネクタ 12"/>
          <p:cNvCxnSpPr>
            <a:stCxn id="8" idx="2"/>
          </p:cNvCxnSpPr>
          <p:nvPr/>
        </p:nvCxnSpPr>
        <p:spPr>
          <a:xfrm flipH="1">
            <a:off x="827584" y="792088"/>
            <a:ext cx="0" cy="561662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直線コネクタ 13"/>
          <p:cNvCxnSpPr>
            <a:stCxn id="9" idx="2"/>
          </p:cNvCxnSpPr>
          <p:nvPr/>
        </p:nvCxnSpPr>
        <p:spPr>
          <a:xfrm flipH="1">
            <a:off x="2699792" y="792088"/>
            <a:ext cx="0" cy="561662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直線コネクタ 14"/>
          <p:cNvCxnSpPr>
            <a:stCxn id="10" idx="2"/>
          </p:cNvCxnSpPr>
          <p:nvPr/>
        </p:nvCxnSpPr>
        <p:spPr>
          <a:xfrm>
            <a:off x="4563704" y="792088"/>
            <a:ext cx="0" cy="561662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直線コネクタ 15"/>
          <p:cNvCxnSpPr>
            <a:stCxn id="12" idx="2"/>
          </p:cNvCxnSpPr>
          <p:nvPr/>
        </p:nvCxnSpPr>
        <p:spPr>
          <a:xfrm flipH="1">
            <a:off x="6372200" y="792088"/>
            <a:ext cx="0" cy="561662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直線コネクタ 16"/>
          <p:cNvCxnSpPr>
            <a:stCxn id="11" idx="2"/>
          </p:cNvCxnSpPr>
          <p:nvPr/>
        </p:nvCxnSpPr>
        <p:spPr>
          <a:xfrm flipH="1">
            <a:off x="8172400" y="792088"/>
            <a:ext cx="0" cy="561662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角丸四角形 17"/>
          <p:cNvSpPr/>
          <p:nvPr/>
        </p:nvSpPr>
        <p:spPr>
          <a:xfrm>
            <a:off x="395536" y="864096"/>
            <a:ext cx="8280920" cy="28803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100" dirty="0" smtClean="0"/>
              <a:t>VoLTE</a:t>
            </a:r>
            <a:endParaRPr kumimoji="1" lang="ja-JP" altLang="en-US" sz="1100" dirty="0"/>
          </a:p>
        </p:txBody>
      </p:sp>
      <p:cxnSp>
        <p:nvCxnSpPr>
          <p:cNvPr id="19" name="直線矢印コネクタ 18"/>
          <p:cNvCxnSpPr/>
          <p:nvPr/>
        </p:nvCxnSpPr>
        <p:spPr>
          <a:xfrm>
            <a:off x="872574" y="1422378"/>
            <a:ext cx="1827218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0" name="テキスト ボックス 19"/>
          <p:cNvSpPr txBox="1"/>
          <p:nvPr/>
        </p:nvSpPr>
        <p:spPr>
          <a:xfrm>
            <a:off x="827584" y="1188967"/>
            <a:ext cx="1897132" cy="24198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kumimoji="1" lang="en-US" altLang="ja-JP" sz="1100" dirty="0" smtClean="0"/>
              <a:t>MeasurementReport</a:t>
            </a:r>
            <a:endParaRPr kumimoji="1" lang="ja-JP" altLang="en-US" sz="1100" dirty="0"/>
          </a:p>
        </p:txBody>
      </p:sp>
      <p:cxnSp>
        <p:nvCxnSpPr>
          <p:cNvPr id="21" name="直線矢印コネクタ 20"/>
          <p:cNvCxnSpPr/>
          <p:nvPr/>
        </p:nvCxnSpPr>
        <p:spPr>
          <a:xfrm>
            <a:off x="2744092" y="1638402"/>
            <a:ext cx="1818672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2" name="テキスト ボックス 21"/>
          <p:cNvSpPr txBox="1"/>
          <p:nvPr/>
        </p:nvSpPr>
        <p:spPr>
          <a:xfrm>
            <a:off x="2898552" y="1422378"/>
            <a:ext cx="1440160" cy="24198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kumimoji="1" lang="en-US" altLang="ja-JP" sz="1100" dirty="0" smtClean="0"/>
              <a:t>HO Required</a:t>
            </a:r>
            <a:endParaRPr kumimoji="1" lang="ja-JP" altLang="en-US" sz="1100" dirty="0"/>
          </a:p>
        </p:txBody>
      </p:sp>
      <p:cxnSp>
        <p:nvCxnSpPr>
          <p:cNvPr id="23" name="直線矢印コネクタ 22"/>
          <p:cNvCxnSpPr/>
          <p:nvPr/>
        </p:nvCxnSpPr>
        <p:spPr>
          <a:xfrm>
            <a:off x="4572000" y="1773182"/>
            <a:ext cx="1818672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4" name="テキスト ボックス 23"/>
          <p:cNvSpPr txBox="1"/>
          <p:nvPr/>
        </p:nvSpPr>
        <p:spPr>
          <a:xfrm>
            <a:off x="4574969" y="1517412"/>
            <a:ext cx="1728192" cy="24198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lang="en-US" altLang="ja-JP" sz="1100" dirty="0" smtClean="0"/>
              <a:t>SRVCC PS to CS Req</a:t>
            </a:r>
            <a:endParaRPr kumimoji="1" lang="ja-JP" altLang="en-US" sz="1100" dirty="0"/>
          </a:p>
        </p:txBody>
      </p:sp>
      <p:cxnSp>
        <p:nvCxnSpPr>
          <p:cNvPr id="25" name="直線矢印コネクタ 24"/>
          <p:cNvCxnSpPr/>
          <p:nvPr/>
        </p:nvCxnSpPr>
        <p:spPr>
          <a:xfrm flipH="1">
            <a:off x="4572000" y="2214466"/>
            <a:ext cx="1800200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6" name="テキスト ボックス 25"/>
          <p:cNvSpPr txBox="1"/>
          <p:nvPr/>
        </p:nvSpPr>
        <p:spPr>
          <a:xfrm>
            <a:off x="4597638" y="1956533"/>
            <a:ext cx="1774562" cy="24198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lang="en-US" altLang="ja-JP" sz="1100" dirty="0" smtClean="0"/>
              <a:t>SRVCC PS to CS Resp</a:t>
            </a:r>
            <a:endParaRPr kumimoji="1" lang="ja-JP" altLang="en-US" sz="1100" dirty="0"/>
          </a:p>
        </p:txBody>
      </p:sp>
      <p:cxnSp>
        <p:nvCxnSpPr>
          <p:cNvPr id="27" name="直線矢印コネクタ 26"/>
          <p:cNvCxnSpPr/>
          <p:nvPr/>
        </p:nvCxnSpPr>
        <p:spPr>
          <a:xfrm flipH="1">
            <a:off x="2699792" y="2358482"/>
            <a:ext cx="1872208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8" name="テキスト ボックス 27"/>
          <p:cNvSpPr txBox="1"/>
          <p:nvPr/>
        </p:nvSpPr>
        <p:spPr>
          <a:xfrm>
            <a:off x="2923539" y="2124060"/>
            <a:ext cx="1440160" cy="24198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kumimoji="1" lang="en-US" altLang="ja-JP" sz="1100" dirty="0" smtClean="0"/>
              <a:t>HO Command</a:t>
            </a:r>
            <a:endParaRPr kumimoji="1" lang="ja-JP" altLang="en-US" sz="1100" dirty="0"/>
          </a:p>
        </p:txBody>
      </p:sp>
      <p:cxnSp>
        <p:nvCxnSpPr>
          <p:cNvPr id="29" name="直線矢印コネクタ 28"/>
          <p:cNvCxnSpPr/>
          <p:nvPr/>
        </p:nvCxnSpPr>
        <p:spPr>
          <a:xfrm flipH="1">
            <a:off x="827584" y="2510882"/>
            <a:ext cx="1872208" cy="0"/>
          </a:xfrm>
          <a:prstGeom prst="straightConnector1">
            <a:avLst/>
          </a:prstGeom>
          <a:ln>
            <a:solidFill>
              <a:srgbClr val="0000FF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0" name="テキスト ボックス 29"/>
          <p:cNvSpPr txBox="1"/>
          <p:nvPr/>
        </p:nvSpPr>
        <p:spPr>
          <a:xfrm>
            <a:off x="777885" y="2264578"/>
            <a:ext cx="2126568" cy="241980"/>
          </a:xfrm>
          <a:prstGeom prst="rect">
            <a:avLst/>
          </a:prstGeom>
          <a:noFill/>
          <a:ln>
            <a:noFill/>
          </a:ln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kumimoji="1" lang="en-US" altLang="ja-JP" sz="1100" dirty="0" smtClean="0">
                <a:solidFill>
                  <a:srgbClr val="0000FF"/>
                </a:solidFill>
              </a:rPr>
              <a:t>MobilityfromEUTRACommand</a:t>
            </a:r>
            <a:endParaRPr kumimoji="1" lang="ja-JP" altLang="en-US" sz="1100" dirty="0">
              <a:solidFill>
                <a:srgbClr val="0000FF"/>
              </a:solidFill>
            </a:endParaRPr>
          </a:p>
        </p:txBody>
      </p:sp>
      <p:sp>
        <p:nvSpPr>
          <p:cNvPr id="31" name="フリーフォーム 30"/>
          <p:cNvSpPr/>
          <p:nvPr/>
        </p:nvSpPr>
        <p:spPr>
          <a:xfrm>
            <a:off x="6231824" y="1880306"/>
            <a:ext cx="304590" cy="118136"/>
          </a:xfrm>
          <a:custGeom>
            <a:avLst/>
            <a:gdLst>
              <a:gd name="connsiteX0" fmla="*/ 0 w 358923"/>
              <a:gd name="connsiteY0" fmla="*/ 68366 h 88307"/>
              <a:gd name="connsiteX1" fmla="*/ 128187 w 358923"/>
              <a:gd name="connsiteY1" fmla="*/ 17092 h 88307"/>
              <a:gd name="connsiteX2" fmla="*/ 230737 w 358923"/>
              <a:gd name="connsiteY2" fmla="*/ 85458 h 88307"/>
              <a:gd name="connsiteX3" fmla="*/ 358923 w 358923"/>
              <a:gd name="connsiteY3" fmla="*/ 0 h 88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8923" h="88307">
                <a:moveTo>
                  <a:pt x="0" y="68366"/>
                </a:moveTo>
                <a:cubicBezTo>
                  <a:pt x="44865" y="41304"/>
                  <a:pt x="89731" y="14243"/>
                  <a:pt x="128187" y="17092"/>
                </a:cubicBezTo>
                <a:cubicBezTo>
                  <a:pt x="166643" y="19941"/>
                  <a:pt x="192281" y="88307"/>
                  <a:pt x="230737" y="85458"/>
                </a:cubicBezTo>
                <a:cubicBezTo>
                  <a:pt x="269193" y="82609"/>
                  <a:pt x="314058" y="41304"/>
                  <a:pt x="358923" y="0"/>
                </a:cubicBezTo>
              </a:path>
            </a:pathLst>
          </a:cu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 sz="1100"/>
          </a:p>
        </p:txBody>
      </p:sp>
      <p:sp>
        <p:nvSpPr>
          <p:cNvPr id="32" name="フリーフォーム 31"/>
          <p:cNvSpPr/>
          <p:nvPr/>
        </p:nvSpPr>
        <p:spPr>
          <a:xfrm>
            <a:off x="8083834" y="1880306"/>
            <a:ext cx="304590" cy="118136"/>
          </a:xfrm>
          <a:custGeom>
            <a:avLst/>
            <a:gdLst>
              <a:gd name="connsiteX0" fmla="*/ 0 w 358923"/>
              <a:gd name="connsiteY0" fmla="*/ 68366 h 88307"/>
              <a:gd name="connsiteX1" fmla="*/ 128187 w 358923"/>
              <a:gd name="connsiteY1" fmla="*/ 17092 h 88307"/>
              <a:gd name="connsiteX2" fmla="*/ 230737 w 358923"/>
              <a:gd name="connsiteY2" fmla="*/ 85458 h 88307"/>
              <a:gd name="connsiteX3" fmla="*/ 358923 w 358923"/>
              <a:gd name="connsiteY3" fmla="*/ 0 h 88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8923" h="88307">
                <a:moveTo>
                  <a:pt x="0" y="68366"/>
                </a:moveTo>
                <a:cubicBezTo>
                  <a:pt x="44865" y="41304"/>
                  <a:pt x="89731" y="14243"/>
                  <a:pt x="128187" y="17092"/>
                </a:cubicBezTo>
                <a:cubicBezTo>
                  <a:pt x="166643" y="19941"/>
                  <a:pt x="192281" y="88307"/>
                  <a:pt x="230737" y="85458"/>
                </a:cubicBezTo>
                <a:cubicBezTo>
                  <a:pt x="269193" y="82609"/>
                  <a:pt x="314058" y="41304"/>
                  <a:pt x="358923" y="0"/>
                </a:cubicBezTo>
              </a:path>
            </a:pathLst>
          </a:cu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 sz="1100"/>
          </a:p>
        </p:txBody>
      </p:sp>
      <p:sp>
        <p:nvSpPr>
          <p:cNvPr id="33" name="角丸四角形 32"/>
          <p:cNvSpPr/>
          <p:nvPr/>
        </p:nvSpPr>
        <p:spPr>
          <a:xfrm>
            <a:off x="1347826" y="2722518"/>
            <a:ext cx="1486529" cy="42366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1400" b="1" dirty="0" smtClean="0">
                <a:solidFill>
                  <a:srgbClr val="0000FF"/>
                </a:solidFill>
              </a:rPr>
              <a:t>Point1</a:t>
            </a:r>
            <a:r>
              <a:rPr kumimoji="1" lang="en-US" altLang="ja-JP" sz="1400" b="1" dirty="0" smtClean="0"/>
              <a:t>:</a:t>
            </a:r>
            <a:r>
              <a:rPr kumimoji="1" lang="en-US" altLang="ja-JP" sz="1100" dirty="0" smtClean="0"/>
              <a:t> HO</a:t>
            </a:r>
            <a:r>
              <a:rPr lang="ja-JP" altLang="en-US" sz="1100" dirty="0" smtClean="0"/>
              <a:t> </a:t>
            </a:r>
            <a:r>
              <a:rPr lang="en-US" altLang="ja-JP" sz="1100" dirty="0" smtClean="0"/>
              <a:t>fails</a:t>
            </a:r>
            <a:r>
              <a:rPr lang="ja-JP" altLang="en-US" sz="1100" dirty="0" smtClean="0"/>
              <a:t>→</a:t>
            </a:r>
            <a:endParaRPr lang="en-US" altLang="ja-JP" sz="1100" dirty="0" smtClean="0"/>
          </a:p>
          <a:p>
            <a:pPr algn="ctr"/>
            <a:r>
              <a:rPr lang="en-US" altLang="ja-JP" sz="1100" dirty="0" smtClean="0"/>
              <a:t>LTE re-connecting</a:t>
            </a:r>
            <a:endParaRPr kumimoji="1" lang="ja-JP" altLang="en-US" sz="1100" dirty="0"/>
          </a:p>
        </p:txBody>
      </p:sp>
      <p:cxnSp>
        <p:nvCxnSpPr>
          <p:cNvPr id="34" name="直線矢印コネクタ 33"/>
          <p:cNvCxnSpPr/>
          <p:nvPr/>
        </p:nvCxnSpPr>
        <p:spPr>
          <a:xfrm>
            <a:off x="872574" y="3528392"/>
            <a:ext cx="1827218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5" name="テキスト ボックス 34"/>
          <p:cNvSpPr txBox="1"/>
          <p:nvPr/>
        </p:nvSpPr>
        <p:spPr>
          <a:xfrm>
            <a:off x="874668" y="3240360"/>
            <a:ext cx="1816578" cy="24198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kumimoji="1" lang="en-US" altLang="ja-JP" sz="1100" dirty="0" smtClean="0"/>
              <a:t>RRC Con Re-est Req</a:t>
            </a:r>
            <a:endParaRPr kumimoji="1" lang="ja-JP" altLang="en-US" sz="1100" dirty="0"/>
          </a:p>
        </p:txBody>
      </p:sp>
      <p:cxnSp>
        <p:nvCxnSpPr>
          <p:cNvPr id="36" name="直線矢印コネクタ 35"/>
          <p:cNvCxnSpPr/>
          <p:nvPr/>
        </p:nvCxnSpPr>
        <p:spPr>
          <a:xfrm>
            <a:off x="2744092" y="3574072"/>
            <a:ext cx="1818672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7" name="テキスト ボックス 36"/>
          <p:cNvSpPr txBox="1"/>
          <p:nvPr/>
        </p:nvSpPr>
        <p:spPr>
          <a:xfrm>
            <a:off x="2915816" y="3356992"/>
            <a:ext cx="1440160" cy="24198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kumimoji="1" lang="en-US" altLang="ja-JP" sz="1100" dirty="0" smtClean="0">
                <a:solidFill>
                  <a:srgbClr val="FF0000"/>
                </a:solidFill>
              </a:rPr>
              <a:t>HO Cancel</a:t>
            </a:r>
            <a:endParaRPr kumimoji="1" lang="ja-JP" altLang="en-US" sz="1100" dirty="0">
              <a:solidFill>
                <a:srgbClr val="FF0000"/>
              </a:solidFill>
            </a:endParaRPr>
          </a:p>
        </p:txBody>
      </p:sp>
      <p:cxnSp>
        <p:nvCxnSpPr>
          <p:cNvPr id="38" name="直線矢印コネクタ 37"/>
          <p:cNvCxnSpPr/>
          <p:nvPr/>
        </p:nvCxnSpPr>
        <p:spPr>
          <a:xfrm>
            <a:off x="4572000" y="3600400"/>
            <a:ext cx="1818672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9" name="直線矢印コネクタ 38"/>
          <p:cNvCxnSpPr/>
          <p:nvPr/>
        </p:nvCxnSpPr>
        <p:spPr>
          <a:xfrm flipH="1">
            <a:off x="4572000" y="3888432"/>
            <a:ext cx="1800200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0" name="直線矢印コネクタ 39"/>
          <p:cNvCxnSpPr/>
          <p:nvPr/>
        </p:nvCxnSpPr>
        <p:spPr>
          <a:xfrm flipH="1">
            <a:off x="827584" y="5085184"/>
            <a:ext cx="3735870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41" name="テキスト ボックス 40"/>
          <p:cNvSpPr txBox="1"/>
          <p:nvPr/>
        </p:nvSpPr>
        <p:spPr>
          <a:xfrm>
            <a:off x="1763688" y="4797152"/>
            <a:ext cx="1440160" cy="241980"/>
          </a:xfrm>
          <a:prstGeom prst="rect">
            <a:avLst/>
          </a:prstGeom>
          <a:solidFill>
            <a:schemeClr val="bg1"/>
          </a:solidFill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kumimoji="1" lang="en-US" altLang="ja-JP" sz="1100" dirty="0" smtClean="0">
                <a:solidFill>
                  <a:srgbClr val="FF0000"/>
                </a:solidFill>
              </a:rPr>
              <a:t>SM_NOTIFICATION</a:t>
            </a:r>
            <a:endParaRPr kumimoji="1" lang="ja-JP" altLang="en-US" sz="1100" dirty="0">
              <a:solidFill>
                <a:srgbClr val="FF0000"/>
              </a:solidFill>
            </a:endParaRPr>
          </a:p>
        </p:txBody>
      </p:sp>
      <p:cxnSp>
        <p:nvCxnSpPr>
          <p:cNvPr id="42" name="直線矢印コネクタ 41"/>
          <p:cNvCxnSpPr/>
          <p:nvPr/>
        </p:nvCxnSpPr>
        <p:spPr>
          <a:xfrm flipH="1">
            <a:off x="2699792" y="3816424"/>
            <a:ext cx="1872208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43" name="テキスト ボックス 42"/>
          <p:cNvSpPr txBox="1"/>
          <p:nvPr/>
        </p:nvSpPr>
        <p:spPr>
          <a:xfrm>
            <a:off x="2915816" y="3619068"/>
            <a:ext cx="1440160" cy="24198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kumimoji="1" lang="en-US" altLang="ja-JP" sz="1100" dirty="0" smtClean="0"/>
              <a:t>HO Cancel Ack</a:t>
            </a:r>
            <a:endParaRPr kumimoji="1" lang="ja-JP" altLang="en-US" sz="1100" dirty="0"/>
          </a:p>
        </p:txBody>
      </p:sp>
      <p:cxnSp>
        <p:nvCxnSpPr>
          <p:cNvPr id="44" name="直線矢印コネクタ 43"/>
          <p:cNvCxnSpPr/>
          <p:nvPr/>
        </p:nvCxnSpPr>
        <p:spPr>
          <a:xfrm flipH="1">
            <a:off x="827584" y="3816424"/>
            <a:ext cx="1872208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5" name="テキスト ボックス 44"/>
          <p:cNvSpPr txBox="1"/>
          <p:nvPr/>
        </p:nvSpPr>
        <p:spPr>
          <a:xfrm>
            <a:off x="1043608" y="3497500"/>
            <a:ext cx="1440160" cy="24198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kumimoji="1" lang="en-US" altLang="ja-JP" sz="1100" dirty="0" smtClean="0"/>
              <a:t>RRC Con Re-est </a:t>
            </a:r>
            <a:endParaRPr kumimoji="1" lang="ja-JP" altLang="en-US" sz="1100" dirty="0"/>
          </a:p>
        </p:txBody>
      </p:sp>
      <p:sp>
        <p:nvSpPr>
          <p:cNvPr id="46" name="角丸四角形 45"/>
          <p:cNvSpPr/>
          <p:nvPr/>
        </p:nvSpPr>
        <p:spPr>
          <a:xfrm>
            <a:off x="277158" y="4599275"/>
            <a:ext cx="1080120" cy="360055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100" dirty="0" smtClean="0"/>
              <a:t>Comes back to LTE</a:t>
            </a:r>
            <a:endParaRPr kumimoji="1" lang="ja-JP" altLang="en-US" sz="1100" dirty="0"/>
          </a:p>
        </p:txBody>
      </p:sp>
      <p:cxnSp>
        <p:nvCxnSpPr>
          <p:cNvPr id="47" name="直線矢印コネクタ 46"/>
          <p:cNvCxnSpPr/>
          <p:nvPr/>
        </p:nvCxnSpPr>
        <p:spPr>
          <a:xfrm>
            <a:off x="872574" y="4104456"/>
            <a:ext cx="1827218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8" name="テキスト ボックス 47"/>
          <p:cNvSpPr txBox="1"/>
          <p:nvPr/>
        </p:nvSpPr>
        <p:spPr>
          <a:xfrm>
            <a:off x="874668" y="3785512"/>
            <a:ext cx="1816578" cy="24198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kumimoji="1" lang="en-US" altLang="ja-JP" sz="1100" dirty="0" smtClean="0"/>
              <a:t>RRC Con Re-est Cmp</a:t>
            </a:r>
            <a:endParaRPr kumimoji="1" lang="ja-JP" altLang="en-US" sz="1100" dirty="0"/>
          </a:p>
        </p:txBody>
      </p:sp>
      <p:cxnSp>
        <p:nvCxnSpPr>
          <p:cNvPr id="49" name="直線矢印コネクタ 48"/>
          <p:cNvCxnSpPr/>
          <p:nvPr/>
        </p:nvCxnSpPr>
        <p:spPr>
          <a:xfrm flipH="1">
            <a:off x="827584" y="4320480"/>
            <a:ext cx="1872208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0" name="直線矢印コネクタ 49"/>
          <p:cNvCxnSpPr/>
          <p:nvPr/>
        </p:nvCxnSpPr>
        <p:spPr>
          <a:xfrm>
            <a:off x="872574" y="4536504"/>
            <a:ext cx="1827218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1" name="テキスト ボックス 50"/>
          <p:cNvSpPr txBox="1"/>
          <p:nvPr/>
        </p:nvSpPr>
        <p:spPr>
          <a:xfrm>
            <a:off x="872940" y="4258746"/>
            <a:ext cx="1816578" cy="24198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kumimoji="1" lang="en-US" altLang="ja-JP" sz="1100" dirty="0" smtClean="0"/>
              <a:t>RRC Con Reconf Cmp</a:t>
            </a:r>
            <a:endParaRPr kumimoji="1" lang="ja-JP" altLang="en-US" sz="1100" dirty="0"/>
          </a:p>
        </p:txBody>
      </p:sp>
      <p:sp>
        <p:nvSpPr>
          <p:cNvPr id="52" name="テキスト ボックス 51"/>
          <p:cNvSpPr txBox="1"/>
          <p:nvPr/>
        </p:nvSpPr>
        <p:spPr>
          <a:xfrm>
            <a:off x="1027068" y="4052996"/>
            <a:ext cx="1816578" cy="24198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kumimoji="1" lang="en-US" altLang="ja-JP" sz="1100" dirty="0" smtClean="0"/>
              <a:t>RRC Con Reconf </a:t>
            </a:r>
            <a:endParaRPr kumimoji="1" lang="ja-JP" altLang="en-US" sz="1100" dirty="0"/>
          </a:p>
        </p:txBody>
      </p:sp>
      <p:sp>
        <p:nvSpPr>
          <p:cNvPr id="53" name="スライド番号プレースホルダ 71"/>
          <p:cNvSpPr txBox="1">
            <a:spLocks/>
          </p:cNvSpPr>
          <p:nvPr/>
        </p:nvSpPr>
        <p:spPr>
          <a:xfrm>
            <a:off x="6553200" y="6095702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ＭＳ Ｐゴシック" charset="0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ＭＳ Ｐゴシック" charset="0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ＭＳ Ｐゴシック" charset="0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ＭＳ Ｐゴシック" charset="0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ＭＳ Ｐゴシック" charset="0"/>
                <a:cs typeface="+mn-cs"/>
              </a:defRPr>
            </a:lvl5pPr>
            <a:lvl6pPr marL="2286000" algn="l" defTabSz="457200" rtl="0" eaLnBrk="1" latinLnBrk="0" hangingPunct="1">
              <a:defRPr sz="1000" kern="1200">
                <a:solidFill>
                  <a:schemeClr val="tx1"/>
                </a:solidFill>
                <a:latin typeface="Arial" charset="0"/>
                <a:ea typeface="ＭＳ Ｐゴシック" charset="0"/>
                <a:cs typeface="+mn-cs"/>
              </a:defRPr>
            </a:lvl6pPr>
            <a:lvl7pPr marL="2743200" algn="l" defTabSz="457200" rtl="0" eaLnBrk="1" latinLnBrk="0" hangingPunct="1">
              <a:defRPr sz="1000" kern="1200">
                <a:solidFill>
                  <a:schemeClr val="tx1"/>
                </a:solidFill>
                <a:latin typeface="Arial" charset="0"/>
                <a:ea typeface="ＭＳ Ｐゴシック" charset="0"/>
                <a:cs typeface="+mn-cs"/>
              </a:defRPr>
            </a:lvl7pPr>
            <a:lvl8pPr marL="3200400" algn="l" defTabSz="457200" rtl="0" eaLnBrk="1" latinLnBrk="0" hangingPunct="1">
              <a:defRPr sz="1000" kern="1200">
                <a:solidFill>
                  <a:schemeClr val="tx1"/>
                </a:solidFill>
                <a:latin typeface="Arial" charset="0"/>
                <a:ea typeface="ＭＳ Ｐゴシック" charset="0"/>
                <a:cs typeface="+mn-cs"/>
              </a:defRPr>
            </a:lvl8pPr>
            <a:lvl9pPr marL="3657600" algn="l" defTabSz="457200" rtl="0" eaLnBrk="1" latinLnBrk="0" hangingPunct="1">
              <a:defRPr sz="1000" kern="1200">
                <a:solidFill>
                  <a:schemeClr val="tx1"/>
                </a:solidFill>
                <a:latin typeface="Arial" charset="0"/>
                <a:ea typeface="ＭＳ Ｐゴシック" charset="0"/>
                <a:cs typeface="+mn-cs"/>
              </a:defRPr>
            </a:lvl9pPr>
          </a:lstStyle>
          <a:p>
            <a:pPr algn="ctr"/>
            <a:fld id="{9B152DBF-5364-4379-B936-9215314A3004}" type="slidenum">
              <a:rPr kumimoji="1" lang="ja-JP" altLang="en-US" sz="1100" smtClean="0"/>
              <a:pPr algn="ctr"/>
              <a:t>3</a:t>
            </a:fld>
            <a:endParaRPr kumimoji="1" lang="ja-JP" altLang="en-US" sz="1100"/>
          </a:p>
        </p:txBody>
      </p:sp>
      <p:cxnSp>
        <p:nvCxnSpPr>
          <p:cNvPr id="54" name="直線矢印コネクタ 53"/>
          <p:cNvCxnSpPr/>
          <p:nvPr/>
        </p:nvCxnSpPr>
        <p:spPr>
          <a:xfrm>
            <a:off x="825490" y="5437044"/>
            <a:ext cx="7346910" cy="17782"/>
          </a:xfrm>
          <a:prstGeom prst="straightConnector1">
            <a:avLst/>
          </a:prstGeom>
          <a:ln>
            <a:solidFill>
              <a:srgbClr val="0000FF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5" name="テキスト ボックス 54"/>
          <p:cNvSpPr txBox="1"/>
          <p:nvPr/>
        </p:nvSpPr>
        <p:spPr>
          <a:xfrm>
            <a:off x="2267744" y="5166257"/>
            <a:ext cx="4201388" cy="288147"/>
          </a:xfrm>
          <a:prstGeom prst="rect">
            <a:avLst/>
          </a:prstGeom>
          <a:noFill/>
          <a:ln>
            <a:noFill/>
          </a:ln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kumimoji="1" lang="en-US" altLang="ja-JP" sz="1100" dirty="0" smtClean="0">
                <a:solidFill>
                  <a:srgbClr val="0000FF"/>
                </a:solidFill>
              </a:rPr>
              <a:t>re-INVITE</a:t>
            </a:r>
            <a:r>
              <a:rPr kumimoji="1" lang="ja-JP" altLang="en-US" sz="1100" dirty="0" smtClean="0">
                <a:solidFill>
                  <a:srgbClr val="0000FF"/>
                </a:solidFill>
              </a:rPr>
              <a:t>  </a:t>
            </a:r>
            <a:r>
              <a:rPr kumimoji="1" lang="en-US" altLang="ja-JP" sz="1100" dirty="0" smtClean="0">
                <a:solidFill>
                  <a:srgbClr val="0000FF"/>
                </a:solidFill>
              </a:rPr>
              <a:t>(</a:t>
            </a:r>
            <a:r>
              <a:rPr lang="en-US" altLang="ja-JP" sz="1100" dirty="0">
                <a:solidFill>
                  <a:srgbClr val="0000FF"/>
                </a:solidFill>
              </a:rPr>
              <a:t>failure to transition to CS domain</a:t>
            </a:r>
            <a:r>
              <a:rPr lang="en-US" altLang="ja-JP" sz="1100" dirty="0" smtClean="0">
                <a:solidFill>
                  <a:srgbClr val="0000FF"/>
                </a:solidFill>
              </a:rPr>
              <a:t>) for </a:t>
            </a:r>
            <a:r>
              <a:rPr lang="en-US" altLang="ja-JP" sz="1400" b="1" dirty="0" smtClean="0">
                <a:solidFill>
                  <a:srgbClr val="0000FF"/>
                </a:solidFill>
              </a:rPr>
              <a:t>Point1</a:t>
            </a:r>
            <a:endParaRPr kumimoji="1" lang="ja-JP" altLang="en-US" sz="1400" b="1" dirty="0">
              <a:solidFill>
                <a:srgbClr val="0000FF"/>
              </a:solidFill>
            </a:endParaRPr>
          </a:p>
        </p:txBody>
      </p:sp>
      <p:sp>
        <p:nvSpPr>
          <p:cNvPr id="56" name="線吹き出し 1 (枠付き) 55"/>
          <p:cNvSpPr/>
          <p:nvPr/>
        </p:nvSpPr>
        <p:spPr>
          <a:xfrm>
            <a:off x="1115614" y="5928489"/>
            <a:ext cx="6624737" cy="692696"/>
          </a:xfrm>
          <a:prstGeom prst="borderCallout1">
            <a:avLst>
              <a:gd name="adj1" fmla="val 39777"/>
              <a:gd name="adj2" fmla="val 98903"/>
              <a:gd name="adj3" fmla="val -50091"/>
              <a:gd name="adj4" fmla="val 106303"/>
            </a:avLst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1100" b="1" dirty="0" smtClean="0"/>
              <a:t>【IMS 】</a:t>
            </a:r>
          </a:p>
          <a:p>
            <a:pPr algn="ctr"/>
            <a:r>
              <a:rPr lang="ja-JP" altLang="en-US" sz="1100" dirty="0" smtClean="0"/>
              <a:t>・</a:t>
            </a:r>
            <a:r>
              <a:rPr lang="en-US" altLang="ja-JP" sz="1100" dirty="0" smtClean="0"/>
              <a:t>After sending back 200K for first re-INVITE, it would also send back to 200 OK for second re-INVITE.</a:t>
            </a:r>
          </a:p>
          <a:p>
            <a:pPr algn="ctr"/>
            <a:r>
              <a:rPr lang="ja-JP" altLang="en-US" sz="1100" dirty="0" smtClean="0"/>
              <a:t>・</a:t>
            </a:r>
            <a:r>
              <a:rPr lang="en-US" altLang="ja-JP" sz="1100" dirty="0"/>
              <a:t> Before sending back 200K for first re-INVITE, it would send back to </a:t>
            </a:r>
            <a:r>
              <a:rPr lang="en-US" altLang="ja-JP" sz="1100" dirty="0" smtClean="0"/>
              <a:t>SIP 500 </a:t>
            </a:r>
            <a:r>
              <a:rPr lang="en-US" altLang="ja-JP" sz="1100" dirty="0"/>
              <a:t>for second re-INVITE</a:t>
            </a:r>
          </a:p>
        </p:txBody>
      </p:sp>
      <p:cxnSp>
        <p:nvCxnSpPr>
          <p:cNvPr id="57" name="直線矢印コネクタ 56"/>
          <p:cNvCxnSpPr/>
          <p:nvPr/>
        </p:nvCxnSpPr>
        <p:spPr>
          <a:xfrm>
            <a:off x="827584" y="5742858"/>
            <a:ext cx="7346910" cy="1778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8" name="テキスト ボックス 57"/>
          <p:cNvSpPr txBox="1"/>
          <p:nvPr/>
        </p:nvSpPr>
        <p:spPr>
          <a:xfrm>
            <a:off x="2607586" y="5467916"/>
            <a:ext cx="3260558" cy="457424"/>
          </a:xfrm>
          <a:prstGeom prst="rect">
            <a:avLst/>
          </a:prstGeom>
          <a:noFill/>
          <a:ln>
            <a:noFill/>
          </a:ln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lang="en-US" altLang="ja-JP" sz="1100" dirty="0" smtClean="0">
                <a:solidFill>
                  <a:srgbClr val="FF0000"/>
                </a:solidFill>
              </a:rPr>
              <a:t>re-INVITE (</a:t>
            </a:r>
            <a:r>
              <a:rPr lang="en-US" altLang="ja-JP" sz="1100" dirty="0">
                <a:solidFill>
                  <a:srgbClr val="FF0000"/>
                </a:solidFill>
              </a:rPr>
              <a:t>handover cancelled</a:t>
            </a:r>
            <a:r>
              <a:rPr lang="en-US" altLang="ja-JP" sz="1100" dirty="0" smtClean="0">
                <a:solidFill>
                  <a:srgbClr val="FF0000"/>
                </a:solidFill>
              </a:rPr>
              <a:t>) for </a:t>
            </a:r>
            <a:r>
              <a:rPr lang="en-US" altLang="ja-JP" sz="1400" b="1" dirty="0" smtClean="0">
                <a:solidFill>
                  <a:srgbClr val="FF0000"/>
                </a:solidFill>
              </a:rPr>
              <a:t>Point2</a:t>
            </a:r>
            <a:endParaRPr lang="ja-JP" altLang="en-US" sz="1400" b="1" dirty="0" smtClean="0">
              <a:solidFill>
                <a:srgbClr val="FF0000"/>
              </a:solidFill>
            </a:endParaRPr>
          </a:p>
          <a:p>
            <a:pPr algn="ctr"/>
            <a:endParaRPr kumimoji="1" lang="ja-JP" altLang="en-US" sz="1100" dirty="0">
              <a:solidFill>
                <a:srgbClr val="FF0000"/>
              </a:solidFill>
            </a:endParaRPr>
          </a:p>
        </p:txBody>
      </p:sp>
      <p:sp>
        <p:nvSpPr>
          <p:cNvPr id="60" name="Title 1"/>
          <p:cNvSpPr>
            <a:spLocks noGrp="1"/>
          </p:cNvSpPr>
          <p:nvPr>
            <p:ph type="title"/>
          </p:nvPr>
        </p:nvSpPr>
        <p:spPr>
          <a:xfrm>
            <a:off x="482838" y="0"/>
            <a:ext cx="8229600" cy="432048"/>
          </a:xfrm>
        </p:spPr>
        <p:txBody>
          <a:bodyPr>
            <a:noAutofit/>
          </a:bodyPr>
          <a:lstStyle/>
          <a:p>
            <a:r>
              <a:rPr kumimoji="1" lang="en-US" altLang="ja-JP" sz="2800" dirty="0" smtClean="0"/>
              <a:t>Handover Failure for SRVCC</a:t>
            </a:r>
            <a:endParaRPr kumimoji="1" lang="ja-JP" altLang="en-US" sz="2800" dirty="0"/>
          </a:p>
        </p:txBody>
      </p:sp>
      <p:sp>
        <p:nvSpPr>
          <p:cNvPr id="2" name="5-Point Star 1"/>
          <p:cNvSpPr/>
          <p:nvPr/>
        </p:nvSpPr>
        <p:spPr>
          <a:xfrm>
            <a:off x="7962322" y="5622039"/>
            <a:ext cx="520614" cy="473663"/>
          </a:xfrm>
          <a:prstGeom prst="star5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8222629" y="5450551"/>
            <a:ext cx="979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Problem</a:t>
            </a:r>
            <a:endParaRPr kumimoji="1" lang="ja-JP" altLang="en-US" dirty="0"/>
          </a:p>
        </p:txBody>
      </p:sp>
      <p:sp>
        <p:nvSpPr>
          <p:cNvPr id="4" name="Multiply 3"/>
          <p:cNvSpPr/>
          <p:nvPr/>
        </p:nvSpPr>
        <p:spPr>
          <a:xfrm>
            <a:off x="586710" y="2510882"/>
            <a:ext cx="481747" cy="423272"/>
          </a:xfrm>
          <a:prstGeom prst="mathMultiply">
            <a:avLst/>
          </a:prstGeom>
          <a:solidFill>
            <a:srgbClr val="0000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cxnSp>
        <p:nvCxnSpPr>
          <p:cNvPr id="63" name="直線コネクタ 62"/>
          <p:cNvCxnSpPr>
            <a:endCxn id="33" idx="1"/>
          </p:cNvCxnSpPr>
          <p:nvPr/>
        </p:nvCxnSpPr>
        <p:spPr>
          <a:xfrm>
            <a:off x="1027068" y="2722518"/>
            <a:ext cx="320758" cy="21183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4" name="角丸四角形 63"/>
          <p:cNvSpPr/>
          <p:nvPr/>
        </p:nvSpPr>
        <p:spPr>
          <a:xfrm>
            <a:off x="3424395" y="4294976"/>
            <a:ext cx="1486529" cy="42366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1400" b="1" dirty="0" smtClean="0">
                <a:solidFill>
                  <a:srgbClr val="FF0000"/>
                </a:solidFill>
              </a:rPr>
              <a:t>Point2</a:t>
            </a:r>
            <a:r>
              <a:rPr kumimoji="1" lang="en-US" altLang="ja-JP" sz="1400" b="1" dirty="0" smtClean="0"/>
              <a:t>:</a:t>
            </a:r>
            <a:r>
              <a:rPr kumimoji="1" lang="en-US" altLang="ja-JP" sz="1100" dirty="0" smtClean="0"/>
              <a:t> MME sends SM_NOTIFICATION</a:t>
            </a:r>
            <a:endParaRPr kumimoji="1" lang="ja-JP" altLang="en-US" sz="1100" dirty="0"/>
          </a:p>
        </p:txBody>
      </p:sp>
      <p:cxnSp>
        <p:nvCxnSpPr>
          <p:cNvPr id="65" name="直線コネクタ 64"/>
          <p:cNvCxnSpPr>
            <a:endCxn id="64" idx="1"/>
          </p:cNvCxnSpPr>
          <p:nvPr/>
        </p:nvCxnSpPr>
        <p:spPr>
          <a:xfrm flipV="1">
            <a:off x="2607586" y="4506808"/>
            <a:ext cx="816809" cy="29034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570829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Problem statement</a:t>
            </a:r>
            <a:endParaRPr kumimoji="1" lang="ja-JP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81461"/>
            <a:ext cx="8229600" cy="5466039"/>
          </a:xfrm>
        </p:spPr>
        <p:txBody>
          <a:bodyPr>
            <a:normAutofit lnSpcReduction="10000"/>
          </a:bodyPr>
          <a:lstStyle/>
          <a:p>
            <a:r>
              <a:rPr lang="en-US" altLang="ja-JP" sz="2000" dirty="0" smtClean="0"/>
              <a:t>According to following 3GPP spec, the UE sends two re-INVITE messages in parallel after moving back to LTE. </a:t>
            </a:r>
          </a:p>
          <a:p>
            <a:pPr lvl="1">
              <a:buNone/>
            </a:pPr>
            <a:r>
              <a:rPr lang="en-US" sz="1200" b="1" dirty="0" smtClean="0"/>
              <a:t>TS 24.237 section </a:t>
            </a:r>
            <a:r>
              <a:rPr lang="x-none" sz="1200" b="1" dirty="0" smtClean="0"/>
              <a:t>12.2.4.1	Confirmed dialog</a:t>
            </a:r>
            <a:endParaRPr lang="ja-JP" altLang="en-US" sz="1200" b="1" dirty="0" smtClean="0"/>
          </a:p>
          <a:p>
            <a:pPr lvl="1">
              <a:buNone/>
            </a:pPr>
            <a:r>
              <a:rPr lang="en-GB" sz="1200" dirty="0" smtClean="0"/>
              <a:t>If the SC UE engaged in one or more ongoing IMS sessions and:</a:t>
            </a:r>
            <a:endParaRPr lang="ja-JP" altLang="en-US" sz="1200" dirty="0" smtClean="0"/>
          </a:p>
          <a:p>
            <a:pPr lvl="1">
              <a:buFontTx/>
              <a:buChar char="-"/>
            </a:pPr>
            <a:r>
              <a:rPr lang="x-none" sz="1200" dirty="0" smtClean="0">
                <a:solidFill>
                  <a:srgbClr val="FF0000"/>
                </a:solidFill>
              </a:rPr>
              <a:t>receives a SM NOTIFICATION message</a:t>
            </a:r>
            <a:r>
              <a:rPr lang="x-none" sz="1200" dirty="0" smtClean="0"/>
              <a:t> containing an "SRVCC handover cancelled, IMS session re-establishment required" as described in 3GPP TS 24.008 [8] or 3GPP TS 24.301 [52] depending on the access in use; or</a:t>
            </a:r>
            <a:r>
              <a:rPr lang="en-US" sz="1200" dirty="0" smtClean="0"/>
              <a:t> </a:t>
            </a:r>
            <a:r>
              <a:rPr lang="en-US" sz="1400" b="1" dirty="0" smtClean="0">
                <a:solidFill>
                  <a:srgbClr val="FF0000"/>
                </a:solidFill>
              </a:rPr>
              <a:t>(Point2)</a:t>
            </a:r>
            <a:endParaRPr lang="ja-JP" altLang="en-US" sz="1400" b="1" dirty="0" smtClean="0">
              <a:solidFill>
                <a:srgbClr val="FF0000"/>
              </a:solidFill>
            </a:endParaRPr>
          </a:p>
          <a:p>
            <a:pPr lvl="1">
              <a:buFontTx/>
              <a:buChar char="-"/>
            </a:pPr>
            <a:r>
              <a:rPr lang="x-none" sz="1200" dirty="0" smtClean="0">
                <a:solidFill>
                  <a:srgbClr val="0000FF"/>
                </a:solidFill>
              </a:rPr>
              <a:t>does not successfully retune to the 3GPP UTRAN or 3GPP GERAN after it receives the handover command </a:t>
            </a:r>
            <a:r>
              <a:rPr lang="x-none" sz="1200" dirty="0" smtClean="0"/>
              <a:t>from the eNodeB (as described in 3GPP TS 36.331 [62]) or from the NodeB (as described in 3GPP TS 25.331 [61]);</a:t>
            </a:r>
            <a:r>
              <a:rPr lang="en-US" sz="1200" dirty="0" smtClean="0"/>
              <a:t> </a:t>
            </a:r>
            <a:r>
              <a:rPr lang="en-US" altLang="ja-JP" sz="1200" b="1" dirty="0" smtClean="0">
                <a:solidFill>
                  <a:srgbClr val="0000FF"/>
                </a:solidFill>
              </a:rPr>
              <a:t>(</a:t>
            </a:r>
            <a:r>
              <a:rPr lang="en-US" altLang="ja-JP" sz="1400" b="1" dirty="0" smtClean="0">
                <a:solidFill>
                  <a:srgbClr val="0000FF"/>
                </a:solidFill>
              </a:rPr>
              <a:t>Point1)</a:t>
            </a:r>
            <a:endParaRPr lang="ja-JP" altLang="en-US" sz="1400" b="1" dirty="0" smtClean="0">
              <a:solidFill>
                <a:srgbClr val="0000FF"/>
              </a:solidFill>
            </a:endParaRPr>
          </a:p>
          <a:p>
            <a:pPr lvl="1">
              <a:buNone/>
            </a:pPr>
            <a:r>
              <a:rPr lang="x-none" sz="1200" dirty="0" smtClean="0"/>
              <a:t>then the SC UE shall send a SIP re-INVITE request containing:</a:t>
            </a:r>
            <a:endParaRPr lang="ja-JP" altLang="en-US" sz="1200" dirty="0" smtClean="0"/>
          </a:p>
          <a:p>
            <a:pPr lvl="1">
              <a:buNone/>
            </a:pPr>
            <a:r>
              <a:rPr lang="x-none" sz="1200" dirty="0" smtClean="0"/>
              <a:t>1)	an SDP offer, including the media characteristics as used in the existing dialog; and</a:t>
            </a:r>
            <a:endParaRPr lang="ja-JP" altLang="en-US" sz="1200" dirty="0" smtClean="0"/>
          </a:p>
          <a:p>
            <a:pPr lvl="1">
              <a:buNone/>
            </a:pPr>
            <a:r>
              <a:rPr lang="x-none" sz="1200" dirty="0" smtClean="0"/>
              <a:t>2)	a Reason header field containing protocol "SIP" and reason parameter "cause" with value "</a:t>
            </a:r>
            <a:r>
              <a:rPr lang="en-US" sz="1200" dirty="0" smtClean="0"/>
              <a:t>487" </a:t>
            </a:r>
            <a:r>
              <a:rPr lang="x-none" sz="1200" dirty="0" smtClean="0"/>
              <a:t>as specified in IETF RFC 3326 [57] and with reason-text text set to either "handover cancelled" or "failure to transition to CS domain";</a:t>
            </a:r>
            <a:endParaRPr lang="ja-JP" altLang="en-US" sz="1200" dirty="0" smtClean="0"/>
          </a:p>
          <a:p>
            <a:pPr lvl="1">
              <a:buNone/>
            </a:pPr>
            <a:r>
              <a:rPr lang="en-GB" sz="1200" dirty="0" smtClean="0"/>
              <a:t>by following the rules of 3GPP TS 24.229 [2] in each transferred session.</a:t>
            </a:r>
            <a:endParaRPr lang="ja-JP" altLang="en-US" sz="1200" dirty="0" smtClean="0"/>
          </a:p>
          <a:p>
            <a:r>
              <a:rPr lang="en-US" altLang="ja-JP" sz="2000" dirty="0" smtClean="0"/>
              <a:t>This may cause race condition in P-CSCF, which blocks session re-establishment.</a:t>
            </a:r>
            <a:endParaRPr lang="en-US" altLang="ja-JP" sz="2000" dirty="0" smtClean="0">
              <a:solidFill>
                <a:srgbClr val="FF0000"/>
              </a:solidFill>
            </a:endParaRPr>
          </a:p>
          <a:p>
            <a:endParaRPr lang="en-US" altLang="ja-JP" sz="2000" dirty="0" smtClean="0">
              <a:solidFill>
                <a:srgbClr val="FF0000"/>
              </a:solidFill>
            </a:endParaRPr>
          </a:p>
          <a:p>
            <a:r>
              <a:rPr lang="en-US" altLang="ja-JP" sz="2000" dirty="0" smtClean="0"/>
              <a:t>Ideal behavior of MME: </a:t>
            </a:r>
            <a:r>
              <a:rPr lang="en-US" altLang="ja-JP" sz="2000" dirty="0" smtClean="0">
                <a:solidFill>
                  <a:srgbClr val="000000"/>
                </a:solidFill>
              </a:rPr>
              <a:t>MME should differentiate between these two cases and not send Session Re-establishment trigger for Case-2.</a:t>
            </a:r>
          </a:p>
          <a:p>
            <a:r>
              <a:rPr lang="en-US" altLang="ja-JP" sz="2000" dirty="0" smtClean="0">
                <a:solidFill>
                  <a:srgbClr val="000000"/>
                </a:solidFill>
              </a:rPr>
              <a:t>Can </a:t>
            </a:r>
            <a:r>
              <a:rPr lang="en-US" altLang="ja-JP" sz="2000" dirty="0" err="1" smtClean="0">
                <a:solidFill>
                  <a:srgbClr val="000000"/>
                </a:solidFill>
              </a:rPr>
              <a:t>eNB</a:t>
            </a:r>
            <a:r>
              <a:rPr lang="en-US" altLang="ja-JP" sz="2000" dirty="0" smtClean="0">
                <a:solidFill>
                  <a:srgbClr val="000000"/>
                </a:solidFill>
              </a:rPr>
              <a:t> provide info to MME, so MME differentiate Case-1 from Case-2?</a:t>
            </a:r>
          </a:p>
          <a:p>
            <a:pPr lvl="1"/>
            <a:r>
              <a:rPr lang="en-US" altLang="ja-JP" sz="1600" dirty="0" smtClean="0">
                <a:solidFill>
                  <a:srgbClr val="000000"/>
                </a:solidFill>
              </a:rPr>
              <a:t>ANS: YES, See next slide</a:t>
            </a:r>
          </a:p>
          <a:p>
            <a:pPr lvl="1"/>
            <a:endParaRPr kumimoji="1" lang="ja-JP" altLang="en-US" sz="1600" dirty="0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7720C2-B93C-4549-85BA-04EE50D39F30}" type="slidenum">
              <a:rPr lang="en-GB" altLang="ja-JP" smtClean="0"/>
              <a:pPr/>
              <a:t>4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4626596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kumimoji="1" lang="en-US" altLang="ja-JP" sz="2800" dirty="0" smtClean="0"/>
              <a:t>RRC behavior for IRAT HO failure (TS </a:t>
            </a:r>
            <a:r>
              <a:rPr lang="en-US" altLang="ja-JP" sz="2800" dirty="0" smtClean="0"/>
              <a:t>36.331)</a:t>
            </a:r>
            <a:endParaRPr kumimoji="1" lang="ja-JP" alt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228504"/>
            <a:ext cx="8229600" cy="572212"/>
          </a:xfrm>
        </p:spPr>
        <p:txBody>
          <a:bodyPr>
            <a:normAutofit fontScale="70000" lnSpcReduction="20000"/>
          </a:bodyPr>
          <a:lstStyle/>
          <a:p>
            <a:r>
              <a:rPr lang="en-US" altLang="ja-JP" sz="2400" dirty="0" smtClean="0"/>
              <a:t>In both the cases the UE will try to setup the RRC Connection.</a:t>
            </a:r>
          </a:p>
          <a:p>
            <a:r>
              <a:rPr lang="en-US" altLang="ja-JP" sz="2400" dirty="0" smtClean="0"/>
              <a:t>From TS 36.331, Section 5.3.7.4: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7720C2-B93C-4549-85BA-04EE50D39F30}" type="slidenum">
              <a:rPr lang="en-GB" altLang="ja-JP" smtClean="0"/>
              <a:pPr/>
              <a:t>5</a:t>
            </a:fld>
            <a:endParaRPr lang="en-GB" altLang="ja-JP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1960925"/>
              </p:ext>
            </p:extLst>
          </p:nvPr>
        </p:nvGraphicFramePr>
        <p:xfrm>
          <a:off x="2451811" y="1358620"/>
          <a:ext cx="4458397" cy="15998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Picture" r:id="rId3" imgW="4813300" imgH="1727200" progId="Word.Picture.8">
                  <p:embed/>
                </p:oleObj>
              </mc:Choice>
              <mc:Fallback>
                <p:oleObj name="Picture" r:id="rId3" imgW="4813300" imgH="1727200" progId="Word.Picture.8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51811" y="1358620"/>
                        <a:ext cx="4458397" cy="159984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/>
          <p:cNvSpPr/>
          <p:nvPr/>
        </p:nvSpPr>
        <p:spPr>
          <a:xfrm>
            <a:off x="928074" y="3800716"/>
            <a:ext cx="7758725" cy="17543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ja-JP" sz="1200" dirty="0"/>
              <a:t>1&gt;	set the </a:t>
            </a:r>
            <a:r>
              <a:rPr lang="en-GB" altLang="ja-JP" sz="1200" i="1" dirty="0" err="1"/>
              <a:t>reestablishmentCause</a:t>
            </a:r>
            <a:r>
              <a:rPr lang="en-GB" altLang="ja-JP" sz="1200" dirty="0"/>
              <a:t> as follows:</a:t>
            </a:r>
            <a:endParaRPr lang="en-US" altLang="ja-JP" sz="1200" dirty="0"/>
          </a:p>
          <a:p>
            <a:r>
              <a:rPr lang="en-GB" altLang="ja-JP" sz="1200" dirty="0"/>
              <a:t>2&gt;	if the re-establishment procedure was initiated due to reconfiguration failure as specified in 5.3.5.5 (the UE is unable to comply with the reconfiguration):</a:t>
            </a:r>
            <a:endParaRPr lang="en-US" altLang="ja-JP" sz="1200" dirty="0"/>
          </a:p>
          <a:p>
            <a:r>
              <a:rPr lang="en-GB" altLang="ja-JP" sz="1200" dirty="0"/>
              <a:t>3&gt;	set the </a:t>
            </a:r>
            <a:r>
              <a:rPr lang="en-GB" altLang="ja-JP" sz="1200" i="1" dirty="0" err="1"/>
              <a:t>reestablishmentCause</a:t>
            </a:r>
            <a:r>
              <a:rPr lang="en-GB" altLang="ja-JP" sz="1200" dirty="0"/>
              <a:t> to the value </a:t>
            </a:r>
            <a:r>
              <a:rPr lang="en-GB" altLang="ja-JP" sz="1200" i="1" dirty="0" err="1"/>
              <a:t>reconfigurationFailure</a:t>
            </a:r>
            <a:r>
              <a:rPr lang="en-GB" altLang="ja-JP" sz="1200" dirty="0"/>
              <a:t>;</a:t>
            </a:r>
            <a:endParaRPr lang="en-US" altLang="ja-JP" sz="1200" dirty="0"/>
          </a:p>
          <a:p>
            <a:r>
              <a:rPr lang="en-GB" altLang="ja-JP" sz="1200" dirty="0"/>
              <a:t>2&gt;	</a:t>
            </a:r>
            <a:r>
              <a:rPr lang="en-GB" altLang="ja-JP" sz="1200" b="1" dirty="0">
                <a:solidFill>
                  <a:srgbClr val="FF0000"/>
                </a:solidFill>
              </a:rPr>
              <a:t>else if the re-establishment procedure was initiated due to handover failure as specified in 5.3.5.6 (intra-LTE handover failure) or 5.4.3.5 (inter-RAT mobility from EUTRA failure):</a:t>
            </a:r>
            <a:endParaRPr lang="en-US" altLang="ja-JP" sz="1200" b="1" dirty="0">
              <a:solidFill>
                <a:srgbClr val="FF0000"/>
              </a:solidFill>
            </a:endParaRPr>
          </a:p>
          <a:p>
            <a:r>
              <a:rPr lang="en-GB" altLang="ja-JP" sz="1200" b="1" dirty="0">
                <a:solidFill>
                  <a:srgbClr val="FF0000"/>
                </a:solidFill>
              </a:rPr>
              <a:t>3&gt;	set the </a:t>
            </a:r>
            <a:r>
              <a:rPr lang="en-GB" altLang="ja-JP" sz="1200" b="1" i="1" dirty="0" err="1">
                <a:solidFill>
                  <a:srgbClr val="FF0000"/>
                </a:solidFill>
              </a:rPr>
              <a:t>reestablishmentCause</a:t>
            </a:r>
            <a:r>
              <a:rPr lang="en-GB" altLang="ja-JP" sz="1200" b="1" dirty="0">
                <a:solidFill>
                  <a:srgbClr val="FF0000"/>
                </a:solidFill>
              </a:rPr>
              <a:t> to the value </a:t>
            </a:r>
            <a:r>
              <a:rPr lang="en-GB" altLang="ja-JP" sz="1200" b="1" i="1" dirty="0" err="1">
                <a:solidFill>
                  <a:srgbClr val="FF0000"/>
                </a:solidFill>
              </a:rPr>
              <a:t>handoverFailure</a:t>
            </a:r>
            <a:r>
              <a:rPr lang="en-GB" altLang="ja-JP" sz="1200" b="1" dirty="0">
                <a:solidFill>
                  <a:srgbClr val="FF0000"/>
                </a:solidFill>
              </a:rPr>
              <a:t>;</a:t>
            </a:r>
            <a:endParaRPr lang="en-US" altLang="ja-JP" sz="1200" b="1" dirty="0">
              <a:solidFill>
                <a:srgbClr val="FF0000"/>
              </a:solidFill>
            </a:endParaRPr>
          </a:p>
          <a:p>
            <a:r>
              <a:rPr lang="en-GB" altLang="ja-JP" sz="1200" dirty="0"/>
              <a:t>2&gt;	else:</a:t>
            </a:r>
            <a:endParaRPr lang="en-US" altLang="ja-JP" sz="1200" dirty="0"/>
          </a:p>
          <a:p>
            <a:r>
              <a:rPr lang="en-GB" altLang="ja-JP" sz="1200" dirty="0"/>
              <a:t>3&gt;	set the </a:t>
            </a:r>
            <a:r>
              <a:rPr lang="en-GB" altLang="ja-JP" sz="1200" i="1" dirty="0" err="1"/>
              <a:t>reestablishmentCause</a:t>
            </a:r>
            <a:r>
              <a:rPr lang="en-GB" altLang="ja-JP" sz="1200" dirty="0"/>
              <a:t> to the value </a:t>
            </a:r>
            <a:r>
              <a:rPr lang="en-GB" altLang="ja-JP" sz="1200" i="1" dirty="0" err="1"/>
              <a:t>otherFailure</a:t>
            </a:r>
            <a:r>
              <a:rPr lang="en-GB" altLang="ja-JP" sz="1200" dirty="0"/>
              <a:t>;</a:t>
            </a:r>
            <a:endParaRPr lang="en-US" altLang="ja-JP" sz="1200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609600" y="5784137"/>
            <a:ext cx="8229600" cy="937337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2400" dirty="0" smtClean="0"/>
              <a:t>The </a:t>
            </a:r>
            <a:r>
              <a:rPr lang="en-US" altLang="ja-JP" sz="2400" dirty="0" err="1" smtClean="0"/>
              <a:t>eNB</a:t>
            </a:r>
            <a:r>
              <a:rPr lang="en-US" altLang="ja-JP" sz="2400" dirty="0" smtClean="0"/>
              <a:t> echoes the RRC failure code on S1AP in the HO Cancel message.</a:t>
            </a:r>
          </a:p>
          <a:p>
            <a:r>
              <a:rPr lang="en-US" altLang="ja-JP" sz="2400" dirty="0" smtClean="0"/>
              <a:t>Based on cause MME know if it is case -1: (Cause = </a:t>
            </a:r>
            <a:r>
              <a:rPr lang="en-US" altLang="ja-JP" sz="2400" dirty="0" err="1" smtClean="0"/>
              <a:t>otherFailure</a:t>
            </a:r>
            <a:r>
              <a:rPr lang="en-US" altLang="ja-JP" sz="2400" dirty="0" smtClean="0"/>
              <a:t>), or case-2(Cause = </a:t>
            </a:r>
            <a:r>
              <a:rPr lang="en-US" altLang="ja-JP" sz="2400" dirty="0" err="1" smtClean="0"/>
              <a:t>handoverFailure</a:t>
            </a:r>
            <a:r>
              <a:rPr lang="en-US" altLang="ja-JP" sz="2400" dirty="0" smtClean="0"/>
              <a:t>)</a:t>
            </a:r>
            <a:endParaRPr lang="en-US" altLang="ja-JP" sz="2400" dirty="0"/>
          </a:p>
        </p:txBody>
      </p:sp>
    </p:spTree>
    <p:extLst>
      <p:ext uri="{BB962C8B-B14F-4D97-AF65-F5344CB8AC3E}">
        <p14:creationId xmlns:p14="http://schemas.microsoft.com/office/powerpoint/2010/main" val="9465063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Solutions</a:t>
            </a:r>
            <a:endParaRPr kumimoji="1" lang="ja-JP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4348"/>
            <a:ext cx="8229600" cy="5303837"/>
          </a:xfrm>
        </p:spPr>
        <p:txBody>
          <a:bodyPr>
            <a:normAutofit lnSpcReduction="10000"/>
          </a:bodyPr>
          <a:lstStyle/>
          <a:p>
            <a:r>
              <a:rPr kumimoji="1" lang="en-US" altLang="ja-JP" sz="2400" dirty="0" smtClean="0"/>
              <a:t>Alt.1: MME solution</a:t>
            </a:r>
          </a:p>
          <a:p>
            <a:pPr lvl="1"/>
            <a:r>
              <a:rPr kumimoji="1" lang="en-US" altLang="ja-JP" sz="2000" dirty="0" smtClean="0"/>
              <a:t>For handover failure, MME/SGSN does not send SM_NOTIFICATION message if the handover cancel message from the </a:t>
            </a:r>
            <a:r>
              <a:rPr kumimoji="1" lang="en-US" altLang="ja-JP" sz="2000" dirty="0" err="1" smtClean="0"/>
              <a:t>eNB</a:t>
            </a:r>
            <a:r>
              <a:rPr kumimoji="1" lang="en-US" altLang="ja-JP" sz="2000" dirty="0" smtClean="0"/>
              <a:t>/RNC indicates that the UE received the handover command but could not handover to the target RAT.</a:t>
            </a:r>
          </a:p>
          <a:p>
            <a:pPr lvl="1"/>
            <a:r>
              <a:rPr kumimoji="1" lang="en-US" altLang="ja-JP" sz="2000" dirty="0" smtClean="0"/>
              <a:t>Impact on TS 23.216(SA2)</a:t>
            </a:r>
          </a:p>
          <a:p>
            <a:pPr lvl="1"/>
            <a:endParaRPr lang="en-US" altLang="ja-JP" sz="2000" dirty="0" smtClean="0"/>
          </a:p>
          <a:p>
            <a:r>
              <a:rPr lang="en-US" altLang="ja-JP" sz="2400" dirty="0" smtClean="0"/>
              <a:t>Alt.2: P-CSCF solution</a:t>
            </a:r>
          </a:p>
          <a:p>
            <a:pPr lvl="1"/>
            <a:r>
              <a:rPr lang="en-US" altLang="ja-JP" sz="2000" dirty="0" smtClean="0"/>
              <a:t>It is specified that P-CSCF should be able to handle a number of Re-INVITE messages in parallel.</a:t>
            </a:r>
          </a:p>
          <a:p>
            <a:pPr lvl="1"/>
            <a:r>
              <a:rPr lang="en-US" altLang="ja-JP" sz="2000" dirty="0" smtClean="0"/>
              <a:t>Impact on TS 24.229?</a:t>
            </a:r>
          </a:p>
          <a:p>
            <a:pPr lvl="1"/>
            <a:endParaRPr lang="en-US" altLang="ja-JP" sz="2000" dirty="0" smtClean="0"/>
          </a:p>
          <a:p>
            <a:r>
              <a:rPr lang="en-US" altLang="ja-JP" sz="2400" dirty="0" smtClean="0"/>
              <a:t>Alt.3: UE solution</a:t>
            </a:r>
          </a:p>
          <a:p>
            <a:pPr lvl="1"/>
            <a:r>
              <a:rPr lang="en-US" altLang="ja-JP" sz="2000" dirty="0" smtClean="0"/>
              <a:t>It is specified that the UE should send only one Re-INVITE message if handover fails and after that, it receives SM_NOTIFICATION.  </a:t>
            </a:r>
          </a:p>
          <a:p>
            <a:pPr lvl="1"/>
            <a:r>
              <a:rPr lang="en-US" altLang="ja-JP" sz="2000" dirty="0" smtClean="0"/>
              <a:t>Impact on TS 24.237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7720C2-B93C-4549-85BA-04EE50D39F30}" type="slidenum">
              <a:rPr lang="en-GB" altLang="ja-JP" smtClean="0"/>
              <a:pPr/>
              <a:t>6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28853069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Action Item</a:t>
            </a:r>
            <a:endParaRPr kumimoji="1" lang="ja-JP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708525"/>
          </a:xfrm>
        </p:spPr>
        <p:txBody>
          <a:bodyPr>
            <a:normAutofit/>
          </a:bodyPr>
          <a:lstStyle/>
          <a:p>
            <a:r>
              <a:rPr lang="en-US" altLang="ja-JP" sz="2400" dirty="0" smtClean="0"/>
              <a:t>NTT DOCOMO has already raised this issue in SA2#102(March 2014). But there were comments that this issue is abnormal case and should be handled in CT1.</a:t>
            </a:r>
          </a:p>
          <a:p>
            <a:pPr lvl="1"/>
            <a:r>
              <a:rPr lang="en-US" altLang="ja-JP" sz="2000" dirty="0" smtClean="0"/>
              <a:t>DISC: S2-141143, CR: S2-141051</a:t>
            </a:r>
          </a:p>
          <a:p>
            <a:endParaRPr lang="en-US" altLang="ja-JP" sz="2400" dirty="0" smtClean="0"/>
          </a:p>
          <a:p>
            <a:r>
              <a:rPr lang="en-US" altLang="ja-JP" sz="2400" dirty="0" smtClean="0"/>
              <a:t>First, CT1’s consensus on way forward is needed.</a:t>
            </a:r>
          </a:p>
          <a:p>
            <a:r>
              <a:rPr lang="en-US" altLang="ja-JP" sz="2400" dirty="0" smtClean="0"/>
              <a:t>If necessary, NTT DOCOMO is happy to prepare CR or LS in this or next meeting.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7720C2-B93C-4549-85BA-04EE50D39F30}" type="slidenum">
              <a:rPr lang="en-GB" altLang="ja-JP" smtClean="0"/>
              <a:pPr/>
              <a:t>7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28853069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372</TotalTime>
  <Words>486</Words>
  <Application>Microsoft Office PowerPoint</Application>
  <PresentationFormat>画面に合わせる (4:3)</PresentationFormat>
  <Paragraphs>93</Paragraphs>
  <Slides>7</Slides>
  <Notes>1</Notes>
  <HiddenSlides>0</HiddenSlides>
  <MMClips>0</MMClips>
  <ScaleCrop>false</ScaleCrop>
  <HeadingPairs>
    <vt:vector size="6" baseType="variant">
      <vt:variant>
        <vt:lpstr>テーマ</vt:lpstr>
      </vt:variant>
      <vt:variant>
        <vt:i4>1</vt:i4>
      </vt:variant>
      <vt:variant>
        <vt:lpstr>埋め込まれた OLE サーバー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9" baseType="lpstr">
      <vt:lpstr>Office Theme</vt:lpstr>
      <vt:lpstr>Picture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>Ali Danismanlik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</dc:title>
  <dc:creator>Irfan Ali</dc:creator>
  <cp:lastModifiedBy>竹田晋也</cp:lastModifiedBy>
  <cp:revision>8</cp:revision>
  <dcterms:created xsi:type="dcterms:W3CDTF">2014-05-10T08:06:20Z</dcterms:created>
  <dcterms:modified xsi:type="dcterms:W3CDTF">2014-05-12T07:29:54Z</dcterms:modified>
</cp:coreProperties>
</file>