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71" r:id="rId3"/>
    <p:sldId id="257" r:id="rId4"/>
    <p:sldId id="273" r:id="rId5"/>
    <p:sldId id="274" r:id="rId6"/>
    <p:sldId id="276" r:id="rId7"/>
    <p:sldId id="27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DA5BC-06A8-47AF-BCC0-1A3DD12F2CA3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B1CAF-C175-4002-88AC-E329EDB751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111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2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2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3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3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4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4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5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5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6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6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3788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154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257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823325" y="2314575"/>
            <a:ext cx="1841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6300">
              <a:solidFill>
                <a:srgbClr val="000000"/>
              </a:solidFill>
              <a:latin typeface="Helvetica 35 Thin" pitchFamily="34" charset="0"/>
            </a:endParaRPr>
          </a:p>
        </p:txBody>
      </p:sp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4519613"/>
            <a:ext cx="6400800" cy="5461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2286000"/>
            <a:ext cx="7989887" cy="1665288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3785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66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53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645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526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07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53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85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657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167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419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335713" y="412750"/>
            <a:ext cx="1773237" cy="58261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011238" y="412750"/>
            <a:ext cx="5172075" cy="58261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84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7000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2674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3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5322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74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183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66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04C69-6FD8-4F95-8DF5-9427E18F76EC}" type="datetimeFigureOut">
              <a:rPr lang="fr-FR" smtClean="0"/>
              <a:t>29/09/2013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2A79-7169-408A-8C64-62DDECE238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05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758950"/>
            <a:ext cx="7097712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412750"/>
            <a:ext cx="70961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58"/>
          <p:cNvSpPr>
            <a:spLocks noChangeArrowheads="1"/>
          </p:cNvSpPr>
          <p:nvPr/>
        </p:nvSpPr>
        <p:spPr bwMode="auto">
          <a:xfrm>
            <a:off x="25400" y="6423025"/>
            <a:ext cx="736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E5F095C-8EDD-4DFE-A41C-4A60B5FD6CB3}" type="slidenum">
              <a:rPr lang="en-US" sz="800">
                <a:solidFill>
                  <a:srgbClr val="000000"/>
                </a:solidFill>
                <a:latin typeface="Helvetica 55 Roman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 sz="800">
              <a:solidFill>
                <a:srgbClr val="000000"/>
              </a:solidFill>
              <a:latin typeface="Helvetica 55 Roman" pitchFamily="34" charset="0"/>
            </a:endParaRPr>
          </a:p>
        </p:txBody>
      </p:sp>
      <p:sp>
        <p:nvSpPr>
          <p:cNvPr id="1783" name="Rectangle 7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11238" y="6407150"/>
            <a:ext cx="2487612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1000" b="0" dirty="0">
                <a:latin typeface="Helvetica 55 Roman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Technical Overview SR 9.1</a:t>
            </a:r>
          </a:p>
        </p:txBody>
      </p:sp>
      <p:sp>
        <p:nvSpPr>
          <p:cNvPr id="1030" name="Rectangle 762"/>
          <p:cNvSpPr>
            <a:spLocks noChangeArrowheads="1"/>
          </p:cNvSpPr>
          <p:nvPr/>
        </p:nvSpPr>
        <p:spPr bwMode="auto">
          <a:xfrm>
            <a:off x="3632200" y="6408738"/>
            <a:ext cx="2795588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000000"/>
                </a:solidFill>
                <a:latin typeface="Helvetica 55 Roman" pitchFamily="34" charset="0"/>
              </a:rPr>
              <a:t>France Telecom Group restricted</a:t>
            </a:r>
          </a:p>
        </p:txBody>
      </p:sp>
    </p:spTree>
    <p:extLst>
      <p:ext uri="{BB962C8B-B14F-4D97-AF65-F5344CB8AC3E}">
        <p14:creationId xmlns:p14="http://schemas.microsoft.com/office/powerpoint/2010/main" val="405997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FF3300"/>
                </a:solidFill>
              </a:rPr>
              <a:t>Calls flow for IPv4 and IPv6 coexistence in Corporate networks</a:t>
            </a:r>
            <a:endParaRPr lang="fr-FR" dirty="0">
              <a:solidFill>
                <a:srgbClr val="FF330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95536" y="40770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3300"/>
                </a:solidFill>
              </a:rPr>
              <a:t>Youssef CHADLI / Orange</a:t>
            </a:r>
            <a:endParaRPr lang="fr-FR" sz="1400" dirty="0" smtClean="0">
              <a:solidFill>
                <a:srgbClr val="FF3300"/>
              </a:solidFill>
            </a:endParaRPr>
          </a:p>
          <a:p>
            <a:pPr algn="l"/>
            <a:r>
              <a:rPr lang="en-US" sz="1400" dirty="0" smtClean="0">
                <a:solidFill>
                  <a:srgbClr val="FF3300"/>
                </a:solidFill>
              </a:rPr>
              <a:t>26 September 2013</a:t>
            </a:r>
            <a:endParaRPr lang="fr-FR" sz="14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980729"/>
            <a:ext cx="1990206" cy="5773800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22" y="785735"/>
            <a:ext cx="2851280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12"/>
          <p:cNvSpPr>
            <a:spLocks noChangeArrowheads="1"/>
          </p:cNvSpPr>
          <p:nvPr/>
        </p:nvSpPr>
        <p:spPr bwMode="auto">
          <a:xfrm flipH="1">
            <a:off x="251518" y="1052736"/>
            <a:ext cx="2039520" cy="57017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409285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03" y="1197878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19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85" y="5979306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60" y="119675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4" name="Text Box 44"/>
          <p:cNvSpPr txBox="1">
            <a:spLocks noChangeArrowheads="1"/>
          </p:cNvSpPr>
          <p:nvPr/>
        </p:nvSpPr>
        <p:spPr bwMode="auto">
          <a:xfrm>
            <a:off x="2045832" y="980728"/>
            <a:ext cx="90598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1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28676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3191515" y="980728"/>
            <a:ext cx="1164461" cy="2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459279" y="5783549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D1 (IPv4)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26154" y="1129168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42900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D4,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587250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1888425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675870" y="1820220"/>
            <a:ext cx="5593" cy="47350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Incoming call: </a:t>
            </a:r>
            <a:r>
              <a:rPr lang="en-US" dirty="0" smtClean="0">
                <a:sym typeface="Wingdings" pitchFamily="2" charset="2"/>
              </a:rPr>
              <a:t>IPv4</a:t>
            </a:r>
            <a:r>
              <a:rPr lang="en-US" dirty="0">
                <a:sym typeface="Wingdings" pitchFamily="2" charset="2"/>
              </a:rPr>
              <a:t>&amp; IPV6 </a:t>
            </a:r>
            <a:r>
              <a:rPr lang="en-US" dirty="0" smtClean="0">
                <a:sym typeface="Wingdings" pitchFamily="2" charset="2"/>
              </a:rPr>
              <a:t>device  </a:t>
            </a:r>
            <a:r>
              <a:rPr lang="en-US" dirty="0" smtClean="0"/>
              <a:t>IPv4 </a:t>
            </a:r>
            <a:r>
              <a:rPr lang="en-US" dirty="0"/>
              <a:t>only </a:t>
            </a:r>
            <a:r>
              <a:rPr lang="en-US" dirty="0" smtClean="0"/>
              <a:t>device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2060"/>
                </a:solidFill>
              </a:rPr>
              <a:t>Without ALTC and ICE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en-US" sz="1400" dirty="0" smtClean="0">
              <a:solidFill>
                <a:srgbClr val="002060"/>
              </a:solidFill>
            </a:endParaRPr>
          </a:p>
        </p:txBody>
      </p:sp>
      <p:cxnSp>
        <p:nvCxnSpPr>
          <p:cNvPr id="125" name="Connecteur droit avec flèche 124"/>
          <p:cNvCxnSpPr>
            <a:stCxn id="88" idx="1"/>
          </p:cNvCxnSpPr>
          <p:nvPr/>
        </p:nvCxnSpPr>
        <p:spPr>
          <a:xfrm flipH="1" flipV="1">
            <a:off x="611562" y="5014254"/>
            <a:ext cx="6264694" cy="25055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avec flèche 127"/>
          <p:cNvCxnSpPr/>
          <p:nvPr/>
        </p:nvCxnSpPr>
        <p:spPr>
          <a:xfrm flipH="1">
            <a:off x="7060773" y="416331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17770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1779365"/>
            <a:ext cx="0" cy="477590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46" y="6142315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7060771" y="5890292"/>
            <a:ext cx="784618" cy="19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D5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(IPv6)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778" y="124464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5259303" y="987651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22705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980728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2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269641" y="1028078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 4(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IPv4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3644691" y="1870619"/>
            <a:ext cx="0" cy="47103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2339753" y="3587250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3635898" y="3587250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706066" y="3587250"/>
            <a:ext cx="132345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683568" y="344323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D4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589358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706066" y="4163314"/>
            <a:ext cx="1354707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3563888" y="4163314"/>
            <a:ext cx="2088233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>
            <a:off x="611560" y="4163314"/>
            <a:ext cx="295233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164288" y="400506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7" name="Rectangle 7"/>
          <p:cNvSpPr>
            <a:spLocks noChangeArrowheads="1"/>
          </p:cNvSpPr>
          <p:nvPr/>
        </p:nvSpPr>
        <p:spPr bwMode="auto">
          <a:xfrm>
            <a:off x="5747878" y="400506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Étiquette 87"/>
          <p:cNvSpPr/>
          <p:nvPr/>
        </p:nvSpPr>
        <p:spPr>
          <a:xfrm>
            <a:off x="6876256" y="4870236"/>
            <a:ext cx="297649" cy="338145"/>
          </a:xfrm>
          <a:prstGeom prst="plaqu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7"/>
          <p:cNvSpPr>
            <a:spLocks noChangeArrowheads="1"/>
          </p:cNvSpPr>
          <p:nvPr/>
        </p:nvSpPr>
        <p:spPr bwMode="auto">
          <a:xfrm>
            <a:off x="6156176" y="5230276"/>
            <a:ext cx="1966047" cy="28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b="1" dirty="0" smtClean="0">
                <a:solidFill>
                  <a:srgbClr val="FF0000"/>
                </a:solidFill>
                <a:latin typeface="Arial" charset="0"/>
              </a:rPr>
              <a:t>IPv4/ IPv6 conversion</a:t>
            </a:r>
            <a:endParaRPr lang="fr-FR" sz="14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5" name="Connecteur droit avec flèche 94"/>
          <p:cNvCxnSpPr>
            <a:endCxn id="88" idx="3"/>
          </p:cNvCxnSpPr>
          <p:nvPr/>
        </p:nvCxnSpPr>
        <p:spPr>
          <a:xfrm flipH="1">
            <a:off x="7173905" y="5039309"/>
            <a:ext cx="1675342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453101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avec flèche 102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1" y="5953607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Rectangle 7"/>
          <p:cNvSpPr>
            <a:spLocks noChangeArrowheads="1"/>
          </p:cNvSpPr>
          <p:nvPr/>
        </p:nvSpPr>
        <p:spPr bwMode="auto">
          <a:xfrm>
            <a:off x="755900" y="5716515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8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83" y="6048733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ectangle 7"/>
          <p:cNvSpPr>
            <a:spLocks noChangeArrowheads="1"/>
          </p:cNvSpPr>
          <p:nvPr/>
        </p:nvSpPr>
        <p:spPr bwMode="auto">
          <a:xfrm>
            <a:off x="7737078" y="5890292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(IPv6&amp;IPv4)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6" name="ZoneTexte 115"/>
          <p:cNvSpPr txBox="1"/>
          <p:nvPr/>
        </p:nvSpPr>
        <p:spPr>
          <a:xfrm>
            <a:off x="3773745" y="2204864"/>
            <a:ext cx="2046896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PBX2 does know that D2 supports IPv4 , decides to proactively perform IPv6/IPv4 conversion </a:t>
            </a:r>
            <a:endParaRPr lang="fr-FR" sz="1400" b="1" dirty="0">
              <a:solidFill>
                <a:srgbClr val="FF0000"/>
              </a:solidFill>
            </a:endParaRPr>
          </a:p>
        </p:txBody>
      </p:sp>
      <p:cxnSp>
        <p:nvCxnSpPr>
          <p:cNvPr id="117" name="Connecteur droit avec flèche 116"/>
          <p:cNvCxnSpPr/>
          <p:nvPr/>
        </p:nvCxnSpPr>
        <p:spPr>
          <a:xfrm flipH="1" flipV="1">
            <a:off x="5805390" y="2996954"/>
            <a:ext cx="1224132" cy="543344"/>
          </a:xfrm>
          <a:prstGeom prst="straightConnector1">
            <a:avLst/>
          </a:prstGeom>
          <a:ln w="22225">
            <a:solidFill>
              <a:srgbClr val="7030A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7"/>
          <p:cNvSpPr>
            <a:spLocks noChangeArrowheads="1"/>
          </p:cNvSpPr>
          <p:nvPr/>
        </p:nvSpPr>
        <p:spPr bwMode="auto">
          <a:xfrm>
            <a:off x="7303253" y="4838702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42" name="Rectangle 7"/>
          <p:cNvSpPr>
            <a:spLocks noChangeArrowheads="1"/>
          </p:cNvSpPr>
          <p:nvPr/>
        </p:nvSpPr>
        <p:spPr bwMode="auto">
          <a:xfrm>
            <a:off x="4572000" y="4819047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386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980729"/>
            <a:ext cx="1990206" cy="5773800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22" y="785735"/>
            <a:ext cx="2851280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12"/>
          <p:cNvSpPr>
            <a:spLocks noChangeArrowheads="1"/>
          </p:cNvSpPr>
          <p:nvPr/>
        </p:nvSpPr>
        <p:spPr bwMode="auto">
          <a:xfrm flipH="1">
            <a:off x="251518" y="1052736"/>
            <a:ext cx="2039520" cy="57017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409285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03" y="1197878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19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85" y="5979306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60" y="119675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4" name="Text Box 44"/>
          <p:cNvSpPr txBox="1">
            <a:spLocks noChangeArrowheads="1"/>
          </p:cNvSpPr>
          <p:nvPr/>
        </p:nvSpPr>
        <p:spPr bwMode="auto">
          <a:xfrm>
            <a:off x="2045832" y="980728"/>
            <a:ext cx="90598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1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28676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3191515" y="1028078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459279" y="5783549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D3(IPv4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26154" y="1129168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D1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42900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D5,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587250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1888425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675870" y="1820220"/>
            <a:ext cx="5593" cy="47350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Incoming call: </a:t>
            </a:r>
            <a:r>
              <a:rPr lang="en-US" dirty="0" smtClean="0">
                <a:sym typeface="Wingdings" pitchFamily="2" charset="2"/>
              </a:rPr>
              <a:t>IPv4</a:t>
            </a:r>
            <a:r>
              <a:rPr lang="en-US" dirty="0">
                <a:sym typeface="Wingdings" pitchFamily="2" charset="2"/>
              </a:rPr>
              <a:t>&amp; IPV6 </a:t>
            </a:r>
            <a:r>
              <a:rPr lang="en-US" dirty="0" smtClean="0">
                <a:sym typeface="Wingdings" pitchFamily="2" charset="2"/>
              </a:rPr>
              <a:t>device  </a:t>
            </a:r>
            <a:r>
              <a:rPr lang="en-US" dirty="0" smtClean="0"/>
              <a:t>IPv6 </a:t>
            </a:r>
            <a:r>
              <a:rPr lang="en-US" dirty="0"/>
              <a:t>only </a:t>
            </a:r>
            <a:r>
              <a:rPr lang="en-US" dirty="0" smtClean="0"/>
              <a:t>device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2060"/>
                </a:solidFill>
              </a:rPr>
              <a:t>Without ALTC and ICE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en-US" sz="1400" dirty="0" smtClean="0">
              <a:solidFill>
                <a:srgbClr val="002060"/>
              </a:solidFill>
            </a:endParaRPr>
          </a:p>
        </p:txBody>
      </p:sp>
      <p:cxnSp>
        <p:nvCxnSpPr>
          <p:cNvPr id="128" name="Connecteur droit avec flèche 127"/>
          <p:cNvCxnSpPr/>
          <p:nvPr/>
        </p:nvCxnSpPr>
        <p:spPr>
          <a:xfrm flipH="1">
            <a:off x="7060773" y="416331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17770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1779365"/>
            <a:ext cx="0" cy="477590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46" y="6142315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7060771" y="5890292"/>
            <a:ext cx="784618" cy="19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D4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778" y="124464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5259303" y="987651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22705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980728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2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269641" y="1028078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D5 (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IPv6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3644691" y="1870619"/>
            <a:ext cx="0" cy="47103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2339753" y="3587250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3635898" y="3587250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706066" y="3587250"/>
            <a:ext cx="132345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8" y="344323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589358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706066" y="4163314"/>
            <a:ext cx="1354707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3563888" y="4163314"/>
            <a:ext cx="2088233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>
            <a:off x="611560" y="4163314"/>
            <a:ext cx="295233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164288" y="400506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7" name="Rectangle 7"/>
          <p:cNvSpPr>
            <a:spLocks noChangeArrowheads="1"/>
          </p:cNvSpPr>
          <p:nvPr/>
        </p:nvSpPr>
        <p:spPr bwMode="auto">
          <a:xfrm>
            <a:off x="5747878" y="400506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453101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avec flèche 102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1" y="5953607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Rectangle 7"/>
          <p:cNvSpPr>
            <a:spLocks noChangeArrowheads="1"/>
          </p:cNvSpPr>
          <p:nvPr/>
        </p:nvSpPr>
        <p:spPr bwMode="auto">
          <a:xfrm>
            <a:off x="755900" y="5716515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8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83" y="6048733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ectangle 7"/>
          <p:cNvSpPr>
            <a:spLocks noChangeArrowheads="1"/>
          </p:cNvSpPr>
          <p:nvPr/>
        </p:nvSpPr>
        <p:spPr bwMode="auto">
          <a:xfrm>
            <a:off x="7737078" y="5890292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D6 (IPv6&amp;IPv4)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6" name="ZoneTexte 115"/>
          <p:cNvSpPr txBox="1"/>
          <p:nvPr/>
        </p:nvSpPr>
        <p:spPr>
          <a:xfrm>
            <a:off x="3773745" y="2204864"/>
            <a:ext cx="2046896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PBX2 does know that D2 supports IPv6 , decides to proactively perform IPv6/IPv4 conversion </a:t>
            </a:r>
            <a:endParaRPr lang="fr-FR" sz="1400" b="1" dirty="0">
              <a:solidFill>
                <a:srgbClr val="FF0000"/>
              </a:solidFill>
            </a:endParaRPr>
          </a:p>
        </p:txBody>
      </p:sp>
      <p:cxnSp>
        <p:nvCxnSpPr>
          <p:cNvPr id="117" name="Connecteur droit avec flèche 116"/>
          <p:cNvCxnSpPr/>
          <p:nvPr/>
        </p:nvCxnSpPr>
        <p:spPr>
          <a:xfrm flipH="1" flipV="1">
            <a:off x="5805390" y="2996954"/>
            <a:ext cx="1224132" cy="543344"/>
          </a:xfrm>
          <a:prstGeom prst="straightConnector1">
            <a:avLst/>
          </a:prstGeom>
          <a:ln w="22225">
            <a:solidFill>
              <a:srgbClr val="7030A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>
            <a:stCxn id="62" idx="1"/>
          </p:cNvCxnSpPr>
          <p:nvPr/>
        </p:nvCxnSpPr>
        <p:spPr>
          <a:xfrm flipH="1" flipV="1">
            <a:off x="611562" y="5014254"/>
            <a:ext cx="6264694" cy="25055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Étiquette 61"/>
          <p:cNvSpPr/>
          <p:nvPr/>
        </p:nvSpPr>
        <p:spPr>
          <a:xfrm>
            <a:off x="6876256" y="4870236"/>
            <a:ext cx="297649" cy="338145"/>
          </a:xfrm>
          <a:prstGeom prst="plaqu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156176" y="5230276"/>
            <a:ext cx="1966047" cy="28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b="1" dirty="0" smtClean="0">
                <a:solidFill>
                  <a:srgbClr val="FF0000"/>
                </a:solidFill>
                <a:latin typeface="Arial" charset="0"/>
              </a:rPr>
              <a:t>IPv4/ IPv6 conversion</a:t>
            </a:r>
            <a:endParaRPr lang="fr-FR" sz="14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65" name="Connecteur droit avec flèche 64"/>
          <p:cNvCxnSpPr>
            <a:endCxn id="62" idx="3"/>
          </p:cNvCxnSpPr>
          <p:nvPr/>
        </p:nvCxnSpPr>
        <p:spPr>
          <a:xfrm flipH="1">
            <a:off x="7173905" y="5039309"/>
            <a:ext cx="1675342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avec flèche 66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avec flèche 71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avec flèche 72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"/>
          <p:cNvSpPr>
            <a:spLocks noChangeArrowheads="1"/>
          </p:cNvSpPr>
          <p:nvPr/>
        </p:nvSpPr>
        <p:spPr bwMode="auto">
          <a:xfrm>
            <a:off x="7303253" y="4838702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5" name="Rectangle 7"/>
          <p:cNvSpPr>
            <a:spLocks noChangeArrowheads="1"/>
          </p:cNvSpPr>
          <p:nvPr/>
        </p:nvSpPr>
        <p:spPr bwMode="auto">
          <a:xfrm>
            <a:off x="4572000" y="4819047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631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980729"/>
            <a:ext cx="1990206" cy="5773800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22" y="785735"/>
            <a:ext cx="2851280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12"/>
          <p:cNvSpPr>
            <a:spLocks noChangeArrowheads="1"/>
          </p:cNvSpPr>
          <p:nvPr/>
        </p:nvSpPr>
        <p:spPr bwMode="auto">
          <a:xfrm flipH="1">
            <a:off x="251518" y="1052736"/>
            <a:ext cx="2039520" cy="57017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409285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03" y="1197878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19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85" y="5979306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60" y="119675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4" name="Text Box 44"/>
          <p:cNvSpPr txBox="1">
            <a:spLocks noChangeArrowheads="1"/>
          </p:cNvSpPr>
          <p:nvPr/>
        </p:nvSpPr>
        <p:spPr bwMode="auto">
          <a:xfrm>
            <a:off x="2045832" y="980728"/>
            <a:ext cx="90598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1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28676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3191515" y="980728"/>
            <a:ext cx="1164461" cy="2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459279" y="5783549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D1 (IPv4)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26154" y="1129168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42900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D4,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587250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1888425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675870" y="1820220"/>
            <a:ext cx="5593" cy="47350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Incoming call: </a:t>
            </a:r>
            <a:r>
              <a:rPr lang="en-US" dirty="0" smtClean="0">
                <a:sym typeface="Wingdings" pitchFamily="2" charset="2"/>
              </a:rPr>
              <a:t>IPv4</a:t>
            </a:r>
            <a:r>
              <a:rPr lang="en-US" dirty="0">
                <a:sym typeface="Wingdings" pitchFamily="2" charset="2"/>
              </a:rPr>
              <a:t>&amp; IPV6 </a:t>
            </a:r>
            <a:r>
              <a:rPr lang="en-US" dirty="0" smtClean="0">
                <a:sym typeface="Wingdings" pitchFamily="2" charset="2"/>
              </a:rPr>
              <a:t>device  </a:t>
            </a:r>
            <a:r>
              <a:rPr lang="en-US" dirty="0" smtClean="0"/>
              <a:t>IPv4 </a:t>
            </a:r>
            <a:r>
              <a:rPr lang="en-US" dirty="0"/>
              <a:t>only </a:t>
            </a:r>
            <a:r>
              <a:rPr lang="en-US" dirty="0" smtClean="0"/>
              <a:t>device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2060"/>
                </a:solidFill>
              </a:rPr>
              <a:t>Without ALTC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en-US" sz="1400" dirty="0" smtClean="0">
              <a:solidFill>
                <a:srgbClr val="002060"/>
              </a:solidFill>
            </a:endParaRPr>
          </a:p>
        </p:txBody>
      </p:sp>
      <p:cxnSp>
        <p:nvCxnSpPr>
          <p:cNvPr id="125" name="Connecteur droit avec flèche 124"/>
          <p:cNvCxnSpPr/>
          <p:nvPr/>
        </p:nvCxnSpPr>
        <p:spPr>
          <a:xfrm flipH="1" flipV="1">
            <a:off x="611562" y="5014255"/>
            <a:ext cx="8237685" cy="25054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avec flèche 127"/>
          <p:cNvCxnSpPr/>
          <p:nvPr/>
        </p:nvCxnSpPr>
        <p:spPr>
          <a:xfrm flipH="1">
            <a:off x="7060773" y="416331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17770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1779365"/>
            <a:ext cx="0" cy="477590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46" y="6142315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7060771" y="5890292"/>
            <a:ext cx="784618" cy="19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D5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(IPv6)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778" y="124464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5259303" y="987651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22705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980728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2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269641" y="1028078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 4(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IPv4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3644691" y="1870619"/>
            <a:ext cx="0" cy="47103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2339753" y="3587250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3635898" y="3587250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706066" y="3587250"/>
            <a:ext cx="132345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7" y="3443234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D4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IPv6,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589358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706066" y="4163314"/>
            <a:ext cx="1354707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3563888" y="4163314"/>
            <a:ext cx="2088233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>
            <a:off x="611560" y="4163314"/>
            <a:ext cx="295233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164288" y="400506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453101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avec flèche 102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1" y="5953607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Rectangle 7"/>
          <p:cNvSpPr>
            <a:spLocks noChangeArrowheads="1"/>
          </p:cNvSpPr>
          <p:nvPr/>
        </p:nvSpPr>
        <p:spPr bwMode="auto">
          <a:xfrm>
            <a:off x="755900" y="5716515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8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83" y="6048733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ectangle 7"/>
          <p:cNvSpPr>
            <a:spLocks noChangeArrowheads="1"/>
          </p:cNvSpPr>
          <p:nvPr/>
        </p:nvSpPr>
        <p:spPr bwMode="auto">
          <a:xfrm>
            <a:off x="7737078" y="5890292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(IPv6&amp;IPv4)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2" name="Rectangle 7"/>
          <p:cNvSpPr>
            <a:spLocks noChangeArrowheads="1"/>
          </p:cNvSpPr>
          <p:nvPr/>
        </p:nvSpPr>
        <p:spPr bwMode="auto">
          <a:xfrm>
            <a:off x="4572000" y="4819047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2" name="Rectangle 7"/>
          <p:cNvSpPr>
            <a:spLocks noChangeArrowheads="1"/>
          </p:cNvSpPr>
          <p:nvPr/>
        </p:nvSpPr>
        <p:spPr bwMode="auto">
          <a:xfrm>
            <a:off x="2398138" y="3421111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D4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IPv6, altc=IPv4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7681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980729"/>
            <a:ext cx="1990206" cy="5773800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22" y="785735"/>
            <a:ext cx="2851280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12"/>
          <p:cNvSpPr>
            <a:spLocks noChangeArrowheads="1"/>
          </p:cNvSpPr>
          <p:nvPr/>
        </p:nvSpPr>
        <p:spPr bwMode="auto">
          <a:xfrm flipH="1">
            <a:off x="251518" y="1052736"/>
            <a:ext cx="2039520" cy="57017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409285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03" y="1197878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19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85" y="5979306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60" y="119675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4" name="Text Box 44"/>
          <p:cNvSpPr txBox="1">
            <a:spLocks noChangeArrowheads="1"/>
          </p:cNvSpPr>
          <p:nvPr/>
        </p:nvSpPr>
        <p:spPr bwMode="auto">
          <a:xfrm>
            <a:off x="2045832" y="980728"/>
            <a:ext cx="90598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1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28676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3191515" y="1028078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459279" y="5783549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D3(IPv4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26154" y="1129168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D1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42900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D5,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587250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1888425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675870" y="1820220"/>
            <a:ext cx="5593" cy="47350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Incoming call: </a:t>
            </a:r>
            <a:r>
              <a:rPr lang="en-US" dirty="0" smtClean="0">
                <a:sym typeface="Wingdings" pitchFamily="2" charset="2"/>
              </a:rPr>
              <a:t>IPv4</a:t>
            </a:r>
            <a:r>
              <a:rPr lang="en-US" dirty="0">
                <a:sym typeface="Wingdings" pitchFamily="2" charset="2"/>
              </a:rPr>
              <a:t>&amp; IPV6 </a:t>
            </a:r>
            <a:r>
              <a:rPr lang="en-US" dirty="0" smtClean="0">
                <a:sym typeface="Wingdings" pitchFamily="2" charset="2"/>
              </a:rPr>
              <a:t>device  </a:t>
            </a:r>
            <a:r>
              <a:rPr lang="en-US" dirty="0" smtClean="0"/>
              <a:t>IPv6 </a:t>
            </a:r>
            <a:r>
              <a:rPr lang="en-US" dirty="0"/>
              <a:t>only </a:t>
            </a:r>
            <a:r>
              <a:rPr lang="en-US" dirty="0" smtClean="0"/>
              <a:t>device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2060"/>
                </a:solidFill>
              </a:rPr>
              <a:t>With ALTC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en-US" sz="1400" dirty="0" smtClean="0">
              <a:solidFill>
                <a:srgbClr val="002060"/>
              </a:solidFill>
            </a:endParaRPr>
          </a:p>
        </p:txBody>
      </p:sp>
      <p:cxnSp>
        <p:nvCxnSpPr>
          <p:cNvPr id="128" name="Connecteur droit avec flèche 127"/>
          <p:cNvCxnSpPr/>
          <p:nvPr/>
        </p:nvCxnSpPr>
        <p:spPr>
          <a:xfrm flipH="1">
            <a:off x="7060773" y="416331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17770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1779365"/>
            <a:ext cx="0" cy="477590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46" y="6142315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7060771" y="5890292"/>
            <a:ext cx="784618" cy="19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D4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778" y="124464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5259303" y="987651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22705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980728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2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269641" y="1028078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D5 (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IPv6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3644691" y="1870619"/>
            <a:ext cx="0" cy="47103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2339753" y="3587250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3635898" y="3587250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706066" y="3587250"/>
            <a:ext cx="132345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8" y="344323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589358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706066" y="4163314"/>
            <a:ext cx="1354707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3563888" y="4163314"/>
            <a:ext cx="2088233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>
            <a:off x="611560" y="4163314"/>
            <a:ext cx="295233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164288" y="400506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6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1" y="5953607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Rectangle 7"/>
          <p:cNvSpPr>
            <a:spLocks noChangeArrowheads="1"/>
          </p:cNvSpPr>
          <p:nvPr/>
        </p:nvSpPr>
        <p:spPr bwMode="auto">
          <a:xfrm>
            <a:off x="755900" y="5716515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8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83" y="6048733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ectangle 7"/>
          <p:cNvSpPr>
            <a:spLocks noChangeArrowheads="1"/>
          </p:cNvSpPr>
          <p:nvPr/>
        </p:nvSpPr>
        <p:spPr bwMode="auto">
          <a:xfrm>
            <a:off x="7737078" y="5890292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D6 (IPv6&amp;IPv4)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6" name="Connecteur droit avec flèche 75"/>
          <p:cNvCxnSpPr/>
          <p:nvPr/>
        </p:nvCxnSpPr>
        <p:spPr>
          <a:xfrm flipH="1" flipV="1">
            <a:off x="611562" y="5014255"/>
            <a:ext cx="8237685" cy="25054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avec flèche 77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avec flèche 78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avec flèche 80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avec flèche 82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7"/>
          <p:cNvSpPr>
            <a:spLocks noChangeArrowheads="1"/>
          </p:cNvSpPr>
          <p:nvPr/>
        </p:nvSpPr>
        <p:spPr bwMode="auto">
          <a:xfrm>
            <a:off x="4572000" y="4819047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88" name="Rectangle 7"/>
          <p:cNvSpPr>
            <a:spLocks noChangeArrowheads="1"/>
          </p:cNvSpPr>
          <p:nvPr/>
        </p:nvSpPr>
        <p:spPr bwMode="auto">
          <a:xfrm>
            <a:off x="2351404" y="3428999"/>
            <a:ext cx="23790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IPv4, altc=IPv6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Rectangle 7"/>
          <p:cNvSpPr>
            <a:spLocks noChangeArrowheads="1"/>
          </p:cNvSpPr>
          <p:nvPr/>
        </p:nvSpPr>
        <p:spPr bwMode="auto">
          <a:xfrm>
            <a:off x="858209" y="453101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6395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980729"/>
            <a:ext cx="1990206" cy="5773800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22" y="785735"/>
            <a:ext cx="2851280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12"/>
          <p:cNvSpPr>
            <a:spLocks noChangeArrowheads="1"/>
          </p:cNvSpPr>
          <p:nvPr/>
        </p:nvSpPr>
        <p:spPr bwMode="auto">
          <a:xfrm flipH="1">
            <a:off x="251518" y="1052736"/>
            <a:ext cx="2039520" cy="57017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409285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03" y="1197878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19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85" y="5979306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60" y="119675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4" name="Text Box 44"/>
          <p:cNvSpPr txBox="1">
            <a:spLocks noChangeArrowheads="1"/>
          </p:cNvSpPr>
          <p:nvPr/>
        </p:nvSpPr>
        <p:spPr bwMode="auto">
          <a:xfrm>
            <a:off x="2045832" y="980728"/>
            <a:ext cx="90598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1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28676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3191515" y="1028078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1459279" y="5783549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D3(IPv4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26154" y="1129168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D1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42900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D5,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587250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1888425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675870" y="1820220"/>
            <a:ext cx="5593" cy="47350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Incoming call: </a:t>
            </a:r>
            <a:r>
              <a:rPr lang="en-US" dirty="0" smtClean="0">
                <a:sym typeface="Wingdings" pitchFamily="2" charset="2"/>
              </a:rPr>
              <a:t>IPv4</a:t>
            </a:r>
            <a:r>
              <a:rPr lang="en-US" dirty="0">
                <a:sym typeface="Wingdings" pitchFamily="2" charset="2"/>
              </a:rPr>
              <a:t>&amp; IPV6 </a:t>
            </a:r>
            <a:r>
              <a:rPr lang="en-US" dirty="0" smtClean="0">
                <a:sym typeface="Wingdings" pitchFamily="2" charset="2"/>
              </a:rPr>
              <a:t>device  </a:t>
            </a:r>
            <a:r>
              <a:rPr lang="en-US" dirty="0" smtClean="0"/>
              <a:t>IPv6 </a:t>
            </a:r>
            <a:r>
              <a:rPr lang="en-US" dirty="0"/>
              <a:t>only </a:t>
            </a:r>
            <a:r>
              <a:rPr lang="en-US" dirty="0" smtClean="0"/>
              <a:t>device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2060"/>
                </a:solidFill>
              </a:rPr>
              <a:t>With ICE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en-US" sz="1400" dirty="0" smtClean="0">
              <a:solidFill>
                <a:srgbClr val="002060"/>
              </a:solidFill>
            </a:endParaRPr>
          </a:p>
        </p:txBody>
      </p:sp>
      <p:cxnSp>
        <p:nvCxnSpPr>
          <p:cNvPr id="128" name="Connecteur droit avec flèche 127"/>
          <p:cNvCxnSpPr/>
          <p:nvPr/>
        </p:nvCxnSpPr>
        <p:spPr>
          <a:xfrm flipH="1">
            <a:off x="7060773" y="416331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177702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1779365"/>
            <a:ext cx="0" cy="477590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146" y="6142315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7060771" y="5890292"/>
            <a:ext cx="784618" cy="19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D4 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778" y="124464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5259303" y="987651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0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0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22705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980728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2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269641" y="1028078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D5 (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IPv6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0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3644691" y="1870619"/>
            <a:ext cx="0" cy="471035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2339753" y="3587250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3635898" y="3587250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706066" y="3587250"/>
            <a:ext cx="132345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8" y="3443234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589358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706066" y="4163314"/>
            <a:ext cx="1354707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3563888" y="4163314"/>
            <a:ext cx="2088233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>
            <a:off x="611560" y="4163314"/>
            <a:ext cx="295233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164288" y="400506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6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1" y="5953607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Rectangle 7"/>
          <p:cNvSpPr>
            <a:spLocks noChangeArrowheads="1"/>
          </p:cNvSpPr>
          <p:nvPr/>
        </p:nvSpPr>
        <p:spPr bwMode="auto">
          <a:xfrm>
            <a:off x="755900" y="5716515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D2  (IPv6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8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83" y="6048733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Rectangle 7"/>
          <p:cNvSpPr>
            <a:spLocks noChangeArrowheads="1"/>
          </p:cNvSpPr>
          <p:nvPr/>
        </p:nvSpPr>
        <p:spPr bwMode="auto">
          <a:xfrm>
            <a:off x="7737078" y="5890292"/>
            <a:ext cx="1414465" cy="2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D6 (IPv6&amp;IPv4)</a:t>
            </a:r>
            <a:endParaRPr lang="fr-FR" sz="11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7" name="Connecteur droit avec flèche 76"/>
          <p:cNvCxnSpPr/>
          <p:nvPr/>
        </p:nvCxnSpPr>
        <p:spPr>
          <a:xfrm flipH="1">
            <a:off x="611560" y="4689265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avec flèche 77"/>
          <p:cNvCxnSpPr/>
          <p:nvPr/>
        </p:nvCxnSpPr>
        <p:spPr>
          <a:xfrm flipH="1">
            <a:off x="2348546" y="4689265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avec flèche 78"/>
          <p:cNvCxnSpPr/>
          <p:nvPr/>
        </p:nvCxnSpPr>
        <p:spPr>
          <a:xfrm flipH="1">
            <a:off x="3644691" y="4689265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avec flèche 80"/>
          <p:cNvCxnSpPr/>
          <p:nvPr/>
        </p:nvCxnSpPr>
        <p:spPr>
          <a:xfrm flipH="1">
            <a:off x="5714859" y="4689265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avec flèche 82"/>
          <p:cNvCxnSpPr/>
          <p:nvPr/>
        </p:nvCxnSpPr>
        <p:spPr>
          <a:xfrm flipH="1">
            <a:off x="7060774" y="468926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7"/>
          <p:cNvSpPr>
            <a:spLocks noChangeArrowheads="1"/>
          </p:cNvSpPr>
          <p:nvPr/>
        </p:nvSpPr>
        <p:spPr bwMode="auto">
          <a:xfrm>
            <a:off x="2351404" y="3428999"/>
            <a:ext cx="23790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INVITE (To: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D5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ICE: IPv4, IPv6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858209" y="4497244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109890" y="4005064"/>
            <a:ext cx="1942086" cy="15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ICE: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IIPv6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2" name="Connecteur droit avec flèche 61"/>
          <p:cNvCxnSpPr/>
          <p:nvPr/>
        </p:nvCxnSpPr>
        <p:spPr>
          <a:xfrm flipH="1">
            <a:off x="611560" y="4833281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/>
          <p:cNvCxnSpPr/>
          <p:nvPr/>
        </p:nvCxnSpPr>
        <p:spPr>
          <a:xfrm flipH="1">
            <a:off x="2348546" y="4833281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/>
          <p:nvPr/>
        </p:nvCxnSpPr>
        <p:spPr>
          <a:xfrm flipH="1">
            <a:off x="3644691" y="4833281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 flipH="1">
            <a:off x="5714859" y="4833281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avec flèche 66"/>
          <p:cNvCxnSpPr/>
          <p:nvPr/>
        </p:nvCxnSpPr>
        <p:spPr>
          <a:xfrm flipH="1">
            <a:off x="7060774" y="4833281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>
            <a:stCxn id="72" idx="1"/>
          </p:cNvCxnSpPr>
          <p:nvPr/>
        </p:nvCxnSpPr>
        <p:spPr>
          <a:xfrm flipH="1" flipV="1">
            <a:off x="611562" y="5158270"/>
            <a:ext cx="6264694" cy="25055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Étiquette 71"/>
          <p:cNvSpPr/>
          <p:nvPr/>
        </p:nvSpPr>
        <p:spPr>
          <a:xfrm>
            <a:off x="6876256" y="5014252"/>
            <a:ext cx="297649" cy="338145"/>
          </a:xfrm>
          <a:prstGeom prst="plaqu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6358238" y="5429559"/>
            <a:ext cx="1966047" cy="28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b="1" dirty="0" smtClean="0">
                <a:solidFill>
                  <a:srgbClr val="FF0000"/>
                </a:solidFill>
                <a:latin typeface="Arial" charset="0"/>
              </a:rPr>
              <a:t>IPv4 / IPv4 GW</a:t>
            </a:r>
            <a:endParaRPr lang="fr-FR" sz="14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74" name="Connecteur droit avec flèche 73"/>
          <p:cNvCxnSpPr>
            <a:endCxn id="72" idx="3"/>
          </p:cNvCxnSpPr>
          <p:nvPr/>
        </p:nvCxnSpPr>
        <p:spPr>
          <a:xfrm flipH="1">
            <a:off x="7173905" y="5183325"/>
            <a:ext cx="1675342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avec flèche 74"/>
          <p:cNvCxnSpPr/>
          <p:nvPr/>
        </p:nvCxnSpPr>
        <p:spPr>
          <a:xfrm flipH="1">
            <a:off x="611560" y="4833281"/>
            <a:ext cx="1703146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avec flèche 86"/>
          <p:cNvCxnSpPr/>
          <p:nvPr/>
        </p:nvCxnSpPr>
        <p:spPr>
          <a:xfrm flipH="1">
            <a:off x="2348546" y="4833281"/>
            <a:ext cx="122413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avec flèche 88"/>
          <p:cNvCxnSpPr/>
          <p:nvPr/>
        </p:nvCxnSpPr>
        <p:spPr>
          <a:xfrm flipH="1">
            <a:off x="3644691" y="4833281"/>
            <a:ext cx="2031070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avec flèche 89"/>
          <p:cNvCxnSpPr/>
          <p:nvPr/>
        </p:nvCxnSpPr>
        <p:spPr>
          <a:xfrm flipH="1">
            <a:off x="5714859" y="4833281"/>
            <a:ext cx="134591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avec flèche 90"/>
          <p:cNvCxnSpPr/>
          <p:nvPr/>
        </p:nvCxnSpPr>
        <p:spPr>
          <a:xfrm flipH="1">
            <a:off x="7060774" y="4833281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7"/>
          <p:cNvSpPr>
            <a:spLocks noChangeArrowheads="1"/>
          </p:cNvSpPr>
          <p:nvPr/>
        </p:nvSpPr>
        <p:spPr bwMode="auto">
          <a:xfrm>
            <a:off x="7303253" y="4982718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95" name="Rectangle 7"/>
          <p:cNvSpPr>
            <a:spLocks noChangeArrowheads="1"/>
          </p:cNvSpPr>
          <p:nvPr/>
        </p:nvSpPr>
        <p:spPr bwMode="auto">
          <a:xfrm>
            <a:off x="4572000" y="4963063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98" name="ZoneTexte 97"/>
          <p:cNvSpPr txBox="1"/>
          <p:nvPr/>
        </p:nvSpPr>
        <p:spPr>
          <a:xfrm>
            <a:off x="3531714" y="5352397"/>
            <a:ext cx="2146952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In order to preform ICE procedures for connectivity checks, PBX needs to be in the media path </a:t>
            </a:r>
            <a:endParaRPr lang="fr-FR" sz="1400" b="1" dirty="0">
              <a:solidFill>
                <a:srgbClr val="FF0000"/>
              </a:solidFill>
            </a:endParaRPr>
          </a:p>
        </p:txBody>
      </p:sp>
      <p:cxnSp>
        <p:nvCxnSpPr>
          <p:cNvPr id="99" name="Connecteur droit avec flèche 98"/>
          <p:cNvCxnSpPr/>
          <p:nvPr/>
        </p:nvCxnSpPr>
        <p:spPr>
          <a:xfrm flipH="1">
            <a:off x="5563359" y="5183325"/>
            <a:ext cx="1224132" cy="961162"/>
          </a:xfrm>
          <a:prstGeom prst="straightConnector1">
            <a:avLst/>
          </a:prstGeom>
          <a:ln w="22225">
            <a:solidFill>
              <a:srgbClr val="7030A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489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usiness_services_V6_small">
  <a:themeElements>
    <a:clrScheme name="business_services_V6_small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business_services_V6_small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ss_services_V6_small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services_V6_small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613</Words>
  <Application>Microsoft Office PowerPoint</Application>
  <PresentationFormat>Affichage à l'écran (4:3)</PresentationFormat>
  <Paragraphs>128</Paragraphs>
  <Slides>6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8" baseType="lpstr">
      <vt:lpstr>Office Theme</vt:lpstr>
      <vt:lpstr>business_services_V6_small</vt:lpstr>
      <vt:lpstr>Calls flow for IPv4 and IPv6 coexistence in Corporate networks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flows</dc:title>
  <dc:creator>xbff1494</dc:creator>
  <cp:lastModifiedBy>CHADLI YOUSSEFfc said</cp:lastModifiedBy>
  <cp:revision>65</cp:revision>
  <dcterms:created xsi:type="dcterms:W3CDTF">2013-03-20T10:56:06Z</dcterms:created>
  <dcterms:modified xsi:type="dcterms:W3CDTF">2013-09-29T22:06:33Z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1990886138</vt:i4>
  </property>
  <property fmtid="{D5CDD505-2E9C-101B-9397-08002B2CF9AE}" pid="3" name="_NewReviewCycle">
    <vt:lpwstr/>
  </property>
  <property fmtid="{D5CDD505-2E9C-101B-9397-08002B2CF9AE}" pid="4" name="_EmailSubject">
    <vt:lpwstr>IP V6 = ALT-C  __ Call Flow</vt:lpwstr>
  </property>
  <property fmtid="{D5CDD505-2E9C-101B-9397-08002B2CF9AE}" pid="5" name="_AuthorEmail">
    <vt:lpwstr>laurent.tiennot@orange.com</vt:lpwstr>
  </property>
  <property fmtid="{D5CDD505-2E9C-101B-9397-08002B2CF9AE}" pid="6" name="_AuthorEmailDisplayName">
    <vt:lpwstr>TIENNOT Laurent SCE/ID ITS</vt:lpwstr>
  </property>
  <property fmtid="{D5CDD505-2E9C-101B-9397-08002B2CF9AE}" pid="7" name="_PreviousAdHocReviewCycleID">
    <vt:i4>1990886138</vt:i4>
  </property>
</Properties>
</file>