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bookmarkIdSeed="2">
  <p:sldMasterIdLst>
    <p:sldMasterId id="2147483648" r:id="rId1"/>
  </p:sldMasterIdLst>
  <p:notesMasterIdLst>
    <p:notesMasterId r:id="rId7"/>
  </p:notesMasterIdLst>
  <p:handoutMasterIdLst>
    <p:handoutMasterId r:id="rId8"/>
  </p:handoutMasterIdLst>
  <p:sldIdLst>
    <p:sldId id="259" r:id="rId2"/>
    <p:sldId id="445" r:id="rId3"/>
    <p:sldId id="447" r:id="rId4"/>
    <p:sldId id="448" r:id="rId5"/>
    <p:sldId id="449" r:id="rId6"/>
  </p:sldIdLst>
  <p:sldSz cx="9144000" cy="6858000" type="screen4x3"/>
  <p:notesSz cx="6858000" cy="9144000"/>
  <p:defaultTextStyle>
    <a:defPPr>
      <a:defRPr lang="ko-KR"/>
    </a:defPPr>
    <a:lvl1pPr algn="l" rtl="0" fontAlgn="base">
      <a:spcBef>
        <a:spcPct val="0"/>
      </a:spcBef>
      <a:spcAft>
        <a:spcPct val="0"/>
      </a:spcAft>
      <a:defRPr kumimoji="1" sz="1600" kern="1200">
        <a:solidFill>
          <a:schemeClr val="tx1"/>
        </a:solidFill>
        <a:latin typeface="Arial" pitchFamily="34" charset="0"/>
        <a:ea typeface="굴림" pitchFamily="34" charset="-127"/>
        <a:cs typeface="+mn-cs"/>
      </a:defRPr>
    </a:lvl1pPr>
    <a:lvl2pPr marL="457200" algn="l" rtl="0" fontAlgn="base">
      <a:spcBef>
        <a:spcPct val="0"/>
      </a:spcBef>
      <a:spcAft>
        <a:spcPct val="0"/>
      </a:spcAft>
      <a:defRPr kumimoji="1" sz="1600" kern="1200">
        <a:solidFill>
          <a:schemeClr val="tx1"/>
        </a:solidFill>
        <a:latin typeface="Arial" pitchFamily="34" charset="0"/>
        <a:ea typeface="굴림" pitchFamily="34" charset="-127"/>
        <a:cs typeface="+mn-cs"/>
      </a:defRPr>
    </a:lvl2pPr>
    <a:lvl3pPr marL="914400" algn="l" rtl="0" fontAlgn="base">
      <a:spcBef>
        <a:spcPct val="0"/>
      </a:spcBef>
      <a:spcAft>
        <a:spcPct val="0"/>
      </a:spcAft>
      <a:defRPr kumimoji="1" sz="1600" kern="1200">
        <a:solidFill>
          <a:schemeClr val="tx1"/>
        </a:solidFill>
        <a:latin typeface="Arial" pitchFamily="34" charset="0"/>
        <a:ea typeface="굴림" pitchFamily="34" charset="-127"/>
        <a:cs typeface="+mn-cs"/>
      </a:defRPr>
    </a:lvl3pPr>
    <a:lvl4pPr marL="1371600" algn="l" rtl="0" fontAlgn="base">
      <a:spcBef>
        <a:spcPct val="0"/>
      </a:spcBef>
      <a:spcAft>
        <a:spcPct val="0"/>
      </a:spcAft>
      <a:defRPr kumimoji="1" sz="1600" kern="1200">
        <a:solidFill>
          <a:schemeClr val="tx1"/>
        </a:solidFill>
        <a:latin typeface="Arial" pitchFamily="34" charset="0"/>
        <a:ea typeface="굴림" pitchFamily="34" charset="-127"/>
        <a:cs typeface="+mn-cs"/>
      </a:defRPr>
    </a:lvl4pPr>
    <a:lvl5pPr marL="1828800" algn="l" rtl="0" fontAlgn="base">
      <a:spcBef>
        <a:spcPct val="0"/>
      </a:spcBef>
      <a:spcAft>
        <a:spcPct val="0"/>
      </a:spcAft>
      <a:defRPr kumimoji="1" sz="1600" kern="1200">
        <a:solidFill>
          <a:schemeClr val="tx1"/>
        </a:solidFill>
        <a:latin typeface="Arial" pitchFamily="34" charset="0"/>
        <a:ea typeface="굴림" pitchFamily="34" charset="-127"/>
        <a:cs typeface="+mn-cs"/>
      </a:defRPr>
    </a:lvl5pPr>
    <a:lvl6pPr marL="2286000" algn="l" defTabSz="914400" rtl="0" eaLnBrk="1" latinLnBrk="0" hangingPunct="1">
      <a:defRPr kumimoji="1" sz="1600" kern="1200">
        <a:solidFill>
          <a:schemeClr val="tx1"/>
        </a:solidFill>
        <a:latin typeface="Arial" pitchFamily="34" charset="0"/>
        <a:ea typeface="굴림" pitchFamily="34" charset="-127"/>
        <a:cs typeface="+mn-cs"/>
      </a:defRPr>
    </a:lvl6pPr>
    <a:lvl7pPr marL="2743200" algn="l" defTabSz="914400" rtl="0" eaLnBrk="1" latinLnBrk="0" hangingPunct="1">
      <a:defRPr kumimoji="1" sz="1600" kern="1200">
        <a:solidFill>
          <a:schemeClr val="tx1"/>
        </a:solidFill>
        <a:latin typeface="Arial" pitchFamily="34" charset="0"/>
        <a:ea typeface="굴림" pitchFamily="34" charset="-127"/>
        <a:cs typeface="+mn-cs"/>
      </a:defRPr>
    </a:lvl7pPr>
    <a:lvl8pPr marL="3200400" algn="l" defTabSz="914400" rtl="0" eaLnBrk="1" latinLnBrk="0" hangingPunct="1">
      <a:defRPr kumimoji="1" sz="1600" kern="1200">
        <a:solidFill>
          <a:schemeClr val="tx1"/>
        </a:solidFill>
        <a:latin typeface="Arial" pitchFamily="34" charset="0"/>
        <a:ea typeface="굴림" pitchFamily="34" charset="-127"/>
        <a:cs typeface="+mn-cs"/>
      </a:defRPr>
    </a:lvl8pPr>
    <a:lvl9pPr marL="3657600" algn="l" defTabSz="914400" rtl="0" eaLnBrk="1" latinLnBrk="0" hangingPunct="1">
      <a:defRPr kumimoji="1" sz="1600" kern="1200">
        <a:solidFill>
          <a:schemeClr val="tx1"/>
        </a:solidFill>
        <a:latin typeface="Arial" pitchFamily="34" charset="0"/>
        <a:ea typeface="굴림" pitchFamily="34"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00FF"/>
    <a:srgbClr val="FFFF66"/>
    <a:srgbClr val="FF6699"/>
    <a:srgbClr val="4D4D4D"/>
    <a:srgbClr val="99663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83" autoAdjust="0"/>
    <p:restoredTop sz="94660"/>
  </p:normalViewPr>
  <p:slideViewPr>
    <p:cSldViewPr snapToGrid="0">
      <p:cViewPr varScale="1">
        <p:scale>
          <a:sx n="69" d="100"/>
          <a:sy n="69" d="100"/>
        </p:scale>
        <p:origin x="-195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5" d="100"/>
          <a:sy n="85" d="100"/>
        </p:scale>
        <p:origin x="-3378" y="-96"/>
      </p:cViewPr>
      <p:guideLst>
        <p:guide orient="horz" pos="2880"/>
        <p:guide pos="2160"/>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latinLnBrk="1">
              <a:defRPr sz="1200"/>
            </a:lvl1pPr>
          </a:lstStyle>
          <a:p>
            <a:pPr>
              <a:defRPr/>
            </a:pPr>
            <a:endParaRPr lang="ko-KR" alt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latinLnBrk="1">
              <a:defRPr sz="1200"/>
            </a:lvl1pPr>
          </a:lstStyle>
          <a:p>
            <a:pPr>
              <a:defRPr/>
            </a:pPr>
            <a:fld id="{C3FCA215-07D7-4D2F-BFD7-2F0E9172CA1C}" type="datetimeFigureOut">
              <a:rPr lang="ko-KR" altLang="en-US"/>
              <a:pPr>
                <a:defRPr/>
              </a:pPr>
              <a:t>2013-05-12</a:t>
            </a:fld>
            <a:endParaRPr lang="ko-KR" alt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latinLnBrk="1">
              <a:defRPr sz="1200"/>
            </a:lvl1pPr>
          </a:lstStyle>
          <a:p>
            <a:pPr>
              <a:defRPr/>
            </a:pPr>
            <a:endParaRPr lang="ko-KR" alt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latinLnBrk="1">
              <a:defRPr sz="1200"/>
            </a:lvl1pPr>
          </a:lstStyle>
          <a:p>
            <a:pPr>
              <a:defRPr/>
            </a:pPr>
            <a:fld id="{F5C4D022-C0B1-4CB9-A825-4F850DE778A5}"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latinLnBrk="1">
              <a:defRPr sz="1200">
                <a:latin typeface="굴림" pitchFamily="34" charset="-127"/>
              </a:defRPr>
            </a:lvl1pPr>
          </a:lstStyle>
          <a:p>
            <a:pPr>
              <a:defRPr/>
            </a:pPr>
            <a:endParaRPr lang="en-US" altLang="ko-KR"/>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latinLnBrk="1">
              <a:defRPr sz="1200">
                <a:latin typeface="굴림" pitchFamily="34" charset="-127"/>
              </a:defRPr>
            </a:lvl1pPr>
          </a:lstStyle>
          <a:p>
            <a:pPr>
              <a:defRPr/>
            </a:pPr>
            <a:endParaRPr lang="en-US" altLang="ko-KR"/>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latinLnBrk="1">
              <a:defRPr sz="1200">
                <a:latin typeface="굴림" pitchFamily="34" charset="-127"/>
              </a:defRPr>
            </a:lvl1pPr>
          </a:lstStyle>
          <a:p>
            <a:pPr>
              <a:defRPr/>
            </a:pPr>
            <a:endParaRPr lang="en-US" altLang="ko-K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latinLnBrk="1">
              <a:defRPr sz="1200">
                <a:latin typeface="굴림" pitchFamily="34" charset="-127"/>
              </a:defRPr>
            </a:lvl1pPr>
          </a:lstStyle>
          <a:p>
            <a:pPr>
              <a:defRPr/>
            </a:pPr>
            <a:fld id="{14D01716-D8D3-45E0-A4D1-F52367F2337E}"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72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44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16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88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88A0F973-6E48-44A2-9008-106FD8AC4690}" type="slidenum">
              <a:rPr lang="en-US" altLang="ko-KR" smtClean="0"/>
              <a:pPr/>
              <a:t>0</a:t>
            </a:fld>
            <a:endParaRPr lang="en-US" altLang="ko-KR"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ko-KR" altLang="ko-KR" smtClean="0">
              <a:latin typeface="굴림" pitchFamily="34" charset="-127"/>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pic>
        <p:nvPicPr>
          <p:cNvPr id="5" name="Picture 10"/>
          <p:cNvPicPr>
            <a:picLocks noChangeAspect="1" noChangeArrowheads="1"/>
          </p:cNvPicPr>
          <p:nvPr userDrawn="1"/>
        </p:nvPicPr>
        <p:blipFill>
          <a:blip r:embed="rId2" cstate="print"/>
          <a:srcRect/>
          <a:stretch>
            <a:fillRect/>
          </a:stretch>
        </p:blipFill>
        <p:spPr bwMode="auto">
          <a:xfrm>
            <a:off x="0" y="0"/>
            <a:ext cx="874713" cy="306388"/>
          </a:xfrm>
          <a:prstGeom prst="rect">
            <a:avLst/>
          </a:prstGeom>
          <a:noFill/>
          <a:ln w="9525">
            <a:noFill/>
            <a:miter lim="800000"/>
            <a:headEnd/>
            <a:tailEnd/>
          </a:ln>
        </p:spPr>
      </p:pic>
      <p:sp>
        <p:nvSpPr>
          <p:cNvPr id="6" name="Rectangle 8"/>
          <p:cNvSpPr>
            <a:spLocks noChangeArrowheads="1"/>
          </p:cNvSpPr>
          <p:nvPr userDrawn="1"/>
        </p:nvSpPr>
        <p:spPr bwMode="auto">
          <a:xfrm>
            <a:off x="457200" y="3713163"/>
            <a:ext cx="3505200" cy="76200"/>
          </a:xfrm>
          <a:prstGeom prst="rect">
            <a:avLst/>
          </a:prstGeom>
          <a:gradFill rotWithShape="0">
            <a:gsLst>
              <a:gs pos="0">
                <a:srgbClr val="0000B0"/>
              </a:gs>
              <a:gs pos="100000">
                <a:srgbClr val="0000B0">
                  <a:gamma/>
                  <a:tint val="54118"/>
                  <a:invGamma/>
                </a:srgbClr>
              </a:gs>
            </a:gsLst>
            <a:lin ang="5400000" scaled="1"/>
          </a:gradFill>
          <a:ln w="9525">
            <a:noFill/>
            <a:miter lim="800000"/>
            <a:headEnd/>
            <a:tailEnd/>
          </a:ln>
          <a:effectLst/>
        </p:spPr>
        <p:txBody>
          <a:bodyPr wrap="none" anchor="ctr"/>
          <a:lstStyle/>
          <a:p>
            <a:pPr latinLnBrk="1">
              <a:defRPr/>
            </a:pPr>
            <a:endParaRPr kumimoji="0" lang="ko-KR" altLang="en-US" sz="1800"/>
          </a:p>
        </p:txBody>
      </p:sp>
      <p:sp>
        <p:nvSpPr>
          <p:cNvPr id="7" name="Line 15"/>
          <p:cNvSpPr>
            <a:spLocks noChangeShapeType="1"/>
          </p:cNvSpPr>
          <p:nvPr userDrawn="1"/>
        </p:nvSpPr>
        <p:spPr bwMode="auto">
          <a:xfrm>
            <a:off x="457200" y="3713163"/>
            <a:ext cx="8229600" cy="0"/>
          </a:xfrm>
          <a:prstGeom prst="line">
            <a:avLst/>
          </a:prstGeom>
          <a:noFill/>
          <a:ln w="25400">
            <a:solidFill>
              <a:srgbClr val="0000B0"/>
            </a:solidFill>
            <a:round/>
            <a:headEnd/>
            <a:tailEnd/>
          </a:ln>
          <a:effectLst/>
        </p:spPr>
        <p:txBody>
          <a:bodyPr/>
          <a:lstStyle/>
          <a:p>
            <a:pPr fontAlgn="auto" latinLnBrk="1">
              <a:spcBef>
                <a:spcPts val="0"/>
              </a:spcBef>
              <a:spcAft>
                <a:spcPts val="0"/>
              </a:spcAft>
              <a:defRPr/>
            </a:pPr>
            <a:endParaRPr kumimoji="0" lang="ko-KR" altLang="en-US" sz="1800">
              <a:latin typeface="+mn-lt"/>
              <a:ea typeface="+mn-ea"/>
            </a:endParaRPr>
          </a:p>
        </p:txBody>
      </p:sp>
      <p:sp>
        <p:nvSpPr>
          <p:cNvPr id="22530" name="Rectangle 2"/>
          <p:cNvSpPr>
            <a:spLocks noGrp="1" noChangeArrowheads="1"/>
          </p:cNvSpPr>
          <p:nvPr>
            <p:ph type="ctrTitle"/>
          </p:nvPr>
        </p:nvSpPr>
        <p:spPr>
          <a:xfrm>
            <a:off x="685800" y="2130425"/>
            <a:ext cx="7772400" cy="1470025"/>
          </a:xfrm>
        </p:spPr>
        <p:txBody>
          <a:bodyPr/>
          <a:lstStyle>
            <a:lvl1pPr>
              <a:defRPr/>
            </a:lvl1pPr>
          </a:lstStyle>
          <a:p>
            <a:r>
              <a:rPr lang="ko-KR" altLang="en-US"/>
              <a:t>마스터 제목 스타일 편집</a:t>
            </a:r>
          </a:p>
        </p:txBody>
      </p:sp>
      <p:sp>
        <p:nvSpPr>
          <p:cNvPr id="2253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ko-KR" altLang="en-US"/>
              <a:t>마스터 부제목 스타일 편집</a:t>
            </a:r>
          </a:p>
        </p:txBody>
      </p:sp>
      <p:sp>
        <p:nvSpPr>
          <p:cNvPr id="9" name="Rectangle 5"/>
          <p:cNvSpPr>
            <a:spLocks noGrp="1" noChangeArrowheads="1"/>
          </p:cNvSpPr>
          <p:nvPr>
            <p:ph type="sldNum" sz="quarter" idx="11"/>
          </p:nvPr>
        </p:nvSpPr>
        <p:spPr>
          <a:xfrm>
            <a:off x="6553200" y="6245225"/>
            <a:ext cx="2133600" cy="476250"/>
          </a:xfrm>
        </p:spPr>
        <p:txBody>
          <a:bodyPr/>
          <a:lstStyle>
            <a:lvl1pPr>
              <a:defRPr/>
            </a:lvl1pPr>
          </a:lstStyle>
          <a:p>
            <a:pPr>
              <a:defRPr/>
            </a:pPr>
            <a:fld id="{39AB5F47-F68A-466D-BE7A-620EB0FB2CA0}" type="slidenum">
              <a:rPr lang="en-US" altLang="ko-KR"/>
              <a:pPr>
                <a:defRPr/>
              </a:pPr>
              <a:t>‹#›</a:t>
            </a:fld>
            <a:endParaRPr lang="en-US" altLang="ko-K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9A661EA0-8A65-476F-BB2E-A30F0D88075F}" type="slidenum">
              <a:rPr lang="en-US" altLang="ko-KR"/>
              <a:pPr>
                <a:defRPr/>
              </a:pPr>
              <a:t>‹#›</a:t>
            </a:fld>
            <a:endParaRPr lang="en-US" altLang="ko-KR"/>
          </a:p>
        </p:txBody>
      </p:sp>
      <p:sp>
        <p:nvSpPr>
          <p:cNvPr id="6" name="Rectangle 4"/>
          <p:cNvSpPr txBox="1">
            <a:spLocks noChangeArrowheads="1"/>
          </p:cNvSpPr>
          <p:nvPr userDrawn="1"/>
        </p:nvSpPr>
        <p:spPr bwMode="auto">
          <a:xfrm>
            <a:off x="67112" y="6557292"/>
            <a:ext cx="1791647" cy="258763"/>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l" defTabSz="914400" rtl="0" eaLnBrk="1" fontAlgn="base" latinLnBrk="1" hangingPunct="1">
              <a:lnSpc>
                <a:spcPct val="100000"/>
              </a:lnSpc>
              <a:spcBef>
                <a:spcPct val="0"/>
              </a:spcBef>
              <a:spcAft>
                <a:spcPct val="0"/>
              </a:spcAft>
              <a:buClrTx/>
              <a:buSzTx/>
              <a:buFontTx/>
              <a:buNone/>
              <a:tabLst/>
              <a:defRPr/>
            </a:pPr>
            <a:fld id="{FF4DD862-C64C-457F-95BB-6300AE7296EA}" type="datetime1">
              <a:rPr kumimoji="1" lang="ko-KR" altLang="en-US" sz="1000" b="0" i="0" u="none" strike="noStrike" kern="1200" cap="none" spc="0" normalizeH="0" baseline="0" noProof="0" smtClean="0">
                <a:ln>
                  <a:noFill/>
                </a:ln>
                <a:solidFill>
                  <a:schemeClr val="bg2"/>
                </a:solidFill>
                <a:effectLst/>
                <a:uLnTx/>
                <a:uFillTx/>
                <a:latin typeface="Century Gothic" pitchFamily="34" charset="0"/>
                <a:ea typeface="굴림" pitchFamily="34" charset="-127"/>
                <a:cs typeface="+mn-cs"/>
              </a:rPr>
              <a:pPr marL="0" marR="0" lvl="0" indent="0" algn="l" defTabSz="914400" rtl="0" eaLnBrk="1" fontAlgn="base" latinLnBrk="1" hangingPunct="1">
                <a:lnSpc>
                  <a:spcPct val="100000"/>
                </a:lnSpc>
                <a:spcBef>
                  <a:spcPct val="0"/>
                </a:spcBef>
                <a:spcAft>
                  <a:spcPct val="0"/>
                </a:spcAft>
                <a:buClrTx/>
                <a:buSzTx/>
                <a:buFontTx/>
                <a:buNone/>
                <a:tabLst/>
                <a:defRPr/>
              </a:pPr>
              <a:t>2013-05-12</a:t>
            </a:fld>
            <a:endParaRPr kumimoji="1" lang="en-US" altLang="ko-KR" sz="1000" b="0" i="0" u="none" strike="noStrike" kern="1200" cap="none" spc="0" normalizeH="0" baseline="0" noProof="0" dirty="0">
              <a:ln>
                <a:noFill/>
              </a:ln>
              <a:solidFill>
                <a:schemeClr val="bg2"/>
              </a:solidFill>
              <a:effectLst/>
              <a:uLnTx/>
              <a:uFillTx/>
              <a:latin typeface="Century Gothic" pitchFamily="34" charset="0"/>
              <a:ea typeface="굴림" pitchFamily="34" charset="-127"/>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6107112"/>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6107112"/>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Rectangle 6"/>
          <p:cNvSpPr>
            <a:spLocks noGrp="1" noChangeArrowheads="1"/>
          </p:cNvSpPr>
          <p:nvPr>
            <p:ph type="sldNum" sz="quarter" idx="11"/>
          </p:nvPr>
        </p:nvSpPr>
        <p:spPr>
          <a:ln/>
        </p:spPr>
        <p:txBody>
          <a:bodyPr/>
          <a:lstStyle>
            <a:lvl1pPr>
              <a:defRPr/>
            </a:lvl1pPr>
          </a:lstStyle>
          <a:p>
            <a:pPr>
              <a:defRPr/>
            </a:pPr>
            <a:fld id="{92CAFF41-51C2-4DF4-8FB8-5DDD0841122B}" type="slidenum">
              <a:rPr lang="en-US" altLang="ko-KR"/>
              <a:pPr>
                <a:defRPr/>
              </a:pPr>
              <a:t>‹#›</a:t>
            </a:fld>
            <a:endParaRPr lang="en-US" altLang="ko-KR"/>
          </a:p>
        </p:txBody>
      </p:sp>
      <p:sp>
        <p:nvSpPr>
          <p:cNvPr id="6" name="Rectangle 4"/>
          <p:cNvSpPr txBox="1">
            <a:spLocks noChangeArrowheads="1"/>
          </p:cNvSpPr>
          <p:nvPr userDrawn="1"/>
        </p:nvSpPr>
        <p:spPr bwMode="auto">
          <a:xfrm>
            <a:off x="67112" y="6557292"/>
            <a:ext cx="1791647" cy="258763"/>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l" defTabSz="914400" rtl="0" eaLnBrk="1" fontAlgn="base" latinLnBrk="1" hangingPunct="1">
              <a:lnSpc>
                <a:spcPct val="100000"/>
              </a:lnSpc>
              <a:spcBef>
                <a:spcPct val="0"/>
              </a:spcBef>
              <a:spcAft>
                <a:spcPct val="0"/>
              </a:spcAft>
              <a:buClrTx/>
              <a:buSzTx/>
              <a:buFontTx/>
              <a:buNone/>
              <a:tabLst/>
              <a:defRPr/>
            </a:pPr>
            <a:fld id="{FF4DD862-C64C-457F-95BB-6300AE7296EA}" type="datetime1">
              <a:rPr kumimoji="1" lang="ko-KR" altLang="en-US" sz="1000" b="0" i="0" u="none" strike="noStrike" kern="1200" cap="none" spc="0" normalizeH="0" baseline="0" noProof="0" smtClean="0">
                <a:ln>
                  <a:noFill/>
                </a:ln>
                <a:solidFill>
                  <a:schemeClr val="bg2"/>
                </a:solidFill>
                <a:effectLst/>
                <a:uLnTx/>
                <a:uFillTx/>
                <a:latin typeface="Century Gothic" pitchFamily="34" charset="0"/>
                <a:ea typeface="굴림" pitchFamily="34" charset="-127"/>
                <a:cs typeface="+mn-cs"/>
              </a:rPr>
              <a:pPr marL="0" marR="0" lvl="0" indent="0" algn="l" defTabSz="914400" rtl="0" eaLnBrk="1" fontAlgn="base" latinLnBrk="1" hangingPunct="1">
                <a:lnSpc>
                  <a:spcPct val="100000"/>
                </a:lnSpc>
                <a:spcBef>
                  <a:spcPct val="0"/>
                </a:spcBef>
                <a:spcAft>
                  <a:spcPct val="0"/>
                </a:spcAft>
                <a:buClrTx/>
                <a:buSzTx/>
                <a:buFontTx/>
                <a:buNone/>
                <a:tabLst/>
                <a:defRPr/>
              </a:pPr>
              <a:t>2013-05-12</a:t>
            </a:fld>
            <a:endParaRPr kumimoji="1" lang="en-US" altLang="ko-KR" sz="1000" b="0" i="0" u="none" strike="noStrike" kern="1200" cap="none" spc="0" normalizeH="0" baseline="0" noProof="0" dirty="0">
              <a:ln>
                <a:noFill/>
              </a:ln>
              <a:solidFill>
                <a:schemeClr val="bg2"/>
              </a:solidFill>
              <a:effectLst/>
              <a:uLnTx/>
              <a:uFillTx/>
              <a:latin typeface="Century Gothic" pitchFamily="34" charset="0"/>
              <a:ea typeface="굴림" pitchFamily="34" charset="-127"/>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ko-KR" altLang="en-US" dirty="0" smtClean="0"/>
              <a:t>마스터 제목 스타일 편집</a:t>
            </a:r>
            <a:endParaRPr lang="ko-KR" altLang="en-US" dirty="0"/>
          </a:p>
        </p:txBody>
      </p:sp>
      <p:sp>
        <p:nvSpPr>
          <p:cNvPr id="3" name="내용 개체 틀 2"/>
          <p:cNvSpPr>
            <a:spLocks noGrp="1"/>
          </p:cNvSpPr>
          <p:nvPr>
            <p:ph idx="1"/>
          </p:nvPr>
        </p:nvSpPr>
        <p:spPr/>
        <p:txBody>
          <a:bodyPr>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3F10848A-09B9-425A-B11A-D518D8B68141}" type="slidenum">
              <a:rPr lang="en-US" altLang="ko-KR"/>
              <a:pPr>
                <a:defRPr/>
              </a:pPr>
              <a:t>‹#›</a:t>
            </a:fld>
            <a:endParaRPr lang="en-US" altLang="ko-K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
        <p:nvSpPr>
          <p:cNvPr id="5" name="Rectangle 6"/>
          <p:cNvSpPr>
            <a:spLocks noGrp="1" noChangeArrowheads="1"/>
          </p:cNvSpPr>
          <p:nvPr>
            <p:ph type="sldNum" sz="quarter" idx="11"/>
          </p:nvPr>
        </p:nvSpPr>
        <p:spPr>
          <a:ln/>
        </p:spPr>
        <p:txBody>
          <a:bodyPr/>
          <a:lstStyle>
            <a:lvl1pPr>
              <a:defRPr/>
            </a:lvl1pPr>
          </a:lstStyle>
          <a:p>
            <a:pPr>
              <a:defRPr/>
            </a:pPr>
            <a:fld id="{835FB787-A998-4F06-B411-858E7DC13A67}" type="slidenum">
              <a:rPr lang="en-US" altLang="ko-KR"/>
              <a:pPr>
                <a:defRPr/>
              </a:pPr>
              <a:t>‹#›</a:t>
            </a:fld>
            <a:endParaRPr lang="en-US" altLang="ko-K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196975"/>
            <a:ext cx="4038600" cy="518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196975"/>
            <a:ext cx="4038600" cy="518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Rectangle 6"/>
          <p:cNvSpPr>
            <a:spLocks noGrp="1" noChangeArrowheads="1"/>
          </p:cNvSpPr>
          <p:nvPr>
            <p:ph type="sldNum" sz="quarter" idx="11"/>
          </p:nvPr>
        </p:nvSpPr>
        <p:spPr>
          <a:ln/>
        </p:spPr>
        <p:txBody>
          <a:bodyPr/>
          <a:lstStyle>
            <a:lvl1pPr>
              <a:defRPr/>
            </a:lvl1pPr>
          </a:lstStyle>
          <a:p>
            <a:pPr>
              <a:defRPr/>
            </a:pPr>
            <a:fld id="{E012BE08-D789-4C69-9DDA-81363C53FFCD}" type="slidenum">
              <a:rPr lang="en-US" altLang="ko-KR"/>
              <a:pPr>
                <a:defRPr/>
              </a:pPr>
              <a:t>‹#›</a:t>
            </a:fld>
            <a:endParaRPr lang="en-US" altLang="ko-K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8" name="Rectangle 6"/>
          <p:cNvSpPr>
            <a:spLocks noGrp="1" noChangeArrowheads="1"/>
          </p:cNvSpPr>
          <p:nvPr>
            <p:ph type="sldNum" sz="quarter" idx="11"/>
          </p:nvPr>
        </p:nvSpPr>
        <p:spPr>
          <a:ln/>
        </p:spPr>
        <p:txBody>
          <a:bodyPr/>
          <a:lstStyle>
            <a:lvl1pPr>
              <a:defRPr/>
            </a:lvl1pPr>
          </a:lstStyle>
          <a:p>
            <a:pPr>
              <a:defRPr/>
            </a:pPr>
            <a:fld id="{AF956A32-0A7C-4478-A2CB-7CDCF2B4B85A}" type="slidenum">
              <a:rPr lang="en-US" altLang="ko-KR"/>
              <a:pPr>
                <a:defRPr/>
              </a:pPr>
              <a:t>‹#›</a:t>
            </a:fld>
            <a:endParaRPr lang="en-US" altLang="ko-K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4" name="Rectangle 6"/>
          <p:cNvSpPr>
            <a:spLocks noGrp="1" noChangeArrowheads="1"/>
          </p:cNvSpPr>
          <p:nvPr>
            <p:ph type="sldNum" sz="quarter" idx="11"/>
          </p:nvPr>
        </p:nvSpPr>
        <p:spPr>
          <a:ln/>
        </p:spPr>
        <p:txBody>
          <a:bodyPr/>
          <a:lstStyle>
            <a:lvl1pPr>
              <a:defRPr/>
            </a:lvl1pPr>
          </a:lstStyle>
          <a:p>
            <a:pPr>
              <a:defRPr/>
            </a:pPr>
            <a:fld id="{5FDAC5D6-4D6D-4579-8497-66C748AFB401}" type="slidenum">
              <a:rPr lang="en-US" altLang="ko-KR"/>
              <a:pPr>
                <a:defRPr/>
              </a:pPr>
              <a:t>‹#›</a:t>
            </a:fld>
            <a:endParaRPr lang="en-US" altLang="ko-K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3" name="Rectangle 6"/>
          <p:cNvSpPr>
            <a:spLocks noGrp="1" noChangeArrowheads="1"/>
          </p:cNvSpPr>
          <p:nvPr>
            <p:ph type="sldNum" sz="quarter" idx="11"/>
          </p:nvPr>
        </p:nvSpPr>
        <p:spPr>
          <a:ln/>
        </p:spPr>
        <p:txBody>
          <a:bodyPr/>
          <a:lstStyle>
            <a:lvl1pPr>
              <a:defRPr/>
            </a:lvl1pPr>
          </a:lstStyle>
          <a:p>
            <a:pPr>
              <a:defRPr/>
            </a:pPr>
            <a:fld id="{CCA2D544-BC3B-488F-A702-1A8FA039483D}" type="slidenum">
              <a:rPr lang="en-US" altLang="ko-KR"/>
              <a:pPr>
                <a:defRPr/>
              </a:pPr>
              <a:t>‹#›</a:t>
            </a:fld>
            <a:endParaRPr lang="en-US" altLang="ko-K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6" name="Rectangle 6"/>
          <p:cNvSpPr>
            <a:spLocks noGrp="1" noChangeArrowheads="1"/>
          </p:cNvSpPr>
          <p:nvPr>
            <p:ph type="sldNum" sz="quarter" idx="11"/>
          </p:nvPr>
        </p:nvSpPr>
        <p:spPr>
          <a:ln/>
        </p:spPr>
        <p:txBody>
          <a:bodyPr/>
          <a:lstStyle>
            <a:lvl1pPr>
              <a:defRPr/>
            </a:lvl1pPr>
          </a:lstStyle>
          <a:p>
            <a:pPr>
              <a:defRPr/>
            </a:pPr>
            <a:fld id="{E65A4540-C806-4FF7-9F85-4AAEF9D21466}" type="slidenum">
              <a:rPr lang="en-US" altLang="ko-KR"/>
              <a:pPr>
                <a:defRPr/>
              </a:pPr>
              <a:t>‹#›</a:t>
            </a:fld>
            <a:endParaRPr lang="en-US" altLang="ko-KR"/>
          </a:p>
        </p:txBody>
      </p:sp>
      <p:sp>
        <p:nvSpPr>
          <p:cNvPr id="7" name="Rectangle 4"/>
          <p:cNvSpPr txBox="1">
            <a:spLocks noChangeArrowheads="1"/>
          </p:cNvSpPr>
          <p:nvPr userDrawn="1"/>
        </p:nvSpPr>
        <p:spPr bwMode="auto">
          <a:xfrm>
            <a:off x="67112" y="6557292"/>
            <a:ext cx="1791647" cy="258763"/>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l" defTabSz="914400" rtl="0" eaLnBrk="1" fontAlgn="base" latinLnBrk="1" hangingPunct="1">
              <a:lnSpc>
                <a:spcPct val="100000"/>
              </a:lnSpc>
              <a:spcBef>
                <a:spcPct val="0"/>
              </a:spcBef>
              <a:spcAft>
                <a:spcPct val="0"/>
              </a:spcAft>
              <a:buClrTx/>
              <a:buSzTx/>
              <a:buFontTx/>
              <a:buNone/>
              <a:tabLst/>
              <a:defRPr/>
            </a:pPr>
            <a:fld id="{FF4DD862-C64C-457F-95BB-6300AE7296EA}" type="datetime1">
              <a:rPr kumimoji="1" lang="ko-KR" altLang="en-US" sz="1000" b="0" i="0" u="none" strike="noStrike" kern="1200" cap="none" spc="0" normalizeH="0" baseline="0" noProof="0" smtClean="0">
                <a:ln>
                  <a:noFill/>
                </a:ln>
                <a:solidFill>
                  <a:schemeClr val="bg2"/>
                </a:solidFill>
                <a:effectLst/>
                <a:uLnTx/>
                <a:uFillTx/>
                <a:latin typeface="Century Gothic" pitchFamily="34" charset="0"/>
                <a:ea typeface="굴림" pitchFamily="34" charset="-127"/>
                <a:cs typeface="+mn-cs"/>
              </a:rPr>
              <a:pPr marL="0" marR="0" lvl="0" indent="0" algn="l" defTabSz="914400" rtl="0" eaLnBrk="1" fontAlgn="base" latinLnBrk="1" hangingPunct="1">
                <a:lnSpc>
                  <a:spcPct val="100000"/>
                </a:lnSpc>
                <a:spcBef>
                  <a:spcPct val="0"/>
                </a:spcBef>
                <a:spcAft>
                  <a:spcPct val="0"/>
                </a:spcAft>
                <a:buClrTx/>
                <a:buSzTx/>
                <a:buFontTx/>
                <a:buNone/>
                <a:tabLst/>
                <a:defRPr/>
              </a:pPr>
              <a:t>2013-05-12</a:t>
            </a:fld>
            <a:endParaRPr kumimoji="1" lang="en-US" altLang="ko-KR" sz="1000" b="0" i="0" u="none" strike="noStrike" kern="1200" cap="none" spc="0" normalizeH="0" baseline="0" noProof="0" dirty="0">
              <a:ln>
                <a:noFill/>
              </a:ln>
              <a:solidFill>
                <a:schemeClr val="bg2"/>
              </a:solidFill>
              <a:effectLst/>
              <a:uLnTx/>
              <a:uFillTx/>
              <a:latin typeface="Century Gothic" pitchFamily="34" charset="0"/>
              <a:ea typeface="굴림" pitchFamily="34" charset="-127"/>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6" name="Rectangle 6"/>
          <p:cNvSpPr>
            <a:spLocks noGrp="1" noChangeArrowheads="1"/>
          </p:cNvSpPr>
          <p:nvPr>
            <p:ph type="sldNum" sz="quarter" idx="11"/>
          </p:nvPr>
        </p:nvSpPr>
        <p:spPr>
          <a:ln/>
        </p:spPr>
        <p:txBody>
          <a:bodyPr/>
          <a:lstStyle>
            <a:lvl1pPr>
              <a:defRPr/>
            </a:lvl1pPr>
          </a:lstStyle>
          <a:p>
            <a:pPr>
              <a:defRPr/>
            </a:pPr>
            <a:fld id="{5F0C1C14-27D7-4642-8D7D-285D5D65A375}" type="slidenum">
              <a:rPr lang="en-US" altLang="ko-KR"/>
              <a:pPr>
                <a:defRPr/>
              </a:pPr>
              <a:t>‹#›</a:t>
            </a:fld>
            <a:endParaRPr lang="en-US" altLang="ko-KR"/>
          </a:p>
        </p:txBody>
      </p:sp>
      <p:sp>
        <p:nvSpPr>
          <p:cNvPr id="8" name="Rectangle 4"/>
          <p:cNvSpPr txBox="1">
            <a:spLocks noChangeArrowheads="1"/>
          </p:cNvSpPr>
          <p:nvPr userDrawn="1"/>
        </p:nvSpPr>
        <p:spPr bwMode="auto">
          <a:xfrm>
            <a:off x="67112" y="6557292"/>
            <a:ext cx="1791647" cy="258763"/>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l" defTabSz="914400" rtl="0" eaLnBrk="1" fontAlgn="base" latinLnBrk="1" hangingPunct="1">
              <a:lnSpc>
                <a:spcPct val="100000"/>
              </a:lnSpc>
              <a:spcBef>
                <a:spcPct val="0"/>
              </a:spcBef>
              <a:spcAft>
                <a:spcPct val="0"/>
              </a:spcAft>
              <a:buClrTx/>
              <a:buSzTx/>
              <a:buFontTx/>
              <a:buNone/>
              <a:tabLst/>
              <a:defRPr/>
            </a:pPr>
            <a:fld id="{FF4DD862-C64C-457F-95BB-6300AE7296EA}" type="datetime1">
              <a:rPr kumimoji="1" lang="ko-KR" altLang="en-US" sz="1000" b="0" i="0" u="none" strike="noStrike" kern="1200" cap="none" spc="0" normalizeH="0" baseline="0" noProof="0" smtClean="0">
                <a:ln>
                  <a:noFill/>
                </a:ln>
                <a:solidFill>
                  <a:schemeClr val="bg2"/>
                </a:solidFill>
                <a:effectLst/>
                <a:uLnTx/>
                <a:uFillTx/>
                <a:latin typeface="Century Gothic" pitchFamily="34" charset="0"/>
                <a:ea typeface="굴림" pitchFamily="34" charset="-127"/>
                <a:cs typeface="+mn-cs"/>
              </a:rPr>
              <a:pPr marL="0" marR="0" lvl="0" indent="0" algn="l" defTabSz="914400" rtl="0" eaLnBrk="1" fontAlgn="base" latinLnBrk="1" hangingPunct="1">
                <a:lnSpc>
                  <a:spcPct val="100000"/>
                </a:lnSpc>
                <a:spcBef>
                  <a:spcPct val="0"/>
                </a:spcBef>
                <a:spcAft>
                  <a:spcPct val="0"/>
                </a:spcAft>
                <a:buClrTx/>
                <a:buSzTx/>
                <a:buFontTx/>
                <a:buNone/>
                <a:tabLst/>
                <a:defRPr/>
              </a:pPr>
              <a:t>2013-05-12</a:t>
            </a:fld>
            <a:endParaRPr kumimoji="1" lang="en-US" altLang="ko-KR" sz="1000" b="0" i="0" u="none" strike="noStrike" kern="1200" cap="none" spc="0" normalizeH="0" baseline="0" noProof="0" dirty="0">
              <a:ln>
                <a:noFill/>
              </a:ln>
              <a:solidFill>
                <a:schemeClr val="bg2"/>
              </a:solidFill>
              <a:effectLst/>
              <a:uLnTx/>
              <a:uFillTx/>
              <a:latin typeface="Century Gothic" pitchFamily="34" charset="0"/>
              <a:ea typeface="굴림" pitchFamily="34" charset="-127"/>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7" name="Rectangle 3"/>
          <p:cNvSpPr>
            <a:spLocks noGrp="1" noChangeArrowheads="1"/>
          </p:cNvSpPr>
          <p:nvPr>
            <p:ph type="body" idx="1"/>
          </p:nvPr>
        </p:nvSpPr>
        <p:spPr bwMode="auto">
          <a:xfrm>
            <a:off x="457200" y="1196975"/>
            <a:ext cx="8229600"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p>
        </p:txBody>
      </p:sp>
      <p:sp>
        <p:nvSpPr>
          <p:cNvPr id="1030" name="Rectangle 6"/>
          <p:cNvSpPr>
            <a:spLocks noGrp="1" noChangeArrowheads="1"/>
          </p:cNvSpPr>
          <p:nvPr>
            <p:ph type="sldNum" sz="quarter" idx="4"/>
          </p:nvPr>
        </p:nvSpPr>
        <p:spPr bwMode="auto">
          <a:xfrm>
            <a:off x="6553200" y="6534150"/>
            <a:ext cx="2133600"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latinLnBrk="1">
              <a:defRPr sz="1000">
                <a:solidFill>
                  <a:schemeClr val="bg2"/>
                </a:solidFill>
                <a:latin typeface="Century Gothic" pitchFamily="34" charset="0"/>
              </a:defRPr>
            </a:lvl1pPr>
          </a:lstStyle>
          <a:p>
            <a:pPr>
              <a:defRPr/>
            </a:pPr>
            <a:fld id="{F78A8192-875F-4B81-8A99-790B01EF6EF8}" type="slidenum">
              <a:rPr lang="en-US" altLang="ko-KR"/>
              <a:pPr>
                <a:defRPr/>
              </a:pPr>
              <a:t>‹#›</a:t>
            </a:fld>
            <a:endParaRPr lang="en-US" altLang="ko-KR"/>
          </a:p>
        </p:txBody>
      </p:sp>
      <p:pic>
        <p:nvPicPr>
          <p:cNvPr id="3" name="Picture 11"/>
          <p:cNvPicPr>
            <a:picLocks noChangeAspect="1" noChangeArrowheads="1"/>
          </p:cNvPicPr>
          <p:nvPr userDrawn="1"/>
        </p:nvPicPr>
        <p:blipFill>
          <a:blip r:embed="rId13" cstate="print"/>
          <a:srcRect/>
          <a:stretch>
            <a:fillRect/>
          </a:stretch>
        </p:blipFill>
        <p:spPr bwMode="auto">
          <a:xfrm>
            <a:off x="0" y="0"/>
            <a:ext cx="874713" cy="306388"/>
          </a:xfrm>
          <a:prstGeom prst="rect">
            <a:avLst/>
          </a:prstGeom>
          <a:noFill/>
          <a:ln w="9525">
            <a:noFill/>
            <a:miter lim="800000"/>
            <a:headEnd/>
            <a:tailEnd/>
          </a:ln>
        </p:spPr>
      </p:pic>
      <p:sp>
        <p:nvSpPr>
          <p:cNvPr id="2" name="Rectangle 8"/>
          <p:cNvSpPr>
            <a:spLocks noChangeArrowheads="1"/>
          </p:cNvSpPr>
          <p:nvPr userDrawn="1"/>
        </p:nvSpPr>
        <p:spPr bwMode="auto">
          <a:xfrm>
            <a:off x="457200" y="1089025"/>
            <a:ext cx="3505200" cy="76200"/>
          </a:xfrm>
          <a:prstGeom prst="rect">
            <a:avLst/>
          </a:prstGeom>
          <a:gradFill rotWithShape="0">
            <a:gsLst>
              <a:gs pos="0">
                <a:srgbClr val="0000B0"/>
              </a:gs>
              <a:gs pos="100000">
                <a:srgbClr val="0000B0">
                  <a:gamma/>
                  <a:tint val="54118"/>
                  <a:invGamma/>
                </a:srgbClr>
              </a:gs>
            </a:gsLst>
            <a:lin ang="5400000" scaled="1"/>
          </a:gradFill>
          <a:ln w="9525">
            <a:noFill/>
            <a:miter lim="800000"/>
            <a:headEnd/>
            <a:tailEnd/>
          </a:ln>
          <a:effectLst/>
        </p:spPr>
        <p:txBody>
          <a:bodyPr wrap="none" anchor="ctr"/>
          <a:lstStyle/>
          <a:p>
            <a:pPr latinLnBrk="1">
              <a:defRPr/>
            </a:pPr>
            <a:endParaRPr kumimoji="0" lang="ko-KR" altLang="en-US" sz="1800"/>
          </a:p>
        </p:txBody>
      </p:sp>
      <p:sp>
        <p:nvSpPr>
          <p:cNvPr id="1039" name="Line 15"/>
          <p:cNvSpPr>
            <a:spLocks noChangeShapeType="1"/>
          </p:cNvSpPr>
          <p:nvPr userDrawn="1"/>
        </p:nvSpPr>
        <p:spPr bwMode="auto">
          <a:xfrm>
            <a:off x="457200" y="1089025"/>
            <a:ext cx="8229600" cy="0"/>
          </a:xfrm>
          <a:prstGeom prst="line">
            <a:avLst/>
          </a:prstGeom>
          <a:noFill/>
          <a:ln w="25400">
            <a:solidFill>
              <a:srgbClr val="0000B0"/>
            </a:solidFill>
            <a:round/>
            <a:headEnd/>
            <a:tailEnd/>
          </a:ln>
          <a:effectLst/>
        </p:spPr>
        <p:txBody>
          <a:bodyPr/>
          <a:lstStyle/>
          <a:p>
            <a:pPr fontAlgn="auto" latinLnBrk="1">
              <a:spcBef>
                <a:spcPts val="0"/>
              </a:spcBef>
              <a:spcAft>
                <a:spcPts val="0"/>
              </a:spcAft>
              <a:defRPr/>
            </a:pPr>
            <a:endParaRPr kumimoji="0" lang="ko-KR" altLang="en-US" sz="1800">
              <a:latin typeface="+mn-lt"/>
              <a:ea typeface="+mn-ea"/>
            </a:endParaRPr>
          </a:p>
        </p:txBody>
      </p:sp>
      <p:sp>
        <p:nvSpPr>
          <p:cNvPr id="10" name="Rectangle 4"/>
          <p:cNvSpPr txBox="1">
            <a:spLocks noChangeArrowheads="1"/>
          </p:cNvSpPr>
          <p:nvPr userDrawn="1"/>
        </p:nvSpPr>
        <p:spPr bwMode="auto">
          <a:xfrm>
            <a:off x="67112" y="6557292"/>
            <a:ext cx="1791647" cy="258763"/>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l" defTabSz="914400" rtl="0" eaLnBrk="1" fontAlgn="base" latinLnBrk="1" hangingPunct="1">
              <a:lnSpc>
                <a:spcPct val="100000"/>
              </a:lnSpc>
              <a:spcBef>
                <a:spcPct val="0"/>
              </a:spcBef>
              <a:spcAft>
                <a:spcPct val="0"/>
              </a:spcAft>
              <a:buClrTx/>
              <a:buSzTx/>
              <a:buFontTx/>
              <a:buNone/>
              <a:tabLst/>
              <a:defRPr/>
            </a:pPr>
            <a:fld id="{FF4DD862-C64C-457F-95BB-6300AE7296EA}" type="datetime1">
              <a:rPr kumimoji="1" lang="ko-KR" altLang="en-US" sz="1000" b="0" i="0" u="none" strike="noStrike" kern="1200" cap="none" spc="0" normalizeH="0" baseline="0" noProof="0" smtClean="0">
                <a:ln>
                  <a:noFill/>
                </a:ln>
                <a:solidFill>
                  <a:schemeClr val="bg2"/>
                </a:solidFill>
                <a:effectLst/>
                <a:uLnTx/>
                <a:uFillTx/>
                <a:latin typeface="Century Gothic" pitchFamily="34" charset="0"/>
                <a:ea typeface="굴림" pitchFamily="34" charset="-127"/>
                <a:cs typeface="+mn-cs"/>
              </a:rPr>
              <a:pPr marL="0" marR="0" lvl="0" indent="0" algn="l" defTabSz="914400" rtl="0" eaLnBrk="1" fontAlgn="base" latinLnBrk="1" hangingPunct="1">
                <a:lnSpc>
                  <a:spcPct val="100000"/>
                </a:lnSpc>
                <a:spcBef>
                  <a:spcPct val="0"/>
                </a:spcBef>
                <a:spcAft>
                  <a:spcPct val="0"/>
                </a:spcAft>
                <a:buClrTx/>
                <a:buSzTx/>
                <a:buFontTx/>
                <a:buNone/>
                <a:tabLst/>
                <a:defRPr/>
              </a:pPr>
              <a:t>2013-05-12</a:t>
            </a:fld>
            <a:endParaRPr kumimoji="1" lang="en-US" altLang="ko-KR" sz="1000" b="0" i="0" u="none" strike="noStrike" kern="1200" cap="none" spc="0" normalizeH="0" baseline="0" noProof="0" dirty="0">
              <a:ln>
                <a:noFill/>
              </a:ln>
              <a:solidFill>
                <a:schemeClr val="bg2"/>
              </a:solidFill>
              <a:effectLst/>
              <a:uLnTx/>
              <a:uFillTx/>
              <a:latin typeface="Century Gothic" pitchFamily="34" charset="0"/>
              <a:ea typeface="굴림" pitchFamily="34" charset="-127"/>
              <a:cs typeface="+mn-cs"/>
            </a:endParaRPr>
          </a:p>
        </p:txBody>
      </p:sp>
    </p:spTree>
  </p:cSld>
  <p:clrMap bg1="lt1" tx1="dk1" bg2="lt2" tx2="dk2" accent1="accent1" accent2="accent2" accent3="accent3" accent4="accent4" accent5="accent5" accent6="accent6" hlink="hlink" folHlink="folHlink"/>
  <p:sldLayoutIdLst>
    <p:sldLayoutId id="2147483839"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hf hdr="0" ftr="0"/>
  <p:txStyles>
    <p:titleStyle>
      <a:lvl1pPr algn="ctr" rtl="0" eaLnBrk="0" fontAlgn="base" latinLnBrk="1" hangingPunct="0">
        <a:spcBef>
          <a:spcPct val="0"/>
        </a:spcBef>
        <a:spcAft>
          <a:spcPct val="0"/>
        </a:spcAft>
        <a:defRPr kumimoji="1" sz="3200" b="1">
          <a:solidFill>
            <a:schemeClr val="bg2"/>
          </a:solidFill>
          <a:latin typeface="+mj-lt"/>
          <a:ea typeface="+mj-ea"/>
          <a:cs typeface="+mj-cs"/>
        </a:defRPr>
      </a:lvl1pPr>
      <a:lvl2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2pPr>
      <a:lvl3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3pPr>
      <a:lvl4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4pPr>
      <a:lvl5pPr algn="ctr" rtl="0" eaLnBrk="0" fontAlgn="base" latinLnBrk="1" hangingPunct="0">
        <a:spcBef>
          <a:spcPct val="0"/>
        </a:spcBef>
        <a:spcAft>
          <a:spcPct val="0"/>
        </a:spcAft>
        <a:defRPr kumimoji="1" sz="3200" b="1">
          <a:solidFill>
            <a:schemeClr val="bg2"/>
          </a:solidFill>
          <a:latin typeface="Arial" pitchFamily="34" charset="0"/>
          <a:ea typeface="굴림" pitchFamily="50" charset="-127"/>
        </a:defRPr>
      </a:lvl5pPr>
      <a:lvl6pPr marL="457200" algn="ctr" rtl="0" fontAlgn="base" latinLnBrk="1">
        <a:spcBef>
          <a:spcPct val="0"/>
        </a:spcBef>
        <a:spcAft>
          <a:spcPct val="0"/>
        </a:spcAft>
        <a:defRPr kumimoji="1" sz="3200" b="1">
          <a:solidFill>
            <a:schemeClr val="bg2"/>
          </a:solidFill>
          <a:latin typeface="Arial" pitchFamily="34" charset="0"/>
          <a:ea typeface="굴림" pitchFamily="50" charset="-127"/>
        </a:defRPr>
      </a:lvl6pPr>
      <a:lvl7pPr marL="914400" algn="ctr" rtl="0" fontAlgn="base" latinLnBrk="1">
        <a:spcBef>
          <a:spcPct val="0"/>
        </a:spcBef>
        <a:spcAft>
          <a:spcPct val="0"/>
        </a:spcAft>
        <a:defRPr kumimoji="1" sz="3200" b="1">
          <a:solidFill>
            <a:schemeClr val="bg2"/>
          </a:solidFill>
          <a:latin typeface="Arial" pitchFamily="34" charset="0"/>
          <a:ea typeface="굴림" pitchFamily="50" charset="-127"/>
        </a:defRPr>
      </a:lvl7pPr>
      <a:lvl8pPr marL="1371600" algn="ctr" rtl="0" fontAlgn="base" latinLnBrk="1">
        <a:spcBef>
          <a:spcPct val="0"/>
        </a:spcBef>
        <a:spcAft>
          <a:spcPct val="0"/>
        </a:spcAft>
        <a:defRPr kumimoji="1" sz="3200" b="1">
          <a:solidFill>
            <a:schemeClr val="bg2"/>
          </a:solidFill>
          <a:latin typeface="Arial" pitchFamily="34" charset="0"/>
          <a:ea typeface="굴림" pitchFamily="50" charset="-127"/>
        </a:defRPr>
      </a:lvl8pPr>
      <a:lvl9pPr marL="1828800" algn="ctr" rtl="0" fontAlgn="base" latinLnBrk="1">
        <a:spcBef>
          <a:spcPct val="0"/>
        </a:spcBef>
        <a:spcAft>
          <a:spcPct val="0"/>
        </a:spcAft>
        <a:defRPr kumimoji="1" sz="3200" b="1">
          <a:solidFill>
            <a:schemeClr val="bg2"/>
          </a:solidFill>
          <a:latin typeface="Arial" pitchFamily="34" charset="0"/>
          <a:ea typeface="굴림" pitchFamily="50" charset="-127"/>
        </a:defRPr>
      </a:lvl9pPr>
    </p:titleStyle>
    <p:bodyStyle>
      <a:lvl1pPr marL="342900" indent="-342900" algn="l" rtl="0" eaLnBrk="0" fontAlgn="base" latinLnBrk="1" hangingPunct="0">
        <a:spcBef>
          <a:spcPct val="20000"/>
        </a:spcBef>
        <a:spcAft>
          <a:spcPct val="0"/>
        </a:spcAft>
        <a:buChar char="•"/>
        <a:defRPr kumimoji="1" sz="2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kumimoji="1" sz="2000">
          <a:solidFill>
            <a:schemeClr val="tx1"/>
          </a:solidFill>
          <a:latin typeface="+mn-lt"/>
          <a:ea typeface="+mn-ea"/>
        </a:defRPr>
      </a:lvl2pPr>
      <a:lvl3pPr marL="1143000" indent="-228600" algn="l" rtl="0" eaLnBrk="0" fontAlgn="base" latinLnBrk="1" hangingPunct="0">
        <a:spcBef>
          <a:spcPct val="20000"/>
        </a:spcBef>
        <a:spcAft>
          <a:spcPct val="0"/>
        </a:spcAft>
        <a:buChar char="•"/>
        <a:defRPr kumimoji="1">
          <a:solidFill>
            <a:schemeClr val="tx1"/>
          </a:solidFill>
          <a:latin typeface="+mn-lt"/>
          <a:ea typeface="+mn-ea"/>
        </a:defRPr>
      </a:lvl3pPr>
      <a:lvl4pPr marL="1600200" indent="-228600" algn="l" rtl="0" eaLnBrk="0" fontAlgn="base" latinLnBrk="1" hangingPunct="0">
        <a:spcBef>
          <a:spcPct val="20000"/>
        </a:spcBef>
        <a:spcAft>
          <a:spcPct val="0"/>
        </a:spcAft>
        <a:buChar char="–"/>
        <a:defRPr kumimoji="1" sz="1600">
          <a:solidFill>
            <a:schemeClr val="tx1"/>
          </a:solidFill>
          <a:latin typeface="+mn-lt"/>
          <a:ea typeface="+mn-ea"/>
        </a:defRPr>
      </a:lvl4pPr>
      <a:lvl5pPr marL="2057400" indent="-228600" algn="l" rtl="0" eaLnBrk="0" fontAlgn="base" latinLnBrk="1" hangingPunct="0">
        <a:spcBef>
          <a:spcPct val="20000"/>
        </a:spcBef>
        <a:spcAft>
          <a:spcPct val="0"/>
        </a:spcAft>
        <a:buChar char="»"/>
        <a:defRPr kumimoji="1" sz="1600">
          <a:solidFill>
            <a:schemeClr val="tx1"/>
          </a:solidFill>
          <a:latin typeface="+mn-lt"/>
          <a:ea typeface="+mn-ea"/>
        </a:defRPr>
      </a:lvl5pPr>
      <a:lvl6pPr marL="2514600" indent="-228600" algn="l" rtl="0" fontAlgn="base" latinLnBrk="1">
        <a:spcBef>
          <a:spcPct val="20000"/>
        </a:spcBef>
        <a:spcAft>
          <a:spcPct val="0"/>
        </a:spcAft>
        <a:buChar char="»"/>
        <a:defRPr kumimoji="1" sz="1600">
          <a:solidFill>
            <a:schemeClr val="tx1"/>
          </a:solidFill>
          <a:latin typeface="+mn-lt"/>
          <a:ea typeface="+mn-ea"/>
        </a:defRPr>
      </a:lvl6pPr>
      <a:lvl7pPr marL="2971800" indent="-228600" algn="l" rtl="0" fontAlgn="base" latinLnBrk="1">
        <a:spcBef>
          <a:spcPct val="20000"/>
        </a:spcBef>
        <a:spcAft>
          <a:spcPct val="0"/>
        </a:spcAft>
        <a:buChar char="»"/>
        <a:defRPr kumimoji="1" sz="1600">
          <a:solidFill>
            <a:schemeClr val="tx1"/>
          </a:solidFill>
          <a:latin typeface="+mn-lt"/>
          <a:ea typeface="+mn-ea"/>
        </a:defRPr>
      </a:lvl7pPr>
      <a:lvl8pPr marL="3429000" indent="-228600" algn="l" rtl="0" fontAlgn="base" latinLnBrk="1">
        <a:spcBef>
          <a:spcPct val="20000"/>
        </a:spcBef>
        <a:spcAft>
          <a:spcPct val="0"/>
        </a:spcAft>
        <a:buChar char="»"/>
        <a:defRPr kumimoji="1" sz="1600">
          <a:solidFill>
            <a:schemeClr val="tx1"/>
          </a:solidFill>
          <a:latin typeface="+mn-lt"/>
          <a:ea typeface="+mn-ea"/>
        </a:defRPr>
      </a:lvl8pPr>
      <a:lvl9pPr marL="3886200" indent="-228600" algn="l" rtl="0" fontAlgn="base" latinLnBrk="1">
        <a:spcBef>
          <a:spcPct val="20000"/>
        </a:spcBef>
        <a:spcAft>
          <a:spcPct val="0"/>
        </a:spcAft>
        <a:buChar char="»"/>
        <a:defRPr kumimoji="1" sz="16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143000"/>
            <a:ext cx="7772400" cy="2398691"/>
          </a:xfrm>
        </p:spPr>
        <p:txBody>
          <a:bodyPr/>
          <a:lstStyle/>
          <a:p>
            <a:pPr eaLnBrk="1" latinLnBrk="0" hangingPunct="1"/>
            <a:r>
              <a:rPr lang="en-US" altLang="ko-KR" dirty="0" smtClean="0">
                <a:solidFill>
                  <a:schemeClr val="tx1"/>
                </a:solidFill>
                <a:latin typeface="맑은 고딕"/>
                <a:ea typeface="맑은 고딕"/>
                <a:cs typeface="맑은 고딕"/>
              </a:rPr>
              <a:t>DISCUSSION:</a:t>
            </a:r>
            <a:br>
              <a:rPr lang="en-US" altLang="ko-KR" dirty="0" smtClean="0">
                <a:solidFill>
                  <a:schemeClr val="tx1"/>
                </a:solidFill>
                <a:latin typeface="맑은 고딕"/>
                <a:ea typeface="맑은 고딕"/>
                <a:cs typeface="맑은 고딕"/>
              </a:rPr>
            </a:br>
            <a:r>
              <a:rPr lang="en-US" altLang="ko-KR" dirty="0" smtClean="0">
                <a:solidFill>
                  <a:schemeClr val="tx1"/>
                </a:solidFill>
                <a:latin typeface="맑은 고딕"/>
                <a:ea typeface="맑은 고딕"/>
                <a:cs typeface="맑은 고딕"/>
              </a:rPr>
              <a:t>Justification for agreed CR C1-131464</a:t>
            </a:r>
            <a:br>
              <a:rPr lang="en-US" altLang="ko-KR" dirty="0" smtClean="0">
                <a:solidFill>
                  <a:schemeClr val="tx1"/>
                </a:solidFill>
                <a:latin typeface="맑은 고딕"/>
                <a:ea typeface="맑은 고딕"/>
                <a:cs typeface="맑은 고딕"/>
              </a:rPr>
            </a:br>
            <a:r>
              <a:rPr lang="en-GB" sz="2000" dirty="0" smtClean="0"/>
              <a:t> “EPS bearer deactivation procedure during EPS bearer context unsynchronization”</a:t>
            </a:r>
            <a:br>
              <a:rPr lang="en-GB" sz="2000" dirty="0" smtClean="0"/>
            </a:br>
            <a:r>
              <a:rPr lang="en-GB" sz="2000" dirty="0" smtClean="0"/>
              <a:t/>
            </a:r>
            <a:br>
              <a:rPr lang="en-GB" sz="2000" dirty="0" smtClean="0"/>
            </a:br>
            <a:r>
              <a:rPr lang="en-GB" sz="2000" dirty="0" smtClean="0">
                <a:solidFill>
                  <a:schemeClr val="tx1"/>
                </a:solidFill>
              </a:rPr>
              <a:t>Agenda Item 12.8</a:t>
            </a:r>
            <a:endParaRPr lang="ko-KR" altLang="ko-KR" sz="2000" dirty="0" smtClean="0">
              <a:solidFill>
                <a:schemeClr val="tx1"/>
              </a:solidFill>
              <a:latin typeface="맑은 고딕"/>
              <a:ea typeface="맑은 고딕"/>
              <a:cs typeface="맑은 고딕"/>
            </a:endParaRPr>
          </a:p>
        </p:txBody>
      </p:sp>
      <p:sp>
        <p:nvSpPr>
          <p:cNvPr id="3075" name="부제목 3"/>
          <p:cNvSpPr>
            <a:spLocks noGrp="1"/>
          </p:cNvSpPr>
          <p:nvPr>
            <p:ph type="subTitle" idx="1"/>
          </p:nvPr>
        </p:nvSpPr>
        <p:spPr>
          <a:xfrm>
            <a:off x="1504950" y="4184650"/>
            <a:ext cx="6400800" cy="1752600"/>
          </a:xfrm>
        </p:spPr>
        <p:txBody>
          <a:bodyPr/>
          <a:lstStyle/>
          <a:p>
            <a:r>
              <a:rPr lang="en-US" dirty="0" smtClean="0"/>
              <a:t>Samsung</a:t>
            </a:r>
          </a:p>
        </p:txBody>
      </p:sp>
      <p:sp>
        <p:nvSpPr>
          <p:cNvPr id="4" name="TextBox 3"/>
          <p:cNvSpPr txBox="1"/>
          <p:nvPr/>
        </p:nvSpPr>
        <p:spPr>
          <a:xfrm>
            <a:off x="245539" y="313265"/>
            <a:ext cx="8754533" cy="584775"/>
          </a:xfrm>
          <a:prstGeom prst="rect">
            <a:avLst/>
          </a:prstGeom>
          <a:noFill/>
        </p:spPr>
        <p:txBody>
          <a:bodyPr wrap="square" rtlCol="0">
            <a:spAutoFit/>
          </a:bodyPr>
          <a:lstStyle/>
          <a:p>
            <a:r>
              <a:rPr lang="en-GB" dirty="0" smtClean="0"/>
              <a:t>3GPP TSG-CT WG1 Meeting #83					</a:t>
            </a:r>
            <a:r>
              <a:rPr lang="en-GB" dirty="0" smtClean="0"/>
              <a:t>C1-132002</a:t>
            </a:r>
            <a:endParaRPr lang="en-GB" dirty="0" smtClean="0"/>
          </a:p>
          <a:p>
            <a:r>
              <a:rPr lang="en-GB" dirty="0" smtClean="0"/>
              <a:t>Chengdu, P. R. China, 20 – 24 May 2013</a:t>
            </a: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CCA2D544-BC3B-488F-A702-1A8FA039483D}" type="slidenum">
              <a:rPr lang="en-US" altLang="ko-KR" smtClean="0"/>
              <a:pPr>
                <a:defRPr/>
              </a:pPr>
              <a:t>1</a:t>
            </a:fld>
            <a:endParaRPr lang="en-US" altLang="ko-KR" dirty="0"/>
          </a:p>
        </p:txBody>
      </p:sp>
      <p:sp>
        <p:nvSpPr>
          <p:cNvPr id="59" name="Title 1"/>
          <p:cNvSpPr txBox="1">
            <a:spLocks/>
          </p:cNvSpPr>
          <p:nvPr/>
        </p:nvSpPr>
        <p:spPr>
          <a:xfrm>
            <a:off x="457200" y="274638"/>
            <a:ext cx="8229600" cy="681707"/>
          </a:xfrm>
          <a:prstGeom prst="rect">
            <a:avLst/>
          </a:prstGeom>
        </p:spPr>
        <p:txBody>
          <a:bodyPr>
            <a:normAutofit/>
          </a:bodyPr>
          <a:lstStyle/>
          <a:p>
            <a:pPr marL="0" marR="0" lvl="0" indent="0" algn="ctr" defTabSz="914400" rtl="0" eaLnBrk="0" fontAlgn="base" latinLnBrk="1" hangingPunct="0">
              <a:lnSpc>
                <a:spcPct val="100000"/>
              </a:lnSpc>
              <a:spcBef>
                <a:spcPct val="0"/>
              </a:spcBef>
              <a:spcAft>
                <a:spcPct val="0"/>
              </a:spcAft>
              <a:buClrTx/>
              <a:buSzTx/>
              <a:buFontTx/>
              <a:buNone/>
              <a:tabLst/>
              <a:defRPr/>
            </a:pPr>
            <a:r>
              <a:rPr kumimoji="1" lang="en-GB" sz="3200" b="1" i="0" u="none" strike="noStrike" kern="0" cap="none" spc="0" normalizeH="0" baseline="0" noProof="0" dirty="0" smtClean="0">
                <a:ln>
                  <a:noFill/>
                </a:ln>
                <a:solidFill>
                  <a:schemeClr val="bg2"/>
                </a:solidFill>
                <a:effectLst/>
                <a:uLnTx/>
                <a:uFillTx/>
                <a:latin typeface="+mj-lt"/>
                <a:ea typeface="+mj-ea"/>
                <a:cs typeface="+mj-cs"/>
              </a:rPr>
              <a:t>Recap of agreed CR C1-131464 </a:t>
            </a:r>
            <a:endParaRPr kumimoji="1" lang="en-GB" sz="3200" b="1" i="0" u="none" strike="noStrike" kern="0" cap="none" spc="0" normalizeH="0" baseline="0" noProof="0" dirty="0">
              <a:ln>
                <a:noFill/>
              </a:ln>
              <a:solidFill>
                <a:schemeClr val="bg2"/>
              </a:solidFill>
              <a:effectLst/>
              <a:uLnTx/>
              <a:uFillTx/>
              <a:latin typeface="+mj-lt"/>
              <a:ea typeface="+mj-ea"/>
              <a:cs typeface="+mj-cs"/>
            </a:endParaRPr>
          </a:p>
        </p:txBody>
      </p:sp>
      <p:sp>
        <p:nvSpPr>
          <p:cNvPr id="20" name="TextBox 19"/>
          <p:cNvSpPr txBox="1"/>
          <p:nvPr/>
        </p:nvSpPr>
        <p:spPr>
          <a:xfrm>
            <a:off x="7935985" y="1812022"/>
            <a:ext cx="1082180" cy="707886"/>
          </a:xfrm>
          <a:prstGeom prst="rect">
            <a:avLst/>
          </a:prstGeom>
          <a:solidFill>
            <a:srgbClr val="FFFF00"/>
          </a:solidFill>
        </p:spPr>
        <p:txBody>
          <a:bodyPr wrap="square" rtlCol="0">
            <a:spAutoFit/>
          </a:bodyPr>
          <a:lstStyle/>
          <a:p>
            <a:r>
              <a:rPr lang="en-GB" sz="1000" b="1" dirty="0" smtClean="0"/>
              <a:t>Bearers not synchronised between UE and Network</a:t>
            </a:r>
            <a:endParaRPr lang="en-GB" sz="1000" b="1" dirty="0"/>
          </a:p>
        </p:txBody>
      </p:sp>
      <p:sp>
        <p:nvSpPr>
          <p:cNvPr id="70" name="TextBox 69"/>
          <p:cNvSpPr txBox="1"/>
          <p:nvPr/>
        </p:nvSpPr>
        <p:spPr>
          <a:xfrm>
            <a:off x="7709482" y="5050173"/>
            <a:ext cx="1434518" cy="246221"/>
          </a:xfrm>
          <a:prstGeom prst="rect">
            <a:avLst/>
          </a:prstGeom>
          <a:noFill/>
        </p:spPr>
        <p:txBody>
          <a:bodyPr wrap="square" rtlCol="0">
            <a:spAutoFit/>
          </a:bodyPr>
          <a:lstStyle/>
          <a:p>
            <a:r>
              <a:rPr lang="en-GB" sz="1000" b="1" dirty="0" smtClean="0"/>
              <a:t>SGW / PGW / PCRF</a:t>
            </a:r>
            <a:endParaRPr lang="en-GB" sz="1000" b="1" dirty="0"/>
          </a:p>
        </p:txBody>
      </p:sp>
      <p:cxnSp>
        <p:nvCxnSpPr>
          <p:cNvPr id="5" name="Straight Connector 4"/>
          <p:cNvCxnSpPr/>
          <p:nvPr/>
        </p:nvCxnSpPr>
        <p:spPr>
          <a:xfrm>
            <a:off x="1655904" y="1749824"/>
            <a:ext cx="0" cy="48439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354624" y="1250276"/>
            <a:ext cx="626879" cy="49254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UE</a:t>
            </a:r>
          </a:p>
        </p:txBody>
      </p:sp>
      <p:cxnSp>
        <p:nvCxnSpPr>
          <p:cNvPr id="7" name="Straight Connector 6"/>
          <p:cNvCxnSpPr/>
          <p:nvPr/>
        </p:nvCxnSpPr>
        <p:spPr>
          <a:xfrm>
            <a:off x="6674984" y="1741870"/>
            <a:ext cx="0" cy="48854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326028" y="1178713"/>
            <a:ext cx="705946" cy="55467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MME</a:t>
            </a:r>
          </a:p>
        </p:txBody>
      </p:sp>
      <p:cxnSp>
        <p:nvCxnSpPr>
          <p:cNvPr id="9" name="Straight Arrow Connector 8"/>
          <p:cNvCxnSpPr/>
          <p:nvPr/>
        </p:nvCxnSpPr>
        <p:spPr>
          <a:xfrm flipV="1">
            <a:off x="1652631" y="3647385"/>
            <a:ext cx="5039114" cy="10214"/>
          </a:xfrm>
          <a:prstGeom prst="straightConnector1">
            <a:avLst/>
          </a:prstGeom>
          <a:ln w="19050">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11"/>
          <p:cNvSpPr txBox="1">
            <a:spLocks noChangeArrowheads="1"/>
          </p:cNvSpPr>
          <p:nvPr/>
        </p:nvSpPr>
        <p:spPr bwMode="auto">
          <a:xfrm>
            <a:off x="2108612" y="3411905"/>
            <a:ext cx="4278328" cy="246221"/>
          </a:xfrm>
          <a:prstGeom prst="rect">
            <a:avLst/>
          </a:prstGeom>
          <a:noFill/>
          <a:ln w="9525">
            <a:noFill/>
            <a:miter lim="800000"/>
            <a:headEnd/>
            <a:tailEnd/>
          </a:ln>
        </p:spPr>
        <p:txBody>
          <a:bodyPr wrap="square">
            <a:spAutoFit/>
          </a:bodyPr>
          <a:lstStyle/>
          <a:p>
            <a:pPr algn="ctr"/>
            <a:r>
              <a:rPr lang="en-GB" sz="1000" b="1" dirty="0" smtClean="0">
                <a:cs typeface="Arial" pitchFamily="34" charset="0"/>
              </a:rPr>
              <a:t>DEACTIVATE EPS BEARER CONTEXT REQUEST (default bearer)</a:t>
            </a:r>
            <a:endParaRPr lang="en-GB" sz="1000" dirty="0" smtClean="0">
              <a:cs typeface="Arial" pitchFamily="34" charset="0"/>
            </a:endParaRPr>
          </a:p>
        </p:txBody>
      </p:sp>
      <p:cxnSp>
        <p:nvCxnSpPr>
          <p:cNvPr id="11" name="Straight Arrow Connector 10"/>
          <p:cNvCxnSpPr/>
          <p:nvPr/>
        </p:nvCxnSpPr>
        <p:spPr>
          <a:xfrm>
            <a:off x="1670915" y="4626457"/>
            <a:ext cx="5012363" cy="0"/>
          </a:xfrm>
          <a:prstGeom prst="straightConnector1">
            <a:avLst/>
          </a:prstGeom>
          <a:ln w="19050">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AutoShape 21"/>
          <p:cNvSpPr>
            <a:spLocks noChangeArrowheads="1"/>
          </p:cNvSpPr>
          <p:nvPr/>
        </p:nvSpPr>
        <p:spPr bwMode="auto">
          <a:xfrm rot="5400000">
            <a:off x="4142720" y="-1671464"/>
            <a:ext cx="167168" cy="7251585"/>
          </a:xfrm>
          <a:prstGeom prst="can">
            <a:avLst>
              <a:gd name="adj" fmla="val 86765"/>
            </a:avLst>
          </a:prstGeom>
          <a:solidFill>
            <a:schemeClr val="accent1"/>
          </a:solidFill>
          <a:ln w="9525">
            <a:solidFill>
              <a:schemeClr val="tx1"/>
            </a:solidFill>
            <a:round/>
            <a:headEnd/>
            <a:tailEnd/>
          </a:ln>
          <a:effectLst/>
        </p:spPr>
        <p:txBody>
          <a:bodyPr wrap="none" anchor="ctr"/>
          <a:lstStyle/>
          <a:p>
            <a:endParaRPr lang="en-GB" dirty="0"/>
          </a:p>
        </p:txBody>
      </p:sp>
      <p:sp>
        <p:nvSpPr>
          <p:cNvPr id="14" name="TextBox 13"/>
          <p:cNvSpPr txBox="1"/>
          <p:nvPr/>
        </p:nvSpPr>
        <p:spPr>
          <a:xfrm>
            <a:off x="3397542" y="1845578"/>
            <a:ext cx="2785144" cy="246221"/>
          </a:xfrm>
          <a:prstGeom prst="rect">
            <a:avLst/>
          </a:prstGeom>
          <a:noFill/>
        </p:spPr>
        <p:txBody>
          <a:bodyPr wrap="square" rtlCol="0">
            <a:spAutoFit/>
          </a:bodyPr>
          <a:lstStyle/>
          <a:p>
            <a:r>
              <a:rPr lang="en-GB" sz="1000" b="1" dirty="0" smtClean="0"/>
              <a:t>IMS PDN Connection &lt;Default Bearer&gt;</a:t>
            </a:r>
            <a:endParaRPr lang="en-GB" sz="1000" b="1" dirty="0"/>
          </a:p>
        </p:txBody>
      </p:sp>
      <p:sp>
        <p:nvSpPr>
          <p:cNvPr id="15" name="AutoShape 21"/>
          <p:cNvSpPr>
            <a:spLocks noChangeArrowheads="1"/>
          </p:cNvSpPr>
          <p:nvPr/>
        </p:nvSpPr>
        <p:spPr bwMode="auto">
          <a:xfrm rot="5400000">
            <a:off x="6656664" y="1136709"/>
            <a:ext cx="176170" cy="2248252"/>
          </a:xfrm>
          <a:prstGeom prst="can">
            <a:avLst>
              <a:gd name="adj" fmla="val 86765"/>
            </a:avLst>
          </a:prstGeom>
          <a:solidFill>
            <a:schemeClr val="accent1"/>
          </a:solidFill>
          <a:ln w="9525">
            <a:solidFill>
              <a:schemeClr val="tx1"/>
            </a:solidFill>
            <a:round/>
            <a:headEnd/>
            <a:tailEnd/>
          </a:ln>
          <a:effectLst/>
        </p:spPr>
        <p:txBody>
          <a:bodyPr wrap="none" anchor="ctr"/>
          <a:lstStyle/>
          <a:p>
            <a:endParaRPr lang="en-GB" dirty="0"/>
          </a:p>
        </p:txBody>
      </p:sp>
      <p:sp>
        <p:nvSpPr>
          <p:cNvPr id="16" name="AutoShape 21"/>
          <p:cNvSpPr>
            <a:spLocks noChangeArrowheads="1"/>
          </p:cNvSpPr>
          <p:nvPr/>
        </p:nvSpPr>
        <p:spPr bwMode="auto">
          <a:xfrm rot="5400000">
            <a:off x="1631659" y="1136709"/>
            <a:ext cx="176170" cy="2248252"/>
          </a:xfrm>
          <a:prstGeom prst="can">
            <a:avLst>
              <a:gd name="adj" fmla="val 86765"/>
            </a:avLst>
          </a:prstGeom>
          <a:solidFill>
            <a:schemeClr val="bg1">
              <a:lumMod val="85000"/>
            </a:schemeClr>
          </a:solidFill>
          <a:ln w="9525">
            <a:solidFill>
              <a:schemeClr val="tx1"/>
            </a:solidFill>
            <a:prstDash val="dash"/>
            <a:round/>
            <a:headEnd/>
            <a:tailEnd/>
          </a:ln>
          <a:effectLst/>
        </p:spPr>
        <p:txBody>
          <a:bodyPr wrap="none" anchor="ctr"/>
          <a:lstStyle/>
          <a:p>
            <a:endParaRPr lang="en-GB" dirty="0"/>
          </a:p>
        </p:txBody>
      </p:sp>
      <p:sp>
        <p:nvSpPr>
          <p:cNvPr id="17" name="TextBox 16"/>
          <p:cNvSpPr txBox="1"/>
          <p:nvPr/>
        </p:nvSpPr>
        <p:spPr>
          <a:xfrm>
            <a:off x="637563" y="2139193"/>
            <a:ext cx="2122415" cy="246221"/>
          </a:xfrm>
          <a:prstGeom prst="rect">
            <a:avLst/>
          </a:prstGeom>
          <a:noFill/>
        </p:spPr>
        <p:txBody>
          <a:bodyPr wrap="square" rtlCol="0">
            <a:spAutoFit/>
          </a:bodyPr>
          <a:lstStyle/>
          <a:p>
            <a:r>
              <a:rPr lang="en-GB" sz="1000" b="1" dirty="0" smtClean="0"/>
              <a:t>Internet PDN Connection &lt;DB&gt;</a:t>
            </a:r>
            <a:endParaRPr lang="en-GB" sz="1000" b="1" dirty="0"/>
          </a:p>
        </p:txBody>
      </p:sp>
      <p:sp>
        <p:nvSpPr>
          <p:cNvPr id="18" name="TextBox 17"/>
          <p:cNvSpPr txBox="1"/>
          <p:nvPr/>
        </p:nvSpPr>
        <p:spPr>
          <a:xfrm>
            <a:off x="2801924" y="2080469"/>
            <a:ext cx="947956" cy="400110"/>
          </a:xfrm>
          <a:prstGeom prst="rect">
            <a:avLst/>
          </a:prstGeom>
          <a:noFill/>
        </p:spPr>
        <p:txBody>
          <a:bodyPr wrap="square" rtlCol="0">
            <a:spAutoFit/>
          </a:bodyPr>
          <a:lstStyle/>
          <a:p>
            <a:r>
              <a:rPr lang="en-GB" sz="1000" b="1" dirty="0" smtClean="0">
                <a:solidFill>
                  <a:srgbClr val="FF0000"/>
                </a:solidFill>
              </a:rPr>
              <a:t>Locally Deactivated</a:t>
            </a:r>
            <a:endParaRPr lang="en-GB" sz="1000" b="1" dirty="0">
              <a:solidFill>
                <a:srgbClr val="FF0000"/>
              </a:solidFill>
            </a:endParaRPr>
          </a:p>
        </p:txBody>
      </p:sp>
      <p:sp>
        <p:nvSpPr>
          <p:cNvPr id="19" name="TextBox 18"/>
          <p:cNvSpPr txBox="1"/>
          <p:nvPr/>
        </p:nvSpPr>
        <p:spPr>
          <a:xfrm>
            <a:off x="5679345" y="2139193"/>
            <a:ext cx="2239861" cy="246221"/>
          </a:xfrm>
          <a:prstGeom prst="rect">
            <a:avLst/>
          </a:prstGeom>
          <a:noFill/>
        </p:spPr>
        <p:txBody>
          <a:bodyPr wrap="square" rtlCol="0">
            <a:spAutoFit/>
          </a:bodyPr>
          <a:lstStyle/>
          <a:p>
            <a:r>
              <a:rPr lang="en-GB" sz="1000" b="1" dirty="0" smtClean="0"/>
              <a:t>Internet PDN Connection &lt;DB&gt;</a:t>
            </a:r>
            <a:endParaRPr lang="en-GB" sz="1000" b="1" dirty="0"/>
          </a:p>
        </p:txBody>
      </p:sp>
      <p:sp>
        <p:nvSpPr>
          <p:cNvPr id="23" name="TextBox 22"/>
          <p:cNvSpPr txBox="1"/>
          <p:nvPr/>
        </p:nvSpPr>
        <p:spPr>
          <a:xfrm>
            <a:off x="59269" y="4328434"/>
            <a:ext cx="1176864" cy="553998"/>
          </a:xfrm>
          <a:prstGeom prst="rect">
            <a:avLst/>
          </a:prstGeom>
          <a:solidFill>
            <a:srgbClr val="FFFF00"/>
          </a:solidFill>
        </p:spPr>
        <p:txBody>
          <a:bodyPr wrap="square" rtlCol="0">
            <a:spAutoFit/>
          </a:bodyPr>
          <a:lstStyle/>
          <a:p>
            <a:r>
              <a:rPr lang="en-GB" sz="1000" b="1" dirty="0" smtClean="0"/>
              <a:t>UE implements abnormal behaviour</a:t>
            </a:r>
            <a:endParaRPr lang="en-GB" sz="1000" b="1" dirty="0"/>
          </a:p>
        </p:txBody>
      </p:sp>
      <p:cxnSp>
        <p:nvCxnSpPr>
          <p:cNvPr id="25" name="Straight Arrow Connector 24"/>
          <p:cNvCxnSpPr/>
          <p:nvPr/>
        </p:nvCxnSpPr>
        <p:spPr>
          <a:xfrm>
            <a:off x="1236134" y="4634300"/>
            <a:ext cx="43558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64633" y="4885267"/>
            <a:ext cx="0" cy="89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02261" y="5653951"/>
            <a:ext cx="818548" cy="246221"/>
          </a:xfrm>
          <a:prstGeom prst="rect">
            <a:avLst/>
          </a:prstGeom>
          <a:solidFill>
            <a:schemeClr val="accent2">
              <a:lumMod val="20000"/>
              <a:lumOff val="80000"/>
            </a:schemeClr>
          </a:solidFill>
        </p:spPr>
        <p:txBody>
          <a:bodyPr wrap="square" rtlCol="0">
            <a:spAutoFit/>
          </a:bodyPr>
          <a:lstStyle/>
          <a:p>
            <a:r>
              <a:rPr lang="en-GB" sz="1000" b="1" dirty="0" smtClean="0"/>
              <a:t>Re-attach</a:t>
            </a:r>
            <a:endParaRPr lang="en-GB" sz="1000" b="1" dirty="0"/>
          </a:p>
        </p:txBody>
      </p:sp>
      <p:cxnSp>
        <p:nvCxnSpPr>
          <p:cNvPr id="32" name="Straight Arrow Connector 31"/>
          <p:cNvCxnSpPr>
            <a:stCxn id="31" idx="3"/>
          </p:cNvCxnSpPr>
          <p:nvPr/>
        </p:nvCxnSpPr>
        <p:spPr>
          <a:xfrm flipV="1">
            <a:off x="1320809" y="5777061"/>
            <a:ext cx="347124" cy="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169333" y="5773435"/>
            <a:ext cx="332928" cy="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670915" y="5791129"/>
            <a:ext cx="5012363" cy="0"/>
          </a:xfrm>
          <a:prstGeom prst="straightConnector1">
            <a:avLst/>
          </a:prstGeom>
          <a:ln w="19050">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5" name="TextBox 11"/>
          <p:cNvSpPr txBox="1">
            <a:spLocks noChangeArrowheads="1"/>
          </p:cNvSpPr>
          <p:nvPr/>
        </p:nvSpPr>
        <p:spPr bwMode="auto">
          <a:xfrm>
            <a:off x="2159413" y="5555346"/>
            <a:ext cx="3767256" cy="246221"/>
          </a:xfrm>
          <a:prstGeom prst="rect">
            <a:avLst/>
          </a:prstGeom>
          <a:noFill/>
          <a:ln w="9525">
            <a:noFill/>
            <a:miter lim="800000"/>
            <a:headEnd/>
            <a:tailEnd/>
          </a:ln>
        </p:spPr>
        <p:txBody>
          <a:bodyPr wrap="square">
            <a:spAutoFit/>
          </a:bodyPr>
          <a:lstStyle/>
          <a:p>
            <a:pPr algn="ctr"/>
            <a:r>
              <a:rPr lang="en-GB" sz="1000" b="1" dirty="0" smtClean="0">
                <a:cs typeface="Arial" pitchFamily="34" charset="0"/>
              </a:rPr>
              <a:t>ATTACH</a:t>
            </a:r>
            <a:endParaRPr lang="en-GB" sz="1000" dirty="0" smtClean="0">
              <a:cs typeface="Arial" pitchFamily="34" charset="0"/>
            </a:endParaRPr>
          </a:p>
        </p:txBody>
      </p:sp>
      <p:sp>
        <p:nvSpPr>
          <p:cNvPr id="38" name="Rounded Rectangle 37"/>
          <p:cNvSpPr/>
          <p:nvPr/>
        </p:nvSpPr>
        <p:spPr>
          <a:xfrm>
            <a:off x="630716" y="2605219"/>
            <a:ext cx="6913784" cy="1883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smtClean="0">
                <a:solidFill>
                  <a:schemeClr val="tx1"/>
                </a:solidFill>
              </a:rPr>
              <a:t>Paging and Service Request to move UE to CONNECTED mode</a:t>
            </a:r>
            <a:endParaRPr lang="en-GB" sz="1000" b="1" dirty="0">
              <a:solidFill>
                <a:schemeClr val="tx1"/>
              </a:solidFill>
            </a:endParaRPr>
          </a:p>
        </p:txBody>
      </p:sp>
      <p:sp>
        <p:nvSpPr>
          <p:cNvPr id="42" name="TextBox 41"/>
          <p:cNvSpPr txBox="1"/>
          <p:nvPr/>
        </p:nvSpPr>
        <p:spPr>
          <a:xfrm>
            <a:off x="5953386" y="4739550"/>
            <a:ext cx="1529593" cy="861774"/>
          </a:xfrm>
          <a:prstGeom prst="rect">
            <a:avLst/>
          </a:prstGeom>
          <a:solidFill>
            <a:srgbClr val="FFFF00"/>
          </a:solidFill>
        </p:spPr>
        <p:txBody>
          <a:bodyPr wrap="square" rtlCol="0">
            <a:spAutoFit/>
          </a:bodyPr>
          <a:lstStyle/>
          <a:p>
            <a:r>
              <a:rPr lang="en-GB" sz="1000" b="1" dirty="0" smtClean="0"/>
              <a:t>Network implements usual processing on receiving DETACH to clean up and claim back resources</a:t>
            </a:r>
            <a:endParaRPr lang="en-GB" sz="1000" b="1" dirty="0"/>
          </a:p>
        </p:txBody>
      </p:sp>
      <p:sp>
        <p:nvSpPr>
          <p:cNvPr id="45" name="TextBox 44"/>
          <p:cNvSpPr txBox="1"/>
          <p:nvPr/>
        </p:nvSpPr>
        <p:spPr>
          <a:xfrm>
            <a:off x="553674" y="2978092"/>
            <a:ext cx="2197915" cy="400110"/>
          </a:xfrm>
          <a:prstGeom prst="rect">
            <a:avLst/>
          </a:prstGeom>
          <a:solidFill>
            <a:srgbClr val="FFFF00"/>
          </a:solidFill>
        </p:spPr>
        <p:txBody>
          <a:bodyPr wrap="square" rtlCol="0">
            <a:spAutoFit/>
          </a:bodyPr>
          <a:lstStyle/>
          <a:p>
            <a:pPr algn="ctr"/>
            <a:r>
              <a:rPr lang="en-GB" sz="1000" b="1" dirty="0" smtClean="0"/>
              <a:t>Bearers not synchronised by SERVICE REQUEST</a:t>
            </a:r>
            <a:endParaRPr lang="en-GB" sz="1000" b="1" dirty="0"/>
          </a:p>
        </p:txBody>
      </p:sp>
      <p:sp>
        <p:nvSpPr>
          <p:cNvPr id="60" name="TextBox 11"/>
          <p:cNvSpPr txBox="1">
            <a:spLocks noChangeArrowheads="1"/>
          </p:cNvSpPr>
          <p:nvPr/>
        </p:nvSpPr>
        <p:spPr bwMode="auto">
          <a:xfrm>
            <a:off x="2167802" y="4380887"/>
            <a:ext cx="3767256" cy="246221"/>
          </a:xfrm>
          <a:prstGeom prst="rect">
            <a:avLst/>
          </a:prstGeom>
          <a:noFill/>
          <a:ln w="9525">
            <a:noFill/>
            <a:miter lim="800000"/>
            <a:headEnd/>
            <a:tailEnd/>
          </a:ln>
        </p:spPr>
        <p:txBody>
          <a:bodyPr wrap="square">
            <a:spAutoFit/>
          </a:bodyPr>
          <a:lstStyle/>
          <a:p>
            <a:pPr algn="ctr"/>
            <a:r>
              <a:rPr lang="en-GB" sz="1000" b="1" dirty="0" smtClean="0">
                <a:cs typeface="Arial" pitchFamily="34" charset="0"/>
              </a:rPr>
              <a:t>DETACH REQUEST </a:t>
            </a:r>
            <a:r>
              <a:rPr lang="en-GB" sz="1000" i="1" dirty="0" smtClean="0">
                <a:cs typeface="Arial" pitchFamily="34" charset="0"/>
              </a:rPr>
              <a:t>(ACCEPT not shown for brevity) </a:t>
            </a:r>
          </a:p>
        </p:txBody>
      </p:sp>
      <p:cxnSp>
        <p:nvCxnSpPr>
          <p:cNvPr id="62" name="Straight Arrow Connector 61"/>
          <p:cNvCxnSpPr/>
          <p:nvPr/>
        </p:nvCxnSpPr>
        <p:spPr>
          <a:xfrm flipV="1">
            <a:off x="7484485" y="4560888"/>
            <a:ext cx="443113" cy="324233"/>
          </a:xfrm>
          <a:prstGeom prst="straightConnector1">
            <a:avLst/>
          </a:prstGeom>
          <a:ln w="19050">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7484485" y="5178733"/>
            <a:ext cx="300498" cy="0"/>
          </a:xfrm>
          <a:prstGeom prst="straightConnector1">
            <a:avLst/>
          </a:prstGeom>
          <a:ln w="19050">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7484486" y="5472349"/>
            <a:ext cx="510225" cy="145551"/>
          </a:xfrm>
          <a:prstGeom prst="straightConnector1">
            <a:avLst/>
          </a:prstGeom>
          <a:ln w="19050">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7852097" y="4429387"/>
            <a:ext cx="545283" cy="246221"/>
          </a:xfrm>
          <a:prstGeom prst="rect">
            <a:avLst/>
          </a:prstGeom>
          <a:noFill/>
        </p:spPr>
        <p:txBody>
          <a:bodyPr wrap="square" rtlCol="0">
            <a:spAutoFit/>
          </a:bodyPr>
          <a:lstStyle/>
          <a:p>
            <a:r>
              <a:rPr lang="en-GB" sz="1000" b="1" dirty="0" smtClean="0"/>
              <a:t>SGSN</a:t>
            </a:r>
            <a:endParaRPr lang="en-GB" sz="1000" b="1" dirty="0"/>
          </a:p>
        </p:txBody>
      </p:sp>
      <p:sp>
        <p:nvSpPr>
          <p:cNvPr id="72" name="TextBox 71"/>
          <p:cNvSpPr txBox="1"/>
          <p:nvPr/>
        </p:nvSpPr>
        <p:spPr>
          <a:xfrm>
            <a:off x="7935987" y="5519956"/>
            <a:ext cx="486560" cy="246221"/>
          </a:xfrm>
          <a:prstGeom prst="rect">
            <a:avLst/>
          </a:prstGeom>
          <a:noFill/>
        </p:spPr>
        <p:txBody>
          <a:bodyPr wrap="square" rtlCol="0">
            <a:spAutoFit/>
          </a:bodyPr>
          <a:lstStyle/>
          <a:p>
            <a:r>
              <a:rPr lang="en-GB" sz="1000" b="1" dirty="0" smtClean="0"/>
              <a:t>ESM</a:t>
            </a:r>
            <a:endParaRPr lang="en-GB" sz="1000" b="1" dirty="0"/>
          </a:p>
        </p:txBody>
      </p:sp>
      <p:sp>
        <p:nvSpPr>
          <p:cNvPr id="76" name="TextBox 75"/>
          <p:cNvSpPr txBox="1"/>
          <p:nvPr/>
        </p:nvSpPr>
        <p:spPr>
          <a:xfrm>
            <a:off x="251671" y="5872293"/>
            <a:ext cx="1468072" cy="400110"/>
          </a:xfrm>
          <a:prstGeom prst="rect">
            <a:avLst/>
          </a:prstGeom>
          <a:noFill/>
        </p:spPr>
        <p:txBody>
          <a:bodyPr wrap="square" rtlCol="0">
            <a:spAutoFit/>
          </a:bodyPr>
          <a:lstStyle/>
          <a:p>
            <a:r>
              <a:rPr lang="en-GB" sz="1000" b="1" dirty="0" smtClean="0">
                <a:solidFill>
                  <a:srgbClr val="FF0000"/>
                </a:solidFill>
              </a:rPr>
              <a:t>if required by UE to re-attain service</a:t>
            </a:r>
            <a:endParaRPr lang="en-GB" sz="1000" b="1" dirty="0">
              <a:solidFill>
                <a:srgbClr val="FF0000"/>
              </a:solidFill>
            </a:endParaRPr>
          </a:p>
        </p:txBody>
      </p:sp>
      <p:sp>
        <p:nvSpPr>
          <p:cNvPr id="78" name="TextBox 77"/>
          <p:cNvSpPr txBox="1"/>
          <p:nvPr/>
        </p:nvSpPr>
        <p:spPr>
          <a:xfrm>
            <a:off x="6751428" y="2986251"/>
            <a:ext cx="1629174" cy="400110"/>
          </a:xfrm>
          <a:prstGeom prst="rect">
            <a:avLst/>
          </a:prstGeom>
          <a:solidFill>
            <a:srgbClr val="FFFF00"/>
          </a:solidFill>
        </p:spPr>
        <p:txBody>
          <a:bodyPr wrap="square" rtlCol="0">
            <a:spAutoFit/>
          </a:bodyPr>
          <a:lstStyle/>
          <a:p>
            <a:r>
              <a:rPr lang="en-GB" sz="1000" b="1" dirty="0" smtClean="0"/>
              <a:t>Network deactivation of IMS PDN Connection</a:t>
            </a:r>
            <a:endParaRPr lang="en-GB" sz="1000" b="1" dirty="0"/>
          </a:p>
        </p:txBody>
      </p:sp>
      <p:sp>
        <p:nvSpPr>
          <p:cNvPr id="79" name="TextBox 78"/>
          <p:cNvSpPr txBox="1"/>
          <p:nvPr/>
        </p:nvSpPr>
        <p:spPr>
          <a:xfrm>
            <a:off x="6669249" y="3531765"/>
            <a:ext cx="503338" cy="246221"/>
          </a:xfrm>
          <a:prstGeom prst="rect">
            <a:avLst/>
          </a:prstGeom>
          <a:noFill/>
        </p:spPr>
        <p:txBody>
          <a:bodyPr wrap="square" rtlCol="0">
            <a:spAutoFit/>
          </a:bodyPr>
          <a:lstStyle/>
          <a:p>
            <a:r>
              <a:rPr lang="en-GB" sz="1000" b="1" dirty="0" smtClean="0"/>
              <a:t>ESM</a:t>
            </a:r>
            <a:endParaRPr lang="en-GB" sz="1000" b="1" dirty="0"/>
          </a:p>
        </p:txBody>
      </p:sp>
      <p:sp>
        <p:nvSpPr>
          <p:cNvPr id="80" name="TextBox 79"/>
          <p:cNvSpPr txBox="1"/>
          <p:nvPr/>
        </p:nvSpPr>
        <p:spPr>
          <a:xfrm>
            <a:off x="6669249" y="4479721"/>
            <a:ext cx="503338" cy="246221"/>
          </a:xfrm>
          <a:prstGeom prst="rect">
            <a:avLst/>
          </a:prstGeom>
          <a:noFill/>
        </p:spPr>
        <p:txBody>
          <a:bodyPr wrap="square" rtlCol="0">
            <a:spAutoFit/>
          </a:bodyPr>
          <a:lstStyle/>
          <a:p>
            <a:r>
              <a:rPr lang="en-GB" sz="1000" b="1" dirty="0" smtClean="0"/>
              <a:t>EMM</a:t>
            </a:r>
            <a:endParaRPr lang="en-GB" sz="1000" b="1" dirty="0"/>
          </a:p>
        </p:txBody>
      </p:sp>
      <p:sp>
        <p:nvSpPr>
          <p:cNvPr id="47" name="Explosion 2 46"/>
          <p:cNvSpPr/>
          <p:nvPr/>
        </p:nvSpPr>
        <p:spPr>
          <a:xfrm rot="1450396">
            <a:off x="1354666" y="3793066"/>
            <a:ext cx="651934" cy="533401"/>
          </a:xfrm>
          <a:prstGeom prst="irregularSeal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Box 47"/>
          <p:cNvSpPr txBox="1"/>
          <p:nvPr/>
        </p:nvSpPr>
        <p:spPr>
          <a:xfrm>
            <a:off x="2060740" y="3816293"/>
            <a:ext cx="2443526" cy="400110"/>
          </a:xfrm>
          <a:prstGeom prst="rect">
            <a:avLst/>
          </a:prstGeom>
          <a:solidFill>
            <a:srgbClr val="FF0000"/>
          </a:solidFill>
        </p:spPr>
        <p:txBody>
          <a:bodyPr wrap="square" rtlCol="0">
            <a:spAutoFit/>
          </a:bodyPr>
          <a:lstStyle/>
          <a:p>
            <a:pPr algn="ctr"/>
            <a:r>
              <a:rPr lang="en-GB" sz="1000" b="1" dirty="0" smtClean="0"/>
              <a:t>UE detects network is attempting to deactivate the last PDN connection</a:t>
            </a:r>
            <a:endParaRPr lang="en-GB" sz="10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Further considerations after agreement</a:t>
            </a:r>
            <a:endParaRPr lang="en-GB" dirty="0"/>
          </a:p>
        </p:txBody>
      </p:sp>
      <p:sp>
        <p:nvSpPr>
          <p:cNvPr id="3" name="Vertical Text Placeholder 2"/>
          <p:cNvSpPr>
            <a:spLocks noGrp="1"/>
          </p:cNvSpPr>
          <p:nvPr>
            <p:ph type="body" orient="vert" idx="1"/>
          </p:nvPr>
        </p:nvSpPr>
        <p:spPr>
          <a:xfrm>
            <a:off x="457200" y="1196975"/>
            <a:ext cx="8229600" cy="4907492"/>
          </a:xfrm>
        </p:spPr>
        <p:txBody>
          <a:bodyPr vert="horz"/>
          <a:lstStyle/>
          <a:p>
            <a:pPr latinLnBrk="0"/>
            <a:r>
              <a:rPr lang="en-GB" sz="1600" dirty="0" smtClean="0"/>
              <a:t>Samsung also had another CR at CT1#82-bis in C1-131772 </a:t>
            </a:r>
            <a:r>
              <a:rPr lang="en-GB" sz="1600" i="1" dirty="0" smtClean="0"/>
              <a:t>“Tracking Area Update condition due to local EPS bearer deactivation”  </a:t>
            </a:r>
            <a:r>
              <a:rPr lang="en-GB" sz="1600" dirty="0" smtClean="0"/>
              <a:t>which was postponed.</a:t>
            </a:r>
          </a:p>
          <a:p>
            <a:pPr lvl="1" latinLnBrk="0"/>
            <a:r>
              <a:rPr lang="en-GB" sz="1400" dirty="0" smtClean="0"/>
              <a:t>CR was clarifying the cases of local bearer deactivation when upper layers request requires PDN DISCONNECT REQUEST or BEARER RESOURCE MODIFICATION to be sent at a time when the UE moves out of coverage or has access barred area for “originating calls”. </a:t>
            </a:r>
          </a:p>
          <a:p>
            <a:pPr lvl="1" latinLnBrk="0"/>
            <a:r>
              <a:rPr lang="en-GB" sz="1400" dirty="0" smtClean="0"/>
              <a:t>TAU is required to synchronise the EPS bearer contexts when the UE returns back to E-UTRAN coverage or AC barring for “originating calls” is alleviated.</a:t>
            </a:r>
          </a:p>
          <a:p>
            <a:pPr latinLnBrk="0"/>
            <a:r>
              <a:rPr lang="en-GB" sz="1600" dirty="0" smtClean="0"/>
              <a:t>It should be noted that the idea of C1-131772 was to add in the triggers for TAU in subclauses 5.5.3.2.2 and 5.5.3.3.2 specifically for the cases described above of “return back to E-UTRAN coverage” and “alleviation of AC barring”</a:t>
            </a:r>
          </a:p>
          <a:p>
            <a:pPr latinLnBrk="0"/>
            <a:r>
              <a:rPr lang="en-GB" sz="1600" dirty="0" smtClean="0"/>
              <a:t>It was suggested that the CR in C1-131772 could be made more generic to cover all cases of local bearer deactivation</a:t>
            </a:r>
          </a:p>
          <a:p>
            <a:pPr lvl="1" latinLnBrk="0"/>
            <a:r>
              <a:rPr lang="en-GB" sz="1400" dirty="0" smtClean="0"/>
              <a:t>If UE is in coverage and has no AC barring applied for originating calls, UE sends TAU</a:t>
            </a:r>
          </a:p>
          <a:p>
            <a:pPr lvl="1" latinLnBrk="0"/>
            <a:r>
              <a:rPr lang="en-GB" sz="1400" dirty="0" smtClean="0"/>
              <a:t>If UE is not in coverage or has AC barring applied for originating calls, UE sends TAU when UE returns to coverage or AC barring is lifted.</a:t>
            </a:r>
          </a:p>
          <a:p>
            <a:pPr latinLnBrk="0"/>
            <a:r>
              <a:rPr lang="en-GB" sz="1600" dirty="0" smtClean="0"/>
              <a:t>A comment was made during the discussion of C1-131772 on the last day of the meeting that if this CR is agreed then the CR in C1-131464 may not be required.</a:t>
            </a:r>
          </a:p>
          <a:p>
            <a:pPr lvl="1" latinLnBrk="0"/>
            <a:r>
              <a:rPr lang="en-GB" sz="1400" dirty="0" smtClean="0"/>
              <a:t>TAU always will synchronise the bearers.</a:t>
            </a:r>
          </a:p>
          <a:p>
            <a:pPr lvl="1" latinLnBrk="0"/>
            <a:r>
              <a:rPr lang="en-GB" sz="1400" dirty="0" smtClean="0"/>
              <a:t>If UE out of coverage, network request to deactivate the EPS bearer will fail.</a:t>
            </a:r>
          </a:p>
          <a:p>
            <a:pPr latinLnBrk="0">
              <a:buNone/>
            </a:pPr>
            <a:endParaRPr lang="en-GB" sz="1600" dirty="0" smtClean="0"/>
          </a:p>
          <a:p>
            <a:pPr latinLnBrk="0">
              <a:buNone/>
            </a:pPr>
            <a:endParaRPr lang="en-GB" sz="1600" dirty="0" smtClean="0"/>
          </a:p>
        </p:txBody>
      </p:sp>
      <p:sp>
        <p:nvSpPr>
          <p:cNvPr id="5" name="Slide Number Placeholder 4"/>
          <p:cNvSpPr>
            <a:spLocks noGrp="1"/>
          </p:cNvSpPr>
          <p:nvPr>
            <p:ph type="sldNum" sz="quarter" idx="11"/>
          </p:nvPr>
        </p:nvSpPr>
        <p:spPr/>
        <p:txBody>
          <a:bodyPr/>
          <a:lstStyle/>
          <a:p>
            <a:pPr>
              <a:defRPr/>
            </a:pPr>
            <a:fld id="{9A661EA0-8A65-476F-BB2E-A30F0D88075F}" type="slidenum">
              <a:rPr lang="en-US" altLang="ko-KR" smtClean="0"/>
              <a:pPr>
                <a:defRPr/>
              </a:pPr>
              <a:t>2</a:t>
            </a:fld>
            <a:endParaRPr lang="en-US" altLang="ko-KR"/>
          </a:p>
        </p:txBody>
      </p:sp>
      <p:sp>
        <p:nvSpPr>
          <p:cNvPr id="6" name="TextBox 5"/>
          <p:cNvSpPr txBox="1"/>
          <p:nvPr/>
        </p:nvSpPr>
        <p:spPr>
          <a:xfrm>
            <a:off x="397931" y="6146800"/>
            <a:ext cx="8398933" cy="584775"/>
          </a:xfrm>
          <a:prstGeom prst="rect">
            <a:avLst/>
          </a:prstGeom>
          <a:solidFill>
            <a:srgbClr val="FFFF00"/>
          </a:solidFill>
        </p:spPr>
        <p:txBody>
          <a:bodyPr wrap="square" rtlCol="0">
            <a:spAutoFit/>
          </a:bodyPr>
          <a:lstStyle/>
          <a:p>
            <a:pPr algn="ctr" latinLnBrk="0"/>
            <a:r>
              <a:rPr lang="en-GB" b="1" dirty="0" smtClean="0"/>
              <a:t>The next couple of slides makes the case that even if TAU is sent to synchronise the bearers in most cases, there still exists cases that require the need for C1-131464</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UE in coverage, AC barring for “originating calls”</a:t>
            </a:r>
            <a:endParaRPr lang="en-GB" sz="2400" dirty="0"/>
          </a:p>
        </p:txBody>
      </p:sp>
      <p:sp>
        <p:nvSpPr>
          <p:cNvPr id="3" name="Slide Number Placeholder 2"/>
          <p:cNvSpPr>
            <a:spLocks noGrp="1"/>
          </p:cNvSpPr>
          <p:nvPr>
            <p:ph type="sldNum" sz="quarter" idx="11"/>
          </p:nvPr>
        </p:nvSpPr>
        <p:spPr>
          <a:xfrm>
            <a:off x="6553200" y="7330048"/>
            <a:ext cx="2133600" cy="279400"/>
          </a:xfrm>
        </p:spPr>
        <p:txBody>
          <a:bodyPr/>
          <a:lstStyle/>
          <a:p>
            <a:pPr>
              <a:defRPr/>
            </a:pPr>
            <a:fld id="{5FDAC5D6-4D6D-4579-8497-66C748AFB401}" type="slidenum">
              <a:rPr lang="en-US" altLang="ko-KR" smtClean="0"/>
              <a:pPr>
                <a:defRPr/>
              </a:pPr>
              <a:t>3</a:t>
            </a:fld>
            <a:endParaRPr lang="en-US" altLang="ko-KR"/>
          </a:p>
        </p:txBody>
      </p:sp>
      <p:sp>
        <p:nvSpPr>
          <p:cNvPr id="4" name="Slide Number Placeholder 2"/>
          <p:cNvSpPr txBox="1">
            <a:spLocks/>
          </p:cNvSpPr>
          <p:nvPr/>
        </p:nvSpPr>
        <p:spPr bwMode="auto">
          <a:xfrm>
            <a:off x="6553200" y="7330048"/>
            <a:ext cx="2133600"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1" hangingPunct="1">
              <a:lnSpc>
                <a:spcPct val="100000"/>
              </a:lnSpc>
              <a:spcBef>
                <a:spcPct val="0"/>
              </a:spcBef>
              <a:spcAft>
                <a:spcPct val="0"/>
              </a:spcAft>
              <a:buClrTx/>
              <a:buSzTx/>
              <a:buFontTx/>
              <a:buNone/>
              <a:tabLst/>
              <a:defRPr/>
            </a:pPr>
            <a:fld id="{CCA2D544-BC3B-488F-A702-1A8FA039483D}" type="slidenum">
              <a:rPr kumimoji="1" lang="en-US" altLang="ko-KR" sz="1000" b="0" i="0" u="none" strike="noStrike" kern="1200" cap="none" spc="0" normalizeH="0" baseline="0" noProof="0" smtClean="0">
                <a:ln>
                  <a:noFill/>
                </a:ln>
                <a:solidFill>
                  <a:schemeClr val="bg2"/>
                </a:solidFill>
                <a:effectLst/>
                <a:uLnTx/>
                <a:uFillTx/>
                <a:latin typeface="Century Gothic" pitchFamily="34" charset="0"/>
                <a:ea typeface="굴림" pitchFamily="34" charset="-127"/>
                <a:cs typeface="+mn-cs"/>
              </a:rPr>
              <a:pPr marL="0" marR="0" lvl="0" indent="0" algn="r" defTabSz="914400" rtl="0" eaLnBrk="1" fontAlgn="base" latinLnBrk="1" hangingPunct="1">
                <a:lnSpc>
                  <a:spcPct val="100000"/>
                </a:lnSpc>
                <a:spcBef>
                  <a:spcPct val="0"/>
                </a:spcBef>
                <a:spcAft>
                  <a:spcPct val="0"/>
                </a:spcAft>
                <a:buClrTx/>
                <a:buSzTx/>
                <a:buFontTx/>
                <a:buNone/>
                <a:tabLst/>
                <a:defRPr/>
              </a:pPr>
              <a:t>3</a:t>
            </a:fld>
            <a:endParaRPr kumimoji="1" lang="en-US" altLang="ko-KR" sz="1000" b="0" i="0" u="none" strike="noStrike" kern="1200" cap="none" spc="0" normalizeH="0" baseline="0" noProof="0" dirty="0">
              <a:ln>
                <a:noFill/>
              </a:ln>
              <a:solidFill>
                <a:schemeClr val="bg2"/>
              </a:solidFill>
              <a:effectLst/>
              <a:uLnTx/>
              <a:uFillTx/>
              <a:latin typeface="Century Gothic" pitchFamily="34" charset="0"/>
              <a:ea typeface="굴림" pitchFamily="34" charset="-127"/>
              <a:cs typeface="+mn-cs"/>
            </a:endParaRPr>
          </a:p>
        </p:txBody>
      </p:sp>
      <p:sp>
        <p:nvSpPr>
          <p:cNvPr id="5" name="TextBox 4"/>
          <p:cNvSpPr txBox="1"/>
          <p:nvPr/>
        </p:nvSpPr>
        <p:spPr>
          <a:xfrm>
            <a:off x="7935985" y="1812022"/>
            <a:ext cx="1082180" cy="707886"/>
          </a:xfrm>
          <a:prstGeom prst="rect">
            <a:avLst/>
          </a:prstGeom>
          <a:solidFill>
            <a:srgbClr val="FFFF00"/>
          </a:solidFill>
        </p:spPr>
        <p:txBody>
          <a:bodyPr wrap="square" rtlCol="0">
            <a:spAutoFit/>
          </a:bodyPr>
          <a:lstStyle/>
          <a:p>
            <a:r>
              <a:rPr lang="en-GB" sz="1000" b="1" dirty="0" smtClean="0"/>
              <a:t>Bearers not synchronised between UE and Network</a:t>
            </a:r>
            <a:endParaRPr lang="en-GB" sz="1000" b="1" dirty="0"/>
          </a:p>
        </p:txBody>
      </p:sp>
      <p:cxnSp>
        <p:nvCxnSpPr>
          <p:cNvPr id="7" name="Straight Connector 6"/>
          <p:cNvCxnSpPr/>
          <p:nvPr/>
        </p:nvCxnSpPr>
        <p:spPr>
          <a:xfrm>
            <a:off x="1655904" y="1749824"/>
            <a:ext cx="0" cy="49981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354624" y="1250276"/>
            <a:ext cx="626879" cy="49254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UE</a:t>
            </a:r>
          </a:p>
        </p:txBody>
      </p:sp>
      <p:cxnSp>
        <p:nvCxnSpPr>
          <p:cNvPr id="9" name="Straight Connector 8"/>
          <p:cNvCxnSpPr/>
          <p:nvPr/>
        </p:nvCxnSpPr>
        <p:spPr>
          <a:xfrm>
            <a:off x="6674984" y="1741870"/>
            <a:ext cx="0" cy="4989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326028" y="1178713"/>
            <a:ext cx="705946" cy="55467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MME</a:t>
            </a:r>
          </a:p>
        </p:txBody>
      </p:sp>
      <p:cxnSp>
        <p:nvCxnSpPr>
          <p:cNvPr id="11" name="Straight Arrow Connector 10"/>
          <p:cNvCxnSpPr/>
          <p:nvPr/>
        </p:nvCxnSpPr>
        <p:spPr>
          <a:xfrm flipV="1">
            <a:off x="1652631" y="4756562"/>
            <a:ext cx="5039114" cy="10214"/>
          </a:xfrm>
          <a:prstGeom prst="straightConnector1">
            <a:avLst/>
          </a:prstGeom>
          <a:ln w="19050">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2108612" y="4402544"/>
            <a:ext cx="4278328" cy="246221"/>
          </a:xfrm>
          <a:prstGeom prst="rect">
            <a:avLst/>
          </a:prstGeom>
          <a:noFill/>
          <a:ln w="9525">
            <a:noFill/>
            <a:miter lim="800000"/>
            <a:headEnd/>
            <a:tailEnd/>
          </a:ln>
        </p:spPr>
        <p:txBody>
          <a:bodyPr wrap="square">
            <a:spAutoFit/>
          </a:bodyPr>
          <a:lstStyle/>
          <a:p>
            <a:pPr algn="ctr"/>
            <a:r>
              <a:rPr lang="en-GB" sz="1000" b="1" dirty="0" smtClean="0">
                <a:cs typeface="Arial" pitchFamily="34" charset="0"/>
              </a:rPr>
              <a:t>DEACTIVATE EPS BEARER CONTEXT REQUEST (default bearer)</a:t>
            </a:r>
            <a:endParaRPr lang="en-GB" sz="1000" dirty="0" smtClean="0">
              <a:cs typeface="Arial" pitchFamily="34" charset="0"/>
            </a:endParaRPr>
          </a:p>
        </p:txBody>
      </p:sp>
      <p:cxnSp>
        <p:nvCxnSpPr>
          <p:cNvPr id="13" name="Straight Arrow Connector 12"/>
          <p:cNvCxnSpPr/>
          <p:nvPr/>
        </p:nvCxnSpPr>
        <p:spPr>
          <a:xfrm>
            <a:off x="1670915" y="5735634"/>
            <a:ext cx="5012363" cy="0"/>
          </a:xfrm>
          <a:prstGeom prst="straightConnector1">
            <a:avLst/>
          </a:prstGeom>
          <a:ln w="19050">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AutoShape 21"/>
          <p:cNvSpPr>
            <a:spLocks noChangeArrowheads="1"/>
          </p:cNvSpPr>
          <p:nvPr/>
        </p:nvSpPr>
        <p:spPr bwMode="auto">
          <a:xfrm rot="5400000">
            <a:off x="4142720" y="-1671464"/>
            <a:ext cx="167168" cy="7251585"/>
          </a:xfrm>
          <a:prstGeom prst="can">
            <a:avLst>
              <a:gd name="adj" fmla="val 86765"/>
            </a:avLst>
          </a:prstGeom>
          <a:solidFill>
            <a:schemeClr val="accent1"/>
          </a:solidFill>
          <a:ln w="9525">
            <a:solidFill>
              <a:schemeClr val="tx1"/>
            </a:solidFill>
            <a:round/>
            <a:headEnd/>
            <a:tailEnd/>
          </a:ln>
          <a:effectLst/>
        </p:spPr>
        <p:txBody>
          <a:bodyPr wrap="none" anchor="ctr"/>
          <a:lstStyle/>
          <a:p>
            <a:endParaRPr lang="en-GB" dirty="0"/>
          </a:p>
        </p:txBody>
      </p:sp>
      <p:sp>
        <p:nvSpPr>
          <p:cNvPr id="15" name="TextBox 14"/>
          <p:cNvSpPr txBox="1"/>
          <p:nvPr/>
        </p:nvSpPr>
        <p:spPr>
          <a:xfrm>
            <a:off x="3397542" y="1845578"/>
            <a:ext cx="2785144" cy="246221"/>
          </a:xfrm>
          <a:prstGeom prst="rect">
            <a:avLst/>
          </a:prstGeom>
          <a:noFill/>
        </p:spPr>
        <p:txBody>
          <a:bodyPr wrap="square" rtlCol="0">
            <a:spAutoFit/>
          </a:bodyPr>
          <a:lstStyle/>
          <a:p>
            <a:r>
              <a:rPr lang="en-GB" sz="1000" b="1" dirty="0" smtClean="0"/>
              <a:t>IMS PDN Connection &lt;Default Bearer&gt;</a:t>
            </a:r>
            <a:endParaRPr lang="en-GB" sz="1000" b="1" dirty="0"/>
          </a:p>
        </p:txBody>
      </p:sp>
      <p:sp>
        <p:nvSpPr>
          <p:cNvPr id="16" name="AutoShape 21"/>
          <p:cNvSpPr>
            <a:spLocks noChangeArrowheads="1"/>
          </p:cNvSpPr>
          <p:nvPr/>
        </p:nvSpPr>
        <p:spPr bwMode="auto">
          <a:xfrm rot="5400000">
            <a:off x="6656664" y="1136709"/>
            <a:ext cx="176170" cy="2248252"/>
          </a:xfrm>
          <a:prstGeom prst="can">
            <a:avLst>
              <a:gd name="adj" fmla="val 86765"/>
            </a:avLst>
          </a:prstGeom>
          <a:solidFill>
            <a:schemeClr val="accent1"/>
          </a:solidFill>
          <a:ln w="9525">
            <a:solidFill>
              <a:schemeClr val="tx1"/>
            </a:solidFill>
            <a:round/>
            <a:headEnd/>
            <a:tailEnd/>
          </a:ln>
          <a:effectLst/>
        </p:spPr>
        <p:txBody>
          <a:bodyPr wrap="none" anchor="ctr"/>
          <a:lstStyle/>
          <a:p>
            <a:endParaRPr lang="en-GB" dirty="0"/>
          </a:p>
        </p:txBody>
      </p:sp>
      <p:sp>
        <p:nvSpPr>
          <p:cNvPr id="17" name="AutoShape 21"/>
          <p:cNvSpPr>
            <a:spLocks noChangeArrowheads="1"/>
          </p:cNvSpPr>
          <p:nvPr/>
        </p:nvSpPr>
        <p:spPr bwMode="auto">
          <a:xfrm rot="5400000">
            <a:off x="1631659" y="1136709"/>
            <a:ext cx="176170" cy="2248252"/>
          </a:xfrm>
          <a:prstGeom prst="can">
            <a:avLst>
              <a:gd name="adj" fmla="val 86765"/>
            </a:avLst>
          </a:prstGeom>
          <a:solidFill>
            <a:schemeClr val="bg1">
              <a:lumMod val="85000"/>
            </a:schemeClr>
          </a:solidFill>
          <a:ln w="9525">
            <a:solidFill>
              <a:schemeClr val="tx1"/>
            </a:solidFill>
            <a:prstDash val="dash"/>
            <a:round/>
            <a:headEnd/>
            <a:tailEnd/>
          </a:ln>
          <a:effectLst/>
        </p:spPr>
        <p:txBody>
          <a:bodyPr wrap="none" anchor="ctr"/>
          <a:lstStyle/>
          <a:p>
            <a:endParaRPr lang="en-GB" dirty="0"/>
          </a:p>
        </p:txBody>
      </p:sp>
      <p:sp>
        <p:nvSpPr>
          <p:cNvPr id="18" name="TextBox 17"/>
          <p:cNvSpPr txBox="1"/>
          <p:nvPr/>
        </p:nvSpPr>
        <p:spPr>
          <a:xfrm>
            <a:off x="637563" y="2139193"/>
            <a:ext cx="2122415" cy="246221"/>
          </a:xfrm>
          <a:prstGeom prst="rect">
            <a:avLst/>
          </a:prstGeom>
          <a:noFill/>
        </p:spPr>
        <p:txBody>
          <a:bodyPr wrap="square" rtlCol="0">
            <a:spAutoFit/>
          </a:bodyPr>
          <a:lstStyle/>
          <a:p>
            <a:r>
              <a:rPr lang="en-GB" sz="1000" b="1" dirty="0" smtClean="0"/>
              <a:t>Internet PDN Connection &lt;DB&gt;</a:t>
            </a:r>
            <a:endParaRPr lang="en-GB" sz="1000" b="1" dirty="0"/>
          </a:p>
        </p:txBody>
      </p:sp>
      <p:sp>
        <p:nvSpPr>
          <p:cNvPr id="19" name="TextBox 18"/>
          <p:cNvSpPr txBox="1"/>
          <p:nvPr/>
        </p:nvSpPr>
        <p:spPr>
          <a:xfrm>
            <a:off x="2801924" y="2080469"/>
            <a:ext cx="947956" cy="400110"/>
          </a:xfrm>
          <a:prstGeom prst="rect">
            <a:avLst/>
          </a:prstGeom>
          <a:noFill/>
        </p:spPr>
        <p:txBody>
          <a:bodyPr wrap="square" rtlCol="0">
            <a:spAutoFit/>
          </a:bodyPr>
          <a:lstStyle/>
          <a:p>
            <a:r>
              <a:rPr lang="en-GB" sz="1000" b="1" dirty="0" smtClean="0">
                <a:solidFill>
                  <a:srgbClr val="FF0000"/>
                </a:solidFill>
              </a:rPr>
              <a:t>Locally Deactivated</a:t>
            </a:r>
            <a:endParaRPr lang="en-GB" sz="1000" b="1" dirty="0">
              <a:solidFill>
                <a:srgbClr val="FF0000"/>
              </a:solidFill>
            </a:endParaRPr>
          </a:p>
        </p:txBody>
      </p:sp>
      <p:sp>
        <p:nvSpPr>
          <p:cNvPr id="20" name="TextBox 19"/>
          <p:cNvSpPr txBox="1"/>
          <p:nvPr/>
        </p:nvSpPr>
        <p:spPr>
          <a:xfrm>
            <a:off x="5679345" y="2139193"/>
            <a:ext cx="2239861" cy="246221"/>
          </a:xfrm>
          <a:prstGeom prst="rect">
            <a:avLst/>
          </a:prstGeom>
          <a:noFill/>
        </p:spPr>
        <p:txBody>
          <a:bodyPr wrap="square" rtlCol="0">
            <a:spAutoFit/>
          </a:bodyPr>
          <a:lstStyle/>
          <a:p>
            <a:r>
              <a:rPr lang="en-GB" sz="1000" b="1" dirty="0" smtClean="0"/>
              <a:t>Internet PDN Connection &lt;DB&gt;</a:t>
            </a:r>
            <a:endParaRPr lang="en-GB" sz="1000" b="1" dirty="0"/>
          </a:p>
        </p:txBody>
      </p:sp>
      <p:sp>
        <p:nvSpPr>
          <p:cNvPr id="21" name="TextBox 20"/>
          <p:cNvSpPr txBox="1"/>
          <p:nvPr/>
        </p:nvSpPr>
        <p:spPr>
          <a:xfrm>
            <a:off x="59269" y="5437611"/>
            <a:ext cx="1176864" cy="553998"/>
          </a:xfrm>
          <a:prstGeom prst="rect">
            <a:avLst/>
          </a:prstGeom>
          <a:solidFill>
            <a:srgbClr val="FFFF00"/>
          </a:solidFill>
        </p:spPr>
        <p:txBody>
          <a:bodyPr wrap="square" rtlCol="0">
            <a:spAutoFit/>
          </a:bodyPr>
          <a:lstStyle/>
          <a:p>
            <a:r>
              <a:rPr lang="en-GB" sz="1000" b="1" dirty="0" smtClean="0"/>
              <a:t>UE implements abnormal behaviour</a:t>
            </a:r>
            <a:endParaRPr lang="en-GB" sz="1000" b="1" dirty="0"/>
          </a:p>
        </p:txBody>
      </p:sp>
      <p:cxnSp>
        <p:nvCxnSpPr>
          <p:cNvPr id="22" name="Straight Arrow Connector 21"/>
          <p:cNvCxnSpPr/>
          <p:nvPr/>
        </p:nvCxnSpPr>
        <p:spPr>
          <a:xfrm>
            <a:off x="1236134" y="5743477"/>
            <a:ext cx="43558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64633" y="5994444"/>
            <a:ext cx="0" cy="567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93793" y="6204318"/>
            <a:ext cx="818548" cy="246221"/>
          </a:xfrm>
          <a:prstGeom prst="rect">
            <a:avLst/>
          </a:prstGeom>
          <a:solidFill>
            <a:schemeClr val="accent2">
              <a:lumMod val="20000"/>
              <a:lumOff val="80000"/>
            </a:schemeClr>
          </a:solidFill>
        </p:spPr>
        <p:txBody>
          <a:bodyPr wrap="square" rtlCol="0">
            <a:spAutoFit/>
          </a:bodyPr>
          <a:lstStyle/>
          <a:p>
            <a:r>
              <a:rPr lang="en-GB" sz="1000" b="1" dirty="0" smtClean="0"/>
              <a:t>Re-attach</a:t>
            </a:r>
            <a:endParaRPr lang="en-GB" sz="1000" b="1" dirty="0"/>
          </a:p>
        </p:txBody>
      </p:sp>
      <p:cxnSp>
        <p:nvCxnSpPr>
          <p:cNvPr id="26" name="Straight Arrow Connector 25"/>
          <p:cNvCxnSpPr/>
          <p:nvPr/>
        </p:nvCxnSpPr>
        <p:spPr>
          <a:xfrm>
            <a:off x="160867" y="6560880"/>
            <a:ext cx="1518261"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687847" y="6561639"/>
            <a:ext cx="5012363" cy="0"/>
          </a:xfrm>
          <a:prstGeom prst="straightConnector1">
            <a:avLst/>
          </a:prstGeom>
          <a:ln w="19050">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TextBox 11"/>
          <p:cNvSpPr txBox="1">
            <a:spLocks noChangeArrowheads="1"/>
          </p:cNvSpPr>
          <p:nvPr/>
        </p:nvSpPr>
        <p:spPr bwMode="auto">
          <a:xfrm>
            <a:off x="1930813" y="6156523"/>
            <a:ext cx="3767256" cy="246221"/>
          </a:xfrm>
          <a:prstGeom prst="rect">
            <a:avLst/>
          </a:prstGeom>
          <a:noFill/>
          <a:ln w="9525">
            <a:noFill/>
            <a:miter lim="800000"/>
            <a:headEnd/>
            <a:tailEnd/>
          </a:ln>
        </p:spPr>
        <p:txBody>
          <a:bodyPr wrap="square">
            <a:spAutoFit/>
          </a:bodyPr>
          <a:lstStyle/>
          <a:p>
            <a:pPr algn="ctr"/>
            <a:r>
              <a:rPr lang="en-GB" sz="1000" b="1" dirty="0" smtClean="0">
                <a:cs typeface="Arial" pitchFamily="34" charset="0"/>
              </a:rPr>
              <a:t>ATTACH</a:t>
            </a:r>
            <a:endParaRPr lang="en-GB" sz="1000" dirty="0" smtClean="0">
              <a:cs typeface="Arial" pitchFamily="34" charset="0"/>
            </a:endParaRPr>
          </a:p>
        </p:txBody>
      </p:sp>
      <p:sp>
        <p:nvSpPr>
          <p:cNvPr id="29" name="Rounded Rectangle 28"/>
          <p:cNvSpPr/>
          <p:nvPr/>
        </p:nvSpPr>
        <p:spPr>
          <a:xfrm>
            <a:off x="800048" y="3578910"/>
            <a:ext cx="6913784" cy="1883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dirty="0" smtClean="0">
                <a:solidFill>
                  <a:schemeClr val="tx1"/>
                </a:solidFill>
              </a:rPr>
              <a:t>Paging and Service Request to move UE to CONNECTED mode</a:t>
            </a:r>
            <a:endParaRPr lang="en-GB" sz="1000" b="1" dirty="0">
              <a:solidFill>
                <a:schemeClr val="tx1"/>
              </a:solidFill>
            </a:endParaRPr>
          </a:p>
        </p:txBody>
      </p:sp>
      <p:sp>
        <p:nvSpPr>
          <p:cNvPr id="30" name="TextBox 29"/>
          <p:cNvSpPr txBox="1"/>
          <p:nvPr/>
        </p:nvSpPr>
        <p:spPr>
          <a:xfrm>
            <a:off x="5190067" y="5857193"/>
            <a:ext cx="2980265" cy="553998"/>
          </a:xfrm>
          <a:prstGeom prst="rect">
            <a:avLst/>
          </a:prstGeom>
          <a:solidFill>
            <a:srgbClr val="FFFF00"/>
          </a:solidFill>
        </p:spPr>
        <p:txBody>
          <a:bodyPr wrap="square" rtlCol="0">
            <a:spAutoFit/>
          </a:bodyPr>
          <a:lstStyle/>
          <a:p>
            <a:r>
              <a:rPr lang="en-GB" sz="1000" b="1" dirty="0" smtClean="0"/>
              <a:t>Network implements usual processing on receiving DETACH to clean up and claim back resources</a:t>
            </a:r>
            <a:endParaRPr lang="en-GB" sz="1000" b="1" dirty="0"/>
          </a:p>
        </p:txBody>
      </p:sp>
      <p:sp>
        <p:nvSpPr>
          <p:cNvPr id="31" name="TextBox 30"/>
          <p:cNvSpPr txBox="1"/>
          <p:nvPr/>
        </p:nvSpPr>
        <p:spPr>
          <a:xfrm>
            <a:off x="570602" y="3977184"/>
            <a:ext cx="2197915" cy="400110"/>
          </a:xfrm>
          <a:prstGeom prst="rect">
            <a:avLst/>
          </a:prstGeom>
          <a:solidFill>
            <a:srgbClr val="FFFF00"/>
          </a:solidFill>
        </p:spPr>
        <p:txBody>
          <a:bodyPr wrap="square" rtlCol="0">
            <a:spAutoFit/>
          </a:bodyPr>
          <a:lstStyle/>
          <a:p>
            <a:pPr algn="ctr"/>
            <a:r>
              <a:rPr lang="en-GB" sz="1000" b="1" dirty="0" smtClean="0"/>
              <a:t>Bearers not synchronised by SERVICE REQUEST</a:t>
            </a:r>
            <a:endParaRPr lang="en-GB" sz="1000" b="1" dirty="0"/>
          </a:p>
        </p:txBody>
      </p:sp>
      <p:sp>
        <p:nvSpPr>
          <p:cNvPr id="32" name="TextBox 11"/>
          <p:cNvSpPr txBox="1">
            <a:spLocks noChangeArrowheads="1"/>
          </p:cNvSpPr>
          <p:nvPr/>
        </p:nvSpPr>
        <p:spPr bwMode="auto">
          <a:xfrm>
            <a:off x="2167802" y="5490064"/>
            <a:ext cx="3767256" cy="246221"/>
          </a:xfrm>
          <a:prstGeom prst="rect">
            <a:avLst/>
          </a:prstGeom>
          <a:noFill/>
          <a:ln w="9525">
            <a:noFill/>
            <a:miter lim="800000"/>
            <a:headEnd/>
            <a:tailEnd/>
          </a:ln>
        </p:spPr>
        <p:txBody>
          <a:bodyPr wrap="square">
            <a:spAutoFit/>
          </a:bodyPr>
          <a:lstStyle/>
          <a:p>
            <a:pPr algn="ctr"/>
            <a:r>
              <a:rPr lang="en-GB" sz="1000" b="1" dirty="0" smtClean="0">
                <a:cs typeface="Arial" pitchFamily="34" charset="0"/>
              </a:rPr>
              <a:t>DETACH REQUEST </a:t>
            </a:r>
            <a:r>
              <a:rPr lang="en-GB" sz="1000" i="1" dirty="0" smtClean="0">
                <a:cs typeface="Arial" pitchFamily="34" charset="0"/>
              </a:rPr>
              <a:t>(ACCEPT not shown for brevity) </a:t>
            </a:r>
          </a:p>
        </p:txBody>
      </p:sp>
      <p:sp>
        <p:nvSpPr>
          <p:cNvPr id="39" name="TextBox 38"/>
          <p:cNvSpPr txBox="1"/>
          <p:nvPr/>
        </p:nvSpPr>
        <p:spPr>
          <a:xfrm>
            <a:off x="6776828" y="4120812"/>
            <a:ext cx="1629174" cy="400110"/>
          </a:xfrm>
          <a:prstGeom prst="rect">
            <a:avLst/>
          </a:prstGeom>
          <a:solidFill>
            <a:srgbClr val="FFFF00"/>
          </a:solidFill>
        </p:spPr>
        <p:txBody>
          <a:bodyPr wrap="square" rtlCol="0">
            <a:spAutoFit/>
          </a:bodyPr>
          <a:lstStyle/>
          <a:p>
            <a:r>
              <a:rPr lang="en-GB" sz="1000" b="1" dirty="0" smtClean="0"/>
              <a:t>Network deactivation of IMS PDN Connection</a:t>
            </a:r>
            <a:endParaRPr lang="en-GB" sz="1000" b="1" dirty="0"/>
          </a:p>
        </p:txBody>
      </p:sp>
      <p:sp>
        <p:nvSpPr>
          <p:cNvPr id="40" name="TextBox 39"/>
          <p:cNvSpPr txBox="1"/>
          <p:nvPr/>
        </p:nvSpPr>
        <p:spPr>
          <a:xfrm>
            <a:off x="6669249" y="4522404"/>
            <a:ext cx="503338" cy="246221"/>
          </a:xfrm>
          <a:prstGeom prst="rect">
            <a:avLst/>
          </a:prstGeom>
          <a:noFill/>
        </p:spPr>
        <p:txBody>
          <a:bodyPr wrap="square" rtlCol="0">
            <a:spAutoFit/>
          </a:bodyPr>
          <a:lstStyle/>
          <a:p>
            <a:r>
              <a:rPr lang="en-GB" sz="1000" b="1" dirty="0" smtClean="0"/>
              <a:t>ESM</a:t>
            </a:r>
            <a:endParaRPr lang="en-GB" sz="1000" b="1" dirty="0"/>
          </a:p>
        </p:txBody>
      </p:sp>
      <p:sp>
        <p:nvSpPr>
          <p:cNvPr id="41" name="TextBox 40"/>
          <p:cNvSpPr txBox="1"/>
          <p:nvPr/>
        </p:nvSpPr>
        <p:spPr>
          <a:xfrm>
            <a:off x="6669249" y="5588898"/>
            <a:ext cx="503338" cy="246221"/>
          </a:xfrm>
          <a:prstGeom prst="rect">
            <a:avLst/>
          </a:prstGeom>
          <a:noFill/>
        </p:spPr>
        <p:txBody>
          <a:bodyPr wrap="square" rtlCol="0">
            <a:spAutoFit/>
          </a:bodyPr>
          <a:lstStyle/>
          <a:p>
            <a:r>
              <a:rPr lang="en-GB" sz="1000" b="1" dirty="0" smtClean="0"/>
              <a:t>EMM</a:t>
            </a:r>
            <a:endParaRPr lang="en-GB" sz="1000" b="1" dirty="0"/>
          </a:p>
        </p:txBody>
      </p:sp>
      <p:sp>
        <p:nvSpPr>
          <p:cNvPr id="42" name="Explosion 2 41"/>
          <p:cNvSpPr/>
          <p:nvPr/>
        </p:nvSpPr>
        <p:spPr>
          <a:xfrm rot="1450396">
            <a:off x="1354666" y="4902243"/>
            <a:ext cx="651934" cy="533401"/>
          </a:xfrm>
          <a:prstGeom prst="irregularSeal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2060740" y="4925470"/>
            <a:ext cx="2443526" cy="400110"/>
          </a:xfrm>
          <a:prstGeom prst="rect">
            <a:avLst/>
          </a:prstGeom>
          <a:solidFill>
            <a:srgbClr val="FF0000"/>
          </a:solidFill>
        </p:spPr>
        <p:txBody>
          <a:bodyPr wrap="square" rtlCol="0">
            <a:spAutoFit/>
          </a:bodyPr>
          <a:lstStyle/>
          <a:p>
            <a:pPr algn="ctr"/>
            <a:r>
              <a:rPr lang="en-GB" sz="1000" b="1" dirty="0" smtClean="0"/>
              <a:t>UE detects network is attempting to deactivate the last PDN connection</a:t>
            </a:r>
            <a:endParaRPr lang="en-GB" sz="1000" b="1" dirty="0"/>
          </a:p>
        </p:txBody>
      </p:sp>
      <p:sp>
        <p:nvSpPr>
          <p:cNvPr id="44" name="TextBox 43"/>
          <p:cNvSpPr txBox="1"/>
          <p:nvPr/>
        </p:nvSpPr>
        <p:spPr>
          <a:xfrm>
            <a:off x="570606" y="2487049"/>
            <a:ext cx="2197915" cy="707886"/>
          </a:xfrm>
          <a:prstGeom prst="rect">
            <a:avLst/>
          </a:prstGeom>
          <a:solidFill>
            <a:srgbClr val="FFC000"/>
          </a:solidFill>
        </p:spPr>
        <p:txBody>
          <a:bodyPr wrap="square" rtlCol="0">
            <a:spAutoFit/>
          </a:bodyPr>
          <a:lstStyle/>
          <a:p>
            <a:pPr algn="ctr"/>
            <a:r>
              <a:rPr lang="en-GB" sz="1000" b="1" dirty="0" smtClean="0"/>
              <a:t>TAU cannot be sent to synchronise the EPS bearers due to AC barring for originating calls</a:t>
            </a:r>
            <a:endParaRPr lang="en-GB" sz="1000" b="1" dirty="0"/>
          </a:p>
        </p:txBody>
      </p:sp>
      <p:sp>
        <p:nvSpPr>
          <p:cNvPr id="45" name="TextBox 44"/>
          <p:cNvSpPr txBox="1"/>
          <p:nvPr/>
        </p:nvSpPr>
        <p:spPr>
          <a:xfrm>
            <a:off x="3059807" y="2724117"/>
            <a:ext cx="3425660" cy="553998"/>
          </a:xfrm>
          <a:prstGeom prst="rect">
            <a:avLst/>
          </a:prstGeom>
          <a:solidFill>
            <a:srgbClr val="FFC000"/>
          </a:solidFill>
          <a:ln w="12700">
            <a:solidFill>
              <a:schemeClr val="tx1"/>
            </a:solidFill>
          </a:ln>
        </p:spPr>
        <p:txBody>
          <a:bodyPr wrap="square" rtlCol="0">
            <a:spAutoFit/>
          </a:bodyPr>
          <a:lstStyle/>
          <a:p>
            <a:pPr algn="ctr"/>
            <a:r>
              <a:rPr lang="en-GB" sz="1000" b="1" dirty="0" smtClean="0"/>
              <a:t>TS 24.301 subclause 5.6.1.6 a) says </a:t>
            </a:r>
            <a:r>
              <a:rPr lang="en-GB" sz="1000" b="1" dirty="0" smtClean="0">
                <a:latin typeface="Times New Roman" pitchFamily="18" charset="0"/>
              </a:rPr>
              <a:t>“</a:t>
            </a:r>
            <a:r>
              <a:rPr lang="en-GB" sz="1000" dirty="0" smtClean="0">
                <a:latin typeface="Times New Roman" pitchFamily="18" charset="0"/>
              </a:rPr>
              <a:t>If the service request procedure is started in response to a paging request from the network, access class barring is not applicable.”</a:t>
            </a:r>
            <a:endParaRPr lang="en-GB" sz="1000" b="1" dirty="0">
              <a:latin typeface="Times New Roman" pitchFamily="18" charset="0"/>
            </a:endParaRPr>
          </a:p>
        </p:txBody>
      </p:sp>
      <p:cxnSp>
        <p:nvCxnSpPr>
          <p:cNvPr id="48" name="Straight Arrow Connector 47"/>
          <p:cNvCxnSpPr>
            <a:endCxn id="29" idx="0"/>
          </p:cNvCxnSpPr>
          <p:nvPr/>
        </p:nvCxnSpPr>
        <p:spPr>
          <a:xfrm flipH="1">
            <a:off x="4256940" y="3285809"/>
            <a:ext cx="94927" cy="293101"/>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Analyses and Conclusions</a:t>
            </a:r>
            <a:endParaRPr lang="en-GB" dirty="0"/>
          </a:p>
        </p:txBody>
      </p:sp>
      <p:sp>
        <p:nvSpPr>
          <p:cNvPr id="3" name="Vertical Text Placeholder 2"/>
          <p:cNvSpPr>
            <a:spLocks noGrp="1"/>
          </p:cNvSpPr>
          <p:nvPr>
            <p:ph type="body" orient="vert" idx="1"/>
          </p:nvPr>
        </p:nvSpPr>
        <p:spPr>
          <a:xfrm>
            <a:off x="457200" y="1196974"/>
            <a:ext cx="8229600" cy="5178425"/>
          </a:xfrm>
        </p:spPr>
        <p:txBody>
          <a:bodyPr vert="horz"/>
          <a:lstStyle/>
          <a:p>
            <a:pPr latinLnBrk="0"/>
            <a:r>
              <a:rPr lang="en-GB" sz="1800" dirty="0" smtClean="0"/>
              <a:t>TAU sent to synchronise the bearers removes the issue solved by C1-131464 when the UE is in coverage and when the UE does not have AC barring (assuming this principle is agreed).</a:t>
            </a:r>
          </a:p>
          <a:p>
            <a:pPr latinLnBrk="0"/>
            <a:r>
              <a:rPr lang="en-GB" sz="1800" dirty="0" smtClean="0"/>
              <a:t>When UE is out of coverage, TAU cannot be sent and the network initiated deactivation will fail.</a:t>
            </a:r>
          </a:p>
          <a:p>
            <a:pPr lvl="1" latinLnBrk="0"/>
            <a:r>
              <a:rPr lang="en-GB" sz="1600" dirty="0" smtClean="0"/>
              <a:t>Do not intend to cover the case of UE returning to service at the point the deactivation request is sent (very rare).</a:t>
            </a:r>
          </a:p>
          <a:p>
            <a:pPr latinLnBrk="0"/>
            <a:r>
              <a:rPr lang="en-GB" sz="1800" dirty="0" smtClean="0"/>
              <a:t>However, AC barring is not applicable for the case of Service Request when Paging request is sent</a:t>
            </a:r>
          </a:p>
          <a:p>
            <a:pPr lvl="1" latinLnBrk="0"/>
            <a:r>
              <a:rPr lang="en-GB" sz="1600" dirty="0" smtClean="0"/>
              <a:t>Note: in the case of rejection of the establishment of the NAS signalling connection when trigger for Service Request was due to Paging received, the Service Request is not started, but may be started if still necessary i.e. </a:t>
            </a:r>
            <a:r>
              <a:rPr lang="en-GB" sz="1600" i="1" dirty="0" smtClean="0"/>
              <a:t>when access for "terminating calls" is granted or because of a cell change.</a:t>
            </a:r>
            <a:endParaRPr lang="en-GB" sz="1600" dirty="0" smtClean="0"/>
          </a:p>
          <a:p>
            <a:pPr latinLnBrk="0"/>
            <a:r>
              <a:rPr lang="en-GB" sz="1800" dirty="0" smtClean="0"/>
              <a:t>Assuming agreement of a revision of C1-131772, there are cases that warrant the need for the solution in C1-131464.</a:t>
            </a:r>
          </a:p>
          <a:p>
            <a:pPr latinLnBrk="0"/>
            <a:r>
              <a:rPr lang="en-GB" sz="1800" dirty="0" smtClean="0"/>
              <a:t>Action for CT1: </a:t>
            </a:r>
          </a:p>
          <a:p>
            <a:pPr lvl="1" latinLnBrk="0"/>
            <a:r>
              <a:rPr lang="en-GB" sz="1800" b="1" dirty="0" smtClean="0"/>
              <a:t>Do nothing further. Maintain agreement of C1-131464 irrespective of any agreement of revision of C1-131772.</a:t>
            </a:r>
          </a:p>
          <a:p>
            <a:pPr latinLnBrk="0">
              <a:buNone/>
            </a:pPr>
            <a:endParaRPr lang="en-GB" sz="1600" dirty="0" smtClean="0"/>
          </a:p>
        </p:txBody>
      </p:sp>
      <p:sp>
        <p:nvSpPr>
          <p:cNvPr id="5" name="Slide Number Placeholder 4"/>
          <p:cNvSpPr>
            <a:spLocks noGrp="1"/>
          </p:cNvSpPr>
          <p:nvPr>
            <p:ph type="sldNum" sz="quarter" idx="11"/>
          </p:nvPr>
        </p:nvSpPr>
        <p:spPr/>
        <p:txBody>
          <a:bodyPr/>
          <a:lstStyle/>
          <a:p>
            <a:pPr>
              <a:defRPr/>
            </a:pPr>
            <a:fld id="{9A661EA0-8A65-476F-BB2E-A30F0D88075F}" type="slidenum">
              <a:rPr lang="en-US" altLang="ko-KR" smtClean="0"/>
              <a:pPr>
                <a:defRPr/>
              </a:pPr>
              <a:t>4</a:t>
            </a:fld>
            <a:endParaRPr lang="en-US" altLang="ko-KR"/>
          </a:p>
        </p:txBody>
      </p:sp>
    </p:spTree>
  </p:cSld>
  <p:clrMapOvr>
    <a:masterClrMapping/>
  </p:clrMapOvr>
</p:sld>
</file>

<file path=ppt/theme/theme1.xml><?xml version="1.0" encoding="utf-8"?>
<a:theme xmlns:a="http://schemas.openxmlformats.org/drawingml/2006/main" name="기본 디자인">
  <a:themeElements>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기본 디자인">
      <a:majorFont>
        <a:latin typeface="Arial"/>
        <a:ea typeface="굴림"/>
        <a:cs typeface=""/>
      </a:majorFont>
      <a:minorFont>
        <a:latin typeface="Arial"/>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12730</TotalTime>
  <Words>796</Words>
  <Application>Microsoft Office PowerPoint</Application>
  <PresentationFormat>On-screen Show (4:3)</PresentationFormat>
  <Paragraphs>77</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기본 디자인</vt:lpstr>
      <vt:lpstr>DISCUSSION: Justification for agreed CR C1-131464  “EPS bearer deactivation procedure during EPS bearer context unsynchronization”  Agenda Item 12.8</vt:lpstr>
      <vt:lpstr>Slide 1</vt:lpstr>
      <vt:lpstr>Further considerations after agreement</vt:lpstr>
      <vt:lpstr>UE in coverage, AC barring for “originating calls”</vt:lpstr>
      <vt:lpstr>Analyses and Conclusions</vt:lpstr>
    </vt:vector>
  </TitlesOfParts>
  <Company>samsung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dc:title>
  <dc:creator>Samsung</dc:creator>
  <cp:lastModifiedBy>rkk</cp:lastModifiedBy>
  <cp:revision>601</cp:revision>
  <dcterms:created xsi:type="dcterms:W3CDTF">2006-04-19T02:44:13Z</dcterms:created>
  <dcterms:modified xsi:type="dcterms:W3CDTF">2013-05-12T10:20:11Z</dcterms:modified>
</cp:coreProperties>
</file>