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473" r:id="rId2"/>
    <p:sldId id="487" r:id="rId3"/>
    <p:sldId id="482" r:id="rId4"/>
    <p:sldId id="488" r:id="rId5"/>
    <p:sldId id="485" r:id="rId6"/>
    <p:sldId id="486" r:id="rId7"/>
    <p:sldId id="492" r:id="rId8"/>
    <p:sldId id="489" r:id="rId9"/>
    <p:sldId id="490" r:id="rId10"/>
    <p:sldId id="491" r:id="rId11"/>
  </p:sldIdLst>
  <p:sldSz cx="9144000" cy="6858000" type="screen4x3"/>
  <p:notesSz cx="6858000" cy="9296400"/>
  <p:embeddedFontLst>
    <p:embeddedFont>
      <p:font typeface="ＭＳ Ｐゴシック" pitchFamily="34" charset="-128"/>
      <p:regular r:id="rId13"/>
    </p:embeddedFont>
    <p:embeddedFont>
      <p:font typeface="Ciscolight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ian Blatnik" initials="BB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5153"/>
    <a:srgbClr val="1F8BAE"/>
    <a:srgbClr val="1F83AE"/>
    <a:srgbClr val="33CC33"/>
    <a:srgbClr val="669900"/>
    <a:srgbClr val="96CA4B"/>
    <a:srgbClr val="006031"/>
    <a:srgbClr val="02209E"/>
    <a:srgbClr val="E7EFF8"/>
    <a:srgbClr val="CBDDF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88" autoAdjust="0"/>
    <p:restoredTop sz="97125" autoAdjust="0"/>
  </p:normalViewPr>
  <p:slideViewPr>
    <p:cSldViewPr>
      <p:cViewPr>
        <p:scale>
          <a:sx n="80" d="100"/>
          <a:sy n="80" d="100"/>
        </p:scale>
        <p:origin x="-638" y="-134"/>
      </p:cViewPr>
      <p:guideLst>
        <p:guide orient="horz" pos="4296"/>
        <p:guide pos="-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193FE1-5441-254D-AD77-5F5C9E12FE4C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E09D92-CC38-5849-A941-E0D0279AE42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charset="0"/>
              <a:ea typeface="ＭＳ Ｐゴシック" charset="-128"/>
            </a:endParaRP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E64905-11AC-4565-9071-96E4EE06D5DB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rgbClr val="02209E"/>
                </a:solidFill>
              </a:rPr>
              <a:t>CUCM </a:t>
            </a:r>
            <a:r>
              <a:rPr lang="en-US" sz="1200" dirty="0" err="1" smtClean="0">
                <a:solidFill>
                  <a:srgbClr val="02209E"/>
                </a:solidFill>
              </a:rPr>
              <a:t>config</a:t>
            </a:r>
            <a:r>
              <a:rPr lang="en-US" sz="1200" dirty="0" smtClean="0">
                <a:solidFill>
                  <a:srgbClr val="02209E"/>
                </a:solidFill>
              </a:rPr>
              <a:t>:</a:t>
            </a:r>
          </a:p>
          <a:p>
            <a:r>
              <a:rPr lang="en-US" sz="1200" dirty="0" smtClean="0">
                <a:solidFill>
                  <a:srgbClr val="02209E"/>
                </a:solidFill>
              </a:rPr>
              <a:t>2142221000 remote </a:t>
            </a:r>
            <a:r>
              <a:rPr lang="en-US" sz="1200" dirty="0" err="1" smtClean="0">
                <a:solidFill>
                  <a:srgbClr val="02209E"/>
                </a:solidFill>
              </a:rPr>
              <a:t>dest</a:t>
            </a:r>
            <a:r>
              <a:rPr lang="en-US" sz="1200" dirty="0" smtClean="0">
                <a:solidFill>
                  <a:srgbClr val="02209E"/>
                </a:solidFill>
              </a:rPr>
              <a:t>/IMS-UE</a:t>
            </a:r>
          </a:p>
          <a:p>
            <a:r>
              <a:rPr lang="en-US" sz="1200" dirty="0" smtClean="0">
                <a:solidFill>
                  <a:srgbClr val="02209E"/>
                </a:solidFill>
              </a:rPr>
              <a:t>5551001 : DN (with transformations 972 </a:t>
            </a:r>
            <a:r>
              <a:rPr lang="en-US" sz="900" dirty="0" smtClean="0">
                <a:solidFill>
                  <a:srgbClr val="02209E"/>
                </a:solidFill>
              </a:rPr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09D92-CC38-5849-A941-E0D0279AE42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CUCM </a:t>
            </a:r>
            <a:r>
              <a:rPr lang="en-US" sz="1200" dirty="0" err="1" smtClean="0"/>
              <a:t>config</a:t>
            </a:r>
            <a:r>
              <a:rPr lang="en-US" sz="1200" dirty="0" smtClean="0"/>
              <a:t>:</a:t>
            </a:r>
          </a:p>
          <a:p>
            <a:r>
              <a:rPr lang="en-US" sz="1200" dirty="0" smtClean="0"/>
              <a:t>2142221000 remote </a:t>
            </a:r>
            <a:r>
              <a:rPr lang="en-US" sz="1200" dirty="0" err="1" smtClean="0"/>
              <a:t>dest</a:t>
            </a:r>
            <a:r>
              <a:rPr lang="en-US" sz="1200" dirty="0" smtClean="0"/>
              <a:t>/IMS-UE</a:t>
            </a:r>
          </a:p>
          <a:p>
            <a:r>
              <a:rPr lang="en-US" sz="1200" dirty="0" smtClean="0"/>
              <a:t>2142221001: Not a remote </a:t>
            </a:r>
            <a:r>
              <a:rPr lang="en-US" sz="1200" dirty="0" err="1" smtClean="0"/>
              <a:t>dest</a:t>
            </a:r>
            <a:r>
              <a:rPr lang="en-US" sz="1200" dirty="0" smtClean="0"/>
              <a:t>/IMS-UE</a:t>
            </a:r>
            <a:endParaRPr lang="en-US" sz="9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09D92-CC38-5849-A941-E0D0279AE42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CUCM </a:t>
            </a:r>
            <a:r>
              <a:rPr lang="en-US" sz="1200" dirty="0" err="1" smtClean="0"/>
              <a:t>config</a:t>
            </a:r>
            <a:r>
              <a:rPr lang="en-US" sz="1200" dirty="0" smtClean="0"/>
              <a:t>:</a:t>
            </a:r>
          </a:p>
          <a:p>
            <a:r>
              <a:rPr lang="en-US" sz="1200" dirty="0" smtClean="0"/>
              <a:t>2142221000 remote </a:t>
            </a:r>
            <a:r>
              <a:rPr lang="en-US" sz="1200" dirty="0" err="1" smtClean="0"/>
              <a:t>dest</a:t>
            </a:r>
            <a:r>
              <a:rPr lang="en-US" sz="1200" dirty="0" smtClean="0"/>
              <a:t>/IMS-UE</a:t>
            </a:r>
          </a:p>
          <a:p>
            <a:r>
              <a:rPr lang="en-US" sz="1200" dirty="0" smtClean="0"/>
              <a:t>2142221001: Not a remote </a:t>
            </a:r>
            <a:r>
              <a:rPr lang="en-US" sz="1200" dirty="0" err="1" smtClean="0"/>
              <a:t>dest</a:t>
            </a:r>
            <a:r>
              <a:rPr lang="en-US" sz="1200" dirty="0" smtClean="0"/>
              <a:t>/IMS-UE</a:t>
            </a:r>
            <a:endParaRPr lang="en-US" sz="9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09D92-CC38-5849-A941-E0D0279AE42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rgbClr val="02209E"/>
                </a:solidFill>
              </a:rPr>
              <a:t>CUCM </a:t>
            </a:r>
            <a:r>
              <a:rPr lang="en-US" sz="1200" dirty="0" err="1" smtClean="0">
                <a:solidFill>
                  <a:srgbClr val="02209E"/>
                </a:solidFill>
              </a:rPr>
              <a:t>config</a:t>
            </a:r>
            <a:r>
              <a:rPr lang="en-US" sz="1200" dirty="0" smtClean="0">
                <a:solidFill>
                  <a:srgbClr val="02209E"/>
                </a:solidFill>
              </a:rPr>
              <a:t>:</a:t>
            </a:r>
          </a:p>
          <a:p>
            <a:r>
              <a:rPr lang="en-US" sz="1200" dirty="0" smtClean="0">
                <a:solidFill>
                  <a:srgbClr val="02209E"/>
                </a:solidFill>
              </a:rPr>
              <a:t>2142221000 remote </a:t>
            </a:r>
            <a:r>
              <a:rPr lang="en-US" sz="1200" dirty="0" err="1" smtClean="0">
                <a:solidFill>
                  <a:srgbClr val="02209E"/>
                </a:solidFill>
              </a:rPr>
              <a:t>dest</a:t>
            </a:r>
            <a:r>
              <a:rPr lang="en-US" sz="1200" dirty="0" smtClean="0">
                <a:solidFill>
                  <a:srgbClr val="02209E"/>
                </a:solidFill>
              </a:rPr>
              <a:t>/IMS-UE</a:t>
            </a:r>
          </a:p>
          <a:p>
            <a:r>
              <a:rPr lang="en-US" sz="1200" dirty="0" smtClean="0">
                <a:solidFill>
                  <a:srgbClr val="02209E"/>
                </a:solidFill>
              </a:rPr>
              <a:t>5551001 : DN (with transformations 972 or external number mask</a:t>
            </a:r>
            <a:r>
              <a:rPr lang="en-US" sz="900" dirty="0" smtClean="0">
                <a:solidFill>
                  <a:srgbClr val="02209E"/>
                </a:solidFill>
              </a:rPr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09D92-CC38-5849-A941-E0D0279AE42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rgbClr val="02209E"/>
                </a:solidFill>
              </a:rPr>
              <a:t>CUCM </a:t>
            </a:r>
            <a:r>
              <a:rPr lang="en-US" sz="1200" dirty="0" err="1" smtClean="0">
                <a:solidFill>
                  <a:srgbClr val="02209E"/>
                </a:solidFill>
              </a:rPr>
              <a:t>config</a:t>
            </a:r>
            <a:r>
              <a:rPr lang="en-US" sz="1200" dirty="0" smtClean="0">
                <a:solidFill>
                  <a:srgbClr val="02209E"/>
                </a:solidFill>
              </a:rPr>
              <a:t>:</a:t>
            </a:r>
          </a:p>
          <a:p>
            <a:r>
              <a:rPr lang="en-US" sz="1200" dirty="0" smtClean="0">
                <a:solidFill>
                  <a:srgbClr val="02209E"/>
                </a:solidFill>
              </a:rPr>
              <a:t>2142221000 remote </a:t>
            </a:r>
            <a:r>
              <a:rPr lang="en-US" sz="1200" dirty="0" err="1" smtClean="0">
                <a:solidFill>
                  <a:srgbClr val="02209E"/>
                </a:solidFill>
              </a:rPr>
              <a:t>dest</a:t>
            </a:r>
            <a:r>
              <a:rPr lang="en-US" sz="1200" dirty="0" smtClean="0">
                <a:solidFill>
                  <a:srgbClr val="02209E"/>
                </a:solidFill>
              </a:rPr>
              <a:t>/IMS-UE</a:t>
            </a:r>
          </a:p>
          <a:p>
            <a:r>
              <a:rPr lang="en-US" sz="1200" dirty="0" smtClean="0">
                <a:solidFill>
                  <a:srgbClr val="02209E"/>
                </a:solidFill>
              </a:rPr>
              <a:t>5551001 : DN (with transformations 972 or external number mask</a:t>
            </a:r>
            <a:r>
              <a:rPr lang="en-US" sz="900" dirty="0" smtClean="0">
                <a:solidFill>
                  <a:srgbClr val="02209E"/>
                </a:solidFill>
              </a:rPr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09D92-CC38-5849-A941-E0D0279AE42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animated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 descr="bottom b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5" y="6374862"/>
            <a:ext cx="8477250" cy="171450"/>
          </a:xfrm>
          <a:prstGeom prst="rect">
            <a:avLst/>
          </a:prstGeom>
        </p:spPr>
      </p:pic>
      <p:pic>
        <p:nvPicPr>
          <p:cNvPr id="43" name="Picture 42" descr="bottom b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5" y="6374862"/>
            <a:ext cx="8477250" cy="171450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3405352" y="5948636"/>
            <a:ext cx="599089" cy="11456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460939" y="5948636"/>
            <a:ext cx="472965" cy="1145627"/>
          </a:xfrm>
          <a:prstGeom prst="rect">
            <a:avLst/>
          </a:prstGeom>
          <a:solidFill>
            <a:srgbClr val="6DB344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771697" y="5948636"/>
            <a:ext cx="472965" cy="1145627"/>
          </a:xfrm>
          <a:prstGeom prst="rect">
            <a:avLst/>
          </a:prstGeom>
          <a:solidFill>
            <a:srgbClr val="009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3" name="Rounded Rectangle 32"/>
          <p:cNvSpPr/>
          <p:nvPr/>
        </p:nvSpPr>
        <p:spPr>
          <a:xfrm rot="10800000" flipH="1">
            <a:off x="2856506" y="831272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8" name="Rounded Rectangle 27"/>
          <p:cNvSpPr/>
          <p:nvPr userDrawn="1"/>
        </p:nvSpPr>
        <p:spPr>
          <a:xfrm rot="10800000" flipH="1">
            <a:off x="821966" y="4716780"/>
            <a:ext cx="656314" cy="1507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9" name="Rounded Rectangle 28"/>
          <p:cNvSpPr/>
          <p:nvPr userDrawn="1"/>
        </p:nvSpPr>
        <p:spPr>
          <a:xfrm rot="10800000" flipH="1">
            <a:off x="1332506" y="1981200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0" name="Rounded Rectangle 29"/>
          <p:cNvSpPr/>
          <p:nvPr/>
        </p:nvSpPr>
        <p:spPr>
          <a:xfrm rot="10800000" flipH="1">
            <a:off x="5869870" y="6614159"/>
            <a:ext cx="780312" cy="3319549"/>
          </a:xfrm>
          <a:prstGeom prst="roundRect">
            <a:avLst>
              <a:gd name="adj" fmla="val 50000"/>
            </a:avLst>
          </a:prstGeom>
          <a:solidFill>
            <a:srgbClr val="1F8BAE">
              <a:alpha val="3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1" name="Rounded Rectangle 30"/>
          <p:cNvSpPr/>
          <p:nvPr/>
        </p:nvSpPr>
        <p:spPr>
          <a:xfrm rot="10800000" flipH="1">
            <a:off x="6933206" y="6614160"/>
            <a:ext cx="656314" cy="1507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" name="Rounded Rectangle 33"/>
          <p:cNvSpPr/>
          <p:nvPr/>
        </p:nvSpPr>
        <p:spPr>
          <a:xfrm rot="10800000" flipH="1">
            <a:off x="2191486" y="6719450"/>
            <a:ext cx="662549" cy="63310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5" name="Rounded Rectangle 34"/>
          <p:cNvSpPr/>
          <p:nvPr/>
        </p:nvSpPr>
        <p:spPr>
          <a:xfrm rot="10800000" flipH="1">
            <a:off x="2794161" y="6668595"/>
            <a:ext cx="779356" cy="554631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6" name="Rounded Rectangle 35"/>
          <p:cNvSpPr/>
          <p:nvPr/>
        </p:nvSpPr>
        <p:spPr>
          <a:xfrm rot="10800000" flipH="1">
            <a:off x="4920834" y="1025236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7" name="Rounded Rectangle 36"/>
          <p:cNvSpPr/>
          <p:nvPr/>
        </p:nvSpPr>
        <p:spPr>
          <a:xfrm rot="10800000" flipH="1">
            <a:off x="5391889" y="1731818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8" name="Rounded Rectangle 37"/>
          <p:cNvSpPr/>
          <p:nvPr userDrawn="1"/>
        </p:nvSpPr>
        <p:spPr>
          <a:xfrm rot="10800000" flipH="1">
            <a:off x="341313" y="6708752"/>
            <a:ext cx="780312" cy="33195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4DCAFF">
                  <a:shade val="30000"/>
                  <a:satMod val="115000"/>
                  <a:alpha val="26000"/>
                </a:srgbClr>
              </a:gs>
              <a:gs pos="50000">
                <a:srgbClr val="4DCAFF">
                  <a:shade val="67500"/>
                  <a:satMod val="115000"/>
                </a:srgbClr>
              </a:gs>
              <a:gs pos="100000">
                <a:srgbClr val="4DCA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9" name="Rounded Rectangle 38"/>
          <p:cNvSpPr/>
          <p:nvPr/>
        </p:nvSpPr>
        <p:spPr>
          <a:xfrm rot="10800000" flipH="1">
            <a:off x="8038251" y="8318268"/>
            <a:ext cx="780312" cy="3319549"/>
          </a:xfrm>
          <a:prstGeom prst="round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1" name="Rounded Rectangle 40"/>
          <p:cNvSpPr/>
          <p:nvPr/>
        </p:nvSpPr>
        <p:spPr>
          <a:xfrm rot="10800000" flipH="1">
            <a:off x="8162249" y="1731818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2" name="Rounded Rectangle 41"/>
          <p:cNvSpPr/>
          <p:nvPr/>
        </p:nvSpPr>
        <p:spPr>
          <a:xfrm rot="10800000" flipH="1">
            <a:off x="3770906" y="1981200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0" y="0"/>
            <a:ext cx="9129008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4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02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3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04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4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6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lang="en-US" sz="200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50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48229"/>
            <a:ext cx="8112125" cy="2907239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60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109" name="Rectangle 108"/>
          <p:cNvSpPr/>
          <p:nvPr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10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11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2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grpSp>
        <p:nvGrpSpPr>
          <p:cNvPr id="2" name="Group 67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9" name="Rectangle 68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57" name="Rectangle 56"/>
          <p:cNvSpPr/>
          <p:nvPr userDrawn="1"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9" name="Rectangle 5"/>
          <p:cNvSpPr>
            <a:spLocks noChangeArrowheads="1"/>
          </p:cNvSpPr>
          <p:nvPr userDrawn="1"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60" name="Rectangle 7"/>
          <p:cNvSpPr>
            <a:spLocks noChangeArrowheads="1"/>
          </p:cNvSpPr>
          <p:nvPr userDrawn="1"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6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44444E-6 4.81481E-6 L -4.44444E-6 0.65879 " pathEditMode="relative" rAng="0" ptsTypes="AA">
                                      <p:cBhvr>
                                        <p:cTn id="6" dur="8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8" dur="10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fill="hold" grpId="0" nodeType="withEffect">
                                  <p:stCondLst>
                                    <p:cond delay="1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0 L 1.94444E-6 -1.0081 " pathEditMode="relative" rAng="0" ptsTypes="AA">
                                      <p:cBhvr>
                                        <p:cTn id="10" dur="16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grpId="0" nodeType="withEffect">
                                  <p:stCondLst>
                                    <p:cond delay="13700"/>
                                  </p:stCondLst>
                                  <p:childTnLst>
                                    <p:animMotion origin="layout" path="M 2.77778E-6 4.81481E-6 L 2.77778E-6 -0.34561 " pathEditMode="relative" rAng="0" ptsTypes="AA">
                                      <p:cBhvr>
                                        <p:cTn id="12" dur="10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44444E-6 L -3.88889E-6 1.14467 " pathEditMode="relative" rAng="0" ptsTypes="AA">
                                      <p:cBhvr>
                                        <p:cTn id="14" dur="10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4.16667E-6 0.27476 L 4.16667E-6 -1.26019 " pathEditMode="relative" rAng="0" ptsTypes="AA">
                                      <p:cBhvr>
                                        <p:cTn id="16" dur="12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6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repeatCount="indefinite" accel="50000" decel="50000" autoRev="1" fill="hold" grpId="0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0 L 1.94444E-6 -1.0081 " pathEditMode="relative" rAng="0" ptsTypes="AA">
                                      <p:cBhvr>
                                        <p:cTn id="18" dur="8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20" dur="19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22" dur="82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repeatCount="indefinite" accel="50000" decel="50000" fill="hold" grpId="0" nodeType="withEffect">
                                  <p:stCondLst>
                                    <p:cond delay="5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72222E-6 -2.15822E-6 L -4.72222E-6 -1.32223 " pathEditMode="relative" rAng="0" ptsTypes="AA">
                                      <p:cBhvr>
                                        <p:cTn id="24" dur="1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indefinite" accel="50000" decel="50000" fill="hold" grpId="0" nodeType="withEffect">
                                  <p:stCondLst>
                                    <p:cond delay="1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0 L 1.94444E-6 -1.0081 " pathEditMode="relative" rAng="0" ptsTypes="AA">
                                      <p:cBhvr>
                                        <p:cTn id="26" dur="7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0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repeatCount="indefinite" accel="50000" decel="5000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28" dur="15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1.85185E-6 L 2.77778E-6 0.99305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66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animClr clrSpc="rgb">
                                      <p:cBhvr>
                                        <p:cTn id="33" dur="66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set>
                                      <p:cBhvr>
                                        <p:cTn id="34" dur="66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66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repeatCount="indefinite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" dur="5350" autoRev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animClr clrSpc="rgb">
                                      <p:cBhvr>
                                        <p:cTn id="38" dur="5350" autoRev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set>
                                      <p:cBhvr>
                                        <p:cTn id="39" dur="5350" autoRev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350" autoRev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7" presetClass="emph" presetSubtype="0" repeatCount="indefinite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6650" autoRev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animClr clrSpc="rgb">
                                      <p:cBhvr>
                                        <p:cTn id="43" dur="6650" autoRev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CCCC"/>
                                      </p:to>
                                    </p:animClr>
                                    <p:set>
                                      <p:cBhvr>
                                        <p:cTn id="44" dur="6650" autoRev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6650" autoRev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6" grpId="0" animBg="1"/>
      <p:bldP spid="45" grpId="0" animBg="1"/>
      <p:bldP spid="33" grpId="0" animBg="1"/>
      <p:bldP spid="28" grpId="0" animBg="1"/>
      <p:bldP spid="29" grpId="0" animBg="1"/>
      <p:bldP spid="30" grpId="0" animBg="1"/>
      <p:bldP spid="31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ullet_2-Colum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9702" y="301752"/>
            <a:ext cx="4123944" cy="838200"/>
          </a:xfrm>
        </p:spPr>
        <p:txBody>
          <a:bodyPr vert="horz" lIns="82296" tIns="45720" rIns="82296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200" b="0" kern="1200" spc="-100" baseline="0" dirty="0" smtClean="0"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Two Column</a:t>
            </a:r>
            <a:br>
              <a:rPr lang="en-US" dirty="0" smtClean="0"/>
            </a:br>
            <a:r>
              <a:rPr lang="en-US" dirty="0" smtClean="0"/>
              <a:t>Title Left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818888" y="310896"/>
            <a:ext cx="3895344" cy="841248"/>
          </a:xfrm>
        </p:spPr>
        <p:txBody>
          <a:bodyPr vert="horz" lIns="82296" tIns="45720" rIns="82296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200" b="0" kern="1200" spc="-100" baseline="0" dirty="0"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Two Column</a:t>
            </a:r>
            <a:br>
              <a:rPr lang="en-US" dirty="0" smtClean="0"/>
            </a:br>
            <a:r>
              <a:rPr lang="en-US" dirty="0" smtClean="0"/>
              <a:t>Title Right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19455" y="1600200"/>
            <a:ext cx="4142232" cy="452628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  <a:latin typeface="+mj-lt"/>
              </a:defRPr>
            </a:lvl1pPr>
            <a:lvl2pPr marL="635000" indent="-228600">
              <a:buClr>
                <a:schemeClr val="accent5"/>
              </a:buClr>
              <a:buFont typeface="Arial" pitchFamily="34" charset="0"/>
              <a:buChar char="•"/>
              <a:tabLst/>
              <a:defRPr>
                <a:solidFill>
                  <a:schemeClr val="tx2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Body copy uses sentence capital letters only, size 20, left aligned</a:t>
            </a:r>
          </a:p>
          <a:p>
            <a:pPr lvl="1"/>
            <a:r>
              <a:rPr lang="en-US" dirty="0" smtClean="0"/>
              <a:t>Sub-bullets are size 18 </a:t>
            </a:r>
            <a:br>
              <a:rPr lang="en-US" dirty="0" smtClean="0"/>
            </a:br>
            <a:r>
              <a:rPr lang="en-US" dirty="0" smtClean="0"/>
              <a:t>and indented</a:t>
            </a:r>
          </a:p>
          <a:p>
            <a:pPr lvl="1"/>
            <a:r>
              <a:rPr lang="en-US" dirty="0" smtClean="0"/>
              <a:t>Hyperlink: www.cisco.com </a:t>
            </a:r>
          </a:p>
          <a:p>
            <a:pPr lvl="0"/>
            <a:r>
              <a:rPr lang="en-US" dirty="0" smtClean="0"/>
              <a:t>Use Cisco highlight color, bold, or both when emphasizing words, </a:t>
            </a:r>
            <a:br>
              <a:rPr lang="en-US" dirty="0" smtClean="0"/>
            </a:br>
            <a:r>
              <a:rPr lang="en-US" dirty="0" smtClean="0"/>
              <a:t>do not italicize; use yellow on the </a:t>
            </a:r>
            <a:br>
              <a:rPr lang="en-US" dirty="0" smtClean="0"/>
            </a:br>
            <a:r>
              <a:rPr lang="en-US" dirty="0" smtClean="0"/>
              <a:t>black template and red for the white template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4818888" y="1600200"/>
            <a:ext cx="4005072" cy="452628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accent1"/>
                </a:solidFill>
                <a:latin typeface="+mj-lt"/>
              </a:defRPr>
            </a:lvl1pPr>
            <a:lvl2pPr marL="635000" indent="-228600">
              <a:buClr>
                <a:schemeClr val="accent1">
                  <a:lumMod val="40000"/>
                  <a:lumOff val="60000"/>
                </a:schemeClr>
              </a:buClr>
              <a:buFont typeface="Arial" pitchFamily="34" charset="0"/>
              <a:buChar char="•"/>
              <a:defRPr>
                <a:solidFill>
                  <a:schemeClr val="accent1"/>
                </a:solidFill>
                <a:latin typeface="+mj-lt"/>
              </a:defRPr>
            </a:lvl2pPr>
          </a:lstStyle>
          <a:p>
            <a:pPr lvl="0"/>
            <a:r>
              <a:rPr lang="en-US" dirty="0" smtClean="0"/>
              <a:t>Body copy uses sentence capital letters only, size 20, left aligned</a:t>
            </a:r>
          </a:p>
          <a:p>
            <a:pPr lvl="1"/>
            <a:r>
              <a:rPr lang="en-US" dirty="0" smtClean="0"/>
              <a:t>Sub-bullets are size 18 </a:t>
            </a:r>
            <a:br>
              <a:rPr lang="en-US" dirty="0" smtClean="0"/>
            </a:br>
            <a:r>
              <a:rPr lang="en-US" dirty="0" smtClean="0"/>
              <a:t>and indented</a:t>
            </a:r>
          </a:p>
          <a:p>
            <a:pPr lvl="1"/>
            <a:r>
              <a:rPr lang="en-US" dirty="0" smtClean="0"/>
              <a:t>Hyperlink: www.cisco.com </a:t>
            </a:r>
          </a:p>
          <a:p>
            <a:pPr lvl="0"/>
            <a:r>
              <a:rPr lang="en-US" dirty="0" smtClean="0"/>
              <a:t>Use Cisco highlight color, bold, or both when emphasizing words, do not italicize; use yellow on the black template and red for the white template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5" name="Picture 14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7858" y="777667"/>
            <a:ext cx="89319" cy="528767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256802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marL="0" algn="l" defTabSz="814388" rtl="0" eaLnBrk="1" latinLnBrk="0" hangingPunct="1">
              <a:lnSpc>
                <a:spcPct val="100000"/>
              </a:lnSpc>
            </a:pPr>
            <a:r>
              <a:rPr lang="en-US" sz="600" kern="1200" dirty="0" smtClean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© 2010 Cisco and/or its affiliates. All rights reserved.</a:t>
            </a:r>
            <a:endParaRPr lang="en-US" sz="600" kern="1200" dirty="0">
              <a:solidFill>
                <a:srgbClr val="C0C0C0"/>
              </a:solidFill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3-Column Layout No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6315076" y="98375"/>
            <a:ext cx="2633472" cy="1152144"/>
          </a:xfrm>
        </p:spPr>
        <p:txBody>
          <a:bodyPr anchor="b">
            <a:noAutofit/>
          </a:bodyPr>
          <a:lstStyle>
            <a:lvl1pPr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Rectangle 2"/>
          <p:cNvSpPr/>
          <p:nvPr/>
        </p:nvSpPr>
        <p:spPr>
          <a:xfrm flipV="1">
            <a:off x="217357" y="6355828"/>
            <a:ext cx="8694295" cy="210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15900" y="98375"/>
            <a:ext cx="2670175" cy="1150939"/>
          </a:xfrm>
        </p:spPr>
        <p:txBody>
          <a:bodyPr anchor="b">
            <a:noAutofit/>
          </a:bodyPr>
          <a:lstStyle>
            <a:lvl1pPr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295651" y="98375"/>
            <a:ext cx="2596896" cy="1152144"/>
          </a:xfrm>
        </p:spPr>
        <p:txBody>
          <a:bodyPr anchor="b">
            <a:noAutofit/>
          </a:bodyPr>
          <a:lstStyle>
            <a:lvl1pPr>
              <a:defRPr kumimoji="0" lang="en-US" sz="3000" b="0" i="0" u="none" strike="noStrike" kern="1200" cap="none" spc="-10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rgbClr val="01BBBB"/>
                    </a:gs>
                  </a:gsLst>
                  <a:lin ang="2400000" scaled="0"/>
                </a:gradFill>
                <a:effectLst/>
                <a:uLnTx/>
                <a:uFillTx/>
                <a:latin typeface="+mj-lt"/>
                <a:ea typeface="+mj-ea"/>
                <a:cs typeface="Arial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244475" y="1600200"/>
            <a:ext cx="2622550" cy="43910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+mj-lt"/>
                <a:cs typeface="Arial" pitchFamily="34" charset="0"/>
              </a:defRPr>
            </a:lvl1pPr>
            <a:lvl2pPr>
              <a:defRPr>
                <a:latin typeface="+mj-lt"/>
                <a:cs typeface="Arial" pitchFamily="34" charset="0"/>
              </a:defRPr>
            </a:lvl2pPr>
            <a:lvl3pPr>
              <a:defRPr>
                <a:latin typeface="+mj-lt"/>
                <a:cs typeface="Arial" pitchFamily="34" charset="0"/>
              </a:defRPr>
            </a:lvl3pPr>
            <a:lvl4pPr>
              <a:defRPr>
                <a:latin typeface="+mj-lt"/>
                <a:cs typeface="Arial" pitchFamily="34" charset="0"/>
              </a:defRPr>
            </a:lvl4pPr>
            <a:lvl5pPr>
              <a:defRPr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3292474" y="1600200"/>
            <a:ext cx="2593975" cy="4362450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  <a:lvl2pPr>
              <a:defRPr>
                <a:latin typeface="+mj-lt"/>
                <a:cs typeface="Arial" pitchFamily="34" charset="0"/>
              </a:defRPr>
            </a:lvl2pPr>
            <a:lvl3pPr>
              <a:defRPr>
                <a:latin typeface="+mj-lt"/>
                <a:cs typeface="Arial" pitchFamily="34" charset="0"/>
              </a:defRPr>
            </a:lvl3pPr>
            <a:lvl4pPr>
              <a:defRPr>
                <a:latin typeface="+mj-lt"/>
                <a:cs typeface="Arial" pitchFamily="34" charset="0"/>
              </a:defRPr>
            </a:lvl4pPr>
            <a:lvl5pPr>
              <a:defRPr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6300788" y="1600200"/>
            <a:ext cx="2633662" cy="4333875"/>
          </a:xfrm>
        </p:spPr>
        <p:txBody>
          <a:bodyPr/>
          <a:lstStyle>
            <a:lvl1pPr>
              <a:defRPr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  <a:lvl2pPr>
              <a:defRPr>
                <a:latin typeface="+mj-lt"/>
                <a:cs typeface="Arial" pitchFamily="34" charset="0"/>
              </a:defRPr>
            </a:lvl2pPr>
            <a:lvl3pPr>
              <a:defRPr>
                <a:latin typeface="+mj-lt"/>
                <a:cs typeface="Arial" pitchFamily="34" charset="0"/>
              </a:defRPr>
            </a:lvl3pPr>
            <a:lvl4pPr>
              <a:defRPr>
                <a:latin typeface="+mj-lt"/>
                <a:cs typeface="Arial" pitchFamily="34" charset="0"/>
              </a:defRPr>
            </a:lvl4pPr>
            <a:lvl5pPr>
              <a:defRPr>
                <a:latin typeface="+mj-lt"/>
                <a:cs typeface="Arial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6" name="Picture 15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038158" y="777667"/>
            <a:ext cx="89319" cy="5287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7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029008" y="777667"/>
            <a:ext cx="89319" cy="5287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39113"/>
            <a:ext cx="9144000" cy="27189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39" name="Title 1"/>
          <p:cNvSpPr>
            <a:spLocks noGrp="1"/>
          </p:cNvSpPr>
          <p:nvPr>
            <p:ph type="title" hasCustomPrompt="1"/>
          </p:nvPr>
        </p:nvSpPr>
        <p:spPr>
          <a:xfrm>
            <a:off x="246972" y="439710"/>
            <a:ext cx="8567244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2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6" name="Chart Placeholder 35"/>
          <p:cNvSpPr>
            <a:spLocks noGrp="1"/>
          </p:cNvSpPr>
          <p:nvPr>
            <p:ph type="chart" sz="quarter" idx="10"/>
          </p:nvPr>
        </p:nvSpPr>
        <p:spPr>
          <a:xfrm>
            <a:off x="359764" y="1476375"/>
            <a:ext cx="8439461" cy="4305300"/>
          </a:xfrm>
        </p:spPr>
        <p:txBody>
          <a:bodyPr anchor="ctr" anchorCtr="1"/>
          <a:lstStyle>
            <a:lvl1pPr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49466" y="6062114"/>
            <a:ext cx="7461250" cy="276999"/>
          </a:xfrm>
        </p:spPr>
        <p:txBody>
          <a:bodyPr wrap="square" anchor="b" anchorCtr="0">
            <a:spAutoFit/>
          </a:bodyPr>
          <a:lstStyle>
            <a:lvl1pPr algn="l" defTabSz="804863">
              <a:lnSpc>
                <a:spcPct val="100000"/>
              </a:lnSpc>
              <a:spcBef>
                <a:spcPct val="50000"/>
              </a:spcBef>
              <a:buNone/>
              <a:defRPr sz="12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>
              <a:buFont typeface="Arial" pitchFamily="34" charset="0"/>
              <a:buNone/>
              <a:defRPr sz="1400"/>
            </a:lvl2pPr>
            <a:lvl3pPr>
              <a:buFont typeface="Arial" pitchFamily="34" charset="0"/>
              <a:buNone/>
              <a:defRPr sz="1400"/>
            </a:lvl3pPr>
            <a:lvl4pPr>
              <a:buFont typeface="Arial" pitchFamily="34" charset="0"/>
              <a:buNone/>
              <a:defRPr sz="1400"/>
            </a:lvl4pPr>
            <a:lvl5pPr>
              <a:buFont typeface="Arial" pitchFamily="34" charset="0"/>
              <a:buNone/>
              <a:defRPr sz="1400"/>
            </a:lvl5pPr>
          </a:lstStyle>
          <a:p>
            <a:pPr lvl="0"/>
            <a:r>
              <a:rPr lang="en-US" dirty="0" smtClean="0"/>
              <a:t>Source: Placeholder for Notes Is 12 Points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itle_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9702" y="5430244"/>
            <a:ext cx="8558698" cy="838200"/>
          </a:xfrm>
        </p:spPr>
        <p:txBody>
          <a:bodyPr vert="horz" lIns="82296" tIns="45720" rIns="82296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6888" y="1600200"/>
            <a:ext cx="4005072" cy="3749040"/>
          </a:xfrm>
        </p:spPr>
        <p:txBody>
          <a:bodyPr anchor="ctr" anchorCtr="0">
            <a:normAutofit/>
          </a:bodyPr>
          <a:lstStyle>
            <a:lvl1pPr marL="0" indent="0">
              <a:buFontTx/>
              <a:buNone/>
              <a:defRPr sz="2400" baseline="0"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Simple text goes here and can wrap to accommodate more lines of information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4873752" y="1947672"/>
            <a:ext cx="3429000" cy="2990088"/>
          </a:xfrm>
        </p:spPr>
        <p:txBody>
          <a:bodyPr anchor="ctr" anchorCtr="1"/>
          <a:lstStyle>
            <a:lvl1pPr algn="ctr">
              <a:buFontTx/>
              <a:buNone/>
              <a:defRPr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om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29702" y="5430244"/>
            <a:ext cx="8558698" cy="838200"/>
          </a:xfrm>
        </p:spPr>
        <p:txBody>
          <a:bodyPr vert="horz" lIns="82296" tIns="45720" rIns="82296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6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3776" y="5852160"/>
            <a:ext cx="8112126" cy="384175"/>
          </a:xfr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19456" y="649224"/>
            <a:ext cx="8112125" cy="4480560"/>
          </a:xfrm>
        </p:spPr>
        <p:txBody>
          <a:bodyPr/>
          <a:lstStyle>
            <a:lvl1pPr marL="233363" indent="-233363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Arial" pitchFamily="34" charset="0"/>
              <a:buChar char="“"/>
              <a:defRPr lang="en-US" sz="6000" b="0" kern="1200" spc="-2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ytel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flipV="1">
            <a:off x="217357" y="6355828"/>
            <a:ext cx="8694295" cy="210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29702" y="1918741"/>
            <a:ext cx="4117446" cy="3020518"/>
          </a:xfrm>
        </p:spPr>
        <p:txBody>
          <a:bodyPr vert="horz" lIns="82296" tIns="45720" rIns="82296" bIns="4572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5400" b="0" kern="1200" spc="-2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Telling Shared Experiences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922519" y="310896"/>
            <a:ext cx="3895344" cy="6208776"/>
          </a:xfrm>
        </p:spPr>
        <p:txBody>
          <a:bodyPr anchor="ctr" anchorCtr="0">
            <a:normAutofit/>
          </a:bodyPr>
          <a:lstStyle>
            <a:lvl1pPr>
              <a:defRPr sz="2000" baseline="0">
                <a:solidFill>
                  <a:schemeClr val="tx1"/>
                </a:solidFill>
                <a:latin typeface="+mj-lt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Tell your story here</a:t>
            </a:r>
            <a:endParaRPr lang="en-US" dirty="0"/>
          </a:p>
        </p:txBody>
      </p:sp>
      <p:pic>
        <p:nvPicPr>
          <p:cNvPr id="12" name="Picture 11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41927" y="777667"/>
            <a:ext cx="89319" cy="5287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1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279392"/>
            <a:ext cx="4684867" cy="384175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Presenter Name and Title Go Here</a:t>
            </a:r>
            <a:endParaRPr lang="en-US" dirty="0"/>
          </a:p>
        </p:txBody>
      </p:sp>
      <p:grpSp>
        <p:nvGrpSpPr>
          <p:cNvPr id="4" name="Group 38"/>
          <p:cNvGrpSpPr/>
          <p:nvPr userDrawn="1"/>
        </p:nvGrpSpPr>
        <p:grpSpPr>
          <a:xfrm>
            <a:off x="341313" y="311150"/>
            <a:ext cx="908367" cy="480227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10" name="Rectangle 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08693" y="3282696"/>
            <a:ext cx="4712557" cy="1022350"/>
          </a:xfrm>
        </p:spPr>
        <p:txBody>
          <a:bodyPr vert="horz" lIns="82296" tIns="45720" rIns="82296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Clr>
                <a:schemeClr val="tx1"/>
              </a:buClr>
              <a:buFont typeface="Ciscolight" pitchFamily="2" charset="0"/>
              <a:buNone/>
              <a:defRPr lang="en-US" sz="6000" b="0" kern="1200" spc="-2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12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0" hasCustomPrompt="1"/>
          </p:nvPr>
        </p:nvSpPr>
        <p:spPr>
          <a:xfrm>
            <a:off x="5540375" y="1917700"/>
            <a:ext cx="2676525" cy="2889250"/>
          </a:xfrm>
        </p:spPr>
        <p:txBody>
          <a:bodyPr anchor="ctr" anchorCtr="1"/>
          <a:lstStyle>
            <a:lvl1pPr algn="ctr">
              <a:defRPr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-12700" y="6141720"/>
            <a:ext cx="9156700" cy="7162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pic>
        <p:nvPicPr>
          <p:cNvPr id="17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 userDrawn="1"/>
        </p:nvSpPr>
        <p:spPr>
          <a:xfrm>
            <a:off x="1823499" y="-3578087"/>
            <a:ext cx="1729740" cy="140141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0" y="-645215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1" name="Rounded Rectangle 10"/>
          <p:cNvSpPr/>
          <p:nvPr userDrawn="1"/>
        </p:nvSpPr>
        <p:spPr>
          <a:xfrm rot="10800000">
            <a:off x="1013791" y="-645215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375620" y="1711187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105451" y="834887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4" name="Rounded Rectangle 13"/>
          <p:cNvSpPr/>
          <p:nvPr/>
        </p:nvSpPr>
        <p:spPr>
          <a:xfrm rot="10800000">
            <a:off x="3036073" y="-3377648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44" y="484632"/>
            <a:ext cx="8755128" cy="4372131"/>
          </a:xfrm>
        </p:spPr>
        <p:txBody>
          <a:bodyPr anchor="b" anchorCtr="0"/>
          <a:lstStyle>
            <a:lvl1pPr marL="174625" indent="-174625">
              <a:buFont typeface="Arial" pitchFamily="34" charset="0"/>
              <a:buChar char="“"/>
              <a:defRPr sz="5400" spc="-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ltGray">
          <a:xfrm>
            <a:off x="7762659" y="6584513"/>
            <a:ext cx="812991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29" name="Rectangle 7"/>
          <p:cNvSpPr>
            <a:spLocks noChangeArrowheads="1"/>
          </p:cNvSpPr>
          <p:nvPr/>
        </p:nvSpPr>
        <p:spPr bwMode="ltGray">
          <a:xfrm>
            <a:off x="8649163" y="6580409"/>
            <a:ext cx="260791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Rectangle 5"/>
          <p:cNvSpPr>
            <a:spLocks noChangeArrowheads="1"/>
          </p:cNvSpPr>
          <p:nvPr userDrawn="1"/>
        </p:nvSpPr>
        <p:spPr bwMode="ltGray">
          <a:xfrm>
            <a:off x="7762659" y="6584513"/>
            <a:ext cx="812991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1"/>
                </a:solidFill>
                <a:latin typeface="+mj-lt"/>
              </a:rPr>
              <a:t>Cisco Confidential</a:t>
            </a:r>
          </a:p>
        </p:txBody>
      </p:sp>
      <p:sp>
        <p:nvSpPr>
          <p:cNvPr id="20" name="Rectangle 7"/>
          <p:cNvSpPr>
            <a:spLocks noChangeArrowheads="1"/>
          </p:cNvSpPr>
          <p:nvPr userDrawn="1"/>
        </p:nvSpPr>
        <p:spPr bwMode="ltGray">
          <a:xfrm>
            <a:off x="8649163" y="6580409"/>
            <a:ext cx="260791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1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29768" y="5358903"/>
            <a:ext cx="8574685" cy="61436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240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Source</a:t>
            </a:r>
            <a:endParaRPr lang="en-US" dirty="0"/>
          </a:p>
        </p:txBody>
      </p:sp>
      <p:sp>
        <p:nvSpPr>
          <p:cNvPr id="21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/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ingle phot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29" name="Rectangle 28"/>
          <p:cNvSpPr/>
          <p:nvPr/>
        </p:nvSpPr>
        <p:spPr>
          <a:xfrm>
            <a:off x="1891875" y="795528"/>
            <a:ext cx="5349240" cy="400507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1891874" y="4794352"/>
            <a:ext cx="5347552" cy="99637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1900238" y="795528"/>
            <a:ext cx="5329238" cy="400507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</p:spPr>
        <p:txBody>
          <a:bodyPr anchor="ctr" anchorCtr="0"/>
          <a:lstStyle>
            <a:lvl1pPr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065871" y="4873438"/>
            <a:ext cx="5074070" cy="838200"/>
          </a:xfrm>
        </p:spPr>
        <p:txBody>
          <a:bodyPr anchor="ctr"/>
          <a:lstStyle>
            <a:lvl1pPr>
              <a:defRPr sz="26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-animated bar_stat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 descr="bottom b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5" y="6374862"/>
            <a:ext cx="8477250" cy="171450"/>
          </a:xfrm>
          <a:prstGeom prst="rect">
            <a:avLst/>
          </a:prstGeom>
        </p:spPr>
      </p:pic>
      <p:pic>
        <p:nvPicPr>
          <p:cNvPr id="43" name="Picture 42" descr="bottom b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5" y="6374862"/>
            <a:ext cx="8477250" cy="171450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3405352" y="5562600"/>
            <a:ext cx="599089" cy="11456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460939" y="5638800"/>
            <a:ext cx="472965" cy="1145627"/>
          </a:xfrm>
          <a:prstGeom prst="rect">
            <a:avLst/>
          </a:prstGeom>
          <a:solidFill>
            <a:srgbClr val="6DB344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771697" y="5562600"/>
            <a:ext cx="472965" cy="1145627"/>
          </a:xfrm>
          <a:prstGeom prst="rect">
            <a:avLst/>
          </a:prstGeom>
          <a:solidFill>
            <a:srgbClr val="009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3" name="Rounded Rectangle 32"/>
          <p:cNvSpPr/>
          <p:nvPr/>
        </p:nvSpPr>
        <p:spPr>
          <a:xfrm rot="10800000" flipH="1">
            <a:off x="2856506" y="831272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8" name="Rounded Rectangle 27"/>
          <p:cNvSpPr/>
          <p:nvPr userDrawn="1"/>
        </p:nvSpPr>
        <p:spPr>
          <a:xfrm rot="10800000" flipH="1">
            <a:off x="821966" y="4716780"/>
            <a:ext cx="656314" cy="15074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9" name="Rounded Rectangle 28"/>
          <p:cNvSpPr/>
          <p:nvPr userDrawn="1"/>
        </p:nvSpPr>
        <p:spPr>
          <a:xfrm rot="10800000" flipH="1">
            <a:off x="1332506" y="1981200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6" name="Rounded Rectangle 35"/>
          <p:cNvSpPr/>
          <p:nvPr/>
        </p:nvSpPr>
        <p:spPr>
          <a:xfrm rot="10800000" flipH="1">
            <a:off x="4920834" y="1025236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7" name="Rounded Rectangle 36"/>
          <p:cNvSpPr/>
          <p:nvPr/>
        </p:nvSpPr>
        <p:spPr>
          <a:xfrm rot="10800000" flipH="1">
            <a:off x="5391889" y="1731818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1" name="Rounded Rectangle 40"/>
          <p:cNvSpPr/>
          <p:nvPr/>
        </p:nvSpPr>
        <p:spPr>
          <a:xfrm rot="10800000" flipH="1">
            <a:off x="8162249" y="1731818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2" name="Rounded Rectangle 41"/>
          <p:cNvSpPr/>
          <p:nvPr/>
        </p:nvSpPr>
        <p:spPr>
          <a:xfrm rot="10800000" flipH="1">
            <a:off x="3770906" y="1981200"/>
            <a:ext cx="656314" cy="424307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4992" y="0"/>
            <a:ext cx="9129008" cy="6378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4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55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02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3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04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4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6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lang="en-US" sz="2000" kern="1200" dirty="0">
                <a:solidFill>
                  <a:srgbClr val="6DB344"/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</a:pPr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50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48229"/>
            <a:ext cx="8112125" cy="2907239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6000" b="0" kern="1200" spc="-20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109" name="Rectangle 108"/>
          <p:cNvSpPr/>
          <p:nvPr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10" name="Rectangle 4"/>
          <p:cNvSpPr>
            <a:spLocks noChangeArrowheads="1"/>
          </p:cNvSpPr>
          <p:nvPr/>
        </p:nvSpPr>
        <p:spPr bwMode="ltGray">
          <a:xfrm>
            <a:off x="251373" y="6586246"/>
            <a:ext cx="195480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 anchorCtr="1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11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12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grpSp>
        <p:nvGrpSpPr>
          <p:cNvPr id="2" name="Group 67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gradFill flip="none" rotWithShape="1">
            <a:gsLst>
              <a:gs pos="11000">
                <a:schemeClr val="accent2"/>
              </a:gs>
              <a:gs pos="100000">
                <a:schemeClr val="accent5"/>
              </a:gs>
            </a:gsLst>
            <a:lin ang="2700000" scaled="1"/>
            <a:tileRect/>
          </a:gradFill>
        </p:grpSpPr>
        <p:sp>
          <p:nvSpPr>
            <p:cNvPr id="69" name="Rectangle 68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" name="Freeform 71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57" name="Rectangle 56"/>
          <p:cNvSpPr/>
          <p:nvPr userDrawn="1"/>
        </p:nvSpPr>
        <p:spPr>
          <a:xfrm>
            <a:off x="1" y="6537960"/>
            <a:ext cx="9129008" cy="32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9" name="Rectangle 5"/>
          <p:cNvSpPr>
            <a:spLocks noChangeArrowheads="1"/>
          </p:cNvSpPr>
          <p:nvPr userDrawn="1"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60" name="Rectangle 7"/>
          <p:cNvSpPr>
            <a:spLocks noChangeArrowheads="1"/>
          </p:cNvSpPr>
          <p:nvPr userDrawn="1"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6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photo_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32" name="Rectangle 31"/>
          <p:cNvSpPr/>
          <p:nvPr/>
        </p:nvSpPr>
        <p:spPr>
          <a:xfrm>
            <a:off x="338328" y="310896"/>
            <a:ext cx="3273552" cy="245973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338328" y="310896"/>
            <a:ext cx="3273552" cy="2459736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29703" y="3429000"/>
            <a:ext cx="7009298" cy="1421928"/>
          </a:xfrm>
        </p:spPr>
        <p:txBody>
          <a:bodyPr anchor="t">
            <a:spAutoFit/>
          </a:bodyPr>
          <a:lstStyle>
            <a:lvl1pPr marL="0" marR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Large photo </a:t>
            </a:r>
            <a:br>
              <a:rPr lang="en-US" dirty="0" smtClean="0"/>
            </a:br>
            <a:r>
              <a:rPr lang="en-US" dirty="0" smtClean="0"/>
              <a:t>caption here.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ortrait photo_righ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40" name="Rectangle 39"/>
          <p:cNvSpPr/>
          <p:nvPr/>
        </p:nvSpPr>
        <p:spPr>
          <a:xfrm>
            <a:off x="4992624" y="859536"/>
            <a:ext cx="3630168" cy="50292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4992624" y="859536"/>
            <a:ext cx="3630168" cy="502920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anchor="ctr" anchorCtr="0"/>
          <a:lstStyle>
            <a:lvl1pPr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29703" y="728972"/>
            <a:ext cx="4349918" cy="978729"/>
          </a:xfrm>
        </p:spPr>
        <p:txBody>
          <a:bodyPr anchor="t">
            <a:spAutoFit/>
          </a:bodyPr>
          <a:lstStyle>
            <a:lvl1pPr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ultipl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48" name="Rectangle 47"/>
          <p:cNvSpPr/>
          <p:nvPr/>
        </p:nvSpPr>
        <p:spPr>
          <a:xfrm>
            <a:off x="3668713" y="311149"/>
            <a:ext cx="3268136" cy="266065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9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3668989" y="311149"/>
            <a:ext cx="3267861" cy="266065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34963" y="311149"/>
            <a:ext cx="3258612" cy="266065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 hasCustomPrompt="1"/>
          </p:nvPr>
        </p:nvSpPr>
        <p:spPr>
          <a:xfrm>
            <a:off x="320824" y="311149"/>
            <a:ext cx="3272751" cy="2660652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7011988" y="311149"/>
            <a:ext cx="1806574" cy="130810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1" name="Picture Placeholder 25"/>
          <p:cNvSpPr>
            <a:spLocks noGrp="1"/>
          </p:cNvSpPr>
          <p:nvPr>
            <p:ph type="pic" sz="quarter" idx="12" hasCustomPrompt="1"/>
          </p:nvPr>
        </p:nvSpPr>
        <p:spPr>
          <a:xfrm>
            <a:off x="7011988" y="311149"/>
            <a:ext cx="1806573" cy="1308101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>
            <a:off x="334963" y="3028951"/>
            <a:ext cx="2501965" cy="34589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3" name="Picture Placeholder 25"/>
          <p:cNvSpPr>
            <a:spLocks noGrp="1"/>
          </p:cNvSpPr>
          <p:nvPr>
            <p:ph type="pic" sz="quarter" idx="13" hasCustomPrompt="1"/>
          </p:nvPr>
        </p:nvSpPr>
        <p:spPr>
          <a:xfrm>
            <a:off x="320824" y="3028951"/>
            <a:ext cx="2516104" cy="3458934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>
            <a:off x="2911476" y="3028951"/>
            <a:ext cx="4025374" cy="34589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5" name="Picture Placeholder 25"/>
          <p:cNvSpPr>
            <a:spLocks noGrp="1"/>
          </p:cNvSpPr>
          <p:nvPr>
            <p:ph type="pic" sz="quarter" idx="14" hasCustomPrompt="1"/>
          </p:nvPr>
        </p:nvSpPr>
        <p:spPr>
          <a:xfrm>
            <a:off x="2908334" y="3028951"/>
            <a:ext cx="4028516" cy="3458934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7011988" y="1683657"/>
            <a:ext cx="1806574" cy="344215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7" name="Picture Placeholder 25"/>
          <p:cNvSpPr>
            <a:spLocks noGrp="1"/>
          </p:cNvSpPr>
          <p:nvPr>
            <p:ph type="pic" sz="quarter" idx="15" hasCustomPrompt="1"/>
          </p:nvPr>
        </p:nvSpPr>
        <p:spPr>
          <a:xfrm>
            <a:off x="7011988" y="1676400"/>
            <a:ext cx="1806573" cy="3449410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7011988" y="5182960"/>
            <a:ext cx="1806574" cy="13049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59" name="Picture Placeholder 25"/>
          <p:cNvSpPr>
            <a:spLocks noGrp="1"/>
          </p:cNvSpPr>
          <p:nvPr>
            <p:ph type="pic" sz="quarter" idx="16" hasCustomPrompt="1"/>
          </p:nvPr>
        </p:nvSpPr>
        <p:spPr>
          <a:xfrm>
            <a:off x="7011988" y="5182960"/>
            <a:ext cx="1806573" cy="1304925"/>
          </a:xfrm>
          <a:solidFill>
            <a:schemeClr val="bg1">
              <a:alpha val="30000"/>
            </a:schemeClr>
          </a:solidFill>
          <a:ln>
            <a:solidFill>
              <a:schemeClr val="bg2"/>
            </a:solidFill>
          </a:ln>
          <a:effectLst>
            <a:outerShdw blurRad="114300" dist="38100" dir="5400000" algn="ctr" rotWithShape="0">
              <a:srgbClr val="000000">
                <a:alpha val="80000"/>
              </a:srgbClr>
            </a:outerShdw>
          </a:effectLst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Insert photo here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arge photo with bottom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38328" y="310896"/>
            <a:ext cx="8476488" cy="607539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lt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333375" y="310896"/>
            <a:ext cx="8474869" cy="6054185"/>
          </a:xfrm>
          <a:ln>
            <a:solidFill>
              <a:schemeClr val="bg2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2000" kern="1200" baseline="0" dirty="0">
                <a:solidFill>
                  <a:srgbClr val="546568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Photo placeholder</a:t>
            </a:r>
            <a:endParaRPr lang="en-US" dirty="0"/>
          </a:p>
        </p:txBody>
      </p:sp>
      <p:pic>
        <p:nvPicPr>
          <p:cNvPr id="3" name="Picture 2" descr="bottom bar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33375" y="6374862"/>
            <a:ext cx="8477250" cy="171450"/>
          </a:xfrm>
          <a:prstGeom prst="rect">
            <a:avLst/>
          </a:prstGeom>
        </p:spPr>
      </p:pic>
      <p:sp>
        <p:nvSpPr>
          <p:cNvPr id="11" name="Rectangle 5"/>
          <p:cNvSpPr>
            <a:spLocks noChangeArrowheads="1"/>
          </p:cNvSpPr>
          <p:nvPr userDrawn="1"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marL="0" algn="r" defTabSz="814388" rtl="0" eaLnBrk="1" latinLnBrk="0" hangingPunct="1">
              <a:lnSpc>
                <a:spcPct val="100000"/>
              </a:lnSpc>
            </a:pPr>
            <a:r>
              <a:rPr lang="en-US" sz="600" kern="1200" dirty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Cisco Confidential</a:t>
            </a:r>
          </a:p>
        </p:txBody>
      </p:sp>
      <p:sp>
        <p:nvSpPr>
          <p:cNvPr id="12" name="Rectangle 7"/>
          <p:cNvSpPr>
            <a:spLocks noChangeArrowheads="1"/>
          </p:cNvSpPr>
          <p:nvPr userDrawn="1"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n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n-lt"/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-91440" y="-91440"/>
            <a:ext cx="9326880" cy="7040880"/>
          </a:xfrm>
        </p:spPr>
        <p:txBody>
          <a:bodyPr anchor="ctr" anchorCtr="1">
            <a:noAutofit/>
          </a:bodyPr>
          <a:lstStyle>
            <a:lvl1pPr algn="ctr">
              <a:buNone/>
              <a:defRPr>
                <a:latin typeface="+mj-lt"/>
              </a:defRPr>
            </a:lvl1pPr>
          </a:lstStyle>
          <a:p>
            <a:r>
              <a:rPr lang="en-US" dirty="0" smtClean="0"/>
              <a:t>Full bleed image placeholder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tandard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22" name="Rectangle 2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 cstate="print">
              <a:alphaModFix amt="29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2" name="Group 3"/>
          <p:cNvGrpSpPr/>
          <p:nvPr userDrawn="1"/>
        </p:nvGrpSpPr>
        <p:grpSpPr>
          <a:xfrm>
            <a:off x="341314" y="6124575"/>
            <a:ext cx="787133" cy="416134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40" name="Rectangle 39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21" name="Media Placeholder 20"/>
          <p:cNvSpPr>
            <a:spLocks noGrp="1"/>
          </p:cNvSpPr>
          <p:nvPr>
            <p:ph type="media" sz="quarter" idx="10" hasCustomPrompt="1"/>
          </p:nvPr>
        </p:nvSpPr>
        <p:spPr>
          <a:xfrm>
            <a:off x="2845150" y="778669"/>
            <a:ext cx="5971032" cy="4425696"/>
          </a:xfrm>
          <a:solidFill>
            <a:schemeClr val="tx1">
              <a:lumMod val="50000"/>
            </a:schemeClr>
          </a:solidFill>
          <a:ln>
            <a:noFill/>
          </a:ln>
          <a:effectLst>
            <a:innerShdw blurRad="419100">
              <a:prstClr val="black">
                <a:alpha val="4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5000"/>
              </a:lnSpc>
              <a:spcBef>
                <a:spcPts val="1440"/>
              </a:spcBef>
              <a:buClr>
                <a:srgbClr val="92D050"/>
              </a:buClr>
              <a:buSzPct val="90000"/>
              <a:buFont typeface="Arial" pitchFamily="34" charset="0"/>
              <a:buNone/>
              <a:tabLst/>
              <a:defRPr lang="en-US" sz="1800" kern="120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icon to add video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_gradi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 userDrawn="1"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marL="0" algn="r" defTabSz="814388" rtl="0" eaLnBrk="1" latinLnBrk="0" hangingPunct="1">
              <a:lnSpc>
                <a:spcPct val="100000"/>
              </a:lnSpc>
            </a:pPr>
            <a:r>
              <a:rPr lang="en-US" sz="600" kern="1200" dirty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Cisco Confidential</a:t>
            </a:r>
          </a:p>
        </p:txBody>
      </p:sp>
      <p:sp>
        <p:nvSpPr>
          <p:cNvPr id="4" name="Rectangle 7"/>
          <p:cNvSpPr>
            <a:spLocks noChangeArrowheads="1"/>
          </p:cNvSpPr>
          <p:nvPr userDrawn="1"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-green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contractor\Desktop\Blue_Green_Gradi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20" name="Rectangle 19"/>
          <p:cNvSpPr>
            <a:spLocks noChangeArrowheads="1"/>
          </p:cNvSpPr>
          <p:nvPr userDrawn="1"/>
        </p:nvSpPr>
        <p:spPr bwMode="black">
          <a:xfrm>
            <a:off x="6312989" y="3708603"/>
            <a:ext cx="116616" cy="4418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1" name="Freeform 20"/>
          <p:cNvSpPr>
            <a:spLocks/>
          </p:cNvSpPr>
          <p:nvPr/>
        </p:nvSpPr>
        <p:spPr bwMode="black">
          <a:xfrm>
            <a:off x="6992342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2" name="Freeform 21"/>
          <p:cNvSpPr>
            <a:spLocks/>
          </p:cNvSpPr>
          <p:nvPr/>
        </p:nvSpPr>
        <p:spPr bwMode="black">
          <a:xfrm>
            <a:off x="5824831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black">
          <a:xfrm>
            <a:off x="7452023" y="3697605"/>
            <a:ext cx="463750" cy="466297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4" name="Freeform 23"/>
          <p:cNvSpPr>
            <a:spLocks/>
          </p:cNvSpPr>
          <p:nvPr/>
        </p:nvSpPr>
        <p:spPr bwMode="black">
          <a:xfrm>
            <a:off x="6580117" y="3697605"/>
            <a:ext cx="302387" cy="466297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black">
          <a:xfrm>
            <a:off x="5592955" y="3082440"/>
            <a:ext cx="109835" cy="22703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6" name="Freeform 25"/>
          <p:cNvSpPr>
            <a:spLocks/>
          </p:cNvSpPr>
          <p:nvPr/>
        </p:nvSpPr>
        <p:spPr bwMode="black">
          <a:xfrm>
            <a:off x="5900764" y="2930180"/>
            <a:ext cx="109835" cy="379291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7" name="Freeform 26"/>
          <p:cNvSpPr>
            <a:spLocks/>
          </p:cNvSpPr>
          <p:nvPr/>
        </p:nvSpPr>
        <p:spPr bwMode="black">
          <a:xfrm>
            <a:off x="6203154" y="2720822"/>
            <a:ext cx="109835" cy="69876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8" name="Freeform 27"/>
          <p:cNvSpPr>
            <a:spLocks/>
          </p:cNvSpPr>
          <p:nvPr/>
        </p:nvSpPr>
        <p:spPr bwMode="black">
          <a:xfrm>
            <a:off x="6510963" y="2930181"/>
            <a:ext cx="109835" cy="3792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29" name="Freeform 28"/>
          <p:cNvSpPr>
            <a:spLocks/>
          </p:cNvSpPr>
          <p:nvPr/>
        </p:nvSpPr>
        <p:spPr bwMode="black">
          <a:xfrm>
            <a:off x="6811994" y="3082440"/>
            <a:ext cx="116616" cy="227031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0" name="Freeform 29"/>
          <p:cNvSpPr>
            <a:spLocks/>
          </p:cNvSpPr>
          <p:nvPr/>
        </p:nvSpPr>
        <p:spPr bwMode="black">
          <a:xfrm>
            <a:off x="7119806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1" name="Freeform 30"/>
          <p:cNvSpPr>
            <a:spLocks/>
          </p:cNvSpPr>
          <p:nvPr/>
        </p:nvSpPr>
        <p:spPr bwMode="black">
          <a:xfrm>
            <a:off x="7427618" y="2720823"/>
            <a:ext cx="111191" cy="698766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2" name="Freeform 31"/>
          <p:cNvSpPr>
            <a:spLocks/>
          </p:cNvSpPr>
          <p:nvPr/>
        </p:nvSpPr>
        <p:spPr bwMode="black">
          <a:xfrm>
            <a:off x="7730002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3" name="Freeform 32"/>
          <p:cNvSpPr>
            <a:spLocks/>
          </p:cNvSpPr>
          <p:nvPr/>
        </p:nvSpPr>
        <p:spPr bwMode="black">
          <a:xfrm>
            <a:off x="8037814" y="3082440"/>
            <a:ext cx="111191" cy="227031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644691" y="3060488"/>
            <a:ext cx="2437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  <a:latin typeface="+mj-lt"/>
              </a:rPr>
              <a:t>Thank you.</a:t>
            </a:r>
            <a:endParaRPr lang="en-US" sz="3600" dirty="0">
              <a:solidFill>
                <a:srgbClr val="FFFFFF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4.72222E-6 0.09143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5E-6 0.11157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4.72222E-6 0.09143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2.77778E-6 0.11157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5.55556E-7 0.09143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4.72222E-6 -0.10764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4.44444E-6 -0.10764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2.22222E-6 -0.10764 " pathEditMode="relative" rAng="0" ptsTypes="AA">
                                      <p:cBhvr>
                                        <p:cTn id="55" dur="7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1.11111E-6 -0.10764 " pathEditMode="relative" rAng="0" ptsTypes="AA">
                                      <p:cBhvr>
                                        <p:cTn id="57" dur="7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solid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29" name="Rounded Rectangle 28"/>
          <p:cNvSpPr/>
          <p:nvPr/>
        </p:nvSpPr>
        <p:spPr>
          <a:xfrm>
            <a:off x="1823499" y="-3570592"/>
            <a:ext cx="1729740" cy="140141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0" y="-637720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1" name="Rounded Rectangle 30"/>
          <p:cNvSpPr/>
          <p:nvPr/>
        </p:nvSpPr>
        <p:spPr>
          <a:xfrm rot="10800000">
            <a:off x="1013791" y="4248605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 userDrawn="1"/>
        </p:nvSpPr>
        <p:spPr>
          <a:xfrm>
            <a:off x="6585483" y="-2913279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3" name="Rounded Rectangle 32"/>
          <p:cNvSpPr/>
          <p:nvPr userDrawn="1"/>
        </p:nvSpPr>
        <p:spPr>
          <a:xfrm>
            <a:off x="8105451" y="5699195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4" name="Rounded Rectangle 33"/>
          <p:cNvSpPr/>
          <p:nvPr/>
        </p:nvSpPr>
        <p:spPr>
          <a:xfrm rot="10800000">
            <a:off x="3036073" y="1516172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sz="6000" b="0" spc="-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grpSp>
        <p:nvGrpSpPr>
          <p:cNvPr id="4" name="Group 38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64" name="Rectangle 63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7" name="Freeform 66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2"/>
                </a:solidFill>
                <a:latin typeface="+mj-lt"/>
              </a:rPr>
              <a:t>Cisco Confidential</a:t>
            </a: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2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accel="50000" decel="50000" autoRev="1" fill="remove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77778E-6 -2.22045E-16 L -2.77778E-6 -1.425 " pathEditMode="fixed" rAng="0" ptsTypes="AA">
                                      <p:cBhvr>
                                        <p:cTn id="6" dur="4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3.05556E-6 0.88611 " pathEditMode="fixed" rAng="0" ptsTypes="AA">
                                      <p:cBhvr>
                                        <p:cTn id="8" dur="4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repeatCount="indefinite" accel="50000" decel="50000" autoRev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2.5E-6 3.7037E-6 L -2.5E-6 -1.33195 " pathEditMode="fixed" rAng="0" ptsTypes="AA">
                                      <p:cBhvr>
                                        <p:cTn id="10" dur="4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repeatCount="indefinite" accel="50000" decel="50000" autoRev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1.94444E-6 4.07407E-6 L -1.94444E-6 -1.42084 " pathEditMode="fixed" rAng="0" ptsTypes="AA">
                                      <p:cBhvr>
                                        <p:cTn id="12" dur="4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1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94444E-6 4.07407E-6 L 1.94444E-6 0.81944 " pathEditMode="fixed" rAng="0" ptsTypes="AA">
                                      <p:cBhvr>
                                        <p:cTn id="14" dur="4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repeatCount="indefinite" accel="50000" decel="50000" autoRev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61111E-6 2.59259E-6 L -3.61111E-6 1.19028 " pathEditMode="fixed" rAng="0" ptsTypes="AA">
                                      <p:cBhvr>
                                        <p:cTn id="16" dur="4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-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Complex_Gradient7.jpg"/>
          <p:cNvPicPr>
            <a:picLocks noChangeAspect="1"/>
          </p:cNvPicPr>
          <p:nvPr userDrawn="1"/>
        </p:nvPicPr>
        <p:blipFill>
          <a:blip r:embed="rId2" cstate="print"/>
          <a:srcRect l="1695" r="1443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>
            <a:spLocks noChangeArrowheads="1"/>
          </p:cNvSpPr>
          <p:nvPr/>
        </p:nvSpPr>
        <p:spPr bwMode="black">
          <a:xfrm>
            <a:off x="4373702" y="5844550"/>
            <a:ext cx="41443" cy="15701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black">
          <a:xfrm>
            <a:off x="4615130" y="5840202"/>
            <a:ext cx="119991" cy="165712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black">
          <a:xfrm>
            <a:off x="4200221" y="5840202"/>
            <a:ext cx="119991" cy="165712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7" name="Freeform 6"/>
          <p:cNvSpPr>
            <a:spLocks noEditPoints="1"/>
          </p:cNvSpPr>
          <p:nvPr userDrawn="1"/>
        </p:nvSpPr>
        <p:spPr bwMode="black">
          <a:xfrm>
            <a:off x="4778491" y="5840202"/>
            <a:ext cx="164807" cy="165712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black">
          <a:xfrm>
            <a:off x="4468634" y="5840202"/>
            <a:ext cx="107462" cy="165712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black">
          <a:xfrm>
            <a:off x="4117817" y="5654198"/>
            <a:ext cx="39033" cy="8068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black">
          <a:xfrm>
            <a:off x="4227206" y="5600088"/>
            <a:ext cx="39033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black">
          <a:xfrm>
            <a:off x="4334669" y="5525687"/>
            <a:ext cx="39033" cy="24832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black">
          <a:xfrm>
            <a:off x="4444058" y="5600088"/>
            <a:ext cx="39033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black">
          <a:xfrm>
            <a:off x="4551038" y="5654198"/>
            <a:ext cx="41443" cy="80682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black">
          <a:xfrm>
            <a:off x="4660428" y="5600088"/>
            <a:ext cx="39515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black">
          <a:xfrm>
            <a:off x="4769818" y="5525687"/>
            <a:ext cx="39515" cy="24832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black">
          <a:xfrm>
            <a:off x="4877279" y="5600088"/>
            <a:ext cx="39515" cy="1347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black">
          <a:xfrm>
            <a:off x="4986669" y="5654198"/>
            <a:ext cx="39515" cy="8068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91391E-6 L -5.55556E-7 0.02314 " pathEditMode="relative" rAng="0" ptsTypes="AA">
                                      <p:cBhvr>
                                        <p:cTn id="37" dur="7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93242E-6 L 4.72222E-6 0.02962 " pathEditMode="relative" rAng="0" ptsTypes="AA">
                                      <p:cBhvr>
                                        <p:cTn id="39" dur="7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1391E-6 L 0 0.02314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93242E-6 L -4.72222E-6 0.02962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91391E-6 L 4.16667E-6 0.02314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36056E-6 L 2.77778E-7 -0.02338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36056E-6 L -8.33333E-7 -0.02338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36056E-6 L 4.44444E-6 -0.02338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36056E-6 L 3.33333E-6 -0.02338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 Slide-red 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Complex_Gradient7.jpg"/>
          <p:cNvPicPr>
            <a:picLocks noChangeAspect="1"/>
          </p:cNvPicPr>
          <p:nvPr userDrawn="1"/>
        </p:nvPicPr>
        <p:blipFill>
          <a:blip r:embed="rId2" cstate="print"/>
          <a:srcRect l="1695" r="1443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TextBox 33"/>
          <p:cNvSpPr txBox="1"/>
          <p:nvPr userDrawn="1"/>
        </p:nvSpPr>
        <p:spPr>
          <a:xfrm>
            <a:off x="644691" y="3060488"/>
            <a:ext cx="2437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FF"/>
                </a:solidFill>
                <a:latin typeface="+mj-lt"/>
              </a:rPr>
              <a:t>Thank you.</a:t>
            </a:r>
            <a:endParaRPr lang="en-US" sz="36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black">
          <a:xfrm>
            <a:off x="6312989" y="3708603"/>
            <a:ext cx="116616" cy="44182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5" name="Freeform 34"/>
          <p:cNvSpPr>
            <a:spLocks/>
          </p:cNvSpPr>
          <p:nvPr/>
        </p:nvSpPr>
        <p:spPr bwMode="black">
          <a:xfrm>
            <a:off x="6992342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1" y="80"/>
              </a:cxn>
              <a:cxn ang="0">
                <a:pos x="0" y="40"/>
              </a:cxn>
              <a:cxn ang="0">
                <a:pos x="41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8" y="23"/>
                  <a:pt x="51" y="20"/>
                  <a:pt x="42" y="20"/>
                </a:cubicBezTo>
                <a:cubicBezTo>
                  <a:pt x="30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1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1" y="0"/>
                </a:cubicBezTo>
                <a:cubicBezTo>
                  <a:pt x="50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6" name="Freeform 35"/>
          <p:cNvSpPr>
            <a:spLocks/>
          </p:cNvSpPr>
          <p:nvPr userDrawn="1"/>
        </p:nvSpPr>
        <p:spPr bwMode="black">
          <a:xfrm>
            <a:off x="5824831" y="3697605"/>
            <a:ext cx="337642" cy="466297"/>
          </a:xfrm>
          <a:custGeom>
            <a:avLst/>
            <a:gdLst/>
            <a:ahLst/>
            <a:cxnLst>
              <a:cxn ang="0">
                <a:pos x="58" y="24"/>
              </a:cxn>
              <a:cxn ang="0">
                <a:pos x="42" y="20"/>
              </a:cxn>
              <a:cxn ang="0">
                <a:pos x="21" y="40"/>
              </a:cxn>
              <a:cxn ang="0">
                <a:pos x="42" y="60"/>
              </a:cxn>
              <a:cxn ang="0">
                <a:pos x="58" y="56"/>
              </a:cxn>
              <a:cxn ang="0">
                <a:pos x="58" y="77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58" y="3"/>
              </a:cxn>
              <a:cxn ang="0">
                <a:pos x="58" y="24"/>
              </a:cxn>
            </a:cxnLst>
            <a:rect l="0" t="0" r="r" b="b"/>
            <a:pathLst>
              <a:path w="58" h="80">
                <a:moveTo>
                  <a:pt x="58" y="24"/>
                </a:moveTo>
                <a:cubicBezTo>
                  <a:pt x="57" y="23"/>
                  <a:pt x="51" y="20"/>
                  <a:pt x="42" y="20"/>
                </a:cubicBezTo>
                <a:cubicBezTo>
                  <a:pt x="29" y="20"/>
                  <a:pt x="21" y="28"/>
                  <a:pt x="21" y="40"/>
                </a:cubicBezTo>
                <a:cubicBezTo>
                  <a:pt x="21" y="51"/>
                  <a:pt x="29" y="60"/>
                  <a:pt x="42" y="60"/>
                </a:cubicBezTo>
                <a:cubicBezTo>
                  <a:pt x="51" y="60"/>
                  <a:pt x="57" y="57"/>
                  <a:pt x="58" y="56"/>
                </a:cubicBezTo>
                <a:cubicBezTo>
                  <a:pt x="58" y="77"/>
                  <a:pt x="58" y="77"/>
                  <a:pt x="58" y="77"/>
                </a:cubicBezTo>
                <a:cubicBezTo>
                  <a:pt x="56" y="78"/>
                  <a:pt x="49" y="80"/>
                  <a:pt x="40" y="80"/>
                </a:cubicBezTo>
                <a:cubicBezTo>
                  <a:pt x="19" y="80"/>
                  <a:pt x="0" y="65"/>
                  <a:pt x="0" y="40"/>
                </a:cubicBezTo>
                <a:cubicBezTo>
                  <a:pt x="0" y="17"/>
                  <a:pt x="17" y="0"/>
                  <a:pt x="40" y="0"/>
                </a:cubicBezTo>
                <a:cubicBezTo>
                  <a:pt x="49" y="0"/>
                  <a:pt x="56" y="3"/>
                  <a:pt x="58" y="3"/>
                </a:cubicBezTo>
                <a:lnTo>
                  <a:pt x="58" y="2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7" name="Freeform 36"/>
          <p:cNvSpPr>
            <a:spLocks noEditPoints="1"/>
          </p:cNvSpPr>
          <p:nvPr/>
        </p:nvSpPr>
        <p:spPr bwMode="black">
          <a:xfrm>
            <a:off x="7452023" y="3697605"/>
            <a:ext cx="463750" cy="466297"/>
          </a:xfrm>
          <a:custGeom>
            <a:avLst/>
            <a:gdLst/>
            <a:ahLst/>
            <a:cxnLst>
              <a:cxn ang="0">
                <a:pos x="80" y="40"/>
              </a:cxn>
              <a:cxn ang="0">
                <a:pos x="40" y="80"/>
              </a:cxn>
              <a:cxn ang="0">
                <a:pos x="0" y="40"/>
              </a:cxn>
              <a:cxn ang="0">
                <a:pos x="40" y="0"/>
              </a:cxn>
              <a:cxn ang="0">
                <a:pos x="80" y="40"/>
              </a:cxn>
              <a:cxn ang="0">
                <a:pos x="40" y="20"/>
              </a:cxn>
              <a:cxn ang="0">
                <a:pos x="20" y="40"/>
              </a:cxn>
              <a:cxn ang="0">
                <a:pos x="40" y="60"/>
              </a:cxn>
              <a:cxn ang="0">
                <a:pos x="60" y="40"/>
              </a:cxn>
              <a:cxn ang="0">
                <a:pos x="40" y="20"/>
              </a:cxn>
            </a:cxnLst>
            <a:rect l="0" t="0" r="r" b="b"/>
            <a:pathLst>
              <a:path w="80" h="80">
                <a:moveTo>
                  <a:pt x="80" y="40"/>
                </a:moveTo>
                <a:cubicBezTo>
                  <a:pt x="80" y="62"/>
                  <a:pt x="64" y="80"/>
                  <a:pt x="40" y="80"/>
                </a:cubicBezTo>
                <a:cubicBezTo>
                  <a:pt x="16" y="80"/>
                  <a:pt x="0" y="62"/>
                  <a:pt x="0" y="40"/>
                </a:cubicBezTo>
                <a:cubicBezTo>
                  <a:pt x="0" y="18"/>
                  <a:pt x="16" y="0"/>
                  <a:pt x="40" y="0"/>
                </a:cubicBezTo>
                <a:cubicBezTo>
                  <a:pt x="64" y="0"/>
                  <a:pt x="80" y="18"/>
                  <a:pt x="80" y="40"/>
                </a:cubicBezTo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8" name="Freeform 37"/>
          <p:cNvSpPr>
            <a:spLocks/>
          </p:cNvSpPr>
          <p:nvPr/>
        </p:nvSpPr>
        <p:spPr bwMode="black">
          <a:xfrm>
            <a:off x="6580117" y="3697605"/>
            <a:ext cx="302387" cy="466297"/>
          </a:xfrm>
          <a:custGeom>
            <a:avLst/>
            <a:gdLst/>
            <a:ahLst/>
            <a:cxnLst>
              <a:cxn ang="0">
                <a:pos x="47" y="19"/>
              </a:cxn>
              <a:cxn ang="0">
                <a:pos x="32" y="17"/>
              </a:cxn>
              <a:cxn ang="0">
                <a:pos x="20" y="23"/>
              </a:cxn>
              <a:cxn ang="0">
                <a:pos x="29" y="30"/>
              </a:cxn>
              <a:cxn ang="0">
                <a:pos x="34" y="32"/>
              </a:cxn>
              <a:cxn ang="0">
                <a:pos x="52" y="54"/>
              </a:cxn>
              <a:cxn ang="0">
                <a:pos x="21" y="80"/>
              </a:cxn>
              <a:cxn ang="0">
                <a:pos x="0" y="77"/>
              </a:cxn>
              <a:cxn ang="0">
                <a:pos x="0" y="60"/>
              </a:cxn>
              <a:cxn ang="0">
                <a:pos x="18" y="63"/>
              </a:cxn>
              <a:cxn ang="0">
                <a:pos x="32" y="56"/>
              </a:cxn>
              <a:cxn ang="0">
                <a:pos x="23" y="48"/>
              </a:cxn>
              <a:cxn ang="0">
                <a:pos x="19" y="47"/>
              </a:cxn>
              <a:cxn ang="0">
                <a:pos x="0" y="24"/>
              </a:cxn>
              <a:cxn ang="0">
                <a:pos x="28" y="0"/>
              </a:cxn>
              <a:cxn ang="0">
                <a:pos x="47" y="3"/>
              </a:cxn>
              <a:cxn ang="0">
                <a:pos x="47" y="19"/>
              </a:cxn>
            </a:cxnLst>
            <a:rect l="0" t="0" r="r" b="b"/>
            <a:pathLst>
              <a:path w="52" h="80">
                <a:moveTo>
                  <a:pt x="47" y="19"/>
                </a:moveTo>
                <a:cubicBezTo>
                  <a:pt x="47" y="19"/>
                  <a:pt x="38" y="17"/>
                  <a:pt x="32" y="17"/>
                </a:cubicBezTo>
                <a:cubicBezTo>
                  <a:pt x="24" y="17"/>
                  <a:pt x="20" y="19"/>
                  <a:pt x="20" y="23"/>
                </a:cubicBezTo>
                <a:cubicBezTo>
                  <a:pt x="20" y="28"/>
                  <a:pt x="26" y="29"/>
                  <a:pt x="29" y="30"/>
                </a:cubicBezTo>
                <a:cubicBezTo>
                  <a:pt x="34" y="32"/>
                  <a:pt x="34" y="32"/>
                  <a:pt x="34" y="32"/>
                </a:cubicBezTo>
                <a:cubicBezTo>
                  <a:pt x="47" y="36"/>
                  <a:pt x="52" y="45"/>
                  <a:pt x="52" y="54"/>
                </a:cubicBezTo>
                <a:cubicBezTo>
                  <a:pt x="52" y="73"/>
                  <a:pt x="35" y="80"/>
                  <a:pt x="21" y="80"/>
                </a:cubicBezTo>
                <a:cubicBezTo>
                  <a:pt x="10" y="80"/>
                  <a:pt x="1" y="78"/>
                  <a:pt x="0" y="77"/>
                </a:cubicBezTo>
                <a:cubicBezTo>
                  <a:pt x="0" y="60"/>
                  <a:pt x="0" y="60"/>
                  <a:pt x="0" y="60"/>
                </a:cubicBezTo>
                <a:cubicBezTo>
                  <a:pt x="2" y="60"/>
                  <a:pt x="10" y="63"/>
                  <a:pt x="18" y="63"/>
                </a:cubicBezTo>
                <a:cubicBezTo>
                  <a:pt x="28" y="63"/>
                  <a:pt x="32" y="60"/>
                  <a:pt x="32" y="56"/>
                </a:cubicBezTo>
                <a:cubicBezTo>
                  <a:pt x="32" y="52"/>
                  <a:pt x="28" y="49"/>
                  <a:pt x="23" y="48"/>
                </a:cubicBezTo>
                <a:cubicBezTo>
                  <a:pt x="22" y="48"/>
                  <a:pt x="21" y="47"/>
                  <a:pt x="19" y="47"/>
                </a:cubicBezTo>
                <a:cubicBezTo>
                  <a:pt x="9" y="43"/>
                  <a:pt x="0" y="37"/>
                  <a:pt x="0" y="24"/>
                </a:cubicBezTo>
                <a:cubicBezTo>
                  <a:pt x="0" y="10"/>
                  <a:pt x="10" y="0"/>
                  <a:pt x="28" y="0"/>
                </a:cubicBezTo>
                <a:cubicBezTo>
                  <a:pt x="37" y="0"/>
                  <a:pt x="46" y="3"/>
                  <a:pt x="47" y="3"/>
                </a:cubicBez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39" name="Freeform 38"/>
          <p:cNvSpPr>
            <a:spLocks/>
          </p:cNvSpPr>
          <p:nvPr/>
        </p:nvSpPr>
        <p:spPr bwMode="black">
          <a:xfrm>
            <a:off x="5592955" y="3082440"/>
            <a:ext cx="109835" cy="227032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10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0" name="Freeform 39"/>
          <p:cNvSpPr>
            <a:spLocks/>
          </p:cNvSpPr>
          <p:nvPr/>
        </p:nvSpPr>
        <p:spPr bwMode="black">
          <a:xfrm>
            <a:off x="5900764" y="2930180"/>
            <a:ext cx="109835" cy="379291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4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4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1" name="Freeform 40"/>
          <p:cNvSpPr>
            <a:spLocks/>
          </p:cNvSpPr>
          <p:nvPr/>
        </p:nvSpPr>
        <p:spPr bwMode="black">
          <a:xfrm>
            <a:off x="6203154" y="2720822"/>
            <a:ext cx="109835" cy="698767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111"/>
              </a:cxn>
              <a:cxn ang="0">
                <a:pos x="10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5" y="120"/>
                  <a:pt x="10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2" name="Freeform 41"/>
          <p:cNvSpPr>
            <a:spLocks/>
          </p:cNvSpPr>
          <p:nvPr/>
        </p:nvSpPr>
        <p:spPr bwMode="black">
          <a:xfrm>
            <a:off x="6510963" y="2930181"/>
            <a:ext cx="109835" cy="379292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56"/>
              </a:cxn>
              <a:cxn ang="0">
                <a:pos x="9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9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3" name="Freeform 42"/>
          <p:cNvSpPr>
            <a:spLocks/>
          </p:cNvSpPr>
          <p:nvPr/>
        </p:nvSpPr>
        <p:spPr bwMode="black">
          <a:xfrm>
            <a:off x="6811994" y="3082440"/>
            <a:ext cx="116616" cy="227031"/>
          </a:xfrm>
          <a:custGeom>
            <a:avLst/>
            <a:gdLst/>
            <a:ahLst/>
            <a:cxnLst>
              <a:cxn ang="0">
                <a:pos x="20" y="10"/>
              </a:cxn>
              <a:cxn ang="0">
                <a:pos x="10" y="0"/>
              </a:cxn>
              <a:cxn ang="0">
                <a:pos x="0" y="10"/>
              </a:cxn>
              <a:cxn ang="0">
                <a:pos x="0" y="30"/>
              </a:cxn>
              <a:cxn ang="0">
                <a:pos x="10" y="39"/>
              </a:cxn>
              <a:cxn ang="0">
                <a:pos x="20" y="30"/>
              </a:cxn>
              <a:cxn ang="0">
                <a:pos x="20" y="10"/>
              </a:cxn>
            </a:cxnLst>
            <a:rect l="0" t="0" r="r" b="b"/>
            <a:pathLst>
              <a:path w="20" h="39">
                <a:moveTo>
                  <a:pt x="20" y="10"/>
                </a:moveTo>
                <a:cubicBezTo>
                  <a:pt x="20" y="4"/>
                  <a:pt x="15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5" y="39"/>
                  <a:pt x="10" y="39"/>
                </a:cubicBezTo>
                <a:cubicBezTo>
                  <a:pt x="15" y="39"/>
                  <a:pt x="20" y="35"/>
                  <a:pt x="20" y="30"/>
                </a:cubicBezTo>
                <a:lnTo>
                  <a:pt x="20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4" name="Freeform 43"/>
          <p:cNvSpPr>
            <a:spLocks/>
          </p:cNvSpPr>
          <p:nvPr/>
        </p:nvSpPr>
        <p:spPr bwMode="black">
          <a:xfrm>
            <a:off x="7119806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4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5" name="Freeform 44"/>
          <p:cNvSpPr>
            <a:spLocks/>
          </p:cNvSpPr>
          <p:nvPr/>
        </p:nvSpPr>
        <p:spPr bwMode="black">
          <a:xfrm>
            <a:off x="7427618" y="2720823"/>
            <a:ext cx="111191" cy="698766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9" y="0"/>
              </a:cxn>
              <a:cxn ang="0">
                <a:pos x="0" y="9"/>
              </a:cxn>
              <a:cxn ang="0">
                <a:pos x="0" y="111"/>
              </a:cxn>
              <a:cxn ang="0">
                <a:pos x="9" y="120"/>
              </a:cxn>
              <a:cxn ang="0">
                <a:pos x="19" y="111"/>
              </a:cxn>
              <a:cxn ang="0">
                <a:pos x="19" y="9"/>
              </a:cxn>
            </a:cxnLst>
            <a:rect l="0" t="0" r="r" b="b"/>
            <a:pathLst>
              <a:path w="19" h="120">
                <a:moveTo>
                  <a:pt x="19" y="9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16"/>
                  <a:pt x="4" y="120"/>
                  <a:pt x="9" y="120"/>
                </a:cubicBezTo>
                <a:cubicBezTo>
                  <a:pt x="15" y="120"/>
                  <a:pt x="19" y="116"/>
                  <a:pt x="19" y="111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6" name="Freeform 45"/>
          <p:cNvSpPr>
            <a:spLocks/>
          </p:cNvSpPr>
          <p:nvPr/>
        </p:nvSpPr>
        <p:spPr bwMode="black">
          <a:xfrm>
            <a:off x="7730002" y="2930181"/>
            <a:ext cx="111191" cy="379290"/>
          </a:xfrm>
          <a:custGeom>
            <a:avLst/>
            <a:gdLst/>
            <a:ahLst/>
            <a:cxnLst>
              <a:cxn ang="0">
                <a:pos x="19" y="9"/>
              </a:cxn>
              <a:cxn ang="0">
                <a:pos x="10" y="0"/>
              </a:cxn>
              <a:cxn ang="0">
                <a:pos x="0" y="9"/>
              </a:cxn>
              <a:cxn ang="0">
                <a:pos x="0" y="56"/>
              </a:cxn>
              <a:cxn ang="0">
                <a:pos x="10" y="65"/>
              </a:cxn>
              <a:cxn ang="0">
                <a:pos x="19" y="56"/>
              </a:cxn>
              <a:cxn ang="0">
                <a:pos x="19" y="9"/>
              </a:cxn>
            </a:cxnLst>
            <a:rect l="0" t="0" r="r" b="b"/>
            <a:pathLst>
              <a:path w="19" h="65">
                <a:moveTo>
                  <a:pt x="19" y="9"/>
                </a:moveTo>
                <a:cubicBezTo>
                  <a:pt x="19" y="4"/>
                  <a:pt x="15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1"/>
                  <a:pt x="5" y="65"/>
                  <a:pt x="10" y="65"/>
                </a:cubicBezTo>
                <a:cubicBezTo>
                  <a:pt x="15" y="65"/>
                  <a:pt x="19" y="61"/>
                  <a:pt x="19" y="56"/>
                </a:cubicBezTo>
                <a:lnTo>
                  <a:pt x="19" y="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  <p:sp>
        <p:nvSpPr>
          <p:cNvPr id="47" name="Freeform 46"/>
          <p:cNvSpPr>
            <a:spLocks/>
          </p:cNvSpPr>
          <p:nvPr/>
        </p:nvSpPr>
        <p:spPr bwMode="black">
          <a:xfrm>
            <a:off x="8037814" y="3082440"/>
            <a:ext cx="111191" cy="227031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9" y="0"/>
              </a:cxn>
              <a:cxn ang="0">
                <a:pos x="0" y="10"/>
              </a:cxn>
              <a:cxn ang="0">
                <a:pos x="0" y="30"/>
              </a:cxn>
              <a:cxn ang="0">
                <a:pos x="9" y="39"/>
              </a:cxn>
              <a:cxn ang="0">
                <a:pos x="19" y="30"/>
              </a:cxn>
              <a:cxn ang="0">
                <a:pos x="19" y="10"/>
              </a:cxn>
            </a:cxnLst>
            <a:rect l="0" t="0" r="r" b="b"/>
            <a:pathLst>
              <a:path w="19" h="39">
                <a:moveTo>
                  <a:pt x="19" y="10"/>
                </a:moveTo>
                <a:cubicBezTo>
                  <a:pt x="19" y="4"/>
                  <a:pt x="15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4" y="39"/>
                  <a:pt x="9" y="39"/>
                </a:cubicBezTo>
                <a:cubicBezTo>
                  <a:pt x="15" y="39"/>
                  <a:pt x="19" y="35"/>
                  <a:pt x="19" y="30"/>
                </a:cubicBezTo>
                <a:lnTo>
                  <a:pt x="19" y="1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rgbClr val="0096D6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5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4.72222E-6 0.09143 " pathEditMode="relative" rAng="0" ptsTypes="AA">
                                      <p:cBhvr>
                                        <p:cTn id="41" dur="7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5E-6 0.11157 " pathEditMode="relative" rAng="0" ptsTypes="AA">
                                      <p:cBhvr>
                                        <p:cTn id="43" dur="7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81481E-6 L 4.72222E-6 0.09143 " pathEditMode="relative" rAng="0" ptsTypes="AA">
                                      <p:cBhvr>
                                        <p:cTn id="45" dur="7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6 L -2.77778E-6 0.11157 " pathEditMode="relative" rAng="0" ptsTypes="AA">
                                      <p:cBhvr>
                                        <p:cTn id="47" dur="7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1481E-6 L 5.55556E-7 0.09143 " pathEditMode="relative" rAng="0" ptsTypes="AA">
                                      <p:cBhvr>
                                        <p:cTn id="49" dur="7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4.72222E-6 -0.10764 " pathEditMode="relative" rAng="0" ptsTypes="AA">
                                      <p:cBhvr>
                                        <p:cTn id="51" dur="7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4.44444E-6 -0.10764 " pathEditMode="relative" rAng="0" ptsTypes="AA">
                                      <p:cBhvr>
                                        <p:cTn id="53" dur="70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33333E-6 L -2.22222E-6 -0.10764 " pathEditMode="relative" rAng="0" ptsTypes="AA">
                                      <p:cBhvr>
                                        <p:cTn id="55" dur="7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1.11111E-6 -0.10764 " pathEditMode="relative" rAng="0" ptsTypes="AA">
                                      <p:cBhvr>
                                        <p:cTn id="57" dur="7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88" y="1617663"/>
            <a:ext cx="9180512" cy="236855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6" rIns="91430" bIns="45716" anchor="ctr"/>
          <a:lstStyle/>
          <a:p>
            <a:pPr algn="ctr">
              <a:lnSpc>
                <a:spcPct val="90000"/>
              </a:lnSpc>
              <a:buClr>
                <a:schemeClr val="tx2"/>
              </a:buClr>
              <a:defRPr/>
            </a:pP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609600" y="525463"/>
            <a:ext cx="1447800" cy="769937"/>
            <a:chOff x="3272" y="1316"/>
            <a:chExt cx="1889" cy="1002"/>
          </a:xfrm>
        </p:grpSpPr>
        <p:sp>
          <p:nvSpPr>
            <p:cNvPr id="7" name="AutoShape 8"/>
            <p:cNvSpPr>
              <a:spLocks noChangeAspect="1" noChangeArrowheads="1" noTextEdit="1"/>
            </p:cNvSpPr>
            <p:nvPr/>
          </p:nvSpPr>
          <p:spPr bwMode="black">
            <a:xfrm>
              <a:off x="3272" y="1316"/>
              <a:ext cx="1889" cy="1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>
                <a:latin typeface="Arial" pitchFamily="-108" charset="0"/>
                <a:ea typeface="Arial" pitchFamily="-108" charset="0"/>
                <a:cs typeface="Arial" pitchFamily="-108" charset="0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black">
            <a:xfrm>
              <a:off x="3802" y="1979"/>
              <a:ext cx="87" cy="326"/>
            </a:xfrm>
            <a:prstGeom prst="rect">
              <a:avLst/>
            </a:prstGeom>
            <a:solidFill>
              <a:srgbClr val="B21A1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black">
            <a:xfrm>
              <a:off x="4303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black">
            <a:xfrm>
              <a:off x="3444" y="1971"/>
              <a:ext cx="249" cy="343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black">
            <a:xfrm>
              <a:off x="4643" y="1971"/>
              <a:ext cx="342" cy="343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black">
            <a:xfrm>
              <a:off x="4001" y="1971"/>
              <a:ext cx="222" cy="343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solidFill>
              <a:srgbClr val="B2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black">
            <a:xfrm>
              <a:off x="3272" y="1585"/>
              <a:ext cx="81" cy="169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black">
            <a:xfrm>
              <a:off x="3498" y="1473"/>
              <a:ext cx="83" cy="281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black">
            <a:xfrm>
              <a:off x="3721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black">
            <a:xfrm>
              <a:off x="3947" y="1473"/>
              <a:ext cx="83" cy="281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black">
            <a:xfrm>
              <a:off x="4171" y="1585"/>
              <a:ext cx="87" cy="169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black">
            <a:xfrm>
              <a:off x="4399" y="1473"/>
              <a:ext cx="81" cy="281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black">
            <a:xfrm>
              <a:off x="4625" y="1320"/>
              <a:ext cx="81" cy="51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black">
            <a:xfrm>
              <a:off x="4848" y="1473"/>
              <a:ext cx="81" cy="281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black">
            <a:xfrm>
              <a:off x="5074" y="1585"/>
              <a:ext cx="83" cy="169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015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Clr>
                  <a:schemeClr val="tx2"/>
                </a:buClr>
                <a:defRPr/>
              </a:pPr>
              <a:endParaRPr lang="en-US"/>
            </a:p>
          </p:txBody>
        </p:sp>
      </p:grpSp>
      <p:sp>
        <p:nvSpPr>
          <p:cNvPr id="22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lIns="91430" tIns="45716" rIns="91430" bIns="45716" anchor="ctr"/>
          <a:lstStyle/>
          <a:p>
            <a:pPr>
              <a:lnSpc>
                <a:spcPct val="90000"/>
              </a:lnSpc>
              <a:buClr>
                <a:schemeClr val="tx2"/>
              </a:buClr>
              <a:defRPr/>
            </a:pPr>
            <a:endParaRPr lang="en-US"/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lIns="91430" tIns="45716" rIns="91430" bIns="45716" anchor="ctr"/>
          <a:lstStyle/>
          <a:p>
            <a:pPr>
              <a:lnSpc>
                <a:spcPct val="90000"/>
              </a:lnSpc>
              <a:buClr>
                <a:schemeClr val="tx2"/>
              </a:buClr>
              <a:defRPr/>
            </a:pPr>
            <a:endParaRPr lang="en-US"/>
          </a:p>
        </p:txBody>
      </p:sp>
      <p:sp>
        <p:nvSpPr>
          <p:cNvPr id="25" name="Picture Placeholder 43"/>
          <p:cNvSpPr>
            <a:spLocks noGrp="1"/>
          </p:cNvSpPr>
          <p:nvPr>
            <p:ph type="pic" sz="quarter" idx="12"/>
          </p:nvPr>
        </p:nvSpPr>
        <p:spPr bwMode="grayWhite">
          <a:xfrm>
            <a:off x="-37171" y="1618489"/>
            <a:ext cx="9235440" cy="2359151"/>
          </a:xfrm>
          <a:solidFill>
            <a:schemeClr val="accent1"/>
          </a:solidFill>
          <a:ln w="19050">
            <a:solidFill>
              <a:srgbClr val="C0C0C4"/>
            </a:solidFill>
          </a:ln>
        </p:spPr>
        <p:txBody>
          <a:bodyPr rtlCol="0" anchor="ctr" anchorCtr="1">
            <a:normAutofit/>
          </a:bodyPr>
          <a:lstStyle>
            <a:lvl1pPr marL="237719" indent="-237719" algn="l" defTabSz="914303" rtl="0" eaLnBrk="1" latinLnBrk="0" hangingPunct="1">
              <a:lnSpc>
                <a:spcPct val="95000"/>
              </a:lnSpc>
              <a:spcBef>
                <a:spcPts val="1440"/>
              </a:spcBef>
              <a:buClr>
                <a:schemeClr val="accent1"/>
              </a:buClr>
              <a:buFont typeface="Wingdings" pitchFamily="2" charset="2"/>
              <a:buNone/>
              <a:def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874" y="5483226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50875" y="4114800"/>
            <a:ext cx="8112125" cy="1022350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1B58F1C-6DDF-4A85-B60F-9D0CE9E0881D}" type="datetimeFigureOut">
              <a:rPr lang="en-US" smtClean="0"/>
              <a:pPr/>
              <a:t>10/12/2011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C2D5B59-831D-4EFC-9408-1356AF5433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12045" y="304800"/>
            <a:ext cx="776983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ltGray">
          <a:xfrm>
            <a:off x="8594043" y="6626225"/>
            <a:ext cx="322946" cy="236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1000">
                <a:solidFill>
                  <a:srgbClr val="8E8E95"/>
                </a:solidFill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1000" dirty="0">
              <a:solidFill>
                <a:srgbClr val="8E8E9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 solid gradient_stat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Documents and Settings\contractor\Desktop\Blue_Green_Gradient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</p:spPr>
      </p:pic>
      <p:sp>
        <p:nvSpPr>
          <p:cNvPr id="37" name="Rounded Rectangle 36"/>
          <p:cNvSpPr/>
          <p:nvPr userDrawn="1"/>
        </p:nvSpPr>
        <p:spPr>
          <a:xfrm>
            <a:off x="1823499" y="3308943"/>
            <a:ext cx="1729740" cy="1401417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8" name="Rounded Rectangle 37"/>
          <p:cNvSpPr/>
          <p:nvPr userDrawn="1"/>
        </p:nvSpPr>
        <p:spPr>
          <a:xfrm>
            <a:off x="0" y="1236689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  <a:alpha val="18000"/>
                </a:scheme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9" name="Rounded Rectangle 38"/>
          <p:cNvSpPr/>
          <p:nvPr userDrawn="1"/>
        </p:nvSpPr>
        <p:spPr>
          <a:xfrm rot="10800000">
            <a:off x="1013791" y="4248605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40" name="Rounded Rectangle 39"/>
          <p:cNvSpPr/>
          <p:nvPr userDrawn="1"/>
        </p:nvSpPr>
        <p:spPr>
          <a:xfrm>
            <a:off x="6585483" y="-2056029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1" name="Rounded Rectangle 40"/>
          <p:cNvSpPr/>
          <p:nvPr userDrawn="1"/>
        </p:nvSpPr>
        <p:spPr>
          <a:xfrm>
            <a:off x="8105451" y="2783785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4">
                  <a:lumMod val="75000"/>
                  <a:alpha val="28000"/>
                </a:schemeClr>
              </a:gs>
              <a:gs pos="100000">
                <a:schemeClr val="accent4">
                  <a:lumMod val="75000"/>
                  <a:alpha val="2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2" name="Rounded Rectangle 41"/>
          <p:cNvSpPr/>
          <p:nvPr userDrawn="1"/>
        </p:nvSpPr>
        <p:spPr>
          <a:xfrm rot="10800000">
            <a:off x="3036073" y="174390"/>
            <a:ext cx="1729740" cy="814843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57550">
                  <a:alpha val="46000"/>
                </a:srgbClr>
              </a:gs>
              <a:gs pos="100000">
                <a:schemeClr val="accent1">
                  <a:shade val="100000"/>
                  <a:satMod val="11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1236689"/>
            <a:ext cx="8112125" cy="2918779"/>
          </a:xfrm>
        </p:spPr>
        <p:txBody>
          <a:bodyPr/>
          <a:lstStyle>
            <a:lvl1pPr>
              <a:lnSpc>
                <a:spcPct val="90000"/>
              </a:lnSpc>
              <a:defRPr sz="6000" b="0" spc="-2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grpSp>
        <p:nvGrpSpPr>
          <p:cNvPr id="4" name="Group 38"/>
          <p:cNvGrpSpPr/>
          <p:nvPr/>
        </p:nvGrpSpPr>
        <p:grpSpPr>
          <a:xfrm>
            <a:off x="341314" y="311151"/>
            <a:ext cx="829170" cy="438358"/>
            <a:chOff x="609600" y="528537"/>
            <a:chExt cx="1444734" cy="763789"/>
          </a:xfrm>
          <a:solidFill>
            <a:schemeClr val="bg1"/>
          </a:solidFill>
        </p:grpSpPr>
        <p:sp>
          <p:nvSpPr>
            <p:cNvPr id="64" name="Rectangle 63"/>
            <p:cNvSpPr>
              <a:spLocks noChangeArrowheads="1"/>
            </p:cNvSpPr>
            <p:nvPr/>
          </p:nvSpPr>
          <p:spPr bwMode="black">
            <a:xfrm>
              <a:off x="1016578" y="1035681"/>
              <a:ext cx="65914" cy="24973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black">
            <a:xfrm>
              <a:off x="1400563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1" y="80"/>
                </a:cxn>
                <a:cxn ang="0">
                  <a:pos x="0" y="40"/>
                </a:cxn>
                <a:cxn ang="0">
                  <a:pos x="41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8" y="23"/>
                    <a:pt x="51" y="20"/>
                    <a:pt x="42" y="20"/>
                  </a:cubicBezTo>
                  <a:cubicBezTo>
                    <a:pt x="30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1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1" y="0"/>
                  </a:cubicBezTo>
                  <a:cubicBezTo>
                    <a:pt x="50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black">
            <a:xfrm>
              <a:off x="740661" y="1028765"/>
              <a:ext cx="190843" cy="263561"/>
            </a:xfrm>
            <a:custGeom>
              <a:avLst/>
              <a:gdLst/>
              <a:ahLst/>
              <a:cxnLst>
                <a:cxn ang="0">
                  <a:pos x="58" y="24"/>
                </a:cxn>
                <a:cxn ang="0">
                  <a:pos x="42" y="20"/>
                </a:cxn>
                <a:cxn ang="0">
                  <a:pos x="21" y="40"/>
                </a:cxn>
                <a:cxn ang="0">
                  <a:pos x="42" y="60"/>
                </a:cxn>
                <a:cxn ang="0">
                  <a:pos x="58" y="56"/>
                </a:cxn>
                <a:cxn ang="0">
                  <a:pos x="58" y="77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58" y="3"/>
                </a:cxn>
                <a:cxn ang="0">
                  <a:pos x="58" y="24"/>
                </a:cxn>
              </a:cxnLst>
              <a:rect l="0" t="0" r="r" b="b"/>
              <a:pathLst>
                <a:path w="58" h="80">
                  <a:moveTo>
                    <a:pt x="58" y="24"/>
                  </a:moveTo>
                  <a:cubicBezTo>
                    <a:pt x="57" y="23"/>
                    <a:pt x="51" y="20"/>
                    <a:pt x="42" y="20"/>
                  </a:cubicBezTo>
                  <a:cubicBezTo>
                    <a:pt x="29" y="20"/>
                    <a:pt x="21" y="28"/>
                    <a:pt x="21" y="40"/>
                  </a:cubicBezTo>
                  <a:cubicBezTo>
                    <a:pt x="21" y="51"/>
                    <a:pt x="29" y="60"/>
                    <a:pt x="42" y="60"/>
                  </a:cubicBezTo>
                  <a:cubicBezTo>
                    <a:pt x="51" y="60"/>
                    <a:pt x="57" y="57"/>
                    <a:pt x="58" y="56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56" y="78"/>
                    <a:pt x="49" y="80"/>
                    <a:pt x="40" y="80"/>
                  </a:cubicBezTo>
                  <a:cubicBezTo>
                    <a:pt x="19" y="80"/>
                    <a:pt x="0" y="65"/>
                    <a:pt x="0" y="40"/>
                  </a:cubicBezTo>
                  <a:cubicBezTo>
                    <a:pt x="0" y="17"/>
                    <a:pt x="17" y="0"/>
                    <a:pt x="40" y="0"/>
                  </a:cubicBezTo>
                  <a:cubicBezTo>
                    <a:pt x="49" y="0"/>
                    <a:pt x="56" y="3"/>
                    <a:pt x="58" y="3"/>
                  </a:cubicBezTo>
                  <a:lnTo>
                    <a:pt x="58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7" name="Freeform 66"/>
            <p:cNvSpPr>
              <a:spLocks noEditPoints="1"/>
            </p:cNvSpPr>
            <p:nvPr/>
          </p:nvSpPr>
          <p:spPr bwMode="black">
            <a:xfrm>
              <a:off x="1660385" y="1028765"/>
              <a:ext cx="262122" cy="263561"/>
            </a:xfrm>
            <a:custGeom>
              <a:avLst/>
              <a:gdLst/>
              <a:ahLst/>
              <a:cxnLst>
                <a:cxn ang="0">
                  <a:pos x="80" y="40"/>
                </a:cxn>
                <a:cxn ang="0">
                  <a:pos x="40" y="80"/>
                </a:cxn>
                <a:cxn ang="0">
                  <a:pos x="0" y="40"/>
                </a:cxn>
                <a:cxn ang="0">
                  <a:pos x="40" y="0"/>
                </a:cxn>
                <a:cxn ang="0">
                  <a:pos x="80" y="40"/>
                </a:cxn>
                <a:cxn ang="0">
                  <a:pos x="40" y="20"/>
                </a:cxn>
                <a:cxn ang="0">
                  <a:pos x="20" y="40"/>
                </a:cxn>
                <a:cxn ang="0">
                  <a:pos x="40" y="60"/>
                </a:cxn>
                <a:cxn ang="0">
                  <a:pos x="60" y="40"/>
                </a:cxn>
                <a:cxn ang="0">
                  <a:pos x="40" y="20"/>
                </a:cxn>
              </a:cxnLst>
              <a:rect l="0" t="0" r="r" b="b"/>
              <a:pathLst>
                <a:path w="80" h="80">
                  <a:moveTo>
                    <a:pt x="80" y="40"/>
                  </a:moveTo>
                  <a:cubicBezTo>
                    <a:pt x="80" y="62"/>
                    <a:pt x="64" y="80"/>
                    <a:pt x="40" y="80"/>
                  </a:cubicBezTo>
                  <a:cubicBezTo>
                    <a:pt x="16" y="80"/>
                    <a:pt x="0" y="62"/>
                    <a:pt x="0" y="40"/>
                  </a:cubicBezTo>
                  <a:cubicBezTo>
                    <a:pt x="0" y="18"/>
                    <a:pt x="16" y="0"/>
                    <a:pt x="40" y="0"/>
                  </a:cubicBezTo>
                  <a:cubicBezTo>
                    <a:pt x="64" y="0"/>
                    <a:pt x="80" y="18"/>
                    <a:pt x="80" y="40"/>
                  </a:cubicBezTo>
                  <a:moveTo>
                    <a:pt x="40" y="20"/>
                  </a:moveTo>
                  <a:cubicBezTo>
                    <a:pt x="29" y="20"/>
                    <a:pt x="20" y="29"/>
                    <a:pt x="20" y="40"/>
                  </a:cubicBezTo>
                  <a:cubicBezTo>
                    <a:pt x="20" y="51"/>
                    <a:pt x="29" y="60"/>
                    <a:pt x="40" y="60"/>
                  </a:cubicBezTo>
                  <a:cubicBezTo>
                    <a:pt x="51" y="60"/>
                    <a:pt x="60" y="51"/>
                    <a:pt x="60" y="40"/>
                  </a:cubicBezTo>
                  <a:cubicBezTo>
                    <a:pt x="60" y="29"/>
                    <a:pt x="51" y="20"/>
                    <a:pt x="40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black">
            <a:xfrm>
              <a:off x="1167566" y="1028765"/>
              <a:ext cx="170916" cy="263561"/>
            </a:xfrm>
            <a:custGeom>
              <a:avLst/>
              <a:gdLst/>
              <a:ahLst/>
              <a:cxnLst>
                <a:cxn ang="0">
                  <a:pos x="47" y="19"/>
                </a:cxn>
                <a:cxn ang="0">
                  <a:pos x="32" y="17"/>
                </a:cxn>
                <a:cxn ang="0">
                  <a:pos x="20" y="23"/>
                </a:cxn>
                <a:cxn ang="0">
                  <a:pos x="29" y="30"/>
                </a:cxn>
                <a:cxn ang="0">
                  <a:pos x="34" y="32"/>
                </a:cxn>
                <a:cxn ang="0">
                  <a:pos x="52" y="54"/>
                </a:cxn>
                <a:cxn ang="0">
                  <a:pos x="21" y="80"/>
                </a:cxn>
                <a:cxn ang="0">
                  <a:pos x="0" y="77"/>
                </a:cxn>
                <a:cxn ang="0">
                  <a:pos x="0" y="60"/>
                </a:cxn>
                <a:cxn ang="0">
                  <a:pos x="18" y="63"/>
                </a:cxn>
                <a:cxn ang="0">
                  <a:pos x="32" y="56"/>
                </a:cxn>
                <a:cxn ang="0">
                  <a:pos x="23" y="48"/>
                </a:cxn>
                <a:cxn ang="0">
                  <a:pos x="19" y="47"/>
                </a:cxn>
                <a:cxn ang="0">
                  <a:pos x="0" y="24"/>
                </a:cxn>
                <a:cxn ang="0">
                  <a:pos x="28" y="0"/>
                </a:cxn>
                <a:cxn ang="0">
                  <a:pos x="47" y="3"/>
                </a:cxn>
                <a:cxn ang="0">
                  <a:pos x="47" y="19"/>
                </a:cxn>
              </a:cxnLst>
              <a:rect l="0" t="0" r="r" b="b"/>
              <a:pathLst>
                <a:path w="52" h="80">
                  <a:moveTo>
                    <a:pt x="47" y="19"/>
                  </a:moveTo>
                  <a:cubicBezTo>
                    <a:pt x="47" y="19"/>
                    <a:pt x="38" y="17"/>
                    <a:pt x="32" y="17"/>
                  </a:cubicBezTo>
                  <a:cubicBezTo>
                    <a:pt x="24" y="17"/>
                    <a:pt x="20" y="19"/>
                    <a:pt x="20" y="23"/>
                  </a:cubicBezTo>
                  <a:cubicBezTo>
                    <a:pt x="20" y="28"/>
                    <a:pt x="26" y="29"/>
                    <a:pt x="29" y="30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47" y="36"/>
                    <a:pt x="52" y="45"/>
                    <a:pt x="52" y="54"/>
                  </a:cubicBezTo>
                  <a:cubicBezTo>
                    <a:pt x="52" y="73"/>
                    <a:pt x="35" y="80"/>
                    <a:pt x="21" y="80"/>
                  </a:cubicBezTo>
                  <a:cubicBezTo>
                    <a:pt x="10" y="80"/>
                    <a:pt x="1" y="78"/>
                    <a:pt x="0" y="7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10" y="63"/>
                    <a:pt x="18" y="63"/>
                  </a:cubicBezTo>
                  <a:cubicBezTo>
                    <a:pt x="28" y="63"/>
                    <a:pt x="32" y="60"/>
                    <a:pt x="32" y="56"/>
                  </a:cubicBezTo>
                  <a:cubicBezTo>
                    <a:pt x="32" y="52"/>
                    <a:pt x="28" y="49"/>
                    <a:pt x="23" y="48"/>
                  </a:cubicBezTo>
                  <a:cubicBezTo>
                    <a:pt x="22" y="48"/>
                    <a:pt x="21" y="47"/>
                    <a:pt x="19" y="47"/>
                  </a:cubicBezTo>
                  <a:cubicBezTo>
                    <a:pt x="9" y="43"/>
                    <a:pt x="0" y="37"/>
                    <a:pt x="0" y="24"/>
                  </a:cubicBezTo>
                  <a:cubicBezTo>
                    <a:pt x="0" y="10"/>
                    <a:pt x="10" y="0"/>
                    <a:pt x="28" y="0"/>
                  </a:cubicBezTo>
                  <a:cubicBezTo>
                    <a:pt x="37" y="0"/>
                    <a:pt x="46" y="3"/>
                    <a:pt x="47" y="3"/>
                  </a:cubicBezTo>
                  <a:lnTo>
                    <a:pt x="47" y="1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black">
            <a:xfrm>
              <a:off x="609600" y="732931"/>
              <a:ext cx="62081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10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black">
            <a:xfrm>
              <a:off x="783581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4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black">
            <a:xfrm>
              <a:off x="954497" y="528537"/>
              <a:ext cx="62081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10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5" y="120"/>
                    <a:pt x="10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black">
            <a:xfrm>
              <a:off x="1128478" y="646870"/>
              <a:ext cx="62081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9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9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black">
            <a:xfrm>
              <a:off x="1298627" y="732931"/>
              <a:ext cx="65914" cy="128323"/>
            </a:xfrm>
            <a:custGeom>
              <a:avLst/>
              <a:gdLst/>
              <a:ahLst/>
              <a:cxnLst>
                <a:cxn ang="0">
                  <a:pos x="20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10" y="39"/>
                </a:cxn>
                <a:cxn ang="0">
                  <a:pos x="20" y="30"/>
                </a:cxn>
                <a:cxn ang="0">
                  <a:pos x="20" y="10"/>
                </a:cxn>
              </a:cxnLst>
              <a:rect l="0" t="0" r="r" b="b"/>
              <a:pathLst>
                <a:path w="20" h="39">
                  <a:moveTo>
                    <a:pt x="20" y="10"/>
                  </a:move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5" y="39"/>
                    <a:pt x="10" y="39"/>
                  </a:cubicBezTo>
                  <a:cubicBezTo>
                    <a:pt x="15" y="39"/>
                    <a:pt x="20" y="35"/>
                    <a:pt x="20" y="30"/>
                  </a:cubicBez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black">
            <a:xfrm>
              <a:off x="1472608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4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black">
            <a:xfrm>
              <a:off x="1646590" y="528537"/>
              <a:ext cx="62848" cy="394958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9" y="0"/>
                </a:cxn>
                <a:cxn ang="0">
                  <a:pos x="0" y="9"/>
                </a:cxn>
                <a:cxn ang="0">
                  <a:pos x="0" y="111"/>
                </a:cxn>
                <a:cxn ang="0">
                  <a:pos x="9" y="120"/>
                </a:cxn>
                <a:cxn ang="0">
                  <a:pos x="19" y="111"/>
                </a:cxn>
                <a:cxn ang="0">
                  <a:pos x="19" y="9"/>
                </a:cxn>
              </a:cxnLst>
              <a:rect l="0" t="0" r="r" b="b"/>
              <a:pathLst>
                <a:path w="19" h="120">
                  <a:moveTo>
                    <a:pt x="19" y="9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6"/>
                    <a:pt x="4" y="120"/>
                    <a:pt x="9" y="120"/>
                  </a:cubicBezTo>
                  <a:cubicBezTo>
                    <a:pt x="15" y="120"/>
                    <a:pt x="19" y="116"/>
                    <a:pt x="19" y="111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black">
            <a:xfrm>
              <a:off x="1817505" y="646870"/>
              <a:ext cx="62848" cy="214384"/>
            </a:xfrm>
            <a:custGeom>
              <a:avLst/>
              <a:gdLst/>
              <a:ahLst/>
              <a:cxnLst>
                <a:cxn ang="0">
                  <a:pos x="19" y="9"/>
                </a:cxn>
                <a:cxn ang="0">
                  <a:pos x="10" y="0"/>
                </a:cxn>
                <a:cxn ang="0">
                  <a:pos x="0" y="9"/>
                </a:cxn>
                <a:cxn ang="0">
                  <a:pos x="0" y="56"/>
                </a:cxn>
                <a:cxn ang="0">
                  <a:pos x="10" y="65"/>
                </a:cxn>
                <a:cxn ang="0">
                  <a:pos x="19" y="56"/>
                </a:cxn>
                <a:cxn ang="0">
                  <a:pos x="19" y="9"/>
                </a:cxn>
              </a:cxnLst>
              <a:rect l="0" t="0" r="r" b="b"/>
              <a:pathLst>
                <a:path w="19" h="65">
                  <a:moveTo>
                    <a:pt x="19" y="9"/>
                  </a:moveTo>
                  <a:cubicBezTo>
                    <a:pt x="19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1"/>
                    <a:pt x="5" y="65"/>
                    <a:pt x="10" y="65"/>
                  </a:cubicBezTo>
                  <a:cubicBezTo>
                    <a:pt x="15" y="65"/>
                    <a:pt x="19" y="61"/>
                    <a:pt x="19" y="56"/>
                  </a:cubicBezTo>
                  <a:lnTo>
                    <a:pt x="19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black">
            <a:xfrm>
              <a:off x="1991486" y="732931"/>
              <a:ext cx="62848" cy="12832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0"/>
                </a:cxn>
                <a:cxn ang="0">
                  <a:pos x="9" y="39"/>
                </a:cxn>
                <a:cxn ang="0">
                  <a:pos x="19" y="30"/>
                </a:cxn>
                <a:cxn ang="0">
                  <a:pos x="19" y="10"/>
                </a:cxn>
              </a:cxnLst>
              <a:rect l="0" t="0" r="r" b="b"/>
              <a:pathLst>
                <a:path w="19" h="39">
                  <a:moveTo>
                    <a:pt x="19" y="10"/>
                  </a:moveTo>
                  <a:cubicBezTo>
                    <a:pt x="19" y="4"/>
                    <a:pt x="15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15" y="39"/>
                    <a:pt x="19" y="35"/>
                    <a:pt x="19" y="30"/>
                  </a:cubicBezTo>
                  <a:lnTo>
                    <a:pt x="19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6383" y="4464068"/>
            <a:ext cx="8112126" cy="38417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 and Title Go Here</a:t>
            </a:r>
            <a:endParaRPr lang="en-US" dirty="0"/>
          </a:p>
        </p:txBody>
      </p:sp>
      <p:sp>
        <p:nvSpPr>
          <p:cNvPr id="58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chemeClr val="bg2"/>
                </a:solidFill>
                <a:latin typeface="+mj-lt"/>
              </a:rPr>
              <a:t>Cisco Confidential</a:t>
            </a:r>
          </a:p>
        </p:txBody>
      </p:sp>
      <p:sp>
        <p:nvSpPr>
          <p:cNvPr id="59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chemeClr val="bg2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36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FFFFFF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FFFFFF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contractor\Desktop\Pattern_Half_P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" y="3106738"/>
            <a:ext cx="8477250" cy="3438525"/>
          </a:xfrm>
          <a:prstGeom prst="rect">
            <a:avLst/>
          </a:prstGeom>
          <a:noFill/>
        </p:spPr>
      </p:pic>
      <p:sp>
        <p:nvSpPr>
          <p:cNvPr id="26" name="Rectangle 25"/>
          <p:cNvSpPr/>
          <p:nvPr userDrawn="1"/>
        </p:nvSpPr>
        <p:spPr>
          <a:xfrm>
            <a:off x="217357" y="3020518"/>
            <a:ext cx="8694295" cy="3357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white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21393" y="399143"/>
            <a:ext cx="8112125" cy="2407042"/>
          </a:xfrm>
        </p:spPr>
        <p:txBody>
          <a:bodyPr/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b="0" kern="1200" spc="-150" baseline="0" dirty="0">
                <a:gradFill flip="none" rotWithShape="1">
                  <a:gsLst>
                    <a:gs pos="0">
                      <a:srgbClr val="55E6ED"/>
                    </a:gs>
                    <a:gs pos="80000">
                      <a:srgbClr val="009249"/>
                    </a:gs>
                  </a:gsLst>
                  <a:lin ang="120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Presentation Title Goes Here</a:t>
            </a:r>
            <a:endParaRPr lang="en-US" dirty="0"/>
          </a:p>
        </p:txBody>
      </p:sp>
      <p:sp>
        <p:nvSpPr>
          <p:cNvPr id="47" name="Rectangle 3"/>
          <p:cNvSpPr>
            <a:spLocks noChangeArrowheads="1"/>
          </p:cNvSpPr>
          <p:nvPr/>
        </p:nvSpPr>
        <p:spPr bwMode="hidden">
          <a:xfrm>
            <a:off x="0" y="0"/>
            <a:ext cx="9144000" cy="177800"/>
          </a:xfrm>
          <a:prstGeom prst="rect">
            <a:avLst/>
          </a:prstGeom>
          <a:solidFill>
            <a:schemeClr val="bg2"/>
          </a:solidFill>
          <a:ln w="2540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4" name="Rectangle 5"/>
          <p:cNvSpPr>
            <a:spLocks noChangeArrowheads="1"/>
          </p:cNvSpPr>
          <p:nvPr userDrawn="1"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25" name="Rectangle 7"/>
          <p:cNvSpPr>
            <a:spLocks noChangeArrowheads="1"/>
          </p:cNvSpPr>
          <p:nvPr userDrawn="1"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1481E-6 L -1.94444E-6 -0.48102 " pathEditMode="relative" rAng="0" ptsTypes="AA">
                                      <p:cBhvr>
                                        <p:cTn id="6" dur="1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2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39713" y="1441345"/>
            <a:ext cx="8578850" cy="4527655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>
                <a:solidFill>
                  <a:srgbClr val="435153"/>
                </a:solidFill>
                <a:latin typeface="+mj-lt"/>
              </a:defRPr>
            </a:lvl2pPr>
            <a:lvl3pPr>
              <a:defRPr>
                <a:solidFill>
                  <a:srgbClr val="435153"/>
                </a:solidFill>
                <a:latin typeface="+mj-lt"/>
              </a:defRPr>
            </a:lvl3pPr>
            <a:lvl4pPr>
              <a:defRPr>
                <a:solidFill>
                  <a:srgbClr val="435153"/>
                </a:solidFill>
                <a:latin typeface="+mj-lt"/>
              </a:defRPr>
            </a:lvl4pPr>
            <a:lvl5pP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Heav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2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39713" y="1339745"/>
            <a:ext cx="4122425" cy="4965700"/>
          </a:xfrm>
        </p:spPr>
        <p:txBody>
          <a:bodyPr>
            <a:norm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706781" y="1339745"/>
            <a:ext cx="4122425" cy="4965700"/>
          </a:xfrm>
        </p:spPr>
        <p:txBody>
          <a:bodyPr>
            <a:normAutofit/>
          </a:bodyPr>
          <a:lstStyle>
            <a:lvl1pPr>
              <a:lnSpc>
                <a:spcPct val="95000"/>
              </a:lnSpc>
              <a:spcBef>
                <a:spcPts val="1480"/>
              </a:spcBef>
              <a:defRPr sz="18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 sz="1400">
                <a:solidFill>
                  <a:srgbClr val="435153"/>
                </a:solidFill>
                <a:latin typeface="+mj-lt"/>
              </a:defRPr>
            </a:lvl2pPr>
            <a:lvl3pPr>
              <a:defRPr sz="1200">
                <a:solidFill>
                  <a:srgbClr val="435153"/>
                </a:solidFill>
                <a:latin typeface="+mj-lt"/>
              </a:defRPr>
            </a:lvl3pPr>
            <a:lvl4pPr>
              <a:defRPr sz="1100">
                <a:solidFill>
                  <a:srgbClr val="435153"/>
                </a:solidFill>
                <a:latin typeface="+mj-lt"/>
              </a:defRPr>
            </a:lvl4pPr>
            <a:lvl5pPr>
              <a:defRPr sz="1100"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ullet with pull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 userDrawn="1"/>
        </p:nvSpPr>
        <p:spPr>
          <a:xfrm>
            <a:off x="4984231" y="1411242"/>
            <a:ext cx="3759720" cy="4793993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E2F4FA"/>
              </a:gs>
              <a:gs pos="47000">
                <a:schemeClr val="bg1"/>
              </a:gs>
              <a:gs pos="100000">
                <a:srgbClr val="E2F4FA"/>
              </a:gs>
            </a:gsLst>
            <a:lin ang="2700000" scaled="1"/>
            <a:tileRect/>
          </a:gradFill>
          <a:ln>
            <a:noFill/>
          </a:ln>
          <a:effectLst>
            <a:outerShdw blurRad="1143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200" b="0" kern="1200" spc="-100" baseline="0" dirty="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39713" y="1339745"/>
            <a:ext cx="4103687" cy="4965700"/>
          </a:xfrm>
        </p:spPr>
        <p:txBody>
          <a:bodyPr/>
          <a:lstStyle>
            <a:lvl1pPr>
              <a:lnSpc>
                <a:spcPct val="95000"/>
              </a:lnSpc>
              <a:spcBef>
                <a:spcPts val="1480"/>
              </a:spcBef>
              <a:defRPr sz="2200">
                <a:solidFill>
                  <a:srgbClr val="435153"/>
                </a:solidFill>
                <a:latin typeface="+mj-lt"/>
              </a:defRPr>
            </a:lvl1pPr>
            <a:lvl2pPr>
              <a:lnSpc>
                <a:spcPct val="95000"/>
              </a:lnSpc>
              <a:spcBef>
                <a:spcPts val="600"/>
              </a:spcBef>
              <a:defRPr>
                <a:solidFill>
                  <a:srgbClr val="435153"/>
                </a:solidFill>
                <a:latin typeface="+mj-lt"/>
              </a:defRPr>
            </a:lvl2pPr>
            <a:lvl3pPr>
              <a:defRPr>
                <a:solidFill>
                  <a:srgbClr val="435153"/>
                </a:solidFill>
                <a:latin typeface="+mj-lt"/>
              </a:defRPr>
            </a:lvl3pPr>
            <a:lvl4pPr>
              <a:defRPr>
                <a:solidFill>
                  <a:srgbClr val="435153"/>
                </a:solidFill>
                <a:latin typeface="+mj-lt"/>
              </a:defRPr>
            </a:lvl4pPr>
            <a:lvl5pPr>
              <a:defRPr>
                <a:solidFill>
                  <a:srgbClr val="435153"/>
                </a:solidFill>
                <a:latin typeface="+mj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5221224" y="1747683"/>
            <a:ext cx="3236976" cy="646331"/>
          </a:xfrm>
        </p:spPr>
        <p:txBody>
          <a:bodyPr>
            <a:spAutoFit/>
          </a:bodyPr>
          <a:lstStyle>
            <a:lvl1pPr marL="114300" indent="-114300"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lang="en-US" sz="2000" kern="1200" dirty="0" smtClean="0">
                <a:gradFill>
                  <a:gsLst>
                    <a:gs pos="0">
                      <a:schemeClr val="tx1"/>
                    </a:gs>
                    <a:gs pos="47000">
                      <a:schemeClr val="accent2"/>
                    </a:gs>
                    <a:gs pos="100000">
                      <a:schemeClr val="accent4"/>
                    </a:gs>
                  </a:gsLst>
                  <a:lin ang="3600000" scaled="0"/>
                </a:gradFill>
                <a:latin typeface="+mj-lt"/>
                <a:ea typeface="+mn-ea"/>
                <a:cs typeface="+mn-cs"/>
              </a:defRPr>
            </a:lvl1pPr>
            <a:lvl2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2pPr>
            <a:lvl3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3pPr>
            <a:lvl4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4pPr>
            <a:lvl5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“This is the sample </a:t>
            </a:r>
            <a:br>
              <a:rPr lang="en-US" dirty="0" smtClean="0"/>
            </a:br>
            <a:r>
              <a:rPr lang="en-US" dirty="0" smtClean="0"/>
              <a:t>pull quote.”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5310432" y="4735551"/>
            <a:ext cx="3236976" cy="338554"/>
          </a:xfrm>
          <a:noFill/>
        </p:spPr>
        <p:txBody>
          <a:bodyPr vert="horz" wrap="square" lIns="91440" tIns="45720" rIns="91440" bIns="45720" rtlCol="0">
            <a:spAutoFit/>
          </a:bodyPr>
          <a:lstStyle>
            <a:lvl1pPr marL="114300" marR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+mj-lt"/>
                <a:ea typeface="+mn-ea"/>
                <a:cs typeface="+mn-cs"/>
              </a:defRPr>
            </a:lvl1pPr>
            <a:lvl2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2pPr>
            <a:lvl3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3pPr>
            <a:lvl4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4pPr>
            <a:lvl5pPr marL="114300" indent="-114300" algn="l" defTabSz="914400" rtl="0" eaLnBrk="1" latinLnBrk="0" hangingPunct="1">
              <a:defRPr lang="en-US" sz="2000" kern="1200" dirty="0" smtClean="0">
                <a:solidFill>
                  <a:schemeClr val="accent2"/>
                </a:solidFill>
                <a:latin typeface="Ciscolight" pitchFamily="2" charset="0"/>
                <a:ea typeface="+mn-ea"/>
                <a:cs typeface="+mn-cs"/>
              </a:defRPr>
            </a:lvl5pPr>
          </a:lstStyle>
          <a:p>
            <a:pPr marL="114300" marR="0" lvl="0" indent="-1143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Ciscolight" pitchFamily="2" charset="0"/>
                <a:ea typeface="+mn-ea"/>
                <a:cs typeface="+mn-cs"/>
              </a:rPr>
              <a:t>Source Name</a:t>
            </a:r>
          </a:p>
        </p:txBody>
      </p:sp>
      <p:sp>
        <p:nvSpPr>
          <p:cNvPr id="11" name="Rectangle 4"/>
          <p:cNvSpPr>
            <a:spLocks noChangeArrowheads="1"/>
          </p:cNvSpPr>
          <p:nvPr userDrawn="1"/>
        </p:nvSpPr>
        <p:spPr bwMode="ltGray">
          <a:xfrm>
            <a:off x="251373" y="6586246"/>
            <a:ext cx="2568027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marL="0" algn="l" defTabSz="814388" rtl="0" eaLnBrk="1" latinLnBrk="0" hangingPunct="1">
              <a:lnSpc>
                <a:spcPct val="100000"/>
              </a:lnSpc>
            </a:pPr>
            <a:r>
              <a:rPr lang="en-US" sz="600" kern="1200" dirty="0" smtClean="0">
                <a:solidFill>
                  <a:srgbClr val="C0C0C0"/>
                </a:solidFill>
                <a:latin typeface="+mj-lt"/>
                <a:ea typeface="+mn-ea"/>
                <a:cs typeface="+mn-cs"/>
              </a:rPr>
              <a:t>© 2010 Cisco and/or its affiliates. All rights reserved.</a:t>
            </a:r>
            <a:endParaRPr lang="en-US" sz="600" kern="1200" dirty="0">
              <a:solidFill>
                <a:srgbClr val="C0C0C0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14" name="Rectangle 5"/>
          <p:cNvSpPr>
            <a:spLocks noChangeArrowheads="1"/>
          </p:cNvSpPr>
          <p:nvPr userDrawn="1"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17" name="Rectangle 7"/>
          <p:cNvSpPr>
            <a:spLocks noChangeArrowheads="1"/>
          </p:cNvSpPr>
          <p:nvPr userDrawn="1"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21" name="Picture 20" descr="verticalba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948236" y="1335313"/>
            <a:ext cx="83809" cy="4961463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</p:spPr>
        <p:txBody>
          <a:bodyPr/>
          <a:lstStyle>
            <a:lvl1pPr>
              <a:defRPr sz="3200">
                <a:gradFill>
                  <a:gsLst>
                    <a:gs pos="0">
                      <a:schemeClr val="tx1"/>
                    </a:gs>
                    <a:gs pos="44000">
                      <a:srgbClr val="01BBBB"/>
                    </a:gs>
                    <a:gs pos="100000">
                      <a:schemeClr val="accent4"/>
                    </a:gs>
                  </a:gsLst>
                  <a:lin ang="4800000" scaled="0"/>
                </a:gra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9702" y="432215"/>
            <a:ext cx="8588861" cy="838200"/>
          </a:xfrm>
          <a:prstGeom prst="rect">
            <a:avLst/>
          </a:prstGeom>
        </p:spPr>
        <p:txBody>
          <a:bodyPr vert="horz" lIns="82296" tIns="45720" rIns="82296" bIns="45720" rtlCol="0" anchor="b" anchorCtr="0">
            <a:noAutofit/>
          </a:bodyPr>
          <a:lstStyle/>
          <a:p>
            <a:r>
              <a:rPr lang="en-US" dirty="0" smtClean="0"/>
              <a:t>Slide Title Goes Here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9701" y="1339745"/>
            <a:ext cx="8551441" cy="4965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Body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ltGray">
          <a:xfrm>
            <a:off x="251373" y="6586246"/>
            <a:ext cx="3420515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124" tIns="41061" rIns="82124" bIns="41061" anchor="b" anchorCtr="0">
            <a:spAutoFit/>
          </a:bodyPr>
          <a:lstStyle/>
          <a:p>
            <a:pPr algn="l" defTabSz="814388">
              <a:lnSpc>
                <a:spcPct val="100000"/>
              </a:lnSpc>
            </a:pPr>
            <a:r>
              <a:rPr lang="en-US" sz="600" dirty="0" smtClean="0">
                <a:solidFill>
                  <a:srgbClr val="C0C0C0"/>
                </a:solidFill>
                <a:latin typeface="+mj-lt"/>
              </a:rPr>
              <a:t>© 2010 Cisco and/or its affiliates. All rights reserved.</a:t>
            </a:r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ltGray">
          <a:xfrm>
            <a:off x="7763787" y="6584512"/>
            <a:ext cx="811863" cy="17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r>
              <a:rPr lang="en-US" sz="600" dirty="0">
                <a:solidFill>
                  <a:srgbClr val="C0C0C0"/>
                </a:solidFill>
                <a:latin typeface="+mj-lt"/>
              </a:rPr>
              <a:t>Cisco Confidential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ltGray">
          <a:xfrm>
            <a:off x="8649525" y="6580408"/>
            <a:ext cx="260429" cy="1752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2124" tIns="41061" rIns="82124" bIns="41061" anchor="b">
            <a:spAutoFit/>
          </a:bodyPr>
          <a:lstStyle/>
          <a:p>
            <a:pPr algn="r" defTabSz="814388">
              <a:lnSpc>
                <a:spcPct val="100000"/>
              </a:lnSpc>
            </a:pPr>
            <a:fld id="{DFCF27A5-1A5B-48D3-A060-2758FFBB1ADD}" type="slidenum">
              <a:rPr lang="en-US" sz="600">
                <a:solidFill>
                  <a:srgbClr val="C0C0C0"/>
                </a:solidFill>
                <a:latin typeface="+mj-lt"/>
              </a:rPr>
              <a:pPr algn="r" defTabSz="814388">
                <a:lnSpc>
                  <a:spcPct val="100000"/>
                </a:lnSpc>
              </a:pPr>
              <a:t>‹#›</a:t>
            </a:fld>
            <a:endParaRPr lang="en-US" sz="600" dirty="0">
              <a:solidFill>
                <a:srgbClr val="C0C0C0"/>
              </a:solidFill>
              <a:latin typeface="+mj-lt"/>
            </a:endParaRPr>
          </a:p>
        </p:txBody>
      </p:sp>
      <p:pic>
        <p:nvPicPr>
          <p:cNvPr id="13" name="Picture 12" descr="bottom bar.jpg"/>
          <p:cNvPicPr>
            <a:picLocks noChangeAspect="1"/>
          </p:cNvPicPr>
          <p:nvPr/>
        </p:nvPicPr>
        <p:blipFill>
          <a:blip r:embed="rId36" cstate="print"/>
          <a:stretch>
            <a:fillRect/>
          </a:stretch>
        </p:blipFill>
        <p:spPr>
          <a:xfrm>
            <a:off x="333375" y="6378339"/>
            <a:ext cx="8477250" cy="1629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4" r:id="rId33"/>
    <p:sldLayoutId id="2147483685" r:id="rId34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en-US" sz="3600" b="0" kern="1200" spc="-100" baseline="0" dirty="0">
          <a:gradFill>
            <a:gsLst>
              <a:gs pos="0">
                <a:schemeClr val="tx1"/>
              </a:gs>
              <a:gs pos="44000">
                <a:srgbClr val="01BBBB"/>
              </a:gs>
              <a:gs pos="100000">
                <a:schemeClr val="accent4"/>
              </a:gs>
            </a:gsLst>
            <a:lin ang="480000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440"/>
        </a:spcBef>
        <a:buClr>
          <a:schemeClr val="tx2"/>
        </a:buClr>
        <a:buSzPct val="90000"/>
        <a:buFont typeface="Arial" pitchFamily="34" charset="0"/>
        <a:buChar char="•"/>
        <a:tabLst/>
        <a:defRPr lang="en-US" sz="2000" kern="1200" dirty="0" smtClean="0">
          <a:solidFill>
            <a:srgbClr val="546568"/>
          </a:solidFill>
          <a:latin typeface="+mj-lt"/>
          <a:ea typeface="+mn-ea"/>
          <a:cs typeface="+mn-cs"/>
        </a:defRPr>
      </a:lvl1pPr>
      <a:lvl2pPr marL="406400" indent="0" algn="l" defTabSz="914400" rtl="0" eaLnBrk="1" latinLnBrk="0" hangingPunct="1">
        <a:lnSpc>
          <a:spcPct val="95000"/>
        </a:lnSpc>
        <a:spcBef>
          <a:spcPts val="840"/>
        </a:spcBef>
        <a:buClr>
          <a:schemeClr val="tx2"/>
        </a:buClr>
        <a:buFontTx/>
        <a:buNone/>
        <a:defRPr lang="en-US" sz="1800" kern="1200" dirty="0" smtClean="0">
          <a:solidFill>
            <a:srgbClr val="546568"/>
          </a:solidFill>
          <a:latin typeface="+mj-lt"/>
          <a:ea typeface="+mn-ea"/>
          <a:cs typeface="+mn-cs"/>
        </a:defRPr>
      </a:lvl2pPr>
      <a:lvl3pPr marL="571500" indent="-1588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lang="en-US" sz="1600" kern="1200" dirty="0" smtClean="0">
          <a:solidFill>
            <a:srgbClr val="546568"/>
          </a:solidFill>
          <a:latin typeface="+mj-lt"/>
          <a:ea typeface="+mn-ea"/>
          <a:cs typeface="+mn-cs"/>
        </a:defRPr>
      </a:lvl3pPr>
      <a:lvl4pPr marL="688975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lang="en-US" sz="1400" kern="1200" dirty="0" smtClean="0">
          <a:solidFill>
            <a:srgbClr val="546568"/>
          </a:solidFill>
          <a:latin typeface="+mj-lt"/>
          <a:ea typeface="+mn-ea"/>
          <a:cs typeface="+mn-cs"/>
        </a:defRPr>
      </a:lvl4pPr>
      <a:lvl5pPr marL="801688" indent="0" algn="l" defTabSz="914400" rtl="0" eaLnBrk="1" latinLnBrk="0" hangingPunct="1">
        <a:lnSpc>
          <a:spcPct val="95000"/>
        </a:lnSpc>
        <a:spcBef>
          <a:spcPts val="840"/>
        </a:spcBef>
        <a:buFont typeface="Arial" pitchFamily="34" charset="0"/>
        <a:buNone/>
        <a:defRPr lang="en-US" sz="1400" kern="1200" dirty="0">
          <a:solidFill>
            <a:srgbClr val="546568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emf"/><Relationship Id="rId18" Type="http://schemas.openxmlformats.org/officeDocument/2006/relationships/image" Target="../media/image21.jpe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wmf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34.xml"/><Relationship Id="rId16" Type="http://schemas.openxmlformats.org/officeDocument/2006/relationships/image" Target="../media/image19.emf"/><Relationship Id="rId20" Type="http://schemas.openxmlformats.org/officeDocument/2006/relationships/image" Target="../media/image23.png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11" Type="http://schemas.openxmlformats.org/officeDocument/2006/relationships/image" Target="../media/image14.wmf"/><Relationship Id="rId5" Type="http://schemas.openxmlformats.org/officeDocument/2006/relationships/image" Target="../media/image8.jpeg"/><Relationship Id="rId15" Type="http://schemas.openxmlformats.org/officeDocument/2006/relationships/image" Target="../media/image18.emf"/><Relationship Id="rId23" Type="http://schemas.openxmlformats.org/officeDocument/2006/relationships/image" Target="../media/image26.emf"/><Relationship Id="rId10" Type="http://schemas.openxmlformats.org/officeDocument/2006/relationships/image" Target="../media/image13.wmf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wmf"/><Relationship Id="rId22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7.jpeg"/><Relationship Id="rId7" Type="http://schemas.openxmlformats.org/officeDocument/2006/relationships/hyperlink" Target="sip:orig@cucm-as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6" Type="http://schemas.openxmlformats.org/officeDocument/2006/relationships/hyperlink" Target="sip:9725551001@VFZ.com" TargetMode="External"/><Relationship Id="rId5" Type="http://schemas.openxmlformats.org/officeDocument/2006/relationships/hyperlink" Target="sip:+19725551002@VFZ.com" TargetMode="External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sip:9725559999@VFZ.com" TargetMode="External"/><Relationship Id="rId3" Type="http://schemas.openxmlformats.org/officeDocument/2006/relationships/image" Target="../media/image27.jpeg"/><Relationship Id="rId7" Type="http://schemas.openxmlformats.org/officeDocument/2006/relationships/hyperlink" Target="sip:+19725558888@VFZ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6" Type="http://schemas.openxmlformats.org/officeDocument/2006/relationships/hyperlink" Target="sip:orig@cucm-as.com" TargetMode="External"/><Relationship Id="rId11" Type="http://schemas.openxmlformats.org/officeDocument/2006/relationships/image" Target="../media/image28.png"/><Relationship Id="rId5" Type="http://schemas.openxmlformats.org/officeDocument/2006/relationships/hyperlink" Target="sip:9725551001@VFZ.com" TargetMode="External"/><Relationship Id="rId10" Type="http://schemas.openxmlformats.org/officeDocument/2006/relationships/image" Target="../media/image29.png"/><Relationship Id="rId4" Type="http://schemas.openxmlformats.org/officeDocument/2006/relationships/hyperlink" Target="sip:+19725551002@VFZ.com" TargetMode="External"/><Relationship Id="rId9" Type="http://schemas.openxmlformats.org/officeDocument/2006/relationships/hyperlink" Target="sip:scscf1@VFZ.co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8.png"/><Relationship Id="rId5" Type="http://schemas.openxmlformats.org/officeDocument/2006/relationships/image" Target="../media/image29.png"/><Relationship Id="rId4" Type="http://schemas.openxmlformats.org/officeDocument/2006/relationships/hyperlink" Target="sip:+19725551001@SP.com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1600" dirty="0" smtClean="0"/>
              <a:t>Shankar Govindasamy, Cisco </a:t>
            </a:r>
            <a:r>
              <a:rPr lang="en-US" sz="1600" dirty="0" smtClean="0"/>
              <a:t>Systems</a:t>
            </a:r>
          </a:p>
          <a:p>
            <a:r>
              <a:rPr lang="en-US" sz="1600" dirty="0" err="1" smtClean="0"/>
              <a:t>C1</a:t>
            </a:r>
            <a:r>
              <a:rPr lang="en-US" sz="1600" smtClean="0"/>
              <a:t>-114354</a:t>
            </a:r>
            <a:endParaRPr lang="en-US" sz="1600" dirty="0" smtClean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sz="5400" dirty="0" smtClean="0"/>
              <a:t>Discussion on VINE Issues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2400" dirty="0" err="1" smtClean="0"/>
              <a:t>CT1</a:t>
            </a:r>
            <a:r>
              <a:rPr lang="en-US" sz="2400" dirty="0" smtClean="0"/>
              <a:t> meeting Oct, 2011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0" y="762000"/>
            <a:ext cx="55496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smtClean="0">
                <a:solidFill>
                  <a:srgbClr val="02209E"/>
                </a:solidFill>
                <a:latin typeface="Arial" charset="0"/>
                <a:ea typeface="MS PGothic" charset="0"/>
                <a:cs typeface="MS PGothic" charset="0"/>
              </a:rPr>
              <a:t>IMS-O</a:t>
            </a:r>
            <a:endParaRPr lang="en-US" sz="1000" b="1" dirty="0">
              <a:solidFill>
                <a:srgbClr val="02209E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295400" y="989806"/>
            <a:ext cx="970280" cy="457200"/>
            <a:chOff x="934720" y="1447800"/>
            <a:chExt cx="2169160" cy="825500"/>
          </a:xfrm>
        </p:grpSpPr>
        <p:sp>
          <p:nvSpPr>
            <p:cNvPr id="2" name="AutoShape 40"/>
            <p:cNvSpPr>
              <a:spLocks noChangeArrowheads="1"/>
            </p:cNvSpPr>
            <p:nvPr/>
          </p:nvSpPr>
          <p:spPr bwMode="auto">
            <a:xfrm>
              <a:off x="934720" y="1447800"/>
              <a:ext cx="457200" cy="508000"/>
            </a:xfrm>
            <a:prstGeom prst="can">
              <a:avLst>
                <a:gd name="adj" fmla="val 2777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>
                  <a:solidFill>
                    <a:srgbClr val="02209E"/>
                  </a:solidFill>
                  <a:cs typeface="Arial" pitchFamily="34" charset="0"/>
                </a:rPr>
                <a:t>HSS</a:t>
              </a:r>
            </a:p>
          </p:txBody>
        </p:sp>
        <p:sp>
          <p:nvSpPr>
            <p:cNvPr id="3" name="Rectangle 43"/>
            <p:cNvSpPr>
              <a:spLocks noChangeArrowheads="1"/>
            </p:cNvSpPr>
            <p:nvPr/>
          </p:nvSpPr>
          <p:spPr bwMode="auto">
            <a:xfrm>
              <a:off x="1828800" y="15240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S-CSCF</a:t>
              </a:r>
              <a:endParaRPr lang="en-US" sz="800" dirty="0">
                <a:solidFill>
                  <a:srgbClr val="02209E"/>
                </a:solidFill>
                <a:cs typeface="Arial" pitchFamily="34" charset="0"/>
              </a:endParaRPr>
            </a:p>
          </p:txBody>
        </p:sp>
        <p:sp>
          <p:nvSpPr>
            <p:cNvPr id="5" name="Rectangle 43"/>
            <p:cNvSpPr>
              <a:spLocks noChangeArrowheads="1"/>
            </p:cNvSpPr>
            <p:nvPr/>
          </p:nvSpPr>
          <p:spPr bwMode="auto">
            <a:xfrm>
              <a:off x="1371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P-CSCF</a:t>
              </a:r>
              <a:endParaRPr lang="en-US" sz="800" dirty="0">
                <a:solidFill>
                  <a:srgbClr val="02209E"/>
                </a:solidFill>
                <a:cs typeface="Arial" pitchFamily="34" charset="0"/>
              </a:endParaRPr>
            </a:p>
          </p:txBody>
        </p:sp>
        <p:cxnSp>
          <p:nvCxnSpPr>
            <p:cNvPr id="6" name="Straight Connector 5"/>
            <p:cNvCxnSpPr>
              <a:stCxn id="3" idx="2"/>
              <a:endCxn id="7" idx="0"/>
            </p:cNvCxnSpPr>
            <p:nvPr/>
          </p:nvCxnSpPr>
          <p:spPr bwMode="auto">
            <a:xfrm rot="16200000" flipH="1">
              <a:off x="2383790" y="1555750"/>
              <a:ext cx="165100" cy="6858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Rectangle 43"/>
            <p:cNvSpPr>
              <a:spLocks noChangeArrowheads="1"/>
            </p:cNvSpPr>
            <p:nvPr/>
          </p:nvSpPr>
          <p:spPr bwMode="auto">
            <a:xfrm>
              <a:off x="2514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I-</a:t>
              </a:r>
              <a:r>
                <a:rPr lang="en-US" sz="800" dirty="0" err="1" smtClean="0">
                  <a:solidFill>
                    <a:srgbClr val="02209E"/>
                  </a:solidFill>
                  <a:cs typeface="Arial" pitchFamily="34" charset="0"/>
                </a:rPr>
                <a:t>CSCF</a:t>
              </a:r>
              <a:endParaRPr lang="en-US" sz="800" dirty="0" smtClean="0">
                <a:solidFill>
                  <a:srgbClr val="02209E"/>
                </a:solidFill>
                <a:cs typeface="Arial" pitchFamily="34" charset="0"/>
              </a:endParaRPr>
            </a:p>
          </p:txBody>
        </p:sp>
        <p:cxnSp>
          <p:nvCxnSpPr>
            <p:cNvPr id="8" name="Straight Connector 7"/>
            <p:cNvCxnSpPr>
              <a:endCxn id="5" idx="0"/>
            </p:cNvCxnSpPr>
            <p:nvPr/>
          </p:nvCxnSpPr>
          <p:spPr bwMode="auto">
            <a:xfrm rot="10800000" flipV="1">
              <a:off x="1666240" y="1828800"/>
              <a:ext cx="467360" cy="1524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>
              <a:endCxn id="7" idx="1"/>
            </p:cNvCxnSpPr>
            <p:nvPr/>
          </p:nvCxnSpPr>
          <p:spPr bwMode="auto">
            <a:xfrm flipV="1">
              <a:off x="1905000" y="2127250"/>
              <a:ext cx="609600" cy="635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953435"/>
            <a:ext cx="834668" cy="26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1" name="Straight Connector 190"/>
          <p:cNvCxnSpPr/>
          <p:nvPr/>
        </p:nvCxnSpPr>
        <p:spPr>
          <a:xfrm rot="5400000">
            <a:off x="5525294" y="3999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/>
          <p:cNvCxnSpPr/>
          <p:nvPr/>
        </p:nvCxnSpPr>
        <p:spPr>
          <a:xfrm rot="5400000">
            <a:off x="-799306" y="4075112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 rot="5400000">
            <a:off x="3163094" y="3999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Rectangle 206"/>
          <p:cNvSpPr/>
          <p:nvPr/>
        </p:nvSpPr>
        <p:spPr>
          <a:xfrm>
            <a:off x="5334000" y="685800"/>
            <a:ext cx="72808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smtClean="0">
                <a:solidFill>
                  <a:srgbClr val="02209E"/>
                </a:solidFill>
                <a:latin typeface="Arial" charset="0"/>
                <a:ea typeface="MS PGothic" charset="0"/>
                <a:cs typeface="MS PGothic" charset="0"/>
              </a:rPr>
              <a:t>CUCM -T</a:t>
            </a:r>
            <a:endParaRPr lang="en-US" sz="1000" b="1" dirty="0">
              <a:solidFill>
                <a:srgbClr val="02209E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1905000" y="1828800"/>
            <a:ext cx="3276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(A) INVITE (</a:t>
            </a:r>
            <a:r>
              <a:rPr lang="en-US" sz="1000" dirty="0" err="1" smtClean="0">
                <a:solidFill>
                  <a:srgbClr val="02209E"/>
                </a:solidFill>
              </a:rPr>
              <a:t>sendrecv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457200" y="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02209E"/>
                </a:solidFill>
              </a:rPr>
              <a:t>MoH</a:t>
            </a:r>
            <a:r>
              <a:rPr lang="en-US" sz="2400" dirty="0" smtClean="0">
                <a:solidFill>
                  <a:srgbClr val="02209E"/>
                </a:solidFill>
              </a:rPr>
              <a:t> Resume</a:t>
            </a:r>
            <a:endParaRPr lang="en-US" sz="2400" dirty="0">
              <a:solidFill>
                <a:srgbClr val="02209E"/>
              </a:solidFill>
            </a:endParaRPr>
          </a:p>
        </p:txBody>
      </p:sp>
      <p:pic>
        <p:nvPicPr>
          <p:cNvPr id="226" name="Picture 5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7200" y="990600"/>
            <a:ext cx="16171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2" name="Rectangle 51"/>
          <p:cNvSpPr/>
          <p:nvPr/>
        </p:nvSpPr>
        <p:spPr>
          <a:xfrm>
            <a:off x="914400" y="1676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INVITE (</a:t>
            </a:r>
            <a:r>
              <a:rPr lang="en-US" sz="1000" dirty="0" err="1" smtClean="0">
                <a:solidFill>
                  <a:srgbClr val="02209E"/>
                </a:solidFill>
              </a:rPr>
              <a:t>sendrecv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7924800" y="685800"/>
            <a:ext cx="685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solidFill>
                  <a:srgbClr val="02209E"/>
                </a:solidFill>
              </a:rPr>
              <a:t>123456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990600" y="5254624"/>
            <a:ext cx="61587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200 OK</a:t>
            </a:r>
            <a:endParaRPr lang="en-US" sz="1000" dirty="0">
              <a:solidFill>
                <a:srgbClr val="02209E"/>
              </a:solidFill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1828800" y="2133600"/>
            <a:ext cx="1371600" cy="15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304800" y="1995645"/>
            <a:ext cx="1524000" cy="15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/>
          <p:nvPr/>
        </p:nvCxnSpPr>
        <p:spPr>
          <a:xfrm>
            <a:off x="304800" y="5483224"/>
            <a:ext cx="1524000" cy="1588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7010400" y="610394"/>
            <a:ext cx="5341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smtClean="0">
                <a:solidFill>
                  <a:srgbClr val="02209E"/>
                </a:solidFill>
                <a:latin typeface="Arial" charset="0"/>
                <a:ea typeface="MS PGothic" charset="0"/>
                <a:cs typeface="MS PGothic" charset="0"/>
              </a:rPr>
              <a:t>IMS-T</a:t>
            </a:r>
            <a:endParaRPr lang="en-US" sz="1000" b="1" dirty="0">
              <a:solidFill>
                <a:srgbClr val="02209E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  <p:grpSp>
        <p:nvGrpSpPr>
          <p:cNvPr id="11" name="Group 67"/>
          <p:cNvGrpSpPr/>
          <p:nvPr/>
        </p:nvGrpSpPr>
        <p:grpSpPr>
          <a:xfrm>
            <a:off x="6629400" y="838200"/>
            <a:ext cx="970280" cy="457200"/>
            <a:chOff x="934720" y="1447800"/>
            <a:chExt cx="2169160" cy="825500"/>
          </a:xfrm>
        </p:grpSpPr>
        <p:sp>
          <p:nvSpPr>
            <p:cNvPr id="69" name="AutoShape 40"/>
            <p:cNvSpPr>
              <a:spLocks noChangeArrowheads="1"/>
            </p:cNvSpPr>
            <p:nvPr/>
          </p:nvSpPr>
          <p:spPr bwMode="auto">
            <a:xfrm>
              <a:off x="934720" y="1447800"/>
              <a:ext cx="457200" cy="508000"/>
            </a:xfrm>
            <a:prstGeom prst="can">
              <a:avLst>
                <a:gd name="adj" fmla="val 2777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>
                  <a:solidFill>
                    <a:srgbClr val="02209E"/>
                  </a:solidFill>
                  <a:cs typeface="Arial" pitchFamily="34" charset="0"/>
                </a:rPr>
                <a:t>HSS</a:t>
              </a:r>
            </a:p>
          </p:txBody>
        </p:sp>
        <p:sp>
          <p:nvSpPr>
            <p:cNvPr id="70" name="Rectangle 43"/>
            <p:cNvSpPr>
              <a:spLocks noChangeArrowheads="1"/>
            </p:cNvSpPr>
            <p:nvPr/>
          </p:nvSpPr>
          <p:spPr bwMode="auto">
            <a:xfrm>
              <a:off x="1828800" y="15240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S-CSCF</a:t>
              </a:r>
              <a:endParaRPr lang="en-US" sz="800" dirty="0">
                <a:solidFill>
                  <a:srgbClr val="02209E"/>
                </a:solidFill>
                <a:cs typeface="Arial" pitchFamily="34" charset="0"/>
              </a:endParaRPr>
            </a:p>
          </p:txBody>
        </p:sp>
        <p:sp>
          <p:nvSpPr>
            <p:cNvPr id="71" name="Rectangle 43"/>
            <p:cNvSpPr>
              <a:spLocks noChangeArrowheads="1"/>
            </p:cNvSpPr>
            <p:nvPr/>
          </p:nvSpPr>
          <p:spPr bwMode="auto">
            <a:xfrm>
              <a:off x="1371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P-CSCF</a:t>
              </a:r>
              <a:endParaRPr lang="en-US" sz="800" dirty="0">
                <a:solidFill>
                  <a:srgbClr val="02209E"/>
                </a:solidFill>
                <a:cs typeface="Arial" pitchFamily="34" charset="0"/>
              </a:endParaRPr>
            </a:p>
          </p:txBody>
        </p:sp>
        <p:cxnSp>
          <p:nvCxnSpPr>
            <p:cNvPr id="73" name="Straight Connector 72"/>
            <p:cNvCxnSpPr>
              <a:stCxn id="70" idx="2"/>
              <a:endCxn id="74" idx="0"/>
            </p:cNvCxnSpPr>
            <p:nvPr/>
          </p:nvCxnSpPr>
          <p:spPr bwMode="auto">
            <a:xfrm rot="16200000" flipH="1">
              <a:off x="2383790" y="1555750"/>
              <a:ext cx="165100" cy="6858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4" name="Rectangle 43"/>
            <p:cNvSpPr>
              <a:spLocks noChangeArrowheads="1"/>
            </p:cNvSpPr>
            <p:nvPr/>
          </p:nvSpPr>
          <p:spPr bwMode="auto">
            <a:xfrm>
              <a:off x="2514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I-</a:t>
              </a:r>
              <a:r>
                <a:rPr lang="en-US" sz="800" dirty="0" err="1" smtClean="0">
                  <a:solidFill>
                    <a:srgbClr val="02209E"/>
                  </a:solidFill>
                  <a:cs typeface="Arial" pitchFamily="34" charset="0"/>
                </a:rPr>
                <a:t>CSCF</a:t>
              </a:r>
              <a:endParaRPr lang="en-US" sz="800" dirty="0" smtClean="0">
                <a:solidFill>
                  <a:srgbClr val="02209E"/>
                </a:solidFill>
                <a:cs typeface="Arial" pitchFamily="34" charset="0"/>
              </a:endParaRPr>
            </a:p>
          </p:txBody>
        </p:sp>
        <p:cxnSp>
          <p:nvCxnSpPr>
            <p:cNvPr id="75" name="Straight Connector 74"/>
            <p:cNvCxnSpPr>
              <a:endCxn id="71" idx="0"/>
            </p:cNvCxnSpPr>
            <p:nvPr/>
          </p:nvCxnSpPr>
          <p:spPr bwMode="auto">
            <a:xfrm rot="10800000" flipV="1">
              <a:off x="1666240" y="1828800"/>
              <a:ext cx="467360" cy="1524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6" name="Straight Connector 75"/>
            <p:cNvCxnSpPr>
              <a:endCxn id="74" idx="1"/>
            </p:cNvCxnSpPr>
            <p:nvPr/>
          </p:nvCxnSpPr>
          <p:spPr bwMode="auto">
            <a:xfrm flipV="1">
              <a:off x="1905000" y="2127250"/>
              <a:ext cx="609600" cy="635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89" name="Straight Connector 88"/>
          <p:cNvCxnSpPr/>
          <p:nvPr/>
        </p:nvCxnSpPr>
        <p:spPr>
          <a:xfrm rot="5400000">
            <a:off x="4534694" y="39235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 rot="5400000">
            <a:off x="-2323306" y="3999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" name="Picture 5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990600"/>
            <a:ext cx="16171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22" name="Rectangle 121"/>
          <p:cNvSpPr/>
          <p:nvPr/>
        </p:nvSpPr>
        <p:spPr>
          <a:xfrm>
            <a:off x="533400" y="685800"/>
            <a:ext cx="91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solidFill>
                  <a:srgbClr val="02209E"/>
                </a:solidFill>
              </a:rPr>
              <a:t>2142221000</a:t>
            </a:r>
          </a:p>
        </p:txBody>
      </p:sp>
      <p:cxnSp>
        <p:nvCxnSpPr>
          <p:cNvPr id="129" name="Straight Arrow Connector 128"/>
          <p:cNvCxnSpPr/>
          <p:nvPr/>
        </p:nvCxnSpPr>
        <p:spPr>
          <a:xfrm>
            <a:off x="1828800" y="2741612"/>
            <a:ext cx="1371600" cy="1588"/>
          </a:xfrm>
          <a:prstGeom prst="straightConnector1">
            <a:avLst/>
          </a:prstGeom>
          <a:ln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/>
          <p:cNvSpPr/>
          <p:nvPr/>
        </p:nvSpPr>
        <p:spPr>
          <a:xfrm>
            <a:off x="1905000" y="2438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 INVITE (</a:t>
            </a:r>
            <a:r>
              <a:rPr lang="en-US" sz="1000" dirty="0" err="1" smtClean="0">
                <a:solidFill>
                  <a:srgbClr val="02209E"/>
                </a:solidFill>
              </a:rPr>
              <a:t>sendrecv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pic>
        <p:nvPicPr>
          <p:cNvPr id="10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1066800"/>
            <a:ext cx="834668" cy="26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0" name="Straight Connector 109"/>
          <p:cNvCxnSpPr/>
          <p:nvPr/>
        </p:nvCxnSpPr>
        <p:spPr>
          <a:xfrm rot="5400000">
            <a:off x="570705" y="40759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111"/>
          <p:cNvSpPr/>
          <p:nvPr/>
        </p:nvSpPr>
        <p:spPr>
          <a:xfrm>
            <a:off x="2819400" y="762000"/>
            <a:ext cx="71365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smtClean="0">
                <a:solidFill>
                  <a:srgbClr val="02209E"/>
                </a:solidFill>
                <a:latin typeface="Arial" charset="0"/>
                <a:ea typeface="MS PGothic" charset="0"/>
                <a:cs typeface="MS PGothic" charset="0"/>
              </a:rPr>
              <a:t>CUCM-O</a:t>
            </a:r>
            <a:endParaRPr lang="en-US" sz="1000" b="1" dirty="0">
              <a:solidFill>
                <a:srgbClr val="02209E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  <p:cxnSp>
        <p:nvCxnSpPr>
          <p:cNvPr id="126" name="Straight Connector 125"/>
          <p:cNvCxnSpPr/>
          <p:nvPr/>
        </p:nvCxnSpPr>
        <p:spPr>
          <a:xfrm rot="5400000">
            <a:off x="1334294" y="40759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Rounded Rectangle 126"/>
          <p:cNvSpPr/>
          <p:nvPr/>
        </p:nvSpPr>
        <p:spPr>
          <a:xfrm>
            <a:off x="3733800" y="1066800"/>
            <a:ext cx="533400" cy="228600"/>
          </a:xfrm>
          <a:prstGeom prst="roundRect">
            <a:avLst/>
          </a:prstGeom>
          <a:solidFill>
            <a:srgbClr val="0096D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/>
              <a:t>MoH</a:t>
            </a:r>
            <a:endParaRPr lang="en-US" sz="1200" dirty="0" smtClean="0"/>
          </a:p>
        </p:txBody>
      </p:sp>
      <p:cxnSp>
        <p:nvCxnSpPr>
          <p:cNvPr id="130" name="Straight Arrow Connector 129"/>
          <p:cNvCxnSpPr/>
          <p:nvPr/>
        </p:nvCxnSpPr>
        <p:spPr>
          <a:xfrm>
            <a:off x="3200400" y="2286000"/>
            <a:ext cx="762000" cy="15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3200400" y="2438400"/>
            <a:ext cx="762000" cy="1588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/>
          <p:cNvCxnSpPr/>
          <p:nvPr/>
        </p:nvCxnSpPr>
        <p:spPr>
          <a:xfrm>
            <a:off x="1828800" y="3048000"/>
            <a:ext cx="5334000" cy="1588"/>
          </a:xfrm>
          <a:prstGeom prst="straightConnector1">
            <a:avLst/>
          </a:prstGeom>
          <a:ln>
            <a:solidFill>
              <a:srgbClr val="C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/>
          <p:cNvSpPr/>
          <p:nvPr/>
        </p:nvSpPr>
        <p:spPr>
          <a:xfrm>
            <a:off x="4191000" y="2819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 INVITE (</a:t>
            </a:r>
            <a:r>
              <a:rPr lang="en-US" sz="1000" dirty="0" err="1" smtClean="0">
                <a:solidFill>
                  <a:srgbClr val="02209E"/>
                </a:solidFill>
              </a:rPr>
              <a:t>sendrecv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cxnSp>
        <p:nvCxnSpPr>
          <p:cNvPr id="147" name="Straight Arrow Connector 146"/>
          <p:cNvCxnSpPr/>
          <p:nvPr/>
        </p:nvCxnSpPr>
        <p:spPr>
          <a:xfrm>
            <a:off x="5791200" y="3276600"/>
            <a:ext cx="1371600" cy="1588"/>
          </a:xfrm>
          <a:prstGeom prst="straightConnector1">
            <a:avLst/>
          </a:prstGeom>
          <a:ln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/>
          <p:cNvCxnSpPr/>
          <p:nvPr/>
        </p:nvCxnSpPr>
        <p:spPr>
          <a:xfrm>
            <a:off x="5791200" y="3581400"/>
            <a:ext cx="1371600" cy="15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/>
          <p:cNvCxnSpPr/>
          <p:nvPr/>
        </p:nvCxnSpPr>
        <p:spPr>
          <a:xfrm>
            <a:off x="7162800" y="3810000"/>
            <a:ext cx="990600" cy="15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ectangle 150"/>
          <p:cNvSpPr/>
          <p:nvPr/>
        </p:nvSpPr>
        <p:spPr>
          <a:xfrm>
            <a:off x="5791200" y="30480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 INVITE (</a:t>
            </a:r>
            <a:r>
              <a:rPr lang="en-US" sz="1000" dirty="0" err="1" smtClean="0">
                <a:solidFill>
                  <a:srgbClr val="02209E"/>
                </a:solidFill>
              </a:rPr>
              <a:t>sendrecv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sp>
        <p:nvSpPr>
          <p:cNvPr id="153" name="Rectangle 152"/>
          <p:cNvSpPr/>
          <p:nvPr/>
        </p:nvSpPr>
        <p:spPr>
          <a:xfrm>
            <a:off x="5867400" y="33528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 INVITE (</a:t>
            </a:r>
            <a:r>
              <a:rPr lang="en-US" sz="1000" dirty="0" err="1" smtClean="0">
                <a:solidFill>
                  <a:srgbClr val="02209E"/>
                </a:solidFill>
              </a:rPr>
              <a:t>sendrecv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sp>
        <p:nvSpPr>
          <p:cNvPr id="154" name="Rectangle 153"/>
          <p:cNvSpPr/>
          <p:nvPr/>
        </p:nvSpPr>
        <p:spPr>
          <a:xfrm>
            <a:off x="7239000" y="3581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 INVITE (</a:t>
            </a:r>
            <a:r>
              <a:rPr lang="en-US" sz="1000" dirty="0" err="1" smtClean="0">
                <a:solidFill>
                  <a:srgbClr val="02209E"/>
                </a:solidFill>
              </a:rPr>
              <a:t>sendrecv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cxnSp>
        <p:nvCxnSpPr>
          <p:cNvPr id="155" name="Straight Arrow Connector 154"/>
          <p:cNvCxnSpPr/>
          <p:nvPr/>
        </p:nvCxnSpPr>
        <p:spPr>
          <a:xfrm>
            <a:off x="7162800" y="4114800"/>
            <a:ext cx="990600" cy="1588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Rectangle 156"/>
          <p:cNvSpPr/>
          <p:nvPr/>
        </p:nvSpPr>
        <p:spPr>
          <a:xfrm>
            <a:off x="7162800" y="38862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 200 OK</a:t>
            </a:r>
          </a:p>
        </p:txBody>
      </p:sp>
      <p:cxnSp>
        <p:nvCxnSpPr>
          <p:cNvPr id="158" name="Straight Arrow Connector 157"/>
          <p:cNvCxnSpPr/>
          <p:nvPr/>
        </p:nvCxnSpPr>
        <p:spPr>
          <a:xfrm>
            <a:off x="1828800" y="4800600"/>
            <a:ext cx="5334000" cy="1588"/>
          </a:xfrm>
          <a:prstGeom prst="straightConnector1">
            <a:avLst/>
          </a:prstGeom>
          <a:ln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/>
          <p:nvPr/>
        </p:nvCxnSpPr>
        <p:spPr>
          <a:xfrm>
            <a:off x="5791200" y="4267200"/>
            <a:ext cx="1371600" cy="1588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Arrow Connector 159"/>
          <p:cNvCxnSpPr/>
          <p:nvPr/>
        </p:nvCxnSpPr>
        <p:spPr>
          <a:xfrm>
            <a:off x="5791200" y="4572000"/>
            <a:ext cx="137160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Rectangle 160"/>
          <p:cNvSpPr/>
          <p:nvPr/>
        </p:nvSpPr>
        <p:spPr>
          <a:xfrm>
            <a:off x="5791200" y="40386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200 OK</a:t>
            </a:r>
          </a:p>
        </p:txBody>
      </p:sp>
      <p:sp>
        <p:nvSpPr>
          <p:cNvPr id="162" name="Rectangle 161"/>
          <p:cNvSpPr/>
          <p:nvPr/>
        </p:nvSpPr>
        <p:spPr>
          <a:xfrm>
            <a:off x="5867400" y="4343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200 OK</a:t>
            </a:r>
          </a:p>
        </p:txBody>
      </p:sp>
      <p:sp>
        <p:nvSpPr>
          <p:cNvPr id="163" name="Rectangle 162"/>
          <p:cNvSpPr/>
          <p:nvPr/>
        </p:nvSpPr>
        <p:spPr>
          <a:xfrm>
            <a:off x="4114800" y="45720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200 OK</a:t>
            </a:r>
          </a:p>
        </p:txBody>
      </p:sp>
      <p:cxnSp>
        <p:nvCxnSpPr>
          <p:cNvPr id="164" name="Straight Arrow Connector 163"/>
          <p:cNvCxnSpPr/>
          <p:nvPr/>
        </p:nvCxnSpPr>
        <p:spPr>
          <a:xfrm>
            <a:off x="1828800" y="5257800"/>
            <a:ext cx="1371600" cy="1588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/>
          <p:nvPr/>
        </p:nvCxnSpPr>
        <p:spPr>
          <a:xfrm>
            <a:off x="1828800" y="5029200"/>
            <a:ext cx="137160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ectangle 165"/>
          <p:cNvSpPr/>
          <p:nvPr/>
        </p:nvSpPr>
        <p:spPr>
          <a:xfrm>
            <a:off x="1981200" y="48006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200 OK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1828800" y="50292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200 OK</a:t>
            </a:r>
          </a:p>
        </p:txBody>
      </p:sp>
      <p:sp>
        <p:nvSpPr>
          <p:cNvPr id="77" name="Rectangle 76"/>
          <p:cNvSpPr/>
          <p:nvPr/>
        </p:nvSpPr>
        <p:spPr>
          <a:xfrm>
            <a:off x="4191000" y="1295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Call  on HOLD</a:t>
            </a:r>
          </a:p>
        </p:txBody>
      </p:sp>
      <p:sp>
        <p:nvSpPr>
          <p:cNvPr id="79" name="Parallelogram 78"/>
          <p:cNvSpPr/>
          <p:nvPr/>
        </p:nvSpPr>
        <p:spPr>
          <a:xfrm>
            <a:off x="0" y="1752600"/>
            <a:ext cx="914400" cy="1524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02209E"/>
                </a:solidFill>
              </a:rPr>
              <a:t>Resume</a:t>
            </a:r>
          </a:p>
        </p:txBody>
      </p:sp>
      <p:cxnSp>
        <p:nvCxnSpPr>
          <p:cNvPr id="85" name="Straight Arrow Connector 84"/>
          <p:cNvCxnSpPr/>
          <p:nvPr/>
        </p:nvCxnSpPr>
        <p:spPr>
          <a:xfrm>
            <a:off x="2514600" y="1752600"/>
            <a:ext cx="1371600" cy="0"/>
          </a:xfrm>
          <a:prstGeom prst="straightConnector1">
            <a:avLst/>
          </a:prstGeom>
          <a:ln w="25400" cap="flat" cmpd="sng" algn="ctr">
            <a:solidFill>
              <a:schemeClr val="accent1">
                <a:shade val="95000"/>
                <a:satMod val="105000"/>
              </a:schemeClr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85"/>
          <p:cNvSpPr/>
          <p:nvPr/>
        </p:nvSpPr>
        <p:spPr>
          <a:xfrm>
            <a:off x="2400300" y="15240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/>
          <p:cNvSpPr/>
          <p:nvPr/>
        </p:nvSpPr>
        <p:spPr>
          <a:xfrm>
            <a:off x="6210300" y="15240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Straight Arrow Connector 89"/>
          <p:cNvCxnSpPr/>
          <p:nvPr/>
        </p:nvCxnSpPr>
        <p:spPr>
          <a:xfrm>
            <a:off x="2438400" y="1600200"/>
            <a:ext cx="3810000" cy="0"/>
          </a:xfrm>
          <a:prstGeom prst="straightConnector1">
            <a:avLst/>
          </a:prstGeom>
          <a:ln w="25400" cap="flat" cmpd="sng" algn="ctr">
            <a:solidFill>
              <a:schemeClr val="accent1">
                <a:shade val="95000"/>
                <a:satMod val="105000"/>
              </a:schemeClr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/>
          <p:nvPr/>
        </p:nvCxnSpPr>
        <p:spPr>
          <a:xfrm>
            <a:off x="6248400" y="1600200"/>
            <a:ext cx="1866900" cy="1588"/>
          </a:xfrm>
          <a:prstGeom prst="straightConnector1">
            <a:avLst/>
          </a:prstGeom>
          <a:ln w="25400" cap="flat" cmpd="sng" algn="ctr">
            <a:solidFill>
              <a:schemeClr val="accent1">
                <a:shade val="95000"/>
                <a:satMod val="105000"/>
              </a:schemeClr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endCxn id="94" idx="1"/>
          </p:cNvCxnSpPr>
          <p:nvPr/>
        </p:nvCxnSpPr>
        <p:spPr>
          <a:xfrm>
            <a:off x="304800" y="5791200"/>
            <a:ext cx="2286000" cy="38100"/>
          </a:xfrm>
          <a:prstGeom prst="straightConnector1">
            <a:avLst/>
          </a:prstGeom>
          <a:ln w="25400" cap="flat" cmpd="sng" algn="ctr">
            <a:solidFill>
              <a:schemeClr val="accent1">
                <a:shade val="95000"/>
                <a:satMod val="105000"/>
              </a:schemeClr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3"/>
          <p:cNvSpPr/>
          <p:nvPr/>
        </p:nvSpPr>
        <p:spPr>
          <a:xfrm>
            <a:off x="2590800" y="57150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/>
          <p:cNvSpPr/>
          <p:nvPr/>
        </p:nvSpPr>
        <p:spPr>
          <a:xfrm>
            <a:off x="6400800" y="57150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6" name="Straight Arrow Connector 95"/>
          <p:cNvCxnSpPr/>
          <p:nvPr/>
        </p:nvCxnSpPr>
        <p:spPr>
          <a:xfrm>
            <a:off x="2628900" y="5791200"/>
            <a:ext cx="3810000" cy="0"/>
          </a:xfrm>
          <a:prstGeom prst="straightConnector1">
            <a:avLst/>
          </a:prstGeom>
          <a:ln w="25400" cap="flat" cmpd="sng" algn="ctr">
            <a:solidFill>
              <a:schemeClr val="accent1">
                <a:shade val="95000"/>
                <a:satMod val="105000"/>
              </a:schemeClr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>
            <a:off x="6438900" y="5791200"/>
            <a:ext cx="1866900" cy="1588"/>
          </a:xfrm>
          <a:prstGeom prst="straightConnector1">
            <a:avLst/>
          </a:prstGeom>
          <a:ln w="25400" cap="flat" cmpd="sng" algn="ctr">
            <a:solidFill>
              <a:schemeClr val="accent1">
                <a:shade val="95000"/>
                <a:satMod val="105000"/>
              </a:schemeClr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rot="5400000">
            <a:off x="-38895" y="3618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tangle 43"/>
          <p:cNvSpPr>
            <a:spLocks noChangeArrowheads="1"/>
          </p:cNvSpPr>
          <p:nvPr/>
        </p:nvSpPr>
        <p:spPr bwMode="auto">
          <a:xfrm>
            <a:off x="2286000" y="609600"/>
            <a:ext cx="533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800" dirty="0" err="1" smtClean="0">
                <a:solidFill>
                  <a:srgbClr val="02209E"/>
                </a:solidFill>
                <a:cs typeface="Arial" pitchFamily="34" charset="0"/>
              </a:rPr>
              <a:t>IBCF</a:t>
            </a:r>
            <a:endParaRPr lang="en-US" sz="800" dirty="0">
              <a:solidFill>
                <a:srgbClr val="02209E"/>
              </a:solidFill>
              <a:cs typeface="Arial" pitchFamily="34" charset="0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 rot="5400000">
            <a:off x="3771105" y="35425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43"/>
          <p:cNvSpPr>
            <a:spLocks noChangeArrowheads="1"/>
          </p:cNvSpPr>
          <p:nvPr/>
        </p:nvSpPr>
        <p:spPr bwMode="auto">
          <a:xfrm>
            <a:off x="6096000" y="533400"/>
            <a:ext cx="533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800" dirty="0" err="1" smtClean="0">
                <a:solidFill>
                  <a:srgbClr val="02209E"/>
                </a:solidFill>
                <a:cs typeface="Arial" pitchFamily="34" charset="0"/>
              </a:rPr>
              <a:t>IBCF</a:t>
            </a:r>
            <a:endParaRPr lang="en-US" sz="800" dirty="0">
              <a:solidFill>
                <a:srgbClr val="02209E"/>
              </a:solidFill>
              <a:cs typeface="Arial" pitchFamily="34" charset="0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3657600" y="54102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Call  Resumed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Rectangle 71"/>
          <p:cNvSpPr>
            <a:spLocks noChangeArrowheads="1"/>
          </p:cNvSpPr>
          <p:nvPr/>
        </p:nvSpPr>
        <p:spPr bwMode="auto">
          <a:xfrm flipV="1">
            <a:off x="0" y="763699"/>
            <a:ext cx="9144000" cy="438150"/>
          </a:xfrm>
          <a:prstGeom prst="rect">
            <a:avLst/>
          </a:prstGeom>
          <a:gradFill rotWithShape="1">
            <a:gsLst>
              <a:gs pos="0">
                <a:srgbClr val="C0C0C4">
                  <a:alpha val="43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lIns="82124" tIns="41061" rIns="82124" bIns="41061" anchor="ctr">
            <a:spAutoFit/>
          </a:bodyPr>
          <a:lstStyle/>
          <a:p>
            <a:pPr algn="ctr">
              <a:lnSpc>
                <a:spcPct val="90000"/>
              </a:lnSpc>
            </a:pP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27650" name="Picture 210" descr="cloud_big.png"/>
          <p:cNvPicPr>
            <a:picLocks noChangeAspect="1"/>
          </p:cNvPicPr>
          <p:nvPr/>
        </p:nvPicPr>
        <p:blipFill>
          <a:blip r:embed="rId4" cstate="print">
            <a:lum bright="-40000" contrast="-40000"/>
          </a:blip>
          <a:srcRect/>
          <a:stretch>
            <a:fillRect/>
          </a:stretch>
        </p:blipFill>
        <p:spPr bwMode="auto">
          <a:xfrm>
            <a:off x="381000" y="2190427"/>
            <a:ext cx="3886200" cy="2152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0" name="Rectangle 438"/>
          <p:cNvSpPr>
            <a:spLocks noChangeArrowheads="1"/>
          </p:cNvSpPr>
          <p:nvPr/>
        </p:nvSpPr>
        <p:spPr bwMode="auto">
          <a:xfrm>
            <a:off x="0" y="4608513"/>
            <a:ext cx="2239963" cy="20272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lIns="82124" tIns="41061" rIns="82124" bIns="41061" anchor="ctr"/>
          <a:lstStyle/>
          <a:p>
            <a:pPr defTabSz="814388"/>
            <a:endParaRPr lang="en-US"/>
          </a:p>
        </p:txBody>
      </p:sp>
      <p:sp>
        <p:nvSpPr>
          <p:cNvPr id="27662" name="Line 153"/>
          <p:cNvSpPr>
            <a:spLocks noChangeShapeType="1"/>
          </p:cNvSpPr>
          <p:nvPr/>
        </p:nvSpPr>
        <p:spPr bwMode="auto">
          <a:xfrm flipV="1">
            <a:off x="1541463" y="3738563"/>
            <a:ext cx="723900" cy="1868487"/>
          </a:xfrm>
          <a:prstGeom prst="line">
            <a:avLst/>
          </a:prstGeom>
          <a:noFill/>
          <a:ln w="31750">
            <a:solidFill>
              <a:srgbClr val="FFC000"/>
            </a:solidFill>
            <a:round/>
            <a:headEnd/>
            <a:tailEnd/>
          </a:ln>
        </p:spPr>
        <p:txBody>
          <a:bodyPr lIns="82124" tIns="41061" rIns="82124" bIns="41061" anchor="ctr">
            <a:spAutoFit/>
          </a:bodyPr>
          <a:lstStyle/>
          <a:p>
            <a:endParaRPr lang="en-US"/>
          </a:p>
        </p:txBody>
      </p:sp>
      <p:sp>
        <p:nvSpPr>
          <p:cNvPr id="27663" name="Line 153"/>
          <p:cNvSpPr>
            <a:spLocks noChangeShapeType="1"/>
          </p:cNvSpPr>
          <p:nvPr/>
        </p:nvSpPr>
        <p:spPr bwMode="auto">
          <a:xfrm flipV="1">
            <a:off x="798513" y="3667125"/>
            <a:ext cx="1192212" cy="1055688"/>
          </a:xfrm>
          <a:prstGeom prst="line">
            <a:avLst/>
          </a:prstGeom>
          <a:noFill/>
          <a:ln w="31750">
            <a:solidFill>
              <a:srgbClr val="FFC000"/>
            </a:solidFill>
            <a:round/>
            <a:headEnd/>
            <a:tailEnd/>
          </a:ln>
        </p:spPr>
        <p:txBody>
          <a:bodyPr lIns="82124" tIns="41061" rIns="82124" bIns="41061" anchor="ctr">
            <a:spAutoFit/>
          </a:bodyPr>
          <a:lstStyle/>
          <a:p>
            <a:endParaRPr lang="en-US"/>
          </a:p>
        </p:txBody>
      </p:sp>
      <p:pic>
        <p:nvPicPr>
          <p:cNvPr id="27665" name="Picture 5" descr="8 UCS B-Series Blades by Cisco Pics.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33" t="23186" r="8289" b="20647"/>
          <a:stretch>
            <a:fillRect/>
          </a:stretch>
        </p:blipFill>
        <p:spPr bwMode="auto">
          <a:xfrm>
            <a:off x="1706563" y="3542977"/>
            <a:ext cx="16764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6" name="Title 1"/>
          <p:cNvSpPr>
            <a:spLocks noGrp="1"/>
          </p:cNvSpPr>
          <p:nvPr>
            <p:ph type="title"/>
          </p:nvPr>
        </p:nvSpPr>
        <p:spPr>
          <a:xfrm>
            <a:off x="69209" y="186324"/>
            <a:ext cx="8782492" cy="838200"/>
          </a:xfrm>
        </p:spPr>
        <p:txBody>
          <a:bodyPr/>
          <a:lstStyle/>
          <a:p>
            <a:r>
              <a:rPr lang="en-US" dirty="0" smtClean="0">
                <a:ea typeface="ＭＳ Ｐゴシック" charset="-128"/>
              </a:rPr>
              <a:t>Network diagram</a:t>
            </a:r>
            <a:br>
              <a:rPr lang="en-US" dirty="0" smtClean="0">
                <a:ea typeface="ＭＳ Ｐゴシック" charset="-128"/>
              </a:rPr>
            </a:br>
            <a:endParaRPr lang="en-US" sz="1800" dirty="0" smtClean="0">
              <a:solidFill>
                <a:schemeClr val="tx1">
                  <a:lumMod val="85000"/>
                </a:schemeClr>
              </a:solidFill>
              <a:ea typeface="ＭＳ Ｐゴシック" charset="-128"/>
            </a:endParaRPr>
          </a:p>
        </p:txBody>
      </p:sp>
      <p:sp>
        <p:nvSpPr>
          <p:cNvPr id="27667" name="TextBox 75"/>
          <p:cNvSpPr txBox="1">
            <a:spLocks noChangeArrowheads="1"/>
          </p:cNvSpPr>
          <p:nvPr/>
        </p:nvSpPr>
        <p:spPr bwMode="auto">
          <a:xfrm>
            <a:off x="581025" y="6403975"/>
            <a:ext cx="11334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/>
              <a:t>Pure Hosted </a:t>
            </a:r>
          </a:p>
        </p:txBody>
      </p:sp>
      <p:grpSp>
        <p:nvGrpSpPr>
          <p:cNvPr id="3" name="Group 87"/>
          <p:cNvGrpSpPr>
            <a:grpSpLocks/>
          </p:cNvGrpSpPr>
          <p:nvPr/>
        </p:nvGrpSpPr>
        <p:grpSpPr bwMode="auto">
          <a:xfrm>
            <a:off x="0" y="5562600"/>
            <a:ext cx="1136650" cy="1000125"/>
            <a:chOff x="3149600" y="2652712"/>
            <a:chExt cx="1136650" cy="1000125"/>
          </a:xfrm>
        </p:grpSpPr>
        <p:pic>
          <p:nvPicPr>
            <p:cNvPr id="28187" name="Picture 141" descr="Widget_1"/>
            <p:cNvPicPr preferRelativeResize="0"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0000" y="2743200"/>
              <a:ext cx="476250" cy="51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188" name="Picture 142" descr="Widget_2"/>
            <p:cNvPicPr preferRelativeResize="0"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354387" y="2652712"/>
              <a:ext cx="546100" cy="33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189" name="Picture 104" descr="6941 3qtr view charcoal"/>
            <p:cNvPicPr preferRelativeResize="0"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49600" y="2881312"/>
              <a:ext cx="965200" cy="771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7686" name="Picture 6" descr="patanderson_contacts copy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 cstate="print"/>
          <a:srcRect b="31766"/>
          <a:stretch>
            <a:fillRect/>
          </a:stretch>
        </p:blipFill>
        <p:spPr bwMode="auto">
          <a:xfrm>
            <a:off x="1828800" y="5334000"/>
            <a:ext cx="752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412"/>
          <p:cNvGrpSpPr>
            <a:grpSpLocks/>
          </p:cNvGrpSpPr>
          <p:nvPr/>
        </p:nvGrpSpPr>
        <p:grpSpPr bwMode="auto">
          <a:xfrm>
            <a:off x="179388" y="4737100"/>
            <a:ext cx="1168400" cy="773113"/>
            <a:chOff x="336555" y="4586704"/>
            <a:chExt cx="1758945" cy="1163073"/>
          </a:xfrm>
        </p:grpSpPr>
        <p:sp>
          <p:nvSpPr>
            <p:cNvPr id="389" name="Rounded Rectangle 388"/>
            <p:cNvSpPr/>
            <p:nvPr/>
          </p:nvSpPr>
          <p:spPr bwMode="auto">
            <a:xfrm>
              <a:off x="336555" y="4586704"/>
              <a:ext cx="1758945" cy="1163073"/>
            </a:xfrm>
            <a:prstGeom prst="roundRect">
              <a:avLst>
                <a:gd name="adj" fmla="val 11153"/>
              </a:avLst>
            </a:prstGeom>
            <a:gradFill flip="none" rotWithShape="1">
              <a:gsLst>
                <a:gs pos="0">
                  <a:schemeClr val="bg1">
                    <a:lumMod val="50000"/>
                    <a:lumOff val="50000"/>
                  </a:schemeClr>
                </a:gs>
                <a:gs pos="50000">
                  <a:schemeClr val="accent1">
                    <a:lumMod val="75000"/>
                    <a:alpha val="50000"/>
                  </a:schemeClr>
                </a:gs>
                <a:gs pos="100000">
                  <a:schemeClr val="bg1">
                    <a:lumMod val="90000"/>
                    <a:lumOff val="10000"/>
                    <a:alpha val="46000"/>
                  </a:schemeClr>
                </a:gs>
              </a:gsLst>
              <a:lin ang="189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>
                <a:rot lat="0" lon="0" rev="6000000"/>
              </a:lightRig>
            </a:scene3d>
            <a:sp3d contourW="6350" prstMaterial="plastic">
              <a:bevelT w="44450" h="44450"/>
              <a:contourClr>
                <a:schemeClr val="bg1"/>
              </a:contourClr>
            </a:sp3d>
          </p:spPr>
          <p:txBody>
            <a:bodyPr wrap="none" lIns="82124" tIns="41061" rIns="82124" bIns="41061" anchor="ctr"/>
            <a:lstStyle/>
            <a:p>
              <a:pPr defTabSz="814388">
                <a:defRPr/>
              </a:pPr>
              <a:endParaRPr lang="en-US" sz="2800" b="1">
                <a:latin typeface="Arial" pitchFamily="-106" charset="0"/>
                <a:ea typeface="+mn-ea"/>
              </a:endParaRPr>
            </a:p>
          </p:txBody>
        </p:sp>
        <p:sp>
          <p:nvSpPr>
            <p:cNvPr id="28160" name="TextBox 134"/>
            <p:cNvSpPr txBox="1">
              <a:spLocks noChangeArrowheads="1"/>
            </p:cNvSpPr>
            <p:nvPr/>
          </p:nvSpPr>
          <p:spPr bwMode="auto">
            <a:xfrm>
              <a:off x="573387" y="4620367"/>
              <a:ext cx="1234017" cy="330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900" b="1"/>
                <a:t>Customer 1</a:t>
              </a:r>
            </a:p>
          </p:txBody>
        </p:sp>
        <p:grpSp>
          <p:nvGrpSpPr>
            <p:cNvPr id="5" name="Group 179"/>
            <p:cNvGrpSpPr>
              <a:grpSpLocks/>
            </p:cNvGrpSpPr>
            <p:nvPr/>
          </p:nvGrpSpPr>
          <p:grpSpPr bwMode="auto">
            <a:xfrm>
              <a:off x="414338" y="4978400"/>
              <a:ext cx="755650" cy="604838"/>
              <a:chOff x="415128" y="4830763"/>
              <a:chExt cx="755021" cy="604837"/>
            </a:xfrm>
          </p:grpSpPr>
          <p:pic>
            <p:nvPicPr>
              <p:cNvPr id="28173" name="Picture 22"/>
              <p:cNvPicPr>
                <a:picLocks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522777" y="4858270"/>
                <a:ext cx="647372" cy="511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74" name="Picture 37"/>
              <p:cNvPicPr>
                <a:picLocks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773903" y="4830763"/>
                <a:ext cx="261686" cy="1539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75" name="Picture 41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748974" y="5056357"/>
                <a:ext cx="222806" cy="95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76" name="Picture 249" descr="PMC_Icon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15128" y="5205152"/>
                <a:ext cx="254276" cy="230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77" name="Picture 51" descr="IP Phone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660059" y="5266471"/>
                <a:ext cx="263989" cy="1450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78" name="Picture 51" descr="IP Phone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899099" y="5266471"/>
                <a:ext cx="263989" cy="1450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98" name="Straight Connector 397"/>
              <p:cNvCxnSpPr/>
              <p:nvPr/>
            </p:nvCxnSpPr>
            <p:spPr bwMode="auto">
              <a:xfrm rot="5400000">
                <a:off x="848412" y="4997917"/>
                <a:ext cx="71647" cy="42982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398"/>
              <p:cNvCxnSpPr/>
              <p:nvPr/>
            </p:nvCxnSpPr>
            <p:spPr bwMode="auto">
              <a:xfrm rot="10800000" flipV="1">
                <a:off x="664549" y="5150761"/>
                <a:ext cx="157600" cy="76424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Straight Connector 399"/>
              <p:cNvCxnSpPr/>
              <p:nvPr/>
            </p:nvCxnSpPr>
            <p:spPr bwMode="auto">
              <a:xfrm rot="5400000">
                <a:off x="767221" y="5177036"/>
                <a:ext cx="114635" cy="62085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Straight Connector 400"/>
              <p:cNvCxnSpPr/>
              <p:nvPr/>
            </p:nvCxnSpPr>
            <p:spPr bwMode="auto">
              <a:xfrm>
                <a:off x="889010" y="5150761"/>
                <a:ext cx="143273" cy="114635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180"/>
            <p:cNvGrpSpPr>
              <a:grpSpLocks/>
            </p:cNvGrpSpPr>
            <p:nvPr/>
          </p:nvGrpSpPr>
          <p:grpSpPr bwMode="auto">
            <a:xfrm>
              <a:off x="1219200" y="4978400"/>
              <a:ext cx="755650" cy="604838"/>
              <a:chOff x="415128" y="4830763"/>
              <a:chExt cx="755021" cy="604837"/>
            </a:xfrm>
          </p:grpSpPr>
          <p:pic>
            <p:nvPicPr>
              <p:cNvPr id="28163" name="Picture 22"/>
              <p:cNvPicPr>
                <a:picLocks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522777" y="4858270"/>
                <a:ext cx="647372" cy="511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64" name="Picture 37"/>
              <p:cNvPicPr>
                <a:picLocks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773903" y="4830763"/>
                <a:ext cx="261686" cy="1539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65" name="Picture 41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748974" y="5056357"/>
                <a:ext cx="222806" cy="95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66" name="Picture 249" descr="PMC_Icon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15128" y="5205152"/>
                <a:ext cx="254276" cy="230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67" name="Picture 51" descr="IP Phone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660059" y="5266471"/>
                <a:ext cx="263989" cy="1450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68" name="Picture 51" descr="IP Phone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899099" y="5266471"/>
                <a:ext cx="263989" cy="1450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09" name="Straight Connector 408"/>
              <p:cNvCxnSpPr/>
              <p:nvPr/>
            </p:nvCxnSpPr>
            <p:spPr bwMode="auto">
              <a:xfrm rot="5400000">
                <a:off x="847741" y="4996724"/>
                <a:ext cx="71647" cy="45369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Straight Connector 409"/>
              <p:cNvCxnSpPr/>
              <p:nvPr/>
            </p:nvCxnSpPr>
            <p:spPr bwMode="auto">
              <a:xfrm rot="10800000" flipV="1">
                <a:off x="665074" y="5150761"/>
                <a:ext cx="155212" cy="76424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10"/>
              <p:cNvCxnSpPr/>
              <p:nvPr/>
            </p:nvCxnSpPr>
            <p:spPr bwMode="auto">
              <a:xfrm rot="5400000">
                <a:off x="766551" y="5178230"/>
                <a:ext cx="114635" cy="59696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411"/>
              <p:cNvCxnSpPr/>
              <p:nvPr/>
            </p:nvCxnSpPr>
            <p:spPr bwMode="auto">
              <a:xfrm>
                <a:off x="887147" y="5150761"/>
                <a:ext cx="143273" cy="114635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Group 413"/>
          <p:cNvGrpSpPr>
            <a:grpSpLocks/>
          </p:cNvGrpSpPr>
          <p:nvPr/>
        </p:nvGrpSpPr>
        <p:grpSpPr bwMode="auto">
          <a:xfrm>
            <a:off x="919163" y="5605463"/>
            <a:ext cx="1168400" cy="773112"/>
            <a:chOff x="336555" y="4586704"/>
            <a:chExt cx="1758945" cy="1163073"/>
          </a:xfrm>
        </p:grpSpPr>
        <p:sp>
          <p:nvSpPr>
            <p:cNvPr id="415" name="Rounded Rectangle 414"/>
            <p:cNvSpPr/>
            <p:nvPr/>
          </p:nvSpPr>
          <p:spPr bwMode="auto">
            <a:xfrm>
              <a:off x="336555" y="4586704"/>
              <a:ext cx="1758945" cy="1163073"/>
            </a:xfrm>
            <a:prstGeom prst="roundRect">
              <a:avLst>
                <a:gd name="adj" fmla="val 11153"/>
              </a:avLst>
            </a:prstGeom>
            <a:gradFill flip="none" rotWithShape="1">
              <a:gsLst>
                <a:gs pos="0">
                  <a:schemeClr val="bg1">
                    <a:lumMod val="50000"/>
                    <a:lumOff val="50000"/>
                  </a:schemeClr>
                </a:gs>
                <a:gs pos="50000">
                  <a:schemeClr val="accent1">
                    <a:lumMod val="75000"/>
                    <a:alpha val="50000"/>
                  </a:schemeClr>
                </a:gs>
                <a:gs pos="100000">
                  <a:schemeClr val="bg1">
                    <a:lumMod val="90000"/>
                    <a:lumOff val="10000"/>
                    <a:alpha val="46000"/>
                  </a:schemeClr>
                </a:gs>
              </a:gsLst>
              <a:lin ang="189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>
                <a:rot lat="0" lon="0" rev="6000000"/>
              </a:lightRig>
            </a:scene3d>
            <a:sp3d contourW="6350" prstMaterial="plastic">
              <a:bevelT w="44450" h="44450"/>
              <a:contourClr>
                <a:schemeClr val="bg1"/>
              </a:contourClr>
            </a:sp3d>
          </p:spPr>
          <p:txBody>
            <a:bodyPr wrap="none" lIns="82124" tIns="41061" rIns="82124" bIns="41061" anchor="ctr"/>
            <a:lstStyle/>
            <a:p>
              <a:pPr defTabSz="814388">
                <a:defRPr/>
              </a:pPr>
              <a:endParaRPr lang="en-US" sz="2800" b="1">
                <a:latin typeface="Arial" pitchFamily="-106" charset="0"/>
                <a:ea typeface="+mn-ea"/>
              </a:endParaRPr>
            </a:p>
          </p:txBody>
        </p:sp>
        <p:sp>
          <p:nvSpPr>
            <p:cNvPr id="28136" name="TextBox 134"/>
            <p:cNvSpPr txBox="1">
              <a:spLocks noChangeArrowheads="1"/>
            </p:cNvSpPr>
            <p:nvPr/>
          </p:nvSpPr>
          <p:spPr bwMode="auto">
            <a:xfrm>
              <a:off x="594873" y="4620367"/>
              <a:ext cx="1234017" cy="330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900" b="1"/>
                <a:t>Customer 2</a:t>
              </a:r>
            </a:p>
          </p:txBody>
        </p:sp>
        <p:grpSp>
          <p:nvGrpSpPr>
            <p:cNvPr id="8" name="Group 179"/>
            <p:cNvGrpSpPr>
              <a:grpSpLocks/>
            </p:cNvGrpSpPr>
            <p:nvPr/>
          </p:nvGrpSpPr>
          <p:grpSpPr bwMode="auto">
            <a:xfrm>
              <a:off x="414338" y="4978400"/>
              <a:ext cx="755650" cy="604838"/>
              <a:chOff x="415128" y="4830763"/>
              <a:chExt cx="755021" cy="604837"/>
            </a:xfrm>
          </p:grpSpPr>
          <p:pic>
            <p:nvPicPr>
              <p:cNvPr id="28149" name="Picture 22"/>
              <p:cNvPicPr>
                <a:picLocks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522777" y="4858270"/>
                <a:ext cx="647372" cy="511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50" name="Picture 37"/>
              <p:cNvPicPr>
                <a:picLocks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773903" y="4830763"/>
                <a:ext cx="261686" cy="1539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51" name="Picture 41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748974" y="5056357"/>
                <a:ext cx="222806" cy="95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52" name="Picture 249" descr="PMC_Icon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15128" y="5205152"/>
                <a:ext cx="254276" cy="230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53" name="Picture 51" descr="IP Phone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660059" y="5266471"/>
                <a:ext cx="263989" cy="1450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54" name="Picture 51" descr="IP Phone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899099" y="5266471"/>
                <a:ext cx="263989" cy="1450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35" name="Straight Connector 434"/>
              <p:cNvCxnSpPr/>
              <p:nvPr/>
            </p:nvCxnSpPr>
            <p:spPr bwMode="auto">
              <a:xfrm rot="5400000">
                <a:off x="848412" y="4997919"/>
                <a:ext cx="71647" cy="42982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6" name="Straight Connector 435"/>
              <p:cNvCxnSpPr/>
              <p:nvPr/>
            </p:nvCxnSpPr>
            <p:spPr bwMode="auto">
              <a:xfrm rot="10800000" flipV="1">
                <a:off x="664549" y="5150763"/>
                <a:ext cx="157600" cy="76424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7" name="Straight Connector 436"/>
              <p:cNvCxnSpPr/>
              <p:nvPr/>
            </p:nvCxnSpPr>
            <p:spPr bwMode="auto">
              <a:xfrm rot="5400000">
                <a:off x="767221" y="5177037"/>
                <a:ext cx="114635" cy="62085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8" name="Straight Connector 437"/>
              <p:cNvCxnSpPr/>
              <p:nvPr/>
            </p:nvCxnSpPr>
            <p:spPr bwMode="auto">
              <a:xfrm>
                <a:off x="889010" y="5150763"/>
                <a:ext cx="143273" cy="114635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180"/>
            <p:cNvGrpSpPr>
              <a:grpSpLocks/>
            </p:cNvGrpSpPr>
            <p:nvPr/>
          </p:nvGrpSpPr>
          <p:grpSpPr bwMode="auto">
            <a:xfrm>
              <a:off x="1219200" y="4978400"/>
              <a:ext cx="755650" cy="604838"/>
              <a:chOff x="415128" y="4830763"/>
              <a:chExt cx="755021" cy="604837"/>
            </a:xfrm>
          </p:grpSpPr>
          <p:pic>
            <p:nvPicPr>
              <p:cNvPr id="28139" name="Picture 22"/>
              <p:cNvPicPr>
                <a:picLocks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522777" y="4858270"/>
                <a:ext cx="647372" cy="511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40" name="Picture 37"/>
              <p:cNvPicPr>
                <a:picLocks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773903" y="4830763"/>
                <a:ext cx="261686" cy="1539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41" name="Picture 41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748974" y="5056357"/>
                <a:ext cx="222806" cy="952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42" name="Picture 249" descr="PMC_Icon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auto">
              <a:xfrm>
                <a:off x="415128" y="5205152"/>
                <a:ext cx="254276" cy="2304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43" name="Picture 51" descr="IP Phone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660059" y="5266471"/>
                <a:ext cx="263989" cy="1450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44" name="Picture 51" descr="IP Phone"/>
              <p:cNvPicPr>
                <a:picLocks noChangeAspect="1" noChangeArrowheads="1"/>
              </p:cNvPicPr>
              <p:nvPr/>
            </p:nvPicPr>
            <p:blipFill>
              <a:blip r:embed="rId14" cstate="print"/>
              <a:srcRect/>
              <a:stretch>
                <a:fillRect/>
              </a:stretch>
            </p:blipFill>
            <p:spPr bwMode="auto">
              <a:xfrm>
                <a:off x="899099" y="5266471"/>
                <a:ext cx="263989" cy="1450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25" name="Straight Connector 424"/>
              <p:cNvCxnSpPr/>
              <p:nvPr/>
            </p:nvCxnSpPr>
            <p:spPr bwMode="auto">
              <a:xfrm rot="5400000">
                <a:off x="847741" y="4996726"/>
                <a:ext cx="71647" cy="45369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6" name="Straight Connector 425"/>
              <p:cNvCxnSpPr/>
              <p:nvPr/>
            </p:nvCxnSpPr>
            <p:spPr bwMode="auto">
              <a:xfrm rot="10800000" flipV="1">
                <a:off x="665074" y="5150763"/>
                <a:ext cx="155212" cy="76424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Straight Connector 426"/>
              <p:cNvCxnSpPr/>
              <p:nvPr/>
            </p:nvCxnSpPr>
            <p:spPr bwMode="auto">
              <a:xfrm rot="5400000">
                <a:off x="766551" y="5178231"/>
                <a:ext cx="114635" cy="59696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8" name="Straight Connector 427"/>
              <p:cNvCxnSpPr/>
              <p:nvPr/>
            </p:nvCxnSpPr>
            <p:spPr bwMode="auto">
              <a:xfrm>
                <a:off x="887147" y="5150763"/>
                <a:ext cx="143273" cy="114635"/>
              </a:xfrm>
              <a:prstGeom prst="line">
                <a:avLst/>
              </a:prstGeom>
              <a:ln w="19050" cap="flat" cmpd="sng" algn="ctr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691" name="Freeform 418"/>
          <p:cNvSpPr>
            <a:spLocks noChangeArrowheads="1"/>
          </p:cNvSpPr>
          <p:nvPr/>
        </p:nvSpPr>
        <p:spPr bwMode="auto">
          <a:xfrm>
            <a:off x="2278063" y="3460427"/>
            <a:ext cx="360362" cy="160338"/>
          </a:xfrm>
          <a:custGeom>
            <a:avLst/>
            <a:gdLst>
              <a:gd name="T0" fmla="*/ 0 w 558800"/>
              <a:gd name="T1" fmla="*/ 1260 h 248356"/>
              <a:gd name="T2" fmla="*/ 62430 w 558800"/>
              <a:gd name="T3" fmla="*/ 0 h 248356"/>
              <a:gd name="T4" fmla="*/ 33422 w 558800"/>
              <a:gd name="T5" fmla="*/ 27711 h 248356"/>
              <a:gd name="T6" fmla="*/ 25224 w 558800"/>
              <a:gd name="T7" fmla="*/ 27711 h 248356"/>
              <a:gd name="T8" fmla="*/ 0 w 558800"/>
              <a:gd name="T9" fmla="*/ 1260 h 2483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58800"/>
              <a:gd name="T16" fmla="*/ 0 h 248356"/>
              <a:gd name="T17" fmla="*/ 558800 w 558800"/>
              <a:gd name="T18" fmla="*/ 248356 h 2483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58800" h="248356">
                <a:moveTo>
                  <a:pt x="0" y="11289"/>
                </a:moveTo>
                <a:lnTo>
                  <a:pt x="558800" y="0"/>
                </a:lnTo>
                <a:lnTo>
                  <a:pt x="299156" y="248356"/>
                </a:lnTo>
                <a:lnTo>
                  <a:pt x="225778" y="248356"/>
                </a:lnTo>
                <a:lnTo>
                  <a:pt x="0" y="11289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chemeClr val="bg1">
                  <a:alpha val="0"/>
                </a:scheme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wrap="none" lIns="82124" tIns="41061" rIns="82124" bIns="41061" anchor="ctr"/>
          <a:lstStyle/>
          <a:p>
            <a:endParaRPr lang="en-US"/>
          </a:p>
        </p:txBody>
      </p:sp>
      <p:sp>
        <p:nvSpPr>
          <p:cNvPr id="27692" name="Freeform 419"/>
          <p:cNvSpPr>
            <a:spLocks noChangeArrowheads="1"/>
          </p:cNvSpPr>
          <p:nvPr/>
        </p:nvSpPr>
        <p:spPr bwMode="auto">
          <a:xfrm flipH="1">
            <a:off x="2625725" y="3460427"/>
            <a:ext cx="503238" cy="160338"/>
          </a:xfrm>
          <a:custGeom>
            <a:avLst/>
            <a:gdLst>
              <a:gd name="T0" fmla="*/ 0 w 778934"/>
              <a:gd name="T1" fmla="*/ 1260 h 248356"/>
              <a:gd name="T2" fmla="*/ 62971 w 778934"/>
              <a:gd name="T3" fmla="*/ 0 h 248356"/>
              <a:gd name="T4" fmla="*/ 87778 w 778934"/>
              <a:gd name="T5" fmla="*/ 27711 h 248356"/>
              <a:gd name="T6" fmla="*/ 75692 w 778934"/>
              <a:gd name="T7" fmla="*/ 27711 h 248356"/>
              <a:gd name="T8" fmla="*/ 0 w 778934"/>
              <a:gd name="T9" fmla="*/ 1260 h 2483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8934"/>
              <a:gd name="T16" fmla="*/ 0 h 248356"/>
              <a:gd name="T17" fmla="*/ 778934 w 778934"/>
              <a:gd name="T18" fmla="*/ 248356 h 2483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8934" h="248356">
                <a:moveTo>
                  <a:pt x="0" y="11289"/>
                </a:moveTo>
                <a:lnTo>
                  <a:pt x="558800" y="0"/>
                </a:lnTo>
                <a:lnTo>
                  <a:pt x="778934" y="248356"/>
                </a:lnTo>
                <a:lnTo>
                  <a:pt x="671689" y="248356"/>
                </a:lnTo>
                <a:lnTo>
                  <a:pt x="0" y="11289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chemeClr val="bg1">
                  <a:alpha val="0"/>
                </a:scheme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wrap="none" lIns="82124" tIns="41061" rIns="82124" bIns="41061" anchor="ctr"/>
          <a:lstStyle/>
          <a:p>
            <a:endParaRPr lang="en-US"/>
          </a:p>
        </p:txBody>
      </p:sp>
      <p:sp>
        <p:nvSpPr>
          <p:cNvPr id="27693" name="Freeform 417"/>
          <p:cNvSpPr>
            <a:spLocks noChangeArrowheads="1"/>
          </p:cNvSpPr>
          <p:nvPr/>
        </p:nvSpPr>
        <p:spPr bwMode="auto">
          <a:xfrm>
            <a:off x="1785938" y="3460427"/>
            <a:ext cx="503237" cy="160338"/>
          </a:xfrm>
          <a:custGeom>
            <a:avLst/>
            <a:gdLst>
              <a:gd name="T0" fmla="*/ 0 w 778934"/>
              <a:gd name="T1" fmla="*/ 1260 h 248356"/>
              <a:gd name="T2" fmla="*/ 62971 w 778934"/>
              <a:gd name="T3" fmla="*/ 0 h 248356"/>
              <a:gd name="T4" fmla="*/ 87777 w 778934"/>
              <a:gd name="T5" fmla="*/ 27711 h 248356"/>
              <a:gd name="T6" fmla="*/ 75692 w 778934"/>
              <a:gd name="T7" fmla="*/ 27711 h 248356"/>
              <a:gd name="T8" fmla="*/ 0 w 778934"/>
              <a:gd name="T9" fmla="*/ 1260 h 2483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78934"/>
              <a:gd name="T16" fmla="*/ 0 h 248356"/>
              <a:gd name="T17" fmla="*/ 778934 w 778934"/>
              <a:gd name="T18" fmla="*/ 248356 h 2483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78934" h="248356">
                <a:moveTo>
                  <a:pt x="0" y="11289"/>
                </a:moveTo>
                <a:lnTo>
                  <a:pt x="558800" y="0"/>
                </a:lnTo>
                <a:lnTo>
                  <a:pt x="778934" y="248356"/>
                </a:lnTo>
                <a:lnTo>
                  <a:pt x="671689" y="248356"/>
                </a:lnTo>
                <a:lnTo>
                  <a:pt x="0" y="11289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chemeClr val="bg1">
                  <a:alpha val="0"/>
                </a:schemeClr>
              </a:gs>
            </a:gsLst>
            <a:lin ang="5400000"/>
          </a:gradFill>
          <a:ln w="9525">
            <a:noFill/>
            <a:round/>
            <a:headEnd/>
            <a:tailEnd/>
          </a:ln>
        </p:spPr>
        <p:txBody>
          <a:bodyPr wrap="none" lIns="82124" tIns="41061" rIns="82124" bIns="41061" anchor="ctr"/>
          <a:lstStyle/>
          <a:p>
            <a:endParaRPr lang="en-US"/>
          </a:p>
        </p:txBody>
      </p:sp>
      <p:sp>
        <p:nvSpPr>
          <p:cNvPr id="479" name="Rounded Rectangle 478"/>
          <p:cNvSpPr/>
          <p:nvPr/>
        </p:nvSpPr>
        <p:spPr bwMode="auto">
          <a:xfrm>
            <a:off x="1780818" y="3318187"/>
            <a:ext cx="376911" cy="153136"/>
          </a:xfrm>
          <a:prstGeom prst="roundRect">
            <a:avLst>
              <a:gd name="adj" fmla="val 11153"/>
            </a:avLst>
          </a:prstGeom>
          <a:gradFill flip="none" rotWithShape="1">
            <a:gsLst>
              <a:gs pos="0">
                <a:schemeClr val="bg1">
                  <a:lumMod val="50000"/>
                  <a:lumOff val="50000"/>
                </a:schemeClr>
              </a:gs>
              <a:gs pos="50000">
                <a:srgbClr val="9F4603">
                  <a:alpha val="50000"/>
                </a:srgbClr>
              </a:gs>
              <a:gs pos="100000">
                <a:schemeClr val="bg1">
                  <a:lumMod val="90000"/>
                  <a:lumOff val="10000"/>
                  <a:alpha val="46000"/>
                </a:schemeClr>
              </a:gs>
            </a:gsLst>
            <a:lin ang="189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flat" dir="t">
              <a:rot lat="0" lon="0" rev="6000000"/>
            </a:lightRig>
          </a:scene3d>
          <a:sp3d contourW="6350" prstMaterial="plastic">
            <a:bevelT w="44450" h="44450"/>
            <a:contourClr>
              <a:schemeClr val="bg1"/>
            </a:contourClr>
          </a:sp3d>
        </p:spPr>
        <p:txBody>
          <a:bodyPr wrap="none" lIns="82124" tIns="41061" rIns="82124" bIns="41061" anchor="ctr"/>
          <a:lstStyle/>
          <a:p>
            <a:pPr defTabSz="814388">
              <a:defRPr/>
            </a:pPr>
            <a:r>
              <a:rPr lang="en-US" sz="400" b="1" dirty="0">
                <a:latin typeface="Arial" pitchFamily="-106" charset="0"/>
                <a:ea typeface="+mn-ea"/>
              </a:rPr>
              <a:t>ESX Server</a:t>
            </a:r>
          </a:p>
        </p:txBody>
      </p:sp>
      <p:sp>
        <p:nvSpPr>
          <p:cNvPr id="480" name="Rounded Rectangle 479"/>
          <p:cNvSpPr/>
          <p:nvPr/>
        </p:nvSpPr>
        <p:spPr bwMode="auto">
          <a:xfrm>
            <a:off x="2270562" y="3318187"/>
            <a:ext cx="376911" cy="153136"/>
          </a:xfrm>
          <a:prstGeom prst="roundRect">
            <a:avLst>
              <a:gd name="adj" fmla="val 11153"/>
            </a:avLst>
          </a:prstGeom>
          <a:gradFill flip="none" rotWithShape="1">
            <a:gsLst>
              <a:gs pos="0">
                <a:schemeClr val="bg1">
                  <a:lumMod val="50000"/>
                  <a:lumOff val="50000"/>
                </a:schemeClr>
              </a:gs>
              <a:gs pos="50000">
                <a:srgbClr val="9F4603">
                  <a:alpha val="50000"/>
                </a:srgbClr>
              </a:gs>
              <a:gs pos="100000">
                <a:schemeClr val="bg1">
                  <a:lumMod val="90000"/>
                  <a:lumOff val="10000"/>
                  <a:alpha val="46000"/>
                </a:schemeClr>
              </a:gs>
            </a:gsLst>
            <a:lin ang="189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flat" dir="t">
              <a:rot lat="0" lon="0" rev="6000000"/>
            </a:lightRig>
          </a:scene3d>
          <a:sp3d contourW="6350" prstMaterial="plastic">
            <a:bevelT w="44450" h="44450"/>
            <a:contourClr>
              <a:schemeClr val="bg1"/>
            </a:contourClr>
          </a:sp3d>
        </p:spPr>
        <p:txBody>
          <a:bodyPr wrap="none" lIns="82124" tIns="41061" rIns="82124" bIns="41061" anchor="ctr"/>
          <a:lstStyle/>
          <a:p>
            <a:pPr defTabSz="814388">
              <a:defRPr/>
            </a:pPr>
            <a:r>
              <a:rPr lang="en-US" sz="400" b="1" dirty="0">
                <a:latin typeface="Arial" pitchFamily="-106" charset="0"/>
                <a:ea typeface="+mn-ea"/>
              </a:rPr>
              <a:t>ESX Server</a:t>
            </a:r>
          </a:p>
        </p:txBody>
      </p:sp>
      <p:sp>
        <p:nvSpPr>
          <p:cNvPr id="481" name="Rounded Rectangle 480"/>
          <p:cNvSpPr/>
          <p:nvPr/>
        </p:nvSpPr>
        <p:spPr bwMode="auto">
          <a:xfrm>
            <a:off x="2768056" y="3318187"/>
            <a:ext cx="376911" cy="153136"/>
          </a:xfrm>
          <a:prstGeom prst="roundRect">
            <a:avLst>
              <a:gd name="adj" fmla="val 11153"/>
            </a:avLst>
          </a:prstGeom>
          <a:gradFill flip="none" rotWithShape="1">
            <a:gsLst>
              <a:gs pos="0">
                <a:schemeClr val="bg1">
                  <a:lumMod val="50000"/>
                  <a:lumOff val="50000"/>
                </a:schemeClr>
              </a:gs>
              <a:gs pos="50000">
                <a:srgbClr val="9F4603">
                  <a:alpha val="50000"/>
                </a:srgbClr>
              </a:gs>
              <a:gs pos="100000">
                <a:schemeClr val="bg1">
                  <a:lumMod val="90000"/>
                  <a:lumOff val="10000"/>
                  <a:alpha val="46000"/>
                </a:schemeClr>
              </a:gs>
            </a:gsLst>
            <a:lin ang="189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flat" dir="t">
              <a:rot lat="0" lon="0" rev="6000000"/>
            </a:lightRig>
          </a:scene3d>
          <a:sp3d contourW="6350" prstMaterial="plastic">
            <a:bevelT w="44450" h="44450"/>
            <a:contourClr>
              <a:schemeClr val="bg1"/>
            </a:contourClr>
          </a:sp3d>
        </p:spPr>
        <p:txBody>
          <a:bodyPr wrap="none" lIns="82124" tIns="41061" rIns="82124" bIns="41061" anchor="ctr"/>
          <a:lstStyle/>
          <a:p>
            <a:pPr defTabSz="814388">
              <a:defRPr/>
            </a:pPr>
            <a:r>
              <a:rPr lang="en-US" sz="400" b="1" dirty="0">
                <a:latin typeface="Arial" pitchFamily="-106" charset="0"/>
                <a:ea typeface="+mn-ea"/>
              </a:rPr>
              <a:t>ESX Server</a:t>
            </a:r>
          </a:p>
        </p:txBody>
      </p:sp>
      <p:grpSp>
        <p:nvGrpSpPr>
          <p:cNvPr id="10" name="Group 503"/>
          <p:cNvGrpSpPr>
            <a:grpSpLocks/>
          </p:cNvGrpSpPr>
          <p:nvPr/>
        </p:nvGrpSpPr>
        <p:grpSpPr bwMode="auto">
          <a:xfrm>
            <a:off x="1730375" y="3046090"/>
            <a:ext cx="465138" cy="285750"/>
            <a:chOff x="1754590" y="2816437"/>
            <a:chExt cx="466030" cy="286843"/>
          </a:xfrm>
        </p:grpSpPr>
        <p:pic>
          <p:nvPicPr>
            <p:cNvPr id="28130" name="Picture 109" descr="Cisco MP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2071470" y="2817810"/>
              <a:ext cx="149150" cy="239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131" name="Picture 71" descr="CiscoUnifiedPresenceServer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754590" y="2816437"/>
              <a:ext cx="182331" cy="237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" name="Group 410"/>
            <p:cNvGrpSpPr>
              <a:grpSpLocks/>
            </p:cNvGrpSpPr>
            <p:nvPr/>
          </p:nvGrpSpPr>
          <p:grpSpPr bwMode="auto">
            <a:xfrm>
              <a:off x="1851486" y="2874894"/>
              <a:ext cx="263810" cy="228386"/>
              <a:chOff x="1945388" y="1783646"/>
              <a:chExt cx="448181" cy="389291"/>
            </a:xfrm>
          </p:grpSpPr>
          <p:pic>
            <p:nvPicPr>
              <p:cNvPr id="28133" name="Picture 30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1945388" y="1783646"/>
                <a:ext cx="340933" cy="2256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34" name="Picture 30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2052636" y="1947335"/>
                <a:ext cx="340933" cy="2256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2" name="Group 501"/>
          <p:cNvGrpSpPr>
            <a:grpSpLocks/>
          </p:cNvGrpSpPr>
          <p:nvPr/>
        </p:nvGrpSpPr>
        <p:grpSpPr bwMode="auto">
          <a:xfrm>
            <a:off x="2228850" y="3046090"/>
            <a:ext cx="466725" cy="285750"/>
            <a:chOff x="2264503" y="2816437"/>
            <a:chExt cx="466030" cy="286843"/>
          </a:xfrm>
        </p:grpSpPr>
        <p:pic>
          <p:nvPicPr>
            <p:cNvPr id="28125" name="Picture 109" descr="Cisco MP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2581383" y="2817810"/>
              <a:ext cx="149150" cy="239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126" name="Picture 71" descr="CiscoUnifiedPresenceServer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2264503" y="2816437"/>
              <a:ext cx="182331" cy="237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Group 410"/>
            <p:cNvGrpSpPr>
              <a:grpSpLocks/>
            </p:cNvGrpSpPr>
            <p:nvPr/>
          </p:nvGrpSpPr>
          <p:grpSpPr bwMode="auto">
            <a:xfrm>
              <a:off x="2361399" y="2874894"/>
              <a:ext cx="263810" cy="228386"/>
              <a:chOff x="1945388" y="1783646"/>
              <a:chExt cx="448181" cy="389291"/>
            </a:xfrm>
          </p:grpSpPr>
          <p:pic>
            <p:nvPicPr>
              <p:cNvPr id="28128" name="Picture 30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1945388" y="1783646"/>
                <a:ext cx="340933" cy="2256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29" name="Picture 30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2052636" y="1947335"/>
                <a:ext cx="340933" cy="2256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4" name="Group 502"/>
          <p:cNvGrpSpPr>
            <a:grpSpLocks/>
          </p:cNvGrpSpPr>
          <p:nvPr/>
        </p:nvGrpSpPr>
        <p:grpSpPr bwMode="auto">
          <a:xfrm>
            <a:off x="2728913" y="3046090"/>
            <a:ext cx="465137" cy="285750"/>
            <a:chOff x="2753533" y="2816437"/>
            <a:chExt cx="466030" cy="286843"/>
          </a:xfrm>
        </p:grpSpPr>
        <p:pic>
          <p:nvPicPr>
            <p:cNvPr id="28120" name="Picture 109" descr="Cisco MP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070413" y="2817810"/>
              <a:ext cx="149150" cy="239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121" name="Picture 71" descr="CiscoUnifiedPresenceServer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2753533" y="2816437"/>
              <a:ext cx="182331" cy="237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" name="Group 410"/>
            <p:cNvGrpSpPr>
              <a:grpSpLocks/>
            </p:cNvGrpSpPr>
            <p:nvPr/>
          </p:nvGrpSpPr>
          <p:grpSpPr bwMode="auto">
            <a:xfrm>
              <a:off x="2850429" y="2874894"/>
              <a:ext cx="263810" cy="228386"/>
              <a:chOff x="1945388" y="1783646"/>
              <a:chExt cx="448181" cy="389291"/>
            </a:xfrm>
          </p:grpSpPr>
          <p:pic>
            <p:nvPicPr>
              <p:cNvPr id="28123" name="Picture 30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1945388" y="1783646"/>
                <a:ext cx="340933" cy="2256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24" name="Picture 30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2052636" y="1947335"/>
                <a:ext cx="340933" cy="2256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6" name="Group 529"/>
          <p:cNvGrpSpPr>
            <a:grpSpLocks/>
          </p:cNvGrpSpPr>
          <p:nvPr/>
        </p:nvGrpSpPr>
        <p:grpSpPr bwMode="auto">
          <a:xfrm>
            <a:off x="1141413" y="2368227"/>
            <a:ext cx="1131887" cy="644525"/>
            <a:chOff x="1705773" y="1661458"/>
            <a:chExt cx="1676400" cy="953149"/>
          </a:xfrm>
        </p:grpSpPr>
        <p:pic>
          <p:nvPicPr>
            <p:cNvPr id="28095" name="Picture 5" descr="8 UCS B-Series Blades by Cisco Pics.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33" t="23186" r="8289" b="20647"/>
            <a:stretch>
              <a:fillRect/>
            </a:stretch>
          </p:blipFill>
          <p:spPr bwMode="auto">
            <a:xfrm>
              <a:off x="1705773" y="2158994"/>
              <a:ext cx="1676400" cy="455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096" name="Freeform 418"/>
            <p:cNvSpPr>
              <a:spLocks noChangeArrowheads="1"/>
            </p:cNvSpPr>
            <p:nvPr/>
          </p:nvSpPr>
          <p:spPr bwMode="auto">
            <a:xfrm>
              <a:off x="2277854" y="2076730"/>
              <a:ext cx="360963" cy="159972"/>
            </a:xfrm>
            <a:custGeom>
              <a:avLst/>
              <a:gdLst>
                <a:gd name="T0" fmla="*/ 0 w 558800"/>
                <a:gd name="T1" fmla="*/ 1248 h 248356"/>
                <a:gd name="T2" fmla="*/ 62847 w 558800"/>
                <a:gd name="T3" fmla="*/ 0 h 248356"/>
                <a:gd name="T4" fmla="*/ 33646 w 558800"/>
                <a:gd name="T5" fmla="*/ 27459 h 248356"/>
                <a:gd name="T6" fmla="*/ 25393 w 558800"/>
                <a:gd name="T7" fmla="*/ 27459 h 248356"/>
                <a:gd name="T8" fmla="*/ 0 w 558800"/>
                <a:gd name="T9" fmla="*/ 1248 h 2483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8800"/>
                <a:gd name="T16" fmla="*/ 0 h 248356"/>
                <a:gd name="T17" fmla="*/ 558800 w 558800"/>
                <a:gd name="T18" fmla="*/ 248356 h 2483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8800" h="248356">
                  <a:moveTo>
                    <a:pt x="0" y="11289"/>
                  </a:moveTo>
                  <a:lnTo>
                    <a:pt x="558800" y="0"/>
                  </a:lnTo>
                  <a:lnTo>
                    <a:pt x="299156" y="248356"/>
                  </a:lnTo>
                  <a:lnTo>
                    <a:pt x="225778" y="248356"/>
                  </a:lnTo>
                  <a:lnTo>
                    <a:pt x="0" y="11289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chemeClr val="bg1">
                    <a:alpha val="0"/>
                  </a:schemeClr>
                </a:gs>
              </a:gsLst>
              <a:lin ang="5400000"/>
            </a:gradFill>
            <a:ln w="9525">
              <a:noFill/>
              <a:round/>
              <a:headEnd/>
              <a:tailEnd/>
            </a:ln>
          </p:spPr>
          <p:txBody>
            <a:bodyPr wrap="none" lIns="82124" tIns="41061" rIns="82124" bIns="41061" anchor="ctr"/>
            <a:lstStyle/>
            <a:p>
              <a:endParaRPr lang="en-US"/>
            </a:p>
          </p:txBody>
        </p:sp>
        <p:sp>
          <p:nvSpPr>
            <p:cNvPr id="28097" name="Freeform 419"/>
            <p:cNvSpPr>
              <a:spLocks noChangeArrowheads="1"/>
            </p:cNvSpPr>
            <p:nvPr/>
          </p:nvSpPr>
          <p:spPr bwMode="auto">
            <a:xfrm flipH="1">
              <a:off x="2625517" y="2076730"/>
              <a:ext cx="503502" cy="159972"/>
            </a:xfrm>
            <a:custGeom>
              <a:avLst/>
              <a:gdLst>
                <a:gd name="T0" fmla="*/ 0 w 778934"/>
                <a:gd name="T1" fmla="*/ 1248 h 248356"/>
                <a:gd name="T2" fmla="*/ 63104 w 778934"/>
                <a:gd name="T3" fmla="*/ 0 h 248356"/>
                <a:gd name="T4" fmla="*/ 87963 w 778934"/>
                <a:gd name="T5" fmla="*/ 27459 h 248356"/>
                <a:gd name="T6" fmla="*/ 75852 w 778934"/>
                <a:gd name="T7" fmla="*/ 27459 h 248356"/>
                <a:gd name="T8" fmla="*/ 0 w 778934"/>
                <a:gd name="T9" fmla="*/ 1248 h 2483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8934"/>
                <a:gd name="T16" fmla="*/ 0 h 248356"/>
                <a:gd name="T17" fmla="*/ 778934 w 778934"/>
                <a:gd name="T18" fmla="*/ 248356 h 2483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8934" h="248356">
                  <a:moveTo>
                    <a:pt x="0" y="11289"/>
                  </a:moveTo>
                  <a:lnTo>
                    <a:pt x="558800" y="0"/>
                  </a:lnTo>
                  <a:lnTo>
                    <a:pt x="778934" y="248356"/>
                  </a:lnTo>
                  <a:lnTo>
                    <a:pt x="671689" y="248356"/>
                  </a:lnTo>
                  <a:lnTo>
                    <a:pt x="0" y="11289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chemeClr val="bg1">
                    <a:alpha val="0"/>
                  </a:schemeClr>
                </a:gs>
              </a:gsLst>
              <a:lin ang="5400000"/>
            </a:gradFill>
            <a:ln w="9525">
              <a:noFill/>
              <a:round/>
              <a:headEnd/>
              <a:tailEnd/>
            </a:ln>
          </p:spPr>
          <p:txBody>
            <a:bodyPr wrap="none" lIns="82124" tIns="41061" rIns="82124" bIns="41061" anchor="ctr"/>
            <a:lstStyle/>
            <a:p>
              <a:endParaRPr lang="en-US"/>
            </a:p>
          </p:txBody>
        </p:sp>
        <p:sp>
          <p:nvSpPr>
            <p:cNvPr id="28098" name="Freeform 417"/>
            <p:cNvSpPr>
              <a:spLocks noChangeArrowheads="1"/>
            </p:cNvSpPr>
            <p:nvPr/>
          </p:nvSpPr>
          <p:spPr bwMode="auto">
            <a:xfrm>
              <a:off x="1785600" y="2076729"/>
              <a:ext cx="503502" cy="159972"/>
            </a:xfrm>
            <a:custGeom>
              <a:avLst/>
              <a:gdLst>
                <a:gd name="T0" fmla="*/ 0 w 778934"/>
                <a:gd name="T1" fmla="*/ 1248 h 248356"/>
                <a:gd name="T2" fmla="*/ 63104 w 778934"/>
                <a:gd name="T3" fmla="*/ 0 h 248356"/>
                <a:gd name="T4" fmla="*/ 87963 w 778934"/>
                <a:gd name="T5" fmla="*/ 27459 h 248356"/>
                <a:gd name="T6" fmla="*/ 75852 w 778934"/>
                <a:gd name="T7" fmla="*/ 27459 h 248356"/>
                <a:gd name="T8" fmla="*/ 0 w 778934"/>
                <a:gd name="T9" fmla="*/ 1248 h 2483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8934"/>
                <a:gd name="T16" fmla="*/ 0 h 248356"/>
                <a:gd name="T17" fmla="*/ 778934 w 778934"/>
                <a:gd name="T18" fmla="*/ 248356 h 2483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8934" h="248356">
                  <a:moveTo>
                    <a:pt x="0" y="11289"/>
                  </a:moveTo>
                  <a:lnTo>
                    <a:pt x="558800" y="0"/>
                  </a:lnTo>
                  <a:lnTo>
                    <a:pt x="778934" y="248356"/>
                  </a:lnTo>
                  <a:lnTo>
                    <a:pt x="671689" y="248356"/>
                  </a:lnTo>
                  <a:lnTo>
                    <a:pt x="0" y="11289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chemeClr val="bg1">
                    <a:alpha val="0"/>
                  </a:schemeClr>
                </a:gs>
              </a:gsLst>
              <a:lin ang="5400000"/>
            </a:gradFill>
            <a:ln w="9525">
              <a:noFill/>
              <a:round/>
              <a:headEnd/>
              <a:tailEnd/>
            </a:ln>
          </p:spPr>
          <p:txBody>
            <a:bodyPr wrap="none" lIns="82124" tIns="41061" rIns="82124" bIns="41061" anchor="ctr"/>
            <a:lstStyle/>
            <a:p>
              <a:endParaRPr lang="en-US"/>
            </a:p>
          </p:txBody>
        </p:sp>
        <p:sp>
          <p:nvSpPr>
            <p:cNvPr id="509" name="Rounded Rectangle 508"/>
            <p:cNvSpPr/>
            <p:nvPr/>
          </p:nvSpPr>
          <p:spPr bwMode="auto">
            <a:xfrm>
              <a:off x="1780818" y="1933981"/>
              <a:ext cx="376911" cy="153136"/>
            </a:xfrm>
            <a:prstGeom prst="roundRect">
              <a:avLst>
                <a:gd name="adj" fmla="val 11153"/>
              </a:avLst>
            </a:prstGeom>
            <a:gradFill flip="none" rotWithShape="1">
              <a:gsLst>
                <a:gs pos="0">
                  <a:schemeClr val="bg1">
                    <a:lumMod val="50000"/>
                    <a:lumOff val="50000"/>
                  </a:schemeClr>
                </a:gs>
                <a:gs pos="50000">
                  <a:srgbClr val="9F4603">
                    <a:alpha val="50000"/>
                  </a:srgbClr>
                </a:gs>
                <a:gs pos="100000">
                  <a:schemeClr val="bg1">
                    <a:lumMod val="90000"/>
                    <a:lumOff val="10000"/>
                    <a:alpha val="46000"/>
                  </a:schemeClr>
                </a:gs>
              </a:gsLst>
              <a:lin ang="189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>
                <a:rot lat="0" lon="0" rev="6000000"/>
              </a:lightRig>
            </a:scene3d>
            <a:sp3d contourW="6350" prstMaterial="plastic">
              <a:bevelT w="44450" h="44450"/>
              <a:contourClr>
                <a:schemeClr val="bg1"/>
              </a:contourClr>
            </a:sp3d>
          </p:spPr>
          <p:txBody>
            <a:bodyPr wrap="none" lIns="82124" tIns="41061" rIns="82124" bIns="41061" anchor="ctr"/>
            <a:lstStyle/>
            <a:p>
              <a:pPr defTabSz="814388">
                <a:defRPr/>
              </a:pPr>
              <a:endParaRPr lang="en-US" sz="300" b="1" dirty="0">
                <a:latin typeface="Arial" pitchFamily="-106" charset="0"/>
                <a:ea typeface="+mn-ea"/>
              </a:endParaRPr>
            </a:p>
          </p:txBody>
        </p:sp>
        <p:sp>
          <p:nvSpPr>
            <p:cNvPr id="510" name="Rounded Rectangle 509"/>
            <p:cNvSpPr/>
            <p:nvPr/>
          </p:nvSpPr>
          <p:spPr bwMode="auto">
            <a:xfrm>
              <a:off x="2270562" y="1933981"/>
              <a:ext cx="376911" cy="153136"/>
            </a:xfrm>
            <a:prstGeom prst="roundRect">
              <a:avLst>
                <a:gd name="adj" fmla="val 11153"/>
              </a:avLst>
            </a:prstGeom>
            <a:gradFill flip="none" rotWithShape="1">
              <a:gsLst>
                <a:gs pos="0">
                  <a:schemeClr val="bg1">
                    <a:lumMod val="50000"/>
                    <a:lumOff val="50000"/>
                  </a:schemeClr>
                </a:gs>
                <a:gs pos="50000">
                  <a:srgbClr val="9F4603">
                    <a:alpha val="50000"/>
                  </a:srgbClr>
                </a:gs>
                <a:gs pos="100000">
                  <a:schemeClr val="bg1">
                    <a:lumMod val="90000"/>
                    <a:lumOff val="10000"/>
                    <a:alpha val="46000"/>
                  </a:schemeClr>
                </a:gs>
              </a:gsLst>
              <a:lin ang="189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>
                <a:rot lat="0" lon="0" rev="6000000"/>
              </a:lightRig>
            </a:scene3d>
            <a:sp3d contourW="6350" prstMaterial="plastic">
              <a:bevelT w="44450" h="44450"/>
              <a:contourClr>
                <a:schemeClr val="bg1"/>
              </a:contourClr>
            </a:sp3d>
          </p:spPr>
          <p:txBody>
            <a:bodyPr wrap="none" lIns="82124" tIns="41061" rIns="82124" bIns="41061" anchor="ctr"/>
            <a:lstStyle/>
            <a:p>
              <a:pPr defTabSz="814388">
                <a:defRPr/>
              </a:pPr>
              <a:endParaRPr lang="en-US" sz="300" b="1" dirty="0">
                <a:latin typeface="Arial" pitchFamily="-106" charset="0"/>
                <a:ea typeface="+mn-ea"/>
              </a:endParaRPr>
            </a:p>
          </p:txBody>
        </p:sp>
        <p:sp>
          <p:nvSpPr>
            <p:cNvPr id="511" name="Rounded Rectangle 510"/>
            <p:cNvSpPr/>
            <p:nvPr/>
          </p:nvSpPr>
          <p:spPr bwMode="auto">
            <a:xfrm>
              <a:off x="2768056" y="1933981"/>
              <a:ext cx="376911" cy="153136"/>
            </a:xfrm>
            <a:prstGeom prst="roundRect">
              <a:avLst>
                <a:gd name="adj" fmla="val 11153"/>
              </a:avLst>
            </a:prstGeom>
            <a:gradFill flip="none" rotWithShape="1">
              <a:gsLst>
                <a:gs pos="0">
                  <a:schemeClr val="bg1">
                    <a:lumMod val="50000"/>
                    <a:lumOff val="50000"/>
                  </a:schemeClr>
                </a:gs>
                <a:gs pos="50000">
                  <a:srgbClr val="9F4603">
                    <a:alpha val="50000"/>
                  </a:srgbClr>
                </a:gs>
                <a:gs pos="100000">
                  <a:schemeClr val="bg1">
                    <a:lumMod val="90000"/>
                    <a:lumOff val="10000"/>
                    <a:alpha val="46000"/>
                  </a:schemeClr>
                </a:gs>
              </a:gsLst>
              <a:lin ang="189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>
                <a:rot lat="0" lon="0" rev="6000000"/>
              </a:lightRig>
            </a:scene3d>
            <a:sp3d contourW="6350" prstMaterial="plastic">
              <a:bevelT w="44450" h="44450"/>
              <a:contourClr>
                <a:schemeClr val="bg1"/>
              </a:contourClr>
            </a:sp3d>
          </p:spPr>
          <p:txBody>
            <a:bodyPr wrap="none" lIns="82124" tIns="41061" rIns="82124" bIns="41061" anchor="ctr"/>
            <a:lstStyle/>
            <a:p>
              <a:pPr defTabSz="814388">
                <a:defRPr/>
              </a:pPr>
              <a:endParaRPr lang="en-US" sz="300" b="1" dirty="0">
                <a:latin typeface="Arial" pitchFamily="-106" charset="0"/>
                <a:ea typeface="+mn-ea"/>
              </a:endParaRPr>
            </a:p>
          </p:txBody>
        </p:sp>
        <p:grpSp>
          <p:nvGrpSpPr>
            <p:cNvPr id="17" name="Group 511"/>
            <p:cNvGrpSpPr>
              <a:grpSpLocks/>
            </p:cNvGrpSpPr>
            <p:nvPr/>
          </p:nvGrpSpPr>
          <p:grpSpPr bwMode="auto">
            <a:xfrm>
              <a:off x="1729590" y="1661458"/>
              <a:ext cx="466030" cy="286843"/>
              <a:chOff x="1754590" y="2816437"/>
              <a:chExt cx="466030" cy="286843"/>
            </a:xfrm>
          </p:grpSpPr>
          <p:pic>
            <p:nvPicPr>
              <p:cNvPr id="28115" name="Picture 109" descr="Cisco MP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2071470" y="2817810"/>
                <a:ext cx="149150" cy="2393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16" name="Picture 71" descr="CiscoUnifiedPresenceServer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754590" y="2816437"/>
                <a:ext cx="182331" cy="2370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8" name="Group 410"/>
              <p:cNvGrpSpPr>
                <a:grpSpLocks/>
              </p:cNvGrpSpPr>
              <p:nvPr/>
            </p:nvGrpSpPr>
            <p:grpSpPr bwMode="auto">
              <a:xfrm>
                <a:off x="1851486" y="2874890"/>
                <a:ext cx="263810" cy="228385"/>
                <a:chOff x="1945388" y="1783646"/>
                <a:chExt cx="448181" cy="389291"/>
              </a:xfrm>
            </p:grpSpPr>
            <p:pic>
              <p:nvPicPr>
                <p:cNvPr id="28118" name="Picture 30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1945388" y="1783646"/>
                  <a:ext cx="340933" cy="2256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119" name="Picture 30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2052636" y="1947335"/>
                  <a:ext cx="340933" cy="2256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grpSp>
          <p:nvGrpSpPr>
            <p:cNvPr id="19" name="Group 517"/>
            <p:cNvGrpSpPr>
              <a:grpSpLocks/>
            </p:cNvGrpSpPr>
            <p:nvPr/>
          </p:nvGrpSpPr>
          <p:grpSpPr bwMode="auto">
            <a:xfrm>
              <a:off x="2229503" y="1661458"/>
              <a:ext cx="466030" cy="286843"/>
              <a:chOff x="2264503" y="2816437"/>
              <a:chExt cx="466030" cy="286843"/>
            </a:xfrm>
          </p:grpSpPr>
          <p:pic>
            <p:nvPicPr>
              <p:cNvPr id="28110" name="Picture 109" descr="Cisco MP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2581383" y="2817810"/>
                <a:ext cx="149150" cy="2393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11" name="Picture 71" descr="CiscoUnifiedPresenceServer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264503" y="2816437"/>
                <a:ext cx="182331" cy="2370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0" name="Group 410"/>
              <p:cNvGrpSpPr>
                <a:grpSpLocks/>
              </p:cNvGrpSpPr>
              <p:nvPr/>
            </p:nvGrpSpPr>
            <p:grpSpPr bwMode="auto">
              <a:xfrm>
                <a:off x="2361399" y="2874890"/>
                <a:ext cx="263810" cy="228385"/>
                <a:chOff x="1945388" y="1783646"/>
                <a:chExt cx="448181" cy="389291"/>
              </a:xfrm>
            </p:grpSpPr>
            <p:pic>
              <p:nvPicPr>
                <p:cNvPr id="28113" name="Picture 30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1945388" y="1783646"/>
                  <a:ext cx="340933" cy="2256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114" name="Picture 30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2052636" y="1947335"/>
                  <a:ext cx="340933" cy="2256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grpSp>
          <p:nvGrpSpPr>
            <p:cNvPr id="21" name="Group 523"/>
            <p:cNvGrpSpPr>
              <a:grpSpLocks/>
            </p:cNvGrpSpPr>
            <p:nvPr/>
          </p:nvGrpSpPr>
          <p:grpSpPr bwMode="auto">
            <a:xfrm>
              <a:off x="2728533" y="1661458"/>
              <a:ext cx="466030" cy="286843"/>
              <a:chOff x="2753533" y="2816437"/>
              <a:chExt cx="466030" cy="286843"/>
            </a:xfrm>
          </p:grpSpPr>
          <p:pic>
            <p:nvPicPr>
              <p:cNvPr id="28105" name="Picture 109" descr="Cisco MP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3070413" y="2817810"/>
                <a:ext cx="149150" cy="2393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106" name="Picture 71" descr="CiscoUnifiedPresenceServer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753533" y="2816437"/>
                <a:ext cx="182331" cy="2370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2" name="Group 410"/>
              <p:cNvGrpSpPr>
                <a:grpSpLocks/>
              </p:cNvGrpSpPr>
              <p:nvPr/>
            </p:nvGrpSpPr>
            <p:grpSpPr bwMode="auto">
              <a:xfrm>
                <a:off x="2850429" y="2874890"/>
                <a:ext cx="263810" cy="228385"/>
                <a:chOff x="1945388" y="1783646"/>
                <a:chExt cx="448181" cy="389291"/>
              </a:xfrm>
            </p:grpSpPr>
            <p:pic>
              <p:nvPicPr>
                <p:cNvPr id="28108" name="Picture 30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1945388" y="1783646"/>
                  <a:ext cx="340933" cy="2256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109" name="Picture 30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2052636" y="1947335"/>
                  <a:ext cx="340933" cy="2256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</p:grpSp>
      <p:grpSp>
        <p:nvGrpSpPr>
          <p:cNvPr id="23" name="Group 530"/>
          <p:cNvGrpSpPr>
            <a:grpSpLocks/>
          </p:cNvGrpSpPr>
          <p:nvPr/>
        </p:nvGrpSpPr>
        <p:grpSpPr bwMode="auto">
          <a:xfrm>
            <a:off x="2301875" y="2260277"/>
            <a:ext cx="1131888" cy="642938"/>
            <a:chOff x="1705773" y="1661458"/>
            <a:chExt cx="1676400" cy="953149"/>
          </a:xfrm>
        </p:grpSpPr>
        <p:pic>
          <p:nvPicPr>
            <p:cNvPr id="28070" name="Picture 5" descr="8 UCS B-Series Blades by Cisco Pics.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33" t="23186" r="8289" b="20647"/>
            <a:stretch>
              <a:fillRect/>
            </a:stretch>
          </p:blipFill>
          <p:spPr bwMode="auto">
            <a:xfrm>
              <a:off x="1705773" y="2158994"/>
              <a:ext cx="1676400" cy="455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071" name="Freeform 418"/>
            <p:cNvSpPr>
              <a:spLocks noChangeArrowheads="1"/>
            </p:cNvSpPr>
            <p:nvPr/>
          </p:nvSpPr>
          <p:spPr bwMode="auto">
            <a:xfrm>
              <a:off x="2277854" y="2076730"/>
              <a:ext cx="360963" cy="159972"/>
            </a:xfrm>
            <a:custGeom>
              <a:avLst/>
              <a:gdLst>
                <a:gd name="T0" fmla="*/ 0 w 558800"/>
                <a:gd name="T1" fmla="*/ 1248 h 248356"/>
                <a:gd name="T2" fmla="*/ 62847 w 558800"/>
                <a:gd name="T3" fmla="*/ 0 h 248356"/>
                <a:gd name="T4" fmla="*/ 33646 w 558800"/>
                <a:gd name="T5" fmla="*/ 27459 h 248356"/>
                <a:gd name="T6" fmla="*/ 25393 w 558800"/>
                <a:gd name="T7" fmla="*/ 27459 h 248356"/>
                <a:gd name="T8" fmla="*/ 0 w 558800"/>
                <a:gd name="T9" fmla="*/ 1248 h 2483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8800"/>
                <a:gd name="T16" fmla="*/ 0 h 248356"/>
                <a:gd name="T17" fmla="*/ 558800 w 558800"/>
                <a:gd name="T18" fmla="*/ 248356 h 2483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8800" h="248356">
                  <a:moveTo>
                    <a:pt x="0" y="11289"/>
                  </a:moveTo>
                  <a:lnTo>
                    <a:pt x="558800" y="0"/>
                  </a:lnTo>
                  <a:lnTo>
                    <a:pt x="299156" y="248356"/>
                  </a:lnTo>
                  <a:lnTo>
                    <a:pt x="225778" y="248356"/>
                  </a:lnTo>
                  <a:lnTo>
                    <a:pt x="0" y="11289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chemeClr val="bg1">
                    <a:alpha val="0"/>
                  </a:schemeClr>
                </a:gs>
              </a:gsLst>
              <a:lin ang="5400000"/>
            </a:gradFill>
            <a:ln w="9525">
              <a:noFill/>
              <a:round/>
              <a:headEnd/>
              <a:tailEnd/>
            </a:ln>
          </p:spPr>
          <p:txBody>
            <a:bodyPr wrap="none" lIns="82124" tIns="41061" rIns="82124" bIns="41061" anchor="ctr"/>
            <a:lstStyle/>
            <a:p>
              <a:endParaRPr lang="en-US"/>
            </a:p>
          </p:txBody>
        </p:sp>
        <p:sp>
          <p:nvSpPr>
            <p:cNvPr id="28072" name="Freeform 419"/>
            <p:cNvSpPr>
              <a:spLocks noChangeArrowheads="1"/>
            </p:cNvSpPr>
            <p:nvPr/>
          </p:nvSpPr>
          <p:spPr bwMode="auto">
            <a:xfrm flipH="1">
              <a:off x="2625517" y="2076730"/>
              <a:ext cx="503502" cy="159972"/>
            </a:xfrm>
            <a:custGeom>
              <a:avLst/>
              <a:gdLst>
                <a:gd name="T0" fmla="*/ 0 w 778934"/>
                <a:gd name="T1" fmla="*/ 1248 h 248356"/>
                <a:gd name="T2" fmla="*/ 63104 w 778934"/>
                <a:gd name="T3" fmla="*/ 0 h 248356"/>
                <a:gd name="T4" fmla="*/ 87963 w 778934"/>
                <a:gd name="T5" fmla="*/ 27459 h 248356"/>
                <a:gd name="T6" fmla="*/ 75852 w 778934"/>
                <a:gd name="T7" fmla="*/ 27459 h 248356"/>
                <a:gd name="T8" fmla="*/ 0 w 778934"/>
                <a:gd name="T9" fmla="*/ 1248 h 2483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8934"/>
                <a:gd name="T16" fmla="*/ 0 h 248356"/>
                <a:gd name="T17" fmla="*/ 778934 w 778934"/>
                <a:gd name="T18" fmla="*/ 248356 h 2483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8934" h="248356">
                  <a:moveTo>
                    <a:pt x="0" y="11289"/>
                  </a:moveTo>
                  <a:lnTo>
                    <a:pt x="558800" y="0"/>
                  </a:lnTo>
                  <a:lnTo>
                    <a:pt x="778934" y="248356"/>
                  </a:lnTo>
                  <a:lnTo>
                    <a:pt x="671689" y="248356"/>
                  </a:lnTo>
                  <a:lnTo>
                    <a:pt x="0" y="11289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chemeClr val="bg1">
                    <a:alpha val="0"/>
                  </a:schemeClr>
                </a:gs>
              </a:gsLst>
              <a:lin ang="5400000"/>
            </a:gradFill>
            <a:ln w="9525">
              <a:noFill/>
              <a:round/>
              <a:headEnd/>
              <a:tailEnd/>
            </a:ln>
          </p:spPr>
          <p:txBody>
            <a:bodyPr wrap="none" lIns="82124" tIns="41061" rIns="82124" bIns="41061" anchor="ctr"/>
            <a:lstStyle/>
            <a:p>
              <a:endParaRPr lang="en-US"/>
            </a:p>
          </p:txBody>
        </p:sp>
        <p:sp>
          <p:nvSpPr>
            <p:cNvPr id="28073" name="Freeform 417"/>
            <p:cNvSpPr>
              <a:spLocks noChangeArrowheads="1"/>
            </p:cNvSpPr>
            <p:nvPr/>
          </p:nvSpPr>
          <p:spPr bwMode="auto">
            <a:xfrm>
              <a:off x="1785600" y="2076729"/>
              <a:ext cx="503502" cy="159972"/>
            </a:xfrm>
            <a:custGeom>
              <a:avLst/>
              <a:gdLst>
                <a:gd name="T0" fmla="*/ 0 w 778934"/>
                <a:gd name="T1" fmla="*/ 1248 h 248356"/>
                <a:gd name="T2" fmla="*/ 63104 w 778934"/>
                <a:gd name="T3" fmla="*/ 0 h 248356"/>
                <a:gd name="T4" fmla="*/ 87963 w 778934"/>
                <a:gd name="T5" fmla="*/ 27459 h 248356"/>
                <a:gd name="T6" fmla="*/ 75852 w 778934"/>
                <a:gd name="T7" fmla="*/ 27459 h 248356"/>
                <a:gd name="T8" fmla="*/ 0 w 778934"/>
                <a:gd name="T9" fmla="*/ 1248 h 2483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8934"/>
                <a:gd name="T16" fmla="*/ 0 h 248356"/>
                <a:gd name="T17" fmla="*/ 778934 w 778934"/>
                <a:gd name="T18" fmla="*/ 248356 h 2483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8934" h="248356">
                  <a:moveTo>
                    <a:pt x="0" y="11289"/>
                  </a:moveTo>
                  <a:lnTo>
                    <a:pt x="558800" y="0"/>
                  </a:lnTo>
                  <a:lnTo>
                    <a:pt x="778934" y="248356"/>
                  </a:lnTo>
                  <a:lnTo>
                    <a:pt x="671689" y="248356"/>
                  </a:lnTo>
                  <a:lnTo>
                    <a:pt x="0" y="11289"/>
                  </a:lnTo>
                  <a:close/>
                </a:path>
              </a:pathLst>
            </a:custGeom>
            <a:gradFill rotWithShape="1">
              <a:gsLst>
                <a:gs pos="0">
                  <a:srgbClr val="FF6600"/>
                </a:gs>
                <a:gs pos="100000">
                  <a:schemeClr val="bg1">
                    <a:alpha val="0"/>
                  </a:schemeClr>
                </a:gs>
              </a:gsLst>
              <a:lin ang="5400000"/>
            </a:gradFill>
            <a:ln w="9525">
              <a:noFill/>
              <a:round/>
              <a:headEnd/>
              <a:tailEnd/>
            </a:ln>
          </p:spPr>
          <p:txBody>
            <a:bodyPr wrap="none" lIns="82124" tIns="41061" rIns="82124" bIns="41061" anchor="ctr"/>
            <a:lstStyle/>
            <a:p>
              <a:endParaRPr lang="en-US"/>
            </a:p>
          </p:txBody>
        </p:sp>
        <p:sp>
          <p:nvSpPr>
            <p:cNvPr id="537" name="Rounded Rectangle 536"/>
            <p:cNvSpPr/>
            <p:nvPr/>
          </p:nvSpPr>
          <p:spPr bwMode="auto">
            <a:xfrm>
              <a:off x="1780818" y="1933981"/>
              <a:ext cx="376911" cy="153136"/>
            </a:xfrm>
            <a:prstGeom prst="roundRect">
              <a:avLst>
                <a:gd name="adj" fmla="val 11153"/>
              </a:avLst>
            </a:prstGeom>
            <a:gradFill flip="none" rotWithShape="1">
              <a:gsLst>
                <a:gs pos="0">
                  <a:schemeClr val="bg1">
                    <a:lumMod val="50000"/>
                    <a:lumOff val="50000"/>
                  </a:schemeClr>
                </a:gs>
                <a:gs pos="50000">
                  <a:srgbClr val="9F4603">
                    <a:alpha val="50000"/>
                  </a:srgbClr>
                </a:gs>
                <a:gs pos="100000">
                  <a:schemeClr val="bg1">
                    <a:lumMod val="90000"/>
                    <a:lumOff val="10000"/>
                    <a:alpha val="46000"/>
                  </a:schemeClr>
                </a:gs>
              </a:gsLst>
              <a:lin ang="189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>
                <a:rot lat="0" lon="0" rev="6000000"/>
              </a:lightRig>
            </a:scene3d>
            <a:sp3d contourW="6350" prstMaterial="plastic">
              <a:bevelT w="44450" h="44450"/>
              <a:contourClr>
                <a:schemeClr val="bg1"/>
              </a:contourClr>
            </a:sp3d>
          </p:spPr>
          <p:txBody>
            <a:bodyPr wrap="none" lIns="82124" tIns="41061" rIns="82124" bIns="41061" anchor="ctr"/>
            <a:lstStyle/>
            <a:p>
              <a:pPr defTabSz="814388">
                <a:defRPr/>
              </a:pPr>
              <a:endParaRPr lang="en-US" sz="300" b="1" dirty="0">
                <a:latin typeface="Arial" pitchFamily="-106" charset="0"/>
                <a:ea typeface="+mn-ea"/>
              </a:endParaRPr>
            </a:p>
          </p:txBody>
        </p:sp>
        <p:sp>
          <p:nvSpPr>
            <p:cNvPr id="538" name="Rounded Rectangle 537"/>
            <p:cNvSpPr/>
            <p:nvPr/>
          </p:nvSpPr>
          <p:spPr bwMode="auto">
            <a:xfrm>
              <a:off x="2270562" y="1933981"/>
              <a:ext cx="376911" cy="153136"/>
            </a:xfrm>
            <a:prstGeom prst="roundRect">
              <a:avLst>
                <a:gd name="adj" fmla="val 11153"/>
              </a:avLst>
            </a:prstGeom>
            <a:gradFill flip="none" rotWithShape="1">
              <a:gsLst>
                <a:gs pos="0">
                  <a:schemeClr val="bg1">
                    <a:lumMod val="50000"/>
                    <a:lumOff val="50000"/>
                  </a:schemeClr>
                </a:gs>
                <a:gs pos="50000">
                  <a:srgbClr val="9F4603">
                    <a:alpha val="50000"/>
                  </a:srgbClr>
                </a:gs>
                <a:gs pos="100000">
                  <a:schemeClr val="bg1">
                    <a:lumMod val="90000"/>
                    <a:lumOff val="10000"/>
                    <a:alpha val="46000"/>
                  </a:schemeClr>
                </a:gs>
              </a:gsLst>
              <a:lin ang="189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>
                <a:rot lat="0" lon="0" rev="6000000"/>
              </a:lightRig>
            </a:scene3d>
            <a:sp3d contourW="6350" prstMaterial="plastic">
              <a:bevelT w="44450" h="44450"/>
              <a:contourClr>
                <a:schemeClr val="bg1"/>
              </a:contourClr>
            </a:sp3d>
          </p:spPr>
          <p:txBody>
            <a:bodyPr wrap="none" lIns="82124" tIns="41061" rIns="82124" bIns="41061" anchor="ctr"/>
            <a:lstStyle/>
            <a:p>
              <a:pPr defTabSz="814388">
                <a:defRPr/>
              </a:pPr>
              <a:endParaRPr lang="en-US" sz="300" b="1" dirty="0">
                <a:latin typeface="Arial" pitchFamily="-106" charset="0"/>
                <a:ea typeface="+mn-ea"/>
              </a:endParaRPr>
            </a:p>
          </p:txBody>
        </p:sp>
        <p:sp>
          <p:nvSpPr>
            <p:cNvPr id="539" name="Rounded Rectangle 538"/>
            <p:cNvSpPr/>
            <p:nvPr/>
          </p:nvSpPr>
          <p:spPr bwMode="auto">
            <a:xfrm>
              <a:off x="2768056" y="1933981"/>
              <a:ext cx="376911" cy="153136"/>
            </a:xfrm>
            <a:prstGeom prst="roundRect">
              <a:avLst>
                <a:gd name="adj" fmla="val 11153"/>
              </a:avLst>
            </a:prstGeom>
            <a:gradFill flip="none" rotWithShape="1">
              <a:gsLst>
                <a:gs pos="0">
                  <a:schemeClr val="bg1">
                    <a:lumMod val="50000"/>
                    <a:lumOff val="50000"/>
                  </a:schemeClr>
                </a:gs>
                <a:gs pos="50000">
                  <a:srgbClr val="9F4603">
                    <a:alpha val="50000"/>
                  </a:srgbClr>
                </a:gs>
                <a:gs pos="100000">
                  <a:schemeClr val="bg1">
                    <a:lumMod val="90000"/>
                    <a:lumOff val="10000"/>
                    <a:alpha val="46000"/>
                  </a:schemeClr>
                </a:gs>
              </a:gsLst>
              <a:lin ang="189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reflection blurRad="6350" stA="52000" endA="300" endPos="35000" dir="5400000" sy="-100000" algn="bl" rotWithShape="0"/>
            </a:effectLst>
            <a:scene3d>
              <a:camera prst="orthographicFront"/>
              <a:lightRig rig="flat" dir="t">
                <a:rot lat="0" lon="0" rev="6000000"/>
              </a:lightRig>
            </a:scene3d>
            <a:sp3d contourW="6350" prstMaterial="plastic">
              <a:bevelT w="44450" h="44450"/>
              <a:contourClr>
                <a:schemeClr val="bg1"/>
              </a:contourClr>
            </a:sp3d>
          </p:spPr>
          <p:txBody>
            <a:bodyPr wrap="none" lIns="82124" tIns="41061" rIns="82124" bIns="41061" anchor="ctr"/>
            <a:lstStyle/>
            <a:p>
              <a:pPr defTabSz="814388">
                <a:defRPr/>
              </a:pPr>
              <a:endParaRPr lang="en-US" sz="300" b="1" dirty="0">
                <a:latin typeface="Arial" pitchFamily="-106" charset="0"/>
                <a:ea typeface="+mn-ea"/>
              </a:endParaRPr>
            </a:p>
          </p:txBody>
        </p:sp>
        <p:grpSp>
          <p:nvGrpSpPr>
            <p:cNvPr id="24" name="Group 539"/>
            <p:cNvGrpSpPr>
              <a:grpSpLocks/>
            </p:cNvGrpSpPr>
            <p:nvPr/>
          </p:nvGrpSpPr>
          <p:grpSpPr bwMode="auto">
            <a:xfrm>
              <a:off x="1729590" y="1661458"/>
              <a:ext cx="466030" cy="286838"/>
              <a:chOff x="1754590" y="2816437"/>
              <a:chExt cx="466030" cy="286838"/>
            </a:xfrm>
          </p:grpSpPr>
          <p:pic>
            <p:nvPicPr>
              <p:cNvPr id="28090" name="Picture 109" descr="Cisco MP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2071470" y="2817810"/>
                <a:ext cx="149150" cy="2393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091" name="Picture 71" descr="CiscoUnifiedPresenceServer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754590" y="2816437"/>
                <a:ext cx="182331" cy="2370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5" name="Group 410"/>
              <p:cNvGrpSpPr>
                <a:grpSpLocks/>
              </p:cNvGrpSpPr>
              <p:nvPr/>
            </p:nvGrpSpPr>
            <p:grpSpPr bwMode="auto">
              <a:xfrm>
                <a:off x="1851486" y="2874890"/>
                <a:ext cx="263810" cy="228385"/>
                <a:chOff x="1945388" y="1783646"/>
                <a:chExt cx="448181" cy="389291"/>
              </a:xfrm>
            </p:grpSpPr>
            <p:pic>
              <p:nvPicPr>
                <p:cNvPr id="28093" name="Picture 30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1945388" y="1783646"/>
                  <a:ext cx="340933" cy="2256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094" name="Picture 30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2052636" y="1947335"/>
                  <a:ext cx="340933" cy="2256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grpSp>
          <p:nvGrpSpPr>
            <p:cNvPr id="26" name="Group 540"/>
            <p:cNvGrpSpPr>
              <a:grpSpLocks/>
            </p:cNvGrpSpPr>
            <p:nvPr/>
          </p:nvGrpSpPr>
          <p:grpSpPr bwMode="auto">
            <a:xfrm>
              <a:off x="2229503" y="1661458"/>
              <a:ext cx="466030" cy="286838"/>
              <a:chOff x="2264503" y="2816437"/>
              <a:chExt cx="466030" cy="286838"/>
            </a:xfrm>
          </p:grpSpPr>
          <p:pic>
            <p:nvPicPr>
              <p:cNvPr id="28085" name="Picture 109" descr="Cisco MP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2581383" y="2817810"/>
                <a:ext cx="149150" cy="2393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086" name="Picture 71" descr="CiscoUnifiedPresenceServer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264503" y="2816437"/>
                <a:ext cx="182331" cy="2370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7" name="Group 410"/>
              <p:cNvGrpSpPr>
                <a:grpSpLocks/>
              </p:cNvGrpSpPr>
              <p:nvPr/>
            </p:nvGrpSpPr>
            <p:grpSpPr bwMode="auto">
              <a:xfrm>
                <a:off x="2361399" y="2874890"/>
                <a:ext cx="263810" cy="228385"/>
                <a:chOff x="1945388" y="1783646"/>
                <a:chExt cx="448181" cy="389291"/>
              </a:xfrm>
            </p:grpSpPr>
            <p:pic>
              <p:nvPicPr>
                <p:cNvPr id="28088" name="Picture 30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1945388" y="1783646"/>
                  <a:ext cx="340933" cy="2256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089" name="Picture 30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2052636" y="1947335"/>
                  <a:ext cx="340933" cy="2256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grpSp>
          <p:nvGrpSpPr>
            <p:cNvPr id="28" name="Group 541"/>
            <p:cNvGrpSpPr>
              <a:grpSpLocks/>
            </p:cNvGrpSpPr>
            <p:nvPr/>
          </p:nvGrpSpPr>
          <p:grpSpPr bwMode="auto">
            <a:xfrm>
              <a:off x="2728533" y="1661458"/>
              <a:ext cx="466030" cy="286838"/>
              <a:chOff x="2753533" y="2816437"/>
              <a:chExt cx="466030" cy="286838"/>
            </a:xfrm>
          </p:grpSpPr>
          <p:pic>
            <p:nvPicPr>
              <p:cNvPr id="28080" name="Picture 109" descr="Cisco MP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3070413" y="2817810"/>
                <a:ext cx="149150" cy="2393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081" name="Picture 71" descr="CiscoUnifiedPresenceServer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2753533" y="2816437"/>
                <a:ext cx="182331" cy="2370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9" name="Group 410"/>
              <p:cNvGrpSpPr>
                <a:grpSpLocks/>
              </p:cNvGrpSpPr>
              <p:nvPr/>
            </p:nvGrpSpPr>
            <p:grpSpPr bwMode="auto">
              <a:xfrm>
                <a:off x="2850429" y="2874890"/>
                <a:ext cx="263810" cy="228385"/>
                <a:chOff x="1945388" y="1783646"/>
                <a:chExt cx="448181" cy="389291"/>
              </a:xfrm>
            </p:grpSpPr>
            <p:pic>
              <p:nvPicPr>
                <p:cNvPr id="28083" name="Picture 30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1945388" y="1783646"/>
                  <a:ext cx="340933" cy="2256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084" name="Picture 30"/>
                <p:cNvPicPr>
                  <a:picLocks noChangeAspect="1" noChangeArrowheads="1"/>
                </p:cNvPicPr>
                <p:nvPr/>
              </p:nvPicPr>
              <p:blipFill>
                <a:blip r:embed="rId17" cstate="print"/>
                <a:srcRect/>
                <a:stretch>
                  <a:fillRect/>
                </a:stretch>
              </p:blipFill>
              <p:spPr bwMode="auto">
                <a:xfrm>
                  <a:off x="2052636" y="1947335"/>
                  <a:ext cx="340933" cy="2256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</p:grpSp>
      <p:sp>
        <p:nvSpPr>
          <p:cNvPr id="27719" name="TextBox 658"/>
          <p:cNvSpPr txBox="1">
            <a:spLocks noChangeArrowheads="1"/>
          </p:cNvSpPr>
          <p:nvPr/>
        </p:nvSpPr>
        <p:spPr bwMode="auto">
          <a:xfrm>
            <a:off x="1600200" y="1676400"/>
            <a:ext cx="1199366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2209E"/>
                </a:solidFill>
                <a:ea typeface="ＭＳ Ｐゴシック" pitchFamily="-111" charset="-128"/>
              </a:rPr>
              <a:t>Hosted</a:t>
            </a: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2209E"/>
                </a:solidFill>
                <a:ea typeface="ＭＳ Ｐゴシック" pitchFamily="-111" charset="-128"/>
              </a:rPr>
              <a:t>Enterprise</a:t>
            </a:r>
            <a:endParaRPr lang="en-US" sz="1600" b="1" dirty="0">
              <a:solidFill>
                <a:srgbClr val="02209E"/>
              </a:solidFill>
              <a:ea typeface="ＭＳ Ｐゴシック" pitchFamily="-111" charset="-128"/>
            </a:endParaRPr>
          </a:p>
        </p:txBody>
      </p:sp>
      <p:pic>
        <p:nvPicPr>
          <p:cNvPr id="27682" name="Picture 100" descr="Cisco Unified IP Phone 9971, Video Camera, Charcoal, Angle View, med-res"/>
          <p:cNvPicPr preferRelativeResize="0"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181600"/>
            <a:ext cx="982663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8" name="Picture 587" descr="900_dpi_tablet_dock_detached_black.png"/>
          <p:cNvPicPr>
            <a:picLocks noChangeAspect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371600" y="4724400"/>
            <a:ext cx="863157" cy="745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</p:pic>
      <p:sp>
        <p:nvSpPr>
          <p:cNvPr id="594" name="Freeform 631" descr="Moln02"/>
          <p:cNvSpPr>
            <a:spLocks/>
          </p:cNvSpPr>
          <p:nvPr/>
        </p:nvSpPr>
        <p:spPr bwMode="auto">
          <a:xfrm>
            <a:off x="4343400" y="1676400"/>
            <a:ext cx="2743200" cy="2362200"/>
          </a:xfrm>
          <a:custGeom>
            <a:avLst/>
            <a:gdLst>
              <a:gd name="T0" fmla="*/ 449 w 905"/>
              <a:gd name="T1" fmla="*/ 568 h 634"/>
              <a:gd name="T2" fmla="*/ 258 w 905"/>
              <a:gd name="T3" fmla="*/ 532 h 634"/>
              <a:gd name="T4" fmla="*/ 97 w 905"/>
              <a:gd name="T5" fmla="*/ 376 h 634"/>
              <a:gd name="T6" fmla="*/ 152 w 905"/>
              <a:gd name="T7" fmla="*/ 228 h 634"/>
              <a:gd name="T8" fmla="*/ 256 w 905"/>
              <a:gd name="T9" fmla="*/ 168 h 634"/>
              <a:gd name="T10" fmla="*/ 378 w 905"/>
              <a:gd name="T11" fmla="*/ 93 h 634"/>
              <a:gd name="T12" fmla="*/ 501 w 905"/>
              <a:gd name="T13" fmla="*/ 73 h 634"/>
              <a:gd name="T14" fmla="*/ 737 w 905"/>
              <a:gd name="T15" fmla="*/ 134 h 634"/>
              <a:gd name="T16" fmla="*/ 827 w 905"/>
              <a:gd name="T17" fmla="*/ 265 h 634"/>
              <a:gd name="T18" fmla="*/ 829 w 905"/>
              <a:gd name="T19" fmla="*/ 409 h 634"/>
              <a:gd name="T20" fmla="*/ 672 w 905"/>
              <a:gd name="T21" fmla="*/ 522 h 634"/>
              <a:gd name="T22" fmla="*/ 449 w 905"/>
              <a:gd name="T23" fmla="*/ 568 h 63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05"/>
              <a:gd name="T37" fmla="*/ 0 h 634"/>
              <a:gd name="T38" fmla="*/ 905 w 905"/>
              <a:gd name="T39" fmla="*/ 634 h 63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05" h="634">
                <a:moveTo>
                  <a:pt x="449" y="568"/>
                </a:moveTo>
                <a:cubicBezTo>
                  <a:pt x="406" y="631"/>
                  <a:pt x="280" y="606"/>
                  <a:pt x="258" y="532"/>
                </a:cubicBezTo>
                <a:cubicBezTo>
                  <a:pt x="201" y="564"/>
                  <a:pt x="38" y="484"/>
                  <a:pt x="97" y="376"/>
                </a:cubicBezTo>
                <a:cubicBezTo>
                  <a:pt x="0" y="344"/>
                  <a:pt x="45" y="194"/>
                  <a:pt x="152" y="228"/>
                </a:cubicBezTo>
                <a:cubicBezTo>
                  <a:pt x="130" y="176"/>
                  <a:pt x="208" y="141"/>
                  <a:pt x="256" y="168"/>
                </a:cubicBezTo>
                <a:cubicBezTo>
                  <a:pt x="246" y="113"/>
                  <a:pt x="300" y="67"/>
                  <a:pt x="378" y="93"/>
                </a:cubicBezTo>
                <a:cubicBezTo>
                  <a:pt x="384" y="40"/>
                  <a:pt x="473" y="25"/>
                  <a:pt x="501" y="73"/>
                </a:cubicBezTo>
                <a:cubicBezTo>
                  <a:pt x="574" y="0"/>
                  <a:pt x="723" y="52"/>
                  <a:pt x="737" y="134"/>
                </a:cubicBezTo>
                <a:cubicBezTo>
                  <a:pt x="813" y="109"/>
                  <a:pt x="866" y="211"/>
                  <a:pt x="827" y="265"/>
                </a:cubicBezTo>
                <a:cubicBezTo>
                  <a:pt x="903" y="292"/>
                  <a:pt x="905" y="388"/>
                  <a:pt x="829" y="409"/>
                </a:cubicBezTo>
                <a:cubicBezTo>
                  <a:pt x="852" y="473"/>
                  <a:pt x="739" y="551"/>
                  <a:pt x="672" y="522"/>
                </a:cubicBezTo>
                <a:cubicBezTo>
                  <a:pt x="671" y="610"/>
                  <a:pt x="502" y="634"/>
                  <a:pt x="449" y="56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8575">
            <a:solidFill>
              <a:srgbClr val="99B4DD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ea typeface="ＭＳ Ｐゴシック" pitchFamily="-111" charset="-128"/>
            </a:endParaRPr>
          </a:p>
        </p:txBody>
      </p:sp>
      <p:sp>
        <p:nvSpPr>
          <p:cNvPr id="596" name="Line 38"/>
          <p:cNvSpPr>
            <a:spLocks noChangeShapeType="1"/>
          </p:cNvSpPr>
          <p:nvPr/>
        </p:nvSpPr>
        <p:spPr bwMode="auto">
          <a:xfrm>
            <a:off x="6629400" y="3733800"/>
            <a:ext cx="990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GB" sz="3200" b="1">
              <a:solidFill>
                <a:srgbClr val="02209E"/>
              </a:solidFill>
              <a:ea typeface="ＭＳ Ｐゴシック" pitchFamily="-111" charset="-128"/>
            </a:endParaRPr>
          </a:p>
        </p:txBody>
      </p:sp>
      <p:sp>
        <p:nvSpPr>
          <p:cNvPr id="597" name="Text Box 836"/>
          <p:cNvSpPr txBox="1">
            <a:spLocks noChangeAspect="1" noChangeArrowheads="1"/>
          </p:cNvSpPr>
          <p:nvPr/>
        </p:nvSpPr>
        <p:spPr bwMode="auto">
          <a:xfrm>
            <a:off x="5486400" y="1600200"/>
            <a:ext cx="1143000" cy="243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2209E"/>
                </a:solidFill>
                <a:ea typeface="ＭＳ Ｐゴシック" pitchFamily="-111" charset="-128"/>
              </a:rPr>
              <a:t>IMS Core</a:t>
            </a:r>
            <a:endParaRPr lang="en-GB" sz="1600" b="1" dirty="0">
              <a:solidFill>
                <a:srgbClr val="02209E"/>
              </a:solidFill>
              <a:ea typeface="ＭＳ Ｐゴシック" pitchFamily="-111" charset="-128"/>
            </a:endParaRPr>
          </a:p>
        </p:txBody>
      </p:sp>
      <p:sp>
        <p:nvSpPr>
          <p:cNvPr id="598" name="Rectangle 29"/>
          <p:cNvSpPr>
            <a:spLocks noChangeArrowheads="1"/>
          </p:cNvSpPr>
          <p:nvPr/>
        </p:nvSpPr>
        <p:spPr bwMode="auto">
          <a:xfrm>
            <a:off x="5029200" y="2590800"/>
            <a:ext cx="523875" cy="3111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00" b="1" dirty="0" err="1">
                <a:solidFill>
                  <a:srgbClr val="02209E"/>
                </a:solidFill>
                <a:ea typeface="Arial" charset="0"/>
                <a:cs typeface="Arial" charset="0"/>
              </a:rPr>
              <a:t>SCC</a:t>
            </a:r>
            <a:r>
              <a:rPr lang="en-US" sz="1000" b="1" dirty="0">
                <a:solidFill>
                  <a:srgbClr val="02209E"/>
                </a:solidFill>
                <a:ea typeface="Arial" charset="0"/>
                <a:cs typeface="Arial" charset="0"/>
              </a:rPr>
              <a:t> </a:t>
            </a:r>
            <a:r>
              <a:rPr lang="en-US" sz="1000" b="1" dirty="0" smtClean="0">
                <a:solidFill>
                  <a:srgbClr val="02209E"/>
                </a:solidFill>
                <a:ea typeface="Arial" charset="0"/>
                <a:cs typeface="Arial" charset="0"/>
              </a:rPr>
              <a:t>AS</a:t>
            </a:r>
          </a:p>
        </p:txBody>
      </p:sp>
      <p:sp>
        <p:nvSpPr>
          <p:cNvPr id="600" name="Rectangle 29"/>
          <p:cNvSpPr>
            <a:spLocks noChangeArrowheads="1"/>
          </p:cNvSpPr>
          <p:nvPr/>
        </p:nvSpPr>
        <p:spPr bwMode="auto">
          <a:xfrm>
            <a:off x="5334000" y="3048000"/>
            <a:ext cx="523875" cy="3111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00" b="1" dirty="0">
                <a:solidFill>
                  <a:srgbClr val="02209E"/>
                </a:solidFill>
                <a:ea typeface="Arial" charset="0"/>
                <a:cs typeface="Arial" charset="0"/>
              </a:rPr>
              <a:t>S-CSCF</a:t>
            </a:r>
          </a:p>
        </p:txBody>
      </p:sp>
      <p:sp>
        <p:nvSpPr>
          <p:cNvPr id="601" name="Rectangle 29"/>
          <p:cNvSpPr>
            <a:spLocks noChangeArrowheads="1"/>
          </p:cNvSpPr>
          <p:nvPr/>
        </p:nvSpPr>
        <p:spPr bwMode="auto">
          <a:xfrm>
            <a:off x="5638800" y="2590800"/>
            <a:ext cx="523875" cy="3111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2209E"/>
                </a:solidFill>
                <a:ea typeface="Arial" charset="0"/>
                <a:cs typeface="Arial" charset="0"/>
              </a:rPr>
              <a:t>TAS</a:t>
            </a:r>
            <a:endParaRPr lang="en-US" sz="1000" b="1" dirty="0">
              <a:solidFill>
                <a:srgbClr val="02209E"/>
              </a:solidFill>
              <a:ea typeface="Arial" charset="0"/>
              <a:cs typeface="Arial" charset="0"/>
            </a:endParaRPr>
          </a:p>
        </p:txBody>
      </p:sp>
      <p:sp>
        <p:nvSpPr>
          <p:cNvPr id="606" name="Rectangle 29"/>
          <p:cNvSpPr>
            <a:spLocks noChangeArrowheads="1"/>
          </p:cNvSpPr>
          <p:nvPr/>
        </p:nvSpPr>
        <p:spPr bwMode="auto">
          <a:xfrm>
            <a:off x="5105400" y="3429000"/>
            <a:ext cx="523875" cy="3111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2209E"/>
                </a:solidFill>
                <a:ea typeface="Arial" charset="0"/>
                <a:cs typeface="Arial" charset="0"/>
              </a:rPr>
              <a:t>I/P-</a:t>
            </a:r>
            <a:r>
              <a:rPr lang="en-US" sz="1000" b="1" dirty="0">
                <a:solidFill>
                  <a:srgbClr val="02209E"/>
                </a:solidFill>
                <a:ea typeface="Arial" charset="0"/>
                <a:cs typeface="Arial" charset="0"/>
              </a:rPr>
              <a:t>CSCF</a:t>
            </a:r>
          </a:p>
        </p:txBody>
      </p:sp>
      <p:sp>
        <p:nvSpPr>
          <p:cNvPr id="609" name="Rectangle 29"/>
          <p:cNvSpPr>
            <a:spLocks noChangeArrowheads="1"/>
          </p:cNvSpPr>
          <p:nvPr/>
        </p:nvSpPr>
        <p:spPr bwMode="auto">
          <a:xfrm>
            <a:off x="5867400" y="3429000"/>
            <a:ext cx="523875" cy="3111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2209E"/>
                </a:solidFill>
                <a:ea typeface="Arial" charset="0"/>
                <a:cs typeface="Arial" charset="0"/>
              </a:rPr>
              <a:t>MGCF</a:t>
            </a:r>
            <a:endParaRPr lang="en-US" sz="1000" b="1" dirty="0">
              <a:solidFill>
                <a:srgbClr val="02209E"/>
              </a:solidFill>
              <a:ea typeface="Arial" charset="0"/>
              <a:cs typeface="Arial" charset="0"/>
            </a:endParaRPr>
          </a:p>
        </p:txBody>
      </p:sp>
      <p:cxnSp>
        <p:nvCxnSpPr>
          <p:cNvPr id="611" name="Straight Connector 610"/>
          <p:cNvCxnSpPr>
            <a:stCxn id="600" idx="1"/>
          </p:cNvCxnSpPr>
          <p:nvPr/>
        </p:nvCxnSpPr>
        <p:spPr>
          <a:xfrm flipH="1">
            <a:off x="4191000" y="3203575"/>
            <a:ext cx="1143000" cy="2063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3" name="Straight Connector 612"/>
          <p:cNvCxnSpPr>
            <a:endCxn id="606" idx="1"/>
          </p:cNvCxnSpPr>
          <p:nvPr/>
        </p:nvCxnSpPr>
        <p:spPr>
          <a:xfrm>
            <a:off x="4191000" y="3429000"/>
            <a:ext cx="914400" cy="1555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4" name="Text Box 795"/>
          <p:cNvSpPr txBox="1">
            <a:spLocks noChangeAspect="1" noChangeArrowheads="1"/>
          </p:cNvSpPr>
          <p:nvPr/>
        </p:nvSpPr>
        <p:spPr bwMode="auto">
          <a:xfrm>
            <a:off x="4038600" y="2895600"/>
            <a:ext cx="889000" cy="35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10800" rIns="18000" bIns="1080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000" b="1" dirty="0">
              <a:ea typeface="ＭＳ Ｐゴシック" pitchFamily="-111" charset="-128"/>
            </a:endParaRP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b="1" dirty="0" err="1" smtClean="0">
                <a:solidFill>
                  <a:srgbClr val="02209E"/>
                </a:solidFill>
                <a:ea typeface="ＭＳ Ｐゴシック" pitchFamily="-111" charset="-128"/>
              </a:rPr>
              <a:t>ISC</a:t>
            </a:r>
            <a:endParaRPr lang="en-US" sz="1000" b="1" dirty="0">
              <a:solidFill>
                <a:srgbClr val="02209E"/>
              </a:solidFill>
              <a:ea typeface="ＭＳ Ｐゴシック" pitchFamily="-111" charset="-128"/>
            </a:endParaRPr>
          </a:p>
        </p:txBody>
      </p:sp>
      <p:sp>
        <p:nvSpPr>
          <p:cNvPr id="615" name="Text Box 795"/>
          <p:cNvSpPr txBox="1">
            <a:spLocks noChangeAspect="1" noChangeArrowheads="1"/>
          </p:cNvSpPr>
          <p:nvPr/>
        </p:nvSpPr>
        <p:spPr bwMode="auto">
          <a:xfrm>
            <a:off x="4191000" y="3581400"/>
            <a:ext cx="838200" cy="411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10800" rIns="18000" bIns="1080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2209E"/>
                </a:solidFill>
                <a:ea typeface="ＭＳ Ｐゴシック" pitchFamily="-111" charset="-128"/>
              </a:rPr>
              <a:t>UNI/NNI</a:t>
            </a: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00" b="1" dirty="0">
                <a:solidFill>
                  <a:srgbClr val="02209E"/>
                </a:solidFill>
                <a:ea typeface="ＭＳ Ｐゴシック" pitchFamily="-111" charset="-128"/>
              </a:rPr>
              <a:t>(for off-net)</a:t>
            </a: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GB" sz="800" b="1" dirty="0">
              <a:ea typeface="ＭＳ Ｐゴシック" pitchFamily="-111" charset="-128"/>
            </a:endParaRPr>
          </a:p>
        </p:txBody>
      </p:sp>
      <p:sp>
        <p:nvSpPr>
          <p:cNvPr id="620" name="Freeform 631" descr="Moln02"/>
          <p:cNvSpPr>
            <a:spLocks/>
          </p:cNvSpPr>
          <p:nvPr/>
        </p:nvSpPr>
        <p:spPr bwMode="auto">
          <a:xfrm>
            <a:off x="7034212" y="1447800"/>
            <a:ext cx="1347788" cy="1058863"/>
          </a:xfrm>
          <a:custGeom>
            <a:avLst/>
            <a:gdLst>
              <a:gd name="T0" fmla="*/ 449 w 905"/>
              <a:gd name="T1" fmla="*/ 568 h 634"/>
              <a:gd name="T2" fmla="*/ 258 w 905"/>
              <a:gd name="T3" fmla="*/ 532 h 634"/>
              <a:gd name="T4" fmla="*/ 97 w 905"/>
              <a:gd name="T5" fmla="*/ 376 h 634"/>
              <a:gd name="T6" fmla="*/ 152 w 905"/>
              <a:gd name="T7" fmla="*/ 228 h 634"/>
              <a:gd name="T8" fmla="*/ 256 w 905"/>
              <a:gd name="T9" fmla="*/ 168 h 634"/>
              <a:gd name="T10" fmla="*/ 378 w 905"/>
              <a:gd name="T11" fmla="*/ 93 h 634"/>
              <a:gd name="T12" fmla="*/ 501 w 905"/>
              <a:gd name="T13" fmla="*/ 73 h 634"/>
              <a:gd name="T14" fmla="*/ 737 w 905"/>
              <a:gd name="T15" fmla="*/ 134 h 634"/>
              <a:gd name="T16" fmla="*/ 827 w 905"/>
              <a:gd name="T17" fmla="*/ 265 h 634"/>
              <a:gd name="T18" fmla="*/ 829 w 905"/>
              <a:gd name="T19" fmla="*/ 409 h 634"/>
              <a:gd name="T20" fmla="*/ 672 w 905"/>
              <a:gd name="T21" fmla="*/ 522 h 634"/>
              <a:gd name="T22" fmla="*/ 449 w 905"/>
              <a:gd name="T23" fmla="*/ 568 h 63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05"/>
              <a:gd name="T37" fmla="*/ 0 h 634"/>
              <a:gd name="T38" fmla="*/ 905 w 905"/>
              <a:gd name="T39" fmla="*/ 634 h 63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05" h="634">
                <a:moveTo>
                  <a:pt x="449" y="568"/>
                </a:moveTo>
                <a:cubicBezTo>
                  <a:pt x="406" y="631"/>
                  <a:pt x="280" y="606"/>
                  <a:pt x="258" y="532"/>
                </a:cubicBezTo>
                <a:cubicBezTo>
                  <a:pt x="201" y="564"/>
                  <a:pt x="38" y="484"/>
                  <a:pt x="97" y="376"/>
                </a:cubicBezTo>
                <a:cubicBezTo>
                  <a:pt x="0" y="344"/>
                  <a:pt x="45" y="194"/>
                  <a:pt x="152" y="228"/>
                </a:cubicBezTo>
                <a:cubicBezTo>
                  <a:pt x="130" y="176"/>
                  <a:pt x="208" y="141"/>
                  <a:pt x="256" y="168"/>
                </a:cubicBezTo>
                <a:cubicBezTo>
                  <a:pt x="246" y="113"/>
                  <a:pt x="300" y="67"/>
                  <a:pt x="378" y="93"/>
                </a:cubicBezTo>
                <a:cubicBezTo>
                  <a:pt x="384" y="40"/>
                  <a:pt x="473" y="25"/>
                  <a:pt x="501" y="73"/>
                </a:cubicBezTo>
                <a:cubicBezTo>
                  <a:pt x="574" y="0"/>
                  <a:pt x="723" y="52"/>
                  <a:pt x="737" y="134"/>
                </a:cubicBezTo>
                <a:cubicBezTo>
                  <a:pt x="813" y="109"/>
                  <a:pt x="866" y="211"/>
                  <a:pt x="827" y="265"/>
                </a:cubicBezTo>
                <a:cubicBezTo>
                  <a:pt x="903" y="292"/>
                  <a:pt x="905" y="388"/>
                  <a:pt x="829" y="409"/>
                </a:cubicBezTo>
                <a:cubicBezTo>
                  <a:pt x="852" y="473"/>
                  <a:pt x="739" y="551"/>
                  <a:pt x="672" y="522"/>
                </a:cubicBezTo>
                <a:cubicBezTo>
                  <a:pt x="671" y="610"/>
                  <a:pt x="502" y="634"/>
                  <a:pt x="449" y="568"/>
                </a:cubicBezTo>
                <a:close/>
              </a:path>
            </a:pathLst>
          </a:custGeom>
          <a:solidFill>
            <a:srgbClr val="0183B7"/>
          </a:solidFill>
          <a:ln w="28575">
            <a:solidFill>
              <a:srgbClr val="99B4DD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ea typeface="ＭＳ Ｐゴシック" pitchFamily="-111" charset="-128"/>
            </a:endParaRPr>
          </a:p>
        </p:txBody>
      </p:sp>
      <p:pic>
        <p:nvPicPr>
          <p:cNvPr id="621" name="Picture 14" descr="Picture 7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411633" y="1221996"/>
            <a:ext cx="275167" cy="534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2" name="Text Box 795"/>
          <p:cNvSpPr txBox="1">
            <a:spLocks noChangeAspect="1" noChangeArrowheads="1"/>
          </p:cNvSpPr>
          <p:nvPr/>
        </p:nvSpPr>
        <p:spPr bwMode="auto">
          <a:xfrm>
            <a:off x="8405260" y="1756231"/>
            <a:ext cx="433940" cy="148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8000" tIns="10800" rIns="18000" bIns="1080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b="1" dirty="0">
                <a:ea typeface="ＭＳ Ｐゴシック" pitchFamily="-111" charset="-128"/>
              </a:rPr>
              <a:t>IMS UE</a:t>
            </a:r>
            <a:endParaRPr lang="en-GB" sz="900" b="1" dirty="0">
              <a:ea typeface="ＭＳ Ｐゴシック" pitchFamily="-111" charset="-128"/>
            </a:endParaRPr>
          </a:p>
        </p:txBody>
      </p:sp>
      <p:sp>
        <p:nvSpPr>
          <p:cNvPr id="623" name="Text Box 836"/>
          <p:cNvSpPr txBox="1">
            <a:spLocks noChangeAspect="1" noChangeArrowheads="1"/>
          </p:cNvSpPr>
          <p:nvPr/>
        </p:nvSpPr>
        <p:spPr bwMode="auto">
          <a:xfrm>
            <a:off x="7010400" y="1752600"/>
            <a:ext cx="1143000" cy="247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rgbClr val="02209E"/>
                </a:solidFill>
                <a:ea typeface="ＭＳ Ｐゴシック" pitchFamily="-111" charset="-128"/>
              </a:rPr>
              <a:t>LTE</a:t>
            </a:r>
            <a:endParaRPr lang="en-GB" sz="1600" b="1" dirty="0">
              <a:solidFill>
                <a:srgbClr val="02209E"/>
              </a:solidFill>
              <a:ea typeface="ＭＳ Ｐゴシック" pitchFamily="-111" charset="-128"/>
            </a:endParaRPr>
          </a:p>
        </p:txBody>
      </p:sp>
      <p:pic>
        <p:nvPicPr>
          <p:cNvPr id="625" name="Picture 14" descr="tower_low_res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696200" y="1219200"/>
            <a:ext cx="206375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32" name="Straight Connector 631"/>
          <p:cNvCxnSpPr/>
          <p:nvPr/>
        </p:nvCxnSpPr>
        <p:spPr>
          <a:xfrm flipH="1">
            <a:off x="7010400" y="2286000"/>
            <a:ext cx="685800" cy="6858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9" name="Freeform 631" descr="Moln02"/>
          <p:cNvSpPr>
            <a:spLocks/>
          </p:cNvSpPr>
          <p:nvPr/>
        </p:nvSpPr>
        <p:spPr bwMode="auto">
          <a:xfrm>
            <a:off x="7391400" y="3886200"/>
            <a:ext cx="1119187" cy="1058863"/>
          </a:xfrm>
          <a:custGeom>
            <a:avLst/>
            <a:gdLst>
              <a:gd name="T0" fmla="*/ 449 w 905"/>
              <a:gd name="T1" fmla="*/ 568 h 634"/>
              <a:gd name="T2" fmla="*/ 258 w 905"/>
              <a:gd name="T3" fmla="*/ 532 h 634"/>
              <a:gd name="T4" fmla="*/ 97 w 905"/>
              <a:gd name="T5" fmla="*/ 376 h 634"/>
              <a:gd name="T6" fmla="*/ 152 w 905"/>
              <a:gd name="T7" fmla="*/ 228 h 634"/>
              <a:gd name="T8" fmla="*/ 256 w 905"/>
              <a:gd name="T9" fmla="*/ 168 h 634"/>
              <a:gd name="T10" fmla="*/ 378 w 905"/>
              <a:gd name="T11" fmla="*/ 93 h 634"/>
              <a:gd name="T12" fmla="*/ 501 w 905"/>
              <a:gd name="T13" fmla="*/ 73 h 634"/>
              <a:gd name="T14" fmla="*/ 737 w 905"/>
              <a:gd name="T15" fmla="*/ 134 h 634"/>
              <a:gd name="T16" fmla="*/ 827 w 905"/>
              <a:gd name="T17" fmla="*/ 265 h 634"/>
              <a:gd name="T18" fmla="*/ 829 w 905"/>
              <a:gd name="T19" fmla="*/ 409 h 634"/>
              <a:gd name="T20" fmla="*/ 672 w 905"/>
              <a:gd name="T21" fmla="*/ 522 h 634"/>
              <a:gd name="T22" fmla="*/ 449 w 905"/>
              <a:gd name="T23" fmla="*/ 568 h 63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05"/>
              <a:gd name="T37" fmla="*/ 0 h 634"/>
              <a:gd name="T38" fmla="*/ 905 w 905"/>
              <a:gd name="T39" fmla="*/ 634 h 63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05" h="634">
                <a:moveTo>
                  <a:pt x="449" y="568"/>
                </a:moveTo>
                <a:cubicBezTo>
                  <a:pt x="406" y="631"/>
                  <a:pt x="280" y="606"/>
                  <a:pt x="258" y="532"/>
                </a:cubicBezTo>
                <a:cubicBezTo>
                  <a:pt x="201" y="564"/>
                  <a:pt x="38" y="484"/>
                  <a:pt x="97" y="376"/>
                </a:cubicBezTo>
                <a:cubicBezTo>
                  <a:pt x="0" y="344"/>
                  <a:pt x="45" y="194"/>
                  <a:pt x="152" y="228"/>
                </a:cubicBezTo>
                <a:cubicBezTo>
                  <a:pt x="130" y="176"/>
                  <a:pt x="208" y="141"/>
                  <a:pt x="256" y="168"/>
                </a:cubicBezTo>
                <a:cubicBezTo>
                  <a:pt x="246" y="113"/>
                  <a:pt x="300" y="67"/>
                  <a:pt x="378" y="93"/>
                </a:cubicBezTo>
                <a:cubicBezTo>
                  <a:pt x="384" y="40"/>
                  <a:pt x="473" y="25"/>
                  <a:pt x="501" y="73"/>
                </a:cubicBezTo>
                <a:cubicBezTo>
                  <a:pt x="574" y="0"/>
                  <a:pt x="723" y="52"/>
                  <a:pt x="737" y="134"/>
                </a:cubicBezTo>
                <a:cubicBezTo>
                  <a:pt x="813" y="109"/>
                  <a:pt x="866" y="211"/>
                  <a:pt x="827" y="265"/>
                </a:cubicBezTo>
                <a:cubicBezTo>
                  <a:pt x="903" y="292"/>
                  <a:pt x="905" y="388"/>
                  <a:pt x="829" y="409"/>
                </a:cubicBezTo>
                <a:cubicBezTo>
                  <a:pt x="852" y="473"/>
                  <a:pt x="739" y="551"/>
                  <a:pt x="672" y="522"/>
                </a:cubicBezTo>
                <a:cubicBezTo>
                  <a:pt x="671" y="610"/>
                  <a:pt x="502" y="634"/>
                  <a:pt x="449" y="568"/>
                </a:cubicBezTo>
                <a:close/>
              </a:path>
            </a:pathLst>
          </a:custGeom>
          <a:blipFill dpi="0" rotWithShape="0">
            <a:blip r:embed="rId22" cstate="print"/>
            <a:srcRect/>
            <a:tile tx="0" ty="0" sx="100000" sy="100000" flip="none" algn="tl"/>
          </a:blipFill>
          <a:ln w="28575">
            <a:solidFill>
              <a:srgbClr val="99B4DD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ea typeface="ＭＳ Ｐゴシック" pitchFamily="-111" charset="-128"/>
            </a:endParaRPr>
          </a:p>
        </p:txBody>
      </p:sp>
      <p:sp>
        <p:nvSpPr>
          <p:cNvPr id="640" name="Text Box 632"/>
          <p:cNvSpPr txBox="1">
            <a:spLocks noChangeArrowheads="1"/>
          </p:cNvSpPr>
          <p:nvPr/>
        </p:nvSpPr>
        <p:spPr bwMode="auto">
          <a:xfrm>
            <a:off x="7723706" y="4267200"/>
            <a:ext cx="433132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b="1" dirty="0" err="1" smtClean="0">
                <a:ea typeface="ＭＳ Ｐゴシック" pitchFamily="-111" charset="-128"/>
                <a:cs typeface="Times New Roman" pitchFamily="18" charset="0"/>
              </a:rPr>
              <a:t>2G</a:t>
            </a:r>
            <a:r>
              <a:rPr lang="en-US" sz="1200" b="1" dirty="0" smtClean="0">
                <a:ea typeface="ＭＳ Ｐゴシック" pitchFamily="-111" charset="-128"/>
                <a:cs typeface="Times New Roman" pitchFamily="18" charset="0"/>
              </a:rPr>
              <a:t>/</a:t>
            </a:r>
          </a:p>
          <a:p>
            <a:pPr algn="ctr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b="1" dirty="0" err="1" smtClean="0">
                <a:ea typeface="ＭＳ Ｐゴシック" pitchFamily="-111" charset="-128"/>
                <a:cs typeface="Times New Roman" pitchFamily="18" charset="0"/>
              </a:rPr>
              <a:t>3G</a:t>
            </a:r>
            <a:endParaRPr lang="en-US" sz="1200" b="1" dirty="0" smtClean="0">
              <a:ea typeface="ＭＳ Ｐゴシック" pitchFamily="-111" charset="-128"/>
              <a:cs typeface="Times New Roman" pitchFamily="18" charset="0"/>
            </a:endParaRPr>
          </a:p>
        </p:txBody>
      </p:sp>
      <p:pic>
        <p:nvPicPr>
          <p:cNvPr id="641" name="Picture 14" descr="Picture 7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434945" y="4572000"/>
            <a:ext cx="275167" cy="534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2" name="Text Box 795"/>
          <p:cNvSpPr txBox="1">
            <a:spLocks noChangeAspect="1" noChangeArrowheads="1"/>
          </p:cNvSpPr>
          <p:nvPr/>
        </p:nvSpPr>
        <p:spPr bwMode="auto">
          <a:xfrm>
            <a:off x="8396755" y="5106235"/>
            <a:ext cx="401817" cy="273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8000" tIns="10800" rIns="18000" bIns="1080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b="1" dirty="0" smtClean="0">
                <a:ea typeface="ＭＳ Ｐゴシック" pitchFamily="-111" charset="-128"/>
              </a:rPr>
              <a:t>2G/3G</a:t>
            </a:r>
          </a:p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b="1" dirty="0" smtClean="0">
                <a:ea typeface="ＭＳ Ｐゴシック" pitchFamily="-111" charset="-128"/>
              </a:rPr>
              <a:t>Mobile</a:t>
            </a:r>
            <a:endParaRPr lang="en-GB" sz="900" b="1" dirty="0">
              <a:ea typeface="ＭＳ Ｐゴシック" pitchFamily="-111" charset="-128"/>
            </a:endParaRPr>
          </a:p>
        </p:txBody>
      </p:sp>
      <p:sp>
        <p:nvSpPr>
          <p:cNvPr id="644" name="TextBox 658"/>
          <p:cNvSpPr txBox="1">
            <a:spLocks noChangeArrowheads="1"/>
          </p:cNvSpPr>
          <p:nvPr/>
        </p:nvSpPr>
        <p:spPr bwMode="auto">
          <a:xfrm>
            <a:off x="2514600" y="2590800"/>
            <a:ext cx="9458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 err="1" smtClean="0">
                <a:solidFill>
                  <a:srgbClr val="CCFFCC"/>
                </a:solidFill>
              </a:rPr>
              <a:t>UCM</a:t>
            </a:r>
            <a:r>
              <a:rPr lang="en-US" sz="1400" b="1" dirty="0" smtClean="0">
                <a:solidFill>
                  <a:srgbClr val="CCFFCC"/>
                </a:solidFill>
              </a:rPr>
              <a:t>- AS</a:t>
            </a:r>
            <a:endParaRPr lang="en-US" sz="2000" b="1" dirty="0">
              <a:solidFill>
                <a:srgbClr val="CCFFCC"/>
              </a:solidFill>
            </a:endParaRPr>
          </a:p>
        </p:txBody>
      </p:sp>
      <p:sp>
        <p:nvSpPr>
          <p:cNvPr id="645" name="TextBox 658"/>
          <p:cNvSpPr txBox="1">
            <a:spLocks noChangeArrowheads="1"/>
          </p:cNvSpPr>
          <p:nvPr/>
        </p:nvSpPr>
        <p:spPr bwMode="auto">
          <a:xfrm>
            <a:off x="3429000" y="3276600"/>
            <a:ext cx="9220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CCFFCC"/>
                </a:solidFill>
              </a:rPr>
              <a:t> Border</a:t>
            </a:r>
          </a:p>
          <a:p>
            <a:r>
              <a:rPr lang="en-US" sz="1200" b="1" dirty="0" smtClean="0">
                <a:solidFill>
                  <a:srgbClr val="CCFFCC"/>
                </a:solidFill>
              </a:rPr>
              <a:t>Control</a:t>
            </a:r>
          </a:p>
          <a:p>
            <a:r>
              <a:rPr lang="en-US" sz="1200" b="1" dirty="0" smtClean="0">
                <a:solidFill>
                  <a:srgbClr val="CCFFCC"/>
                </a:solidFill>
              </a:rPr>
              <a:t>Functions</a:t>
            </a:r>
            <a:endParaRPr lang="en-US" b="1" dirty="0">
              <a:solidFill>
                <a:srgbClr val="CCFFCC"/>
              </a:solidFill>
            </a:endParaRPr>
          </a:p>
        </p:txBody>
      </p:sp>
      <p:pic>
        <p:nvPicPr>
          <p:cNvPr id="186" name="Picture 14" descr="tower_low_res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8153400" y="4114800"/>
            <a:ext cx="206375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2" name="Picture 115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3886200" y="3048000"/>
            <a:ext cx="44132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3" name="TextBox 658"/>
          <p:cNvSpPr txBox="1">
            <a:spLocks noChangeArrowheads="1"/>
          </p:cNvSpPr>
          <p:nvPr/>
        </p:nvSpPr>
        <p:spPr bwMode="auto">
          <a:xfrm>
            <a:off x="2438400" y="3581400"/>
            <a:ext cx="9458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 err="1" smtClean="0">
                <a:solidFill>
                  <a:srgbClr val="CCFFCC"/>
                </a:solidFill>
              </a:rPr>
              <a:t>UCM</a:t>
            </a:r>
            <a:r>
              <a:rPr lang="en-US" sz="1400" b="1" dirty="0" smtClean="0">
                <a:solidFill>
                  <a:srgbClr val="CCFFCC"/>
                </a:solidFill>
              </a:rPr>
              <a:t>- AS</a:t>
            </a:r>
            <a:endParaRPr lang="en-US" sz="2000" b="1" dirty="0">
              <a:solidFill>
                <a:srgbClr val="CCFFCC"/>
              </a:solidFill>
            </a:endParaRPr>
          </a:p>
        </p:txBody>
      </p:sp>
      <p:sp>
        <p:nvSpPr>
          <p:cNvPr id="194" name="TextBox 658"/>
          <p:cNvSpPr txBox="1">
            <a:spLocks noChangeArrowheads="1"/>
          </p:cNvSpPr>
          <p:nvPr/>
        </p:nvSpPr>
        <p:spPr bwMode="auto">
          <a:xfrm>
            <a:off x="1295400" y="2667000"/>
            <a:ext cx="9458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 err="1" smtClean="0">
                <a:solidFill>
                  <a:srgbClr val="CCFFCC"/>
                </a:solidFill>
              </a:rPr>
              <a:t>UCM</a:t>
            </a:r>
            <a:r>
              <a:rPr lang="en-US" sz="1400" b="1" dirty="0" smtClean="0">
                <a:solidFill>
                  <a:srgbClr val="CCFFCC"/>
                </a:solidFill>
              </a:rPr>
              <a:t>- AS</a:t>
            </a:r>
            <a:endParaRPr lang="en-US" sz="2000" b="1" dirty="0">
              <a:solidFill>
                <a:srgbClr val="CCFFCC"/>
              </a:solidFill>
            </a:endParaRPr>
          </a:p>
        </p:txBody>
      </p:sp>
      <p:sp>
        <p:nvSpPr>
          <p:cNvPr id="195" name="Flowchart: Magnetic Disk 194"/>
          <p:cNvSpPr/>
          <p:nvPr/>
        </p:nvSpPr>
        <p:spPr>
          <a:xfrm>
            <a:off x="5943600" y="1981200"/>
            <a:ext cx="381000" cy="304800"/>
          </a:xfrm>
          <a:prstGeom prst="flowChartMagneticDisk">
            <a:avLst/>
          </a:prstGeom>
          <a:solidFill>
            <a:srgbClr val="0096D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637" name="Text Box 795"/>
          <p:cNvSpPr txBox="1">
            <a:spLocks noChangeAspect="1" noChangeArrowheads="1"/>
          </p:cNvSpPr>
          <p:nvPr/>
        </p:nvSpPr>
        <p:spPr bwMode="auto">
          <a:xfrm>
            <a:off x="5715000" y="2057400"/>
            <a:ext cx="838200" cy="16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8000" tIns="10800" rIns="18000" bIns="10800">
            <a:spAutoFit/>
          </a:bodyPr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2209E"/>
                </a:solidFill>
                <a:ea typeface="ＭＳ Ｐゴシック" pitchFamily="-111" charset="-128"/>
              </a:rPr>
              <a:t>HSS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 22.173 VINE Feature categories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39713" y="1441345"/>
            <a:ext cx="8578850" cy="4654655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GB" sz="1900" dirty="0" smtClean="0"/>
              <a:t>Features</a:t>
            </a:r>
            <a:r>
              <a:rPr lang="en-GB" dirty="0" smtClean="0"/>
              <a:t> can be mapped to existing specs</a:t>
            </a:r>
          </a:p>
          <a:p>
            <a:pPr lvl="1"/>
            <a:r>
              <a:rPr lang="en-GB" dirty="0" smtClean="0"/>
              <a:t>	</a:t>
            </a:r>
            <a:r>
              <a:rPr lang="en-GB" sz="1500" dirty="0" smtClean="0"/>
              <a:t>Call Transfer (Unattended,  Attended &amp; Early Attended) – Explicit Call Transfer 24.629</a:t>
            </a:r>
          </a:p>
          <a:p>
            <a:pPr lvl="1"/>
            <a:r>
              <a:rPr lang="en-GB" sz="1500" dirty="0" smtClean="0"/>
              <a:t>	Multi-party Ad-hoc Conference with Rosters  –</a:t>
            </a:r>
            <a:r>
              <a:rPr lang="en-US" sz="1500" dirty="0" smtClean="0"/>
              <a:t>24.605</a:t>
            </a:r>
            <a:endParaRPr lang="en-GB" sz="1500" dirty="0" smtClean="0"/>
          </a:p>
          <a:p>
            <a:pPr lvl="1"/>
            <a:r>
              <a:rPr lang="en-GB" sz="1500" dirty="0" smtClean="0"/>
              <a:t>	Call Forwarding – </a:t>
            </a:r>
            <a:r>
              <a:rPr lang="en-GB" sz="1500" dirty="0" err="1" smtClean="0"/>
              <a:t>CDIV</a:t>
            </a:r>
            <a:r>
              <a:rPr lang="en-GB" sz="1500" dirty="0" smtClean="0"/>
              <a:t> </a:t>
            </a:r>
            <a:r>
              <a:rPr lang="en-US" sz="1500" dirty="0" smtClean="0"/>
              <a:t>24.604</a:t>
            </a:r>
          </a:p>
          <a:p>
            <a:pPr lvl="1"/>
            <a:r>
              <a:rPr lang="en-US" sz="1900" dirty="0" smtClean="0"/>
              <a:t>Features can be mapped to </a:t>
            </a:r>
            <a:r>
              <a:rPr lang="en-US" sz="1900" dirty="0" err="1" smtClean="0"/>
              <a:t>exisiting</a:t>
            </a:r>
            <a:r>
              <a:rPr lang="en-US" sz="1900" dirty="0" smtClean="0"/>
              <a:t> spec with variation</a:t>
            </a:r>
            <a:endParaRPr lang="en-GB" sz="1900" dirty="0" smtClean="0"/>
          </a:p>
          <a:p>
            <a:pPr lvl="1"/>
            <a:r>
              <a:rPr lang="en-GB" dirty="0" smtClean="0"/>
              <a:t>	</a:t>
            </a:r>
            <a:r>
              <a:rPr lang="en-GB" sz="1500" dirty="0" smtClean="0"/>
              <a:t>Do Not Disturb (</a:t>
            </a:r>
            <a:r>
              <a:rPr lang="en-GB" sz="1500" dirty="0" err="1" smtClean="0"/>
              <a:t>DND</a:t>
            </a:r>
            <a:r>
              <a:rPr lang="en-GB" sz="1500" dirty="0" smtClean="0"/>
              <a:t>) - </a:t>
            </a:r>
            <a:r>
              <a:rPr lang="en-US" sz="1500" dirty="0" smtClean="0"/>
              <a:t>Call barring Incoming call</a:t>
            </a:r>
            <a:endParaRPr lang="en-GB" sz="1500" dirty="0" smtClean="0"/>
          </a:p>
          <a:p>
            <a:pPr lvl="1"/>
            <a:r>
              <a:rPr lang="en-GB" sz="1500" dirty="0" smtClean="0"/>
              <a:t>	Immediate Divert (to messaging system)  - </a:t>
            </a:r>
            <a:r>
              <a:rPr lang="en-GB" sz="1500" dirty="0" err="1" smtClean="0"/>
              <a:t>CDIV</a:t>
            </a:r>
            <a:r>
              <a:rPr lang="en-GB" sz="1500" dirty="0" smtClean="0"/>
              <a:t>/</a:t>
            </a:r>
            <a:r>
              <a:rPr lang="en-GB" sz="1500" dirty="0" err="1" smtClean="0"/>
              <a:t>ECT</a:t>
            </a:r>
            <a:endParaRPr lang="en-GB" sz="1500" dirty="0" smtClean="0"/>
          </a:p>
          <a:p>
            <a:pPr lvl="1"/>
            <a:r>
              <a:rPr lang="en-GB" sz="1500" dirty="0" smtClean="0"/>
              <a:t>	</a:t>
            </a:r>
            <a:r>
              <a:rPr lang="en-GB" sz="1500" dirty="0" err="1" smtClean="0"/>
              <a:t>Callback</a:t>
            </a:r>
            <a:r>
              <a:rPr lang="en-GB" sz="1500" dirty="0" smtClean="0"/>
              <a:t> – </a:t>
            </a:r>
            <a:r>
              <a:rPr lang="en-GB" sz="1500" dirty="0" err="1" smtClean="0"/>
              <a:t>CCBS</a:t>
            </a:r>
            <a:r>
              <a:rPr lang="en-GB" sz="1500" dirty="0" smtClean="0"/>
              <a:t>/</a:t>
            </a:r>
            <a:r>
              <a:rPr lang="en-GB" sz="1500" dirty="0" err="1" smtClean="0"/>
              <a:t>CCNR</a:t>
            </a:r>
            <a:endParaRPr lang="en-GB" sz="1500" dirty="0" smtClean="0"/>
          </a:p>
          <a:p>
            <a:pPr lvl="1"/>
            <a:r>
              <a:rPr lang="en-GB" sz="1900" dirty="0" smtClean="0"/>
              <a:t>Shared Line related Features</a:t>
            </a:r>
          </a:p>
          <a:p>
            <a:pPr lvl="1"/>
            <a:r>
              <a:rPr lang="en-GB" dirty="0" smtClean="0"/>
              <a:t>	</a:t>
            </a:r>
            <a:r>
              <a:rPr lang="en-GB" sz="1500" dirty="0" smtClean="0"/>
              <a:t>Single Number Reach (</a:t>
            </a:r>
            <a:r>
              <a:rPr lang="en-GB" sz="1500" dirty="0" err="1" smtClean="0"/>
              <a:t>SNR</a:t>
            </a:r>
            <a:r>
              <a:rPr lang="en-GB" sz="1500" dirty="0" smtClean="0"/>
              <a:t>) </a:t>
            </a:r>
          </a:p>
          <a:p>
            <a:pPr lvl="1"/>
            <a:r>
              <a:rPr lang="en-GB" sz="1500" dirty="0" smtClean="0"/>
              <a:t>	Shared-line Features (remote-in-use, call-Barge)</a:t>
            </a:r>
          </a:p>
          <a:p>
            <a:pPr lvl="1"/>
            <a:r>
              <a:rPr lang="en-GB" sz="1900" dirty="0" smtClean="0"/>
              <a:t>Other Enterprise Features – requires new call flow</a:t>
            </a:r>
          </a:p>
          <a:p>
            <a:pPr lvl="1"/>
            <a:r>
              <a:rPr lang="en-GB" dirty="0" smtClean="0"/>
              <a:t>	</a:t>
            </a:r>
            <a:r>
              <a:rPr lang="en-GB" sz="1500" dirty="0" smtClean="0"/>
              <a:t>Connected Name and Number Display </a:t>
            </a:r>
          </a:p>
          <a:p>
            <a:pPr lvl="1"/>
            <a:r>
              <a:rPr lang="en-GB" sz="1500" dirty="0" smtClean="0"/>
              <a:t>	Call Whisper </a:t>
            </a:r>
          </a:p>
          <a:p>
            <a:pPr lvl="1"/>
            <a:r>
              <a:rPr lang="en-GB" sz="1500" dirty="0" smtClean="0"/>
              <a:t>	Enterprise Music On Hold </a:t>
            </a:r>
          </a:p>
          <a:p>
            <a:pPr lvl="1"/>
            <a:r>
              <a:rPr lang="en-GB" sz="1500" dirty="0" smtClean="0"/>
              <a:t>	Call Park </a:t>
            </a:r>
          </a:p>
          <a:p>
            <a:pPr lvl="1"/>
            <a:r>
              <a:rPr lang="en-GB" sz="1500" dirty="0" smtClean="0"/>
              <a:t>	Call Pickup/Group Pickup </a:t>
            </a:r>
          </a:p>
          <a:p>
            <a:pPr lvl="1"/>
            <a:endParaRPr lang="en-GB" dirty="0" smtClean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2400" y="2133600"/>
            <a:ext cx="7030307" cy="1409446"/>
          </a:xfrm>
        </p:spPr>
        <p:txBody>
          <a:bodyPr/>
          <a:lstStyle/>
          <a:p>
            <a:pPr>
              <a:buNone/>
            </a:pPr>
            <a:r>
              <a:rPr lang="en-US" sz="4400" dirty="0" smtClean="0"/>
              <a:t>Shared Line related Features</a:t>
            </a:r>
            <a:endParaRPr lang="en-US" sz="4400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0" y="762000"/>
            <a:ext cx="41229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err="1" smtClean="0">
                <a:solidFill>
                  <a:srgbClr val="02209E"/>
                </a:solidFill>
                <a:latin typeface="Arial" charset="0"/>
                <a:ea typeface="MS PGothic" charset="0"/>
                <a:cs typeface="MS PGothic" charset="0"/>
              </a:rPr>
              <a:t>IMS</a:t>
            </a:r>
            <a:endParaRPr lang="en-US" sz="1000" b="1" dirty="0">
              <a:solidFill>
                <a:srgbClr val="02209E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295400" y="989806"/>
            <a:ext cx="970280" cy="457200"/>
            <a:chOff x="934720" y="1447800"/>
            <a:chExt cx="2169160" cy="825500"/>
          </a:xfrm>
        </p:grpSpPr>
        <p:sp>
          <p:nvSpPr>
            <p:cNvPr id="2" name="AutoShape 40"/>
            <p:cNvSpPr>
              <a:spLocks noChangeArrowheads="1"/>
            </p:cNvSpPr>
            <p:nvPr/>
          </p:nvSpPr>
          <p:spPr bwMode="auto">
            <a:xfrm>
              <a:off x="934720" y="1447800"/>
              <a:ext cx="457200" cy="508000"/>
            </a:xfrm>
            <a:prstGeom prst="can">
              <a:avLst>
                <a:gd name="adj" fmla="val 2777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>
                  <a:solidFill>
                    <a:srgbClr val="02209E"/>
                  </a:solidFill>
                  <a:cs typeface="Arial" pitchFamily="34" charset="0"/>
                </a:rPr>
                <a:t>HSS</a:t>
              </a:r>
            </a:p>
          </p:txBody>
        </p:sp>
        <p:sp>
          <p:nvSpPr>
            <p:cNvPr id="3" name="Rectangle 43"/>
            <p:cNvSpPr>
              <a:spLocks noChangeArrowheads="1"/>
            </p:cNvSpPr>
            <p:nvPr/>
          </p:nvSpPr>
          <p:spPr bwMode="auto">
            <a:xfrm>
              <a:off x="1828800" y="15240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S-CSCF</a:t>
              </a:r>
              <a:endParaRPr lang="en-US" sz="800" dirty="0">
                <a:solidFill>
                  <a:srgbClr val="02209E"/>
                </a:solidFill>
                <a:cs typeface="Arial" pitchFamily="34" charset="0"/>
              </a:endParaRPr>
            </a:p>
          </p:txBody>
        </p:sp>
        <p:sp>
          <p:nvSpPr>
            <p:cNvPr id="5" name="Rectangle 43"/>
            <p:cNvSpPr>
              <a:spLocks noChangeArrowheads="1"/>
            </p:cNvSpPr>
            <p:nvPr/>
          </p:nvSpPr>
          <p:spPr bwMode="auto">
            <a:xfrm>
              <a:off x="1371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P-CSCF</a:t>
              </a:r>
              <a:endParaRPr lang="en-US" sz="800" dirty="0">
                <a:solidFill>
                  <a:srgbClr val="02209E"/>
                </a:solidFill>
                <a:cs typeface="Arial" pitchFamily="34" charset="0"/>
              </a:endParaRPr>
            </a:p>
          </p:txBody>
        </p:sp>
        <p:cxnSp>
          <p:nvCxnSpPr>
            <p:cNvPr id="6" name="Straight Connector 5"/>
            <p:cNvCxnSpPr>
              <a:stCxn id="3" idx="2"/>
              <a:endCxn id="7" idx="0"/>
            </p:cNvCxnSpPr>
            <p:nvPr/>
          </p:nvCxnSpPr>
          <p:spPr bwMode="auto">
            <a:xfrm rot="16200000" flipH="1">
              <a:off x="2383790" y="1555750"/>
              <a:ext cx="165100" cy="6858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Rectangle 43"/>
            <p:cNvSpPr>
              <a:spLocks noChangeArrowheads="1"/>
            </p:cNvSpPr>
            <p:nvPr/>
          </p:nvSpPr>
          <p:spPr bwMode="auto">
            <a:xfrm>
              <a:off x="2514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I-</a:t>
              </a:r>
              <a:r>
                <a:rPr lang="en-US" sz="800" dirty="0" err="1" smtClean="0">
                  <a:solidFill>
                    <a:srgbClr val="02209E"/>
                  </a:solidFill>
                  <a:cs typeface="Arial" pitchFamily="34" charset="0"/>
                </a:rPr>
                <a:t>CSCF</a:t>
              </a:r>
              <a:endParaRPr lang="en-US" sz="800" dirty="0" smtClean="0">
                <a:solidFill>
                  <a:srgbClr val="02209E"/>
                </a:solidFill>
                <a:cs typeface="Arial" pitchFamily="34" charset="0"/>
              </a:endParaRPr>
            </a:p>
          </p:txBody>
        </p:sp>
        <p:cxnSp>
          <p:nvCxnSpPr>
            <p:cNvPr id="8" name="Straight Connector 7"/>
            <p:cNvCxnSpPr>
              <a:endCxn id="5" idx="0"/>
            </p:cNvCxnSpPr>
            <p:nvPr/>
          </p:nvCxnSpPr>
          <p:spPr bwMode="auto">
            <a:xfrm rot="10800000" flipV="1">
              <a:off x="1666240" y="1828800"/>
              <a:ext cx="467360" cy="1524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>
              <a:endCxn id="7" idx="1"/>
            </p:cNvCxnSpPr>
            <p:nvPr/>
          </p:nvCxnSpPr>
          <p:spPr bwMode="auto">
            <a:xfrm flipV="1">
              <a:off x="1905000" y="2127250"/>
              <a:ext cx="609600" cy="635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066800"/>
            <a:ext cx="834668" cy="26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202" descr="man_mtbz_char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6000"/>
          </a:blip>
          <a:srcRect/>
          <a:stretch>
            <a:fillRect/>
          </a:stretch>
        </p:blipFill>
        <p:spPr bwMode="auto">
          <a:xfrm>
            <a:off x="5410200" y="990600"/>
            <a:ext cx="437429" cy="321469"/>
          </a:xfrm>
          <a:prstGeom prst="rect">
            <a:avLst/>
          </a:prstGeom>
          <a:noFill/>
        </p:spPr>
      </p:pic>
      <p:cxnSp>
        <p:nvCxnSpPr>
          <p:cNvPr id="191" name="Straight Connector 190"/>
          <p:cNvCxnSpPr/>
          <p:nvPr/>
        </p:nvCxnSpPr>
        <p:spPr>
          <a:xfrm rot="5400000">
            <a:off x="-1790700" y="40759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/>
          <p:cNvCxnSpPr/>
          <p:nvPr/>
        </p:nvCxnSpPr>
        <p:spPr>
          <a:xfrm rot="5400000">
            <a:off x="-799306" y="4075112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 rot="5400000">
            <a:off x="1867694" y="4075112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/>
          <p:nvPr/>
        </p:nvCxnSpPr>
        <p:spPr>
          <a:xfrm rot="5400000">
            <a:off x="2858294" y="42283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Arrow Connector 198"/>
          <p:cNvCxnSpPr/>
          <p:nvPr/>
        </p:nvCxnSpPr>
        <p:spPr>
          <a:xfrm>
            <a:off x="838200" y="1962785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Rectangle 205"/>
          <p:cNvSpPr/>
          <p:nvPr/>
        </p:nvSpPr>
        <p:spPr>
          <a:xfrm>
            <a:off x="457200" y="762000"/>
            <a:ext cx="91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solidFill>
                  <a:srgbClr val="02209E"/>
                </a:solidFill>
              </a:rPr>
              <a:t>2142221000</a:t>
            </a:r>
          </a:p>
        </p:txBody>
      </p:sp>
      <p:sp>
        <p:nvSpPr>
          <p:cNvPr id="207" name="Rectangle 206"/>
          <p:cNvSpPr/>
          <p:nvPr/>
        </p:nvSpPr>
        <p:spPr>
          <a:xfrm>
            <a:off x="4324442" y="813059"/>
            <a:ext cx="3626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smtClean="0">
                <a:solidFill>
                  <a:srgbClr val="02209E"/>
                </a:solidFill>
                <a:latin typeface="Arial" charset="0"/>
                <a:ea typeface="MS PGothic" charset="0"/>
                <a:cs typeface="MS PGothic" charset="0"/>
              </a:rPr>
              <a:t>AS</a:t>
            </a:r>
            <a:endParaRPr lang="en-US" sz="1000" b="1" dirty="0">
              <a:solidFill>
                <a:srgbClr val="02209E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  <p:sp>
        <p:nvSpPr>
          <p:cNvPr id="208" name="Rectangle 207"/>
          <p:cNvSpPr/>
          <p:nvPr/>
        </p:nvSpPr>
        <p:spPr>
          <a:xfrm>
            <a:off x="5334000" y="761206"/>
            <a:ext cx="91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solidFill>
                  <a:srgbClr val="02209E"/>
                </a:solidFill>
              </a:rPr>
              <a:t>5551001</a:t>
            </a:r>
          </a:p>
        </p:txBody>
      </p:sp>
      <p:sp>
        <p:nvSpPr>
          <p:cNvPr id="200" name="Rectangle 199"/>
          <p:cNvSpPr/>
          <p:nvPr/>
        </p:nvSpPr>
        <p:spPr>
          <a:xfrm>
            <a:off x="1905000" y="1600200"/>
            <a:ext cx="32766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(A) INVITE </a:t>
            </a:r>
            <a:r>
              <a:rPr lang="en-US" sz="1000" dirty="0" smtClean="0">
                <a:solidFill>
                  <a:srgbClr val="02209E"/>
                </a:solidFill>
                <a:hlinkClick r:id="rId5"/>
              </a:rPr>
              <a:t>sip:+19725551001@SP.com</a:t>
            </a:r>
            <a:endParaRPr lang="en-US" sz="1000" dirty="0" smtClean="0">
              <a:solidFill>
                <a:srgbClr val="02209E"/>
              </a:solidFill>
            </a:endParaRPr>
          </a:p>
          <a:p>
            <a:r>
              <a:rPr lang="en-US" sz="1000" dirty="0" smtClean="0">
                <a:solidFill>
                  <a:srgbClr val="02209E"/>
                </a:solidFill>
              </a:rPr>
              <a:t>P-Asserted Identity: “Alice” </a:t>
            </a:r>
            <a:r>
              <a:rPr lang="en-US" sz="1000" dirty="0" smtClean="0">
                <a:solidFill>
                  <a:srgbClr val="02209E"/>
                </a:solidFill>
                <a:hlinkClick r:id="rId6"/>
              </a:rPr>
              <a:t>sip:2142221000@SP.com</a:t>
            </a:r>
            <a:endParaRPr lang="en-US" sz="1000" dirty="0" smtClean="0">
              <a:solidFill>
                <a:srgbClr val="02209E"/>
              </a:solidFill>
            </a:endParaRPr>
          </a:p>
          <a:p>
            <a:r>
              <a:rPr lang="en-US" sz="1000" dirty="0" err="1" smtClean="0">
                <a:solidFill>
                  <a:srgbClr val="02209E"/>
                </a:solidFill>
              </a:rPr>
              <a:t>Route:</a:t>
            </a:r>
            <a:r>
              <a:rPr lang="en-US" sz="1000" dirty="0" err="1" smtClean="0">
                <a:solidFill>
                  <a:srgbClr val="02209E"/>
                </a:solidFill>
                <a:hlinkClick r:id="rId7"/>
              </a:rPr>
              <a:t>sip:orig@cucm-as.com</a:t>
            </a:r>
            <a:r>
              <a:rPr lang="en-US" sz="1000" dirty="0" err="1" smtClean="0">
                <a:solidFill>
                  <a:srgbClr val="02209E"/>
                </a:solidFill>
              </a:rPr>
              <a:t>;mode</a:t>
            </a:r>
            <a:r>
              <a:rPr lang="en-US" sz="1000" dirty="0" smtClean="0">
                <a:solidFill>
                  <a:srgbClr val="02209E"/>
                </a:solidFill>
              </a:rPr>
              <a:t>=</a:t>
            </a:r>
            <a:r>
              <a:rPr lang="en-US" sz="1000" dirty="0" err="1" smtClean="0">
                <a:solidFill>
                  <a:srgbClr val="02209E"/>
                </a:solidFill>
              </a:rPr>
              <a:t>orig</a:t>
            </a:r>
            <a:endParaRPr lang="en-US" sz="1000" dirty="0" smtClean="0">
              <a:solidFill>
                <a:srgbClr val="02209E"/>
              </a:solidFill>
            </a:endParaRPr>
          </a:p>
        </p:txBody>
      </p:sp>
      <p:cxnSp>
        <p:nvCxnSpPr>
          <p:cNvPr id="218" name="Straight Arrow Connector 217"/>
          <p:cNvCxnSpPr/>
          <p:nvPr/>
        </p:nvCxnSpPr>
        <p:spPr>
          <a:xfrm>
            <a:off x="1828800" y="4646612"/>
            <a:ext cx="2667000" cy="1588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Arrow Connector 228"/>
          <p:cNvCxnSpPr/>
          <p:nvPr/>
        </p:nvCxnSpPr>
        <p:spPr>
          <a:xfrm>
            <a:off x="838200" y="6018212"/>
            <a:ext cx="4648200" cy="1588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1" name="Rectangle 230"/>
          <p:cNvSpPr/>
          <p:nvPr/>
        </p:nvSpPr>
        <p:spPr>
          <a:xfrm>
            <a:off x="2667000" y="5791200"/>
            <a:ext cx="53394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Media</a:t>
            </a:r>
            <a:endParaRPr lang="en-US" sz="1000" dirty="0">
              <a:solidFill>
                <a:srgbClr val="02209E"/>
              </a:solidFill>
            </a:endParaRPr>
          </a:p>
        </p:txBody>
      </p:sp>
      <p:cxnSp>
        <p:nvCxnSpPr>
          <p:cNvPr id="236" name="Straight Arrow Connector 235"/>
          <p:cNvCxnSpPr/>
          <p:nvPr/>
        </p:nvCxnSpPr>
        <p:spPr>
          <a:xfrm>
            <a:off x="1905000" y="5103812"/>
            <a:ext cx="2667000" cy="1588"/>
          </a:xfrm>
          <a:prstGeom prst="straightConnector1">
            <a:avLst/>
          </a:prstGeom>
          <a:ln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TextBox 249"/>
          <p:cNvSpPr txBox="1"/>
          <p:nvPr/>
        </p:nvSpPr>
        <p:spPr>
          <a:xfrm>
            <a:off x="1219200" y="0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2209E"/>
                </a:solidFill>
              </a:rPr>
              <a:t>IMS Mobile (Shared line) </a:t>
            </a:r>
            <a:r>
              <a:rPr lang="en-US" sz="2400" dirty="0" err="1" smtClean="0">
                <a:solidFill>
                  <a:srgbClr val="02209E"/>
                </a:solidFill>
              </a:rPr>
              <a:t>Orig</a:t>
            </a:r>
            <a:r>
              <a:rPr lang="en-US" sz="2400" dirty="0" smtClean="0">
                <a:solidFill>
                  <a:srgbClr val="02209E"/>
                </a:solidFill>
              </a:rPr>
              <a:t> to Enterprise </a:t>
            </a:r>
            <a:r>
              <a:rPr lang="en-US" sz="2400" dirty="0" err="1" smtClean="0">
                <a:solidFill>
                  <a:srgbClr val="02209E"/>
                </a:solidFill>
              </a:rPr>
              <a:t>DN</a:t>
            </a:r>
            <a:endParaRPr lang="en-US" sz="2400" dirty="0">
              <a:solidFill>
                <a:srgbClr val="02209E"/>
              </a:solidFill>
            </a:endParaRPr>
          </a:p>
        </p:txBody>
      </p:sp>
      <p:cxnSp>
        <p:nvCxnSpPr>
          <p:cNvPr id="256" name="Straight Arrow Connector 255"/>
          <p:cNvCxnSpPr/>
          <p:nvPr/>
        </p:nvCxnSpPr>
        <p:spPr>
          <a:xfrm>
            <a:off x="838200" y="4189412"/>
            <a:ext cx="990600" cy="1588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Rectangle 261"/>
          <p:cNvSpPr/>
          <p:nvPr/>
        </p:nvSpPr>
        <p:spPr>
          <a:xfrm>
            <a:off x="1295400" y="4800600"/>
            <a:ext cx="2590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ACK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263" name="Rectangle 262"/>
          <p:cNvSpPr/>
          <p:nvPr/>
        </p:nvSpPr>
        <p:spPr>
          <a:xfrm>
            <a:off x="4572000" y="4935379"/>
            <a:ext cx="2438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ACK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266" name="Rounded Rectangular Callout 265"/>
          <p:cNvSpPr/>
          <p:nvPr/>
        </p:nvSpPr>
        <p:spPr>
          <a:xfrm>
            <a:off x="2286000" y="6400800"/>
            <a:ext cx="1066800" cy="304800"/>
          </a:xfrm>
          <a:prstGeom prst="wedgeRoundRectCallout">
            <a:avLst>
              <a:gd name="adj1" fmla="val 78672"/>
              <a:gd name="adj2" fmla="val -175300"/>
              <a:gd name="adj3" fmla="val 16667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2209E"/>
                </a:solidFill>
              </a:rPr>
              <a:t>Media  anchor 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267" name="Rounded Rectangular Callout 266"/>
          <p:cNvSpPr/>
          <p:nvPr/>
        </p:nvSpPr>
        <p:spPr>
          <a:xfrm>
            <a:off x="6553200" y="1295400"/>
            <a:ext cx="2438400" cy="457200"/>
          </a:xfrm>
          <a:prstGeom prst="wedgeRoundRectCallout">
            <a:avLst>
              <a:gd name="adj1" fmla="val -168469"/>
              <a:gd name="adj2" fmla="val 121488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 smtClean="0">
                <a:solidFill>
                  <a:srgbClr val="02209E"/>
                </a:solidFill>
              </a:rPr>
              <a:t>Border control Functions (</a:t>
            </a:r>
            <a:r>
              <a:rPr lang="en-US" sz="1000" dirty="0" err="1" smtClean="0">
                <a:solidFill>
                  <a:srgbClr val="02209E"/>
                </a:solidFill>
              </a:rPr>
              <a:t>B2BUA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  <a:endParaRPr lang="en-US" sz="1000" dirty="0">
              <a:solidFill>
                <a:srgbClr val="02209E"/>
              </a:solidFill>
            </a:endParaRPr>
          </a:p>
        </p:txBody>
      </p:sp>
      <p:pic>
        <p:nvPicPr>
          <p:cNvPr id="226" name="Picture 5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2687" y="990601"/>
            <a:ext cx="16171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9" name="Rectangle 48"/>
          <p:cNvSpPr/>
          <p:nvPr/>
        </p:nvSpPr>
        <p:spPr>
          <a:xfrm>
            <a:off x="5715000" y="6019800"/>
            <a:ext cx="1846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1000" dirty="0" smtClean="0">
              <a:solidFill>
                <a:srgbClr val="02209E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57200" y="1676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INVITE 5551001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54" name="Diamond 53"/>
          <p:cNvSpPr/>
          <p:nvPr/>
        </p:nvSpPr>
        <p:spPr>
          <a:xfrm>
            <a:off x="4386471" y="2133600"/>
            <a:ext cx="228600" cy="381000"/>
          </a:xfrm>
          <a:prstGeom prst="diamond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2209E"/>
              </a:solidFill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 rot="5400000">
            <a:off x="1027905" y="40759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43"/>
          <p:cNvSpPr>
            <a:spLocks noChangeArrowheads="1"/>
          </p:cNvSpPr>
          <p:nvPr/>
        </p:nvSpPr>
        <p:spPr bwMode="auto">
          <a:xfrm>
            <a:off x="3429000" y="1066800"/>
            <a:ext cx="533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800" dirty="0" err="1" smtClean="0">
                <a:solidFill>
                  <a:srgbClr val="02209E"/>
                </a:solidFill>
                <a:cs typeface="Arial" pitchFamily="34" charset="0"/>
              </a:rPr>
              <a:t>IBCF</a:t>
            </a:r>
            <a:endParaRPr lang="en-US" sz="800" dirty="0">
              <a:solidFill>
                <a:srgbClr val="02209E"/>
              </a:solidFill>
              <a:cs typeface="Arial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2286000" y="3792379"/>
            <a:ext cx="13253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SIP/2.0 180 Ringing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133600" y="4401979"/>
            <a:ext cx="10823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SIP/2.0 200 OK</a:t>
            </a:r>
            <a:endParaRPr lang="en-US" sz="1000" dirty="0">
              <a:solidFill>
                <a:srgbClr val="02209E"/>
              </a:solidFill>
            </a:endParaRPr>
          </a:p>
        </p:txBody>
      </p:sp>
      <p:cxnSp>
        <p:nvCxnSpPr>
          <p:cNvPr id="76" name="Straight Arrow Connector 75"/>
          <p:cNvCxnSpPr/>
          <p:nvPr/>
        </p:nvCxnSpPr>
        <p:spPr>
          <a:xfrm>
            <a:off x="838200" y="4799012"/>
            <a:ext cx="990600" cy="1588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533400" y="3962400"/>
            <a:ext cx="13253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SIP/2.0 180 Ringing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838200" y="4572000"/>
            <a:ext cx="10823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SIP/2.0 200 OK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55" name="Rounded Rectangular Callout 54"/>
          <p:cNvSpPr/>
          <p:nvPr/>
        </p:nvSpPr>
        <p:spPr>
          <a:xfrm>
            <a:off x="6172200" y="2590800"/>
            <a:ext cx="2971800" cy="990600"/>
          </a:xfrm>
          <a:prstGeom prst="wedgeRoundRectCallout">
            <a:avLst>
              <a:gd name="adj1" fmla="val -102399"/>
              <a:gd name="adj2" fmla="val -78695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 smtClean="0">
                <a:solidFill>
                  <a:srgbClr val="02209E"/>
                </a:solidFill>
              </a:rPr>
              <a:t>Originating </a:t>
            </a:r>
            <a:r>
              <a:rPr lang="en-US" sz="1000" dirty="0" err="1" smtClean="0">
                <a:solidFill>
                  <a:srgbClr val="02209E"/>
                </a:solidFill>
              </a:rPr>
              <a:t>feautres</a:t>
            </a:r>
            <a:r>
              <a:rPr lang="en-US" sz="1000" dirty="0" smtClean="0">
                <a:solidFill>
                  <a:srgbClr val="02209E"/>
                </a:solidFill>
              </a:rPr>
              <a:t> including  short code number translation, Remote in Use, etc.</a:t>
            </a:r>
          </a:p>
          <a:p>
            <a:r>
              <a:rPr lang="en-US" sz="1000" dirty="0" smtClean="0">
                <a:solidFill>
                  <a:srgbClr val="02209E"/>
                </a:solidFill>
              </a:rPr>
              <a:t>Terminates the call if called number is within </a:t>
            </a:r>
            <a:r>
              <a:rPr lang="en-US" sz="1000" dirty="0" err="1" smtClean="0">
                <a:solidFill>
                  <a:srgbClr val="02209E"/>
                </a:solidFill>
              </a:rPr>
              <a:t>enterprsie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56" name="Text Box 40"/>
          <p:cNvSpPr txBox="1">
            <a:spLocks noChangeArrowheads="1"/>
          </p:cNvSpPr>
          <p:nvPr/>
        </p:nvSpPr>
        <p:spPr bwMode="auto">
          <a:xfrm>
            <a:off x="5943600" y="2133600"/>
            <a:ext cx="897066" cy="359923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82124" tIns="41061" rIns="82124" bIns="41061">
            <a:prstTxWarp prst="textNoShape">
              <a:avLst/>
            </a:prstTxWarp>
            <a:spAutoFit/>
          </a:bodyPr>
          <a:lstStyle/>
          <a:p>
            <a:pPr defTabSz="814388"/>
            <a:r>
              <a:rPr lang="en-US" sz="900" b="1" dirty="0" smtClean="0">
                <a:solidFill>
                  <a:schemeClr val="accent3">
                    <a:lumMod val="10000"/>
                  </a:schemeClr>
                </a:solidFill>
              </a:rPr>
              <a:t>Shared-Desk </a:t>
            </a:r>
          </a:p>
          <a:p>
            <a:pPr defTabSz="814388"/>
            <a:r>
              <a:rPr lang="en-US" sz="900" b="1" dirty="0" err="1" smtClean="0">
                <a:solidFill>
                  <a:schemeClr val="accent3">
                    <a:lumMod val="10000"/>
                  </a:schemeClr>
                </a:solidFill>
              </a:rPr>
              <a:t>remoteInUse</a:t>
            </a:r>
            <a:endParaRPr lang="en-US" sz="900" b="1" dirty="0">
              <a:solidFill>
                <a:schemeClr val="accent3">
                  <a:lumMod val="10000"/>
                </a:schemeClr>
              </a:solidFill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4572000" y="2133600"/>
            <a:ext cx="1371600" cy="1588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0" name="Rectangle 209"/>
          <p:cNvSpPr/>
          <p:nvPr/>
        </p:nvSpPr>
        <p:spPr>
          <a:xfrm>
            <a:off x="4114800" y="2895600"/>
            <a:ext cx="2514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INVITE </a:t>
            </a:r>
            <a:r>
              <a:rPr lang="en-US" sz="1000" dirty="0" err="1" smtClean="0">
                <a:solidFill>
                  <a:srgbClr val="02209E"/>
                </a:solidFill>
              </a:rPr>
              <a:t>sip:5551001@10.89.75.101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213" name="Rectangle 212"/>
          <p:cNvSpPr/>
          <p:nvPr/>
        </p:nvSpPr>
        <p:spPr>
          <a:xfrm>
            <a:off x="4648200" y="3411379"/>
            <a:ext cx="132536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SIP/2.0 180 Ringing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217" name="Rectangle 216"/>
          <p:cNvSpPr/>
          <p:nvPr/>
        </p:nvSpPr>
        <p:spPr>
          <a:xfrm>
            <a:off x="4648200" y="4267200"/>
            <a:ext cx="10823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SIP/2.0 200 OK</a:t>
            </a:r>
            <a:endParaRPr lang="en-US" sz="1000" dirty="0">
              <a:solidFill>
                <a:srgbClr val="02209E"/>
              </a:solidFill>
            </a:endParaRPr>
          </a:p>
        </p:txBody>
      </p:sp>
      <p:cxnSp>
        <p:nvCxnSpPr>
          <p:cNvPr id="209" name="Straight Arrow Connector 208"/>
          <p:cNvCxnSpPr/>
          <p:nvPr/>
        </p:nvCxnSpPr>
        <p:spPr>
          <a:xfrm>
            <a:off x="4495800" y="3657600"/>
            <a:ext cx="990600" cy="1588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Arrow Connector 218"/>
          <p:cNvCxnSpPr/>
          <p:nvPr/>
        </p:nvCxnSpPr>
        <p:spPr>
          <a:xfrm>
            <a:off x="4495800" y="3198812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Arrow Connector 222"/>
          <p:cNvCxnSpPr/>
          <p:nvPr/>
        </p:nvCxnSpPr>
        <p:spPr>
          <a:xfrm>
            <a:off x="4495800" y="4531836"/>
            <a:ext cx="990600" cy="1588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Arrow Connector 223"/>
          <p:cNvCxnSpPr/>
          <p:nvPr/>
        </p:nvCxnSpPr>
        <p:spPr>
          <a:xfrm>
            <a:off x="4572000" y="5180012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1202" descr="man_mtbz_char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6000"/>
          </a:blip>
          <a:srcRect/>
          <a:stretch>
            <a:fillRect/>
          </a:stretch>
        </p:blipFill>
        <p:spPr bwMode="auto">
          <a:xfrm>
            <a:off x="6218435" y="991394"/>
            <a:ext cx="437429" cy="321469"/>
          </a:xfrm>
          <a:prstGeom prst="rect">
            <a:avLst/>
          </a:prstGeom>
          <a:noFill/>
        </p:spPr>
      </p:pic>
      <p:sp>
        <p:nvSpPr>
          <p:cNvPr id="59" name="Rectangle 58"/>
          <p:cNvSpPr/>
          <p:nvPr/>
        </p:nvSpPr>
        <p:spPr>
          <a:xfrm>
            <a:off x="6096000" y="762000"/>
            <a:ext cx="163016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solidFill>
                  <a:srgbClr val="02209E"/>
                </a:solidFill>
              </a:rPr>
              <a:t>Shared-desk 5551000</a:t>
            </a:r>
          </a:p>
        </p:txBody>
      </p:sp>
      <p:cxnSp>
        <p:nvCxnSpPr>
          <p:cNvPr id="60" name="Straight Connector 59"/>
          <p:cNvCxnSpPr/>
          <p:nvPr/>
        </p:nvCxnSpPr>
        <p:spPr>
          <a:xfrm rot="5400000">
            <a:off x="3848894" y="3999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/>
          <p:nvPr/>
        </p:nvCxnSpPr>
        <p:spPr>
          <a:xfrm>
            <a:off x="1828800" y="2095500"/>
            <a:ext cx="2667000" cy="190500"/>
          </a:xfrm>
          <a:prstGeom prst="bentConnector3">
            <a:avLst>
              <a:gd name="adj1" fmla="val 6845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65"/>
          <p:cNvCxnSpPr/>
          <p:nvPr/>
        </p:nvCxnSpPr>
        <p:spPr>
          <a:xfrm rot="10800000" flipV="1">
            <a:off x="1828800" y="3962400"/>
            <a:ext cx="2667000" cy="152400"/>
          </a:xfrm>
          <a:prstGeom prst="bentConnector3">
            <a:avLst>
              <a:gd name="adj1" fmla="val 31688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3657600" y="59436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Straight Arrow Connector 68"/>
          <p:cNvCxnSpPr/>
          <p:nvPr/>
        </p:nvCxnSpPr>
        <p:spPr>
          <a:xfrm>
            <a:off x="838200" y="5029200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1 -0.05087 L -0.83298 -0.638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" y="-2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0" y="762000"/>
            <a:ext cx="41229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err="1" smtClean="0">
                <a:latin typeface="Arial" charset="0"/>
                <a:ea typeface="MS PGothic" charset="0"/>
                <a:cs typeface="MS PGothic" charset="0"/>
              </a:rPr>
              <a:t>IMS</a:t>
            </a:r>
            <a:endParaRPr lang="en-US" sz="1000" b="1" dirty="0">
              <a:latin typeface="Arial" charset="0"/>
              <a:ea typeface="MS PGothic" charset="0"/>
              <a:cs typeface="MS PGothic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295400" y="989806"/>
            <a:ext cx="970280" cy="457200"/>
            <a:chOff x="934720" y="1447800"/>
            <a:chExt cx="2169160" cy="825500"/>
          </a:xfrm>
        </p:grpSpPr>
        <p:sp>
          <p:nvSpPr>
            <p:cNvPr id="2" name="AutoShape 40"/>
            <p:cNvSpPr>
              <a:spLocks noChangeArrowheads="1"/>
            </p:cNvSpPr>
            <p:nvPr/>
          </p:nvSpPr>
          <p:spPr bwMode="auto">
            <a:xfrm>
              <a:off x="934720" y="1447800"/>
              <a:ext cx="457200" cy="508000"/>
            </a:xfrm>
            <a:prstGeom prst="can">
              <a:avLst>
                <a:gd name="adj" fmla="val 2777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>
                  <a:solidFill>
                    <a:srgbClr val="000000"/>
                  </a:solidFill>
                  <a:cs typeface="Arial" pitchFamily="34" charset="0"/>
                </a:rPr>
                <a:t>HSS</a:t>
              </a:r>
            </a:p>
          </p:txBody>
        </p:sp>
        <p:sp>
          <p:nvSpPr>
            <p:cNvPr id="3" name="Rectangle 43"/>
            <p:cNvSpPr>
              <a:spLocks noChangeArrowheads="1"/>
            </p:cNvSpPr>
            <p:nvPr/>
          </p:nvSpPr>
          <p:spPr bwMode="auto">
            <a:xfrm>
              <a:off x="1828800" y="15240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00000"/>
                  </a:solidFill>
                  <a:cs typeface="Arial" pitchFamily="34" charset="0"/>
                </a:rPr>
                <a:t>S-CSCF</a:t>
              </a:r>
              <a:endParaRPr lang="en-US" sz="800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" name="Rectangle 43"/>
            <p:cNvSpPr>
              <a:spLocks noChangeArrowheads="1"/>
            </p:cNvSpPr>
            <p:nvPr/>
          </p:nvSpPr>
          <p:spPr bwMode="auto">
            <a:xfrm>
              <a:off x="1371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00000"/>
                  </a:solidFill>
                  <a:cs typeface="Arial" pitchFamily="34" charset="0"/>
                </a:rPr>
                <a:t>P-CSCF</a:t>
              </a:r>
              <a:endParaRPr lang="en-US" sz="800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  <p:cxnSp>
          <p:nvCxnSpPr>
            <p:cNvPr id="6" name="Straight Connector 5"/>
            <p:cNvCxnSpPr>
              <a:stCxn id="3" idx="2"/>
              <a:endCxn id="7" idx="0"/>
            </p:cNvCxnSpPr>
            <p:nvPr/>
          </p:nvCxnSpPr>
          <p:spPr bwMode="auto">
            <a:xfrm rot="16200000" flipH="1">
              <a:off x="2383790" y="1555750"/>
              <a:ext cx="165100" cy="6858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Rectangle 43"/>
            <p:cNvSpPr>
              <a:spLocks noChangeArrowheads="1"/>
            </p:cNvSpPr>
            <p:nvPr/>
          </p:nvSpPr>
          <p:spPr bwMode="auto">
            <a:xfrm>
              <a:off x="2514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00000"/>
                  </a:solidFill>
                  <a:cs typeface="Arial" pitchFamily="34" charset="0"/>
                </a:rPr>
                <a:t>I-</a:t>
              </a:r>
              <a:r>
                <a:rPr lang="en-US" sz="800" dirty="0" err="1" smtClean="0">
                  <a:solidFill>
                    <a:srgbClr val="000000"/>
                  </a:solidFill>
                  <a:cs typeface="Arial" pitchFamily="34" charset="0"/>
                </a:rPr>
                <a:t>CSCF</a:t>
              </a:r>
              <a:endParaRPr lang="en-US" sz="800" dirty="0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cxnSp>
          <p:nvCxnSpPr>
            <p:cNvPr id="8" name="Straight Connector 7"/>
            <p:cNvCxnSpPr>
              <a:endCxn id="5" idx="0"/>
            </p:cNvCxnSpPr>
            <p:nvPr/>
          </p:nvCxnSpPr>
          <p:spPr bwMode="auto">
            <a:xfrm rot="10800000" flipV="1">
              <a:off x="1666240" y="1828800"/>
              <a:ext cx="467360" cy="1524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>
              <a:endCxn id="7" idx="1"/>
            </p:cNvCxnSpPr>
            <p:nvPr/>
          </p:nvCxnSpPr>
          <p:spPr bwMode="auto">
            <a:xfrm flipV="1">
              <a:off x="1905000" y="2127250"/>
              <a:ext cx="609600" cy="635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066800"/>
            <a:ext cx="834668" cy="26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1" name="Straight Connector 190"/>
          <p:cNvCxnSpPr/>
          <p:nvPr/>
        </p:nvCxnSpPr>
        <p:spPr>
          <a:xfrm rot="5400000">
            <a:off x="-1790700" y="40759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/>
          <p:cNvCxnSpPr/>
          <p:nvPr/>
        </p:nvCxnSpPr>
        <p:spPr>
          <a:xfrm rot="5400000">
            <a:off x="-799306" y="4075112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 rot="5400000">
            <a:off x="1867694" y="4075112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Arrow Connector 198"/>
          <p:cNvCxnSpPr/>
          <p:nvPr/>
        </p:nvCxnSpPr>
        <p:spPr>
          <a:xfrm>
            <a:off x="838200" y="1676400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Arrow Connector 201"/>
          <p:cNvCxnSpPr/>
          <p:nvPr/>
        </p:nvCxnSpPr>
        <p:spPr>
          <a:xfrm>
            <a:off x="1828800" y="2115185"/>
            <a:ext cx="2667000" cy="1588"/>
          </a:xfrm>
          <a:prstGeom prst="straightConnector1">
            <a:avLst/>
          </a:prstGeom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Rectangle 205"/>
          <p:cNvSpPr/>
          <p:nvPr/>
        </p:nvSpPr>
        <p:spPr>
          <a:xfrm>
            <a:off x="609600" y="761206"/>
            <a:ext cx="91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/>
              <a:t>2142221000</a:t>
            </a:r>
          </a:p>
        </p:txBody>
      </p:sp>
      <p:sp>
        <p:nvSpPr>
          <p:cNvPr id="207" name="Rectangle 206"/>
          <p:cNvSpPr/>
          <p:nvPr/>
        </p:nvSpPr>
        <p:spPr>
          <a:xfrm>
            <a:off x="4324442" y="813059"/>
            <a:ext cx="3626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smtClean="0">
                <a:latin typeface="Arial" charset="0"/>
                <a:ea typeface="MS PGothic" charset="0"/>
                <a:cs typeface="MS PGothic" charset="0"/>
              </a:rPr>
              <a:t>AS</a:t>
            </a:r>
            <a:endParaRPr lang="en-US" sz="1000" b="1" dirty="0">
              <a:latin typeface="Arial" charset="0"/>
              <a:ea typeface="MS PGothic" charset="0"/>
              <a:cs typeface="MS PGothic" charset="0"/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1905000" y="1447800"/>
            <a:ext cx="3276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/>
            <a:r>
              <a:rPr lang="en-US" sz="1000" dirty="0" smtClean="0"/>
              <a:t>(A) </a:t>
            </a:r>
            <a:r>
              <a:rPr lang="en-US" sz="1000" dirty="0" smtClean="0">
                <a:solidFill>
                  <a:srgbClr val="02209E"/>
                </a:solidFill>
              </a:rPr>
              <a:t>INVITE </a:t>
            </a:r>
            <a:r>
              <a:rPr lang="en-US" sz="1000" dirty="0" smtClean="0">
                <a:solidFill>
                  <a:srgbClr val="02209E"/>
                </a:solidFill>
                <a:hlinkClick r:id="rId4"/>
              </a:rPr>
              <a:t>sip:+19725551001@SP.com</a:t>
            </a:r>
            <a:endParaRPr lang="en-US" sz="1000" dirty="0" smtClean="0">
              <a:solidFill>
                <a:srgbClr val="02209E"/>
              </a:solidFill>
            </a:endParaRPr>
          </a:p>
          <a:p>
            <a:pPr marL="228600" indent="-228600"/>
            <a:r>
              <a:rPr lang="en-US" sz="1000" dirty="0" smtClean="0">
                <a:solidFill>
                  <a:srgbClr val="02209E"/>
                </a:solidFill>
              </a:rPr>
              <a:t>From: “Alice” &lt;</a:t>
            </a:r>
            <a:r>
              <a:rPr lang="en-US" sz="1000" dirty="0" smtClean="0">
                <a:solidFill>
                  <a:srgbClr val="02209E"/>
                </a:solidFill>
                <a:hlinkClick r:id="rId5"/>
              </a:rPr>
              <a:t>sip:2142221000@SP.com</a:t>
            </a:r>
            <a:r>
              <a:rPr lang="en-US" sz="1000" dirty="0" smtClean="0">
                <a:solidFill>
                  <a:srgbClr val="02209E"/>
                </a:solidFill>
              </a:rPr>
              <a:t>&gt;;tag=X</a:t>
            </a:r>
          </a:p>
          <a:p>
            <a:r>
              <a:rPr lang="en-US" sz="1000" dirty="0" smtClean="0">
                <a:solidFill>
                  <a:srgbClr val="02209E"/>
                </a:solidFill>
              </a:rPr>
              <a:t>P-Asserted Identity: “Alice” </a:t>
            </a:r>
            <a:r>
              <a:rPr lang="en-US" sz="1000" dirty="0" smtClean="0">
                <a:solidFill>
                  <a:srgbClr val="02209E"/>
                </a:solidFill>
                <a:hlinkClick r:id="rId5"/>
              </a:rPr>
              <a:t>sip:2142221000@SP.com</a:t>
            </a:r>
            <a:endParaRPr lang="en-US" sz="1000" dirty="0" smtClean="0">
              <a:solidFill>
                <a:srgbClr val="02209E"/>
              </a:solidFill>
            </a:endParaRPr>
          </a:p>
          <a:p>
            <a:r>
              <a:rPr lang="en-US" sz="1000" dirty="0" smtClean="0">
                <a:solidFill>
                  <a:srgbClr val="02209E"/>
                </a:solidFill>
              </a:rPr>
              <a:t>Route: &lt;</a:t>
            </a:r>
            <a:r>
              <a:rPr lang="en-US" sz="1000" dirty="0" err="1" smtClean="0">
                <a:solidFill>
                  <a:srgbClr val="02209E"/>
                </a:solidFill>
                <a:hlinkClick r:id="rId6"/>
              </a:rPr>
              <a:t>sip:orig@cucm-as.com</a:t>
            </a:r>
            <a:r>
              <a:rPr lang="en-US" sz="1000" dirty="0" err="1" smtClean="0">
                <a:solidFill>
                  <a:srgbClr val="02209E"/>
                </a:solidFill>
              </a:rPr>
              <a:t>;mode</a:t>
            </a:r>
            <a:r>
              <a:rPr lang="en-US" sz="1000" dirty="0" smtClean="0">
                <a:solidFill>
                  <a:srgbClr val="02209E"/>
                </a:solidFill>
              </a:rPr>
              <a:t>=</a:t>
            </a:r>
            <a:r>
              <a:rPr lang="en-US" sz="1000" dirty="0" err="1" smtClean="0">
                <a:solidFill>
                  <a:srgbClr val="02209E"/>
                </a:solidFill>
              </a:rPr>
              <a:t>orig</a:t>
            </a:r>
            <a:r>
              <a:rPr lang="en-US" sz="1000" dirty="0" smtClean="0">
                <a:solidFill>
                  <a:srgbClr val="02209E"/>
                </a:solidFill>
              </a:rPr>
              <a:t>&gt;</a:t>
            </a:r>
          </a:p>
          <a:p>
            <a:r>
              <a:rPr lang="en-US" sz="1000" dirty="0" smtClean="0">
                <a:solidFill>
                  <a:srgbClr val="02209E"/>
                </a:solidFill>
              </a:rPr>
              <a:t>Route:&lt;sip:scscf1@SP.com; </a:t>
            </a:r>
            <a:r>
              <a:rPr lang="en-US" sz="1000" dirty="0" err="1" smtClean="0">
                <a:solidFill>
                  <a:srgbClr val="02209E"/>
                </a:solidFill>
              </a:rPr>
              <a:t>someParms</a:t>
            </a:r>
            <a:r>
              <a:rPr lang="en-US" sz="1000" dirty="0" smtClean="0">
                <a:solidFill>
                  <a:srgbClr val="02209E"/>
                </a:solidFill>
              </a:rPr>
              <a:t>&gt;</a:t>
            </a:r>
          </a:p>
        </p:txBody>
      </p:sp>
      <p:cxnSp>
        <p:nvCxnSpPr>
          <p:cNvPr id="214" name="Straight Arrow Connector 213"/>
          <p:cNvCxnSpPr/>
          <p:nvPr/>
        </p:nvCxnSpPr>
        <p:spPr>
          <a:xfrm>
            <a:off x="1828800" y="3868579"/>
            <a:ext cx="2667000" cy="1588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Rectangle 214"/>
          <p:cNvSpPr/>
          <p:nvPr/>
        </p:nvSpPr>
        <p:spPr>
          <a:xfrm>
            <a:off x="2286000" y="3639979"/>
            <a:ext cx="119295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SIP/2.0 180 Ringing</a:t>
            </a:r>
            <a:endParaRPr lang="en-US" sz="1000" dirty="0"/>
          </a:p>
        </p:txBody>
      </p:sp>
      <p:cxnSp>
        <p:nvCxnSpPr>
          <p:cNvPr id="218" name="Straight Arrow Connector 217"/>
          <p:cNvCxnSpPr/>
          <p:nvPr/>
        </p:nvCxnSpPr>
        <p:spPr>
          <a:xfrm>
            <a:off x="1828800" y="5069364"/>
            <a:ext cx="2667000" cy="1588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Rectangle 227"/>
          <p:cNvSpPr/>
          <p:nvPr/>
        </p:nvSpPr>
        <p:spPr>
          <a:xfrm>
            <a:off x="2362200" y="4876800"/>
            <a:ext cx="9621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SIP/2.0 200 OK</a:t>
            </a:r>
            <a:endParaRPr lang="en-US" sz="1000" dirty="0"/>
          </a:p>
        </p:txBody>
      </p:sp>
      <p:cxnSp>
        <p:nvCxnSpPr>
          <p:cNvPr id="229" name="Straight Arrow Connector 228"/>
          <p:cNvCxnSpPr>
            <a:endCxn id="198" idx="1"/>
          </p:cNvCxnSpPr>
          <p:nvPr/>
        </p:nvCxnSpPr>
        <p:spPr>
          <a:xfrm>
            <a:off x="838200" y="6323012"/>
            <a:ext cx="2819400" cy="39688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Straight Arrow Connector 235"/>
          <p:cNvCxnSpPr/>
          <p:nvPr/>
        </p:nvCxnSpPr>
        <p:spPr>
          <a:xfrm>
            <a:off x="1828800" y="5410200"/>
            <a:ext cx="2667000" cy="1588"/>
          </a:xfrm>
          <a:prstGeom prst="straightConnector1">
            <a:avLst/>
          </a:prstGeom>
          <a:ln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TextBox 249"/>
          <p:cNvSpPr txBox="1"/>
          <p:nvPr/>
        </p:nvSpPr>
        <p:spPr>
          <a:xfrm>
            <a:off x="1219200" y="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dirty="0" smtClean="0">
                <a:solidFill>
                  <a:srgbClr val="02209E"/>
                </a:solidFill>
              </a:rPr>
              <a:t>IMS (shared line) </a:t>
            </a:r>
            <a:r>
              <a:rPr lang="en-US" sz="2400" dirty="0" err="1" smtClean="0">
                <a:solidFill>
                  <a:srgbClr val="02209E"/>
                </a:solidFill>
              </a:rPr>
              <a:t>Orig</a:t>
            </a:r>
            <a:r>
              <a:rPr lang="en-US" sz="2400" dirty="0" smtClean="0">
                <a:solidFill>
                  <a:srgbClr val="02209E"/>
                </a:solidFill>
              </a:rPr>
              <a:t> to Enterprise DN with </a:t>
            </a:r>
            <a:r>
              <a:rPr lang="en-US" sz="2400" dirty="0" err="1" smtClean="0">
                <a:solidFill>
                  <a:srgbClr val="02209E"/>
                </a:solidFill>
              </a:rPr>
              <a:t>SNR</a:t>
            </a:r>
            <a:r>
              <a:rPr lang="en-US" sz="2400" dirty="0" smtClean="0">
                <a:solidFill>
                  <a:srgbClr val="02209E"/>
                </a:solidFill>
              </a:rPr>
              <a:t>/Shared line </a:t>
            </a:r>
            <a:endParaRPr lang="en-US" sz="2400" dirty="0">
              <a:solidFill>
                <a:srgbClr val="02209E"/>
              </a:solidFill>
            </a:endParaRPr>
          </a:p>
        </p:txBody>
      </p:sp>
      <p:cxnSp>
        <p:nvCxnSpPr>
          <p:cNvPr id="256" name="Straight Arrow Connector 255"/>
          <p:cNvCxnSpPr/>
          <p:nvPr/>
        </p:nvCxnSpPr>
        <p:spPr>
          <a:xfrm>
            <a:off x="838200" y="5334000"/>
            <a:ext cx="990600" cy="1588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2" name="Rectangle 261"/>
          <p:cNvSpPr/>
          <p:nvPr/>
        </p:nvSpPr>
        <p:spPr>
          <a:xfrm>
            <a:off x="1981200" y="5181600"/>
            <a:ext cx="762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ACK</a:t>
            </a:r>
          </a:p>
        </p:txBody>
      </p:sp>
      <p:cxnSp>
        <p:nvCxnSpPr>
          <p:cNvPr id="190" name="Straight Arrow Connector 189"/>
          <p:cNvCxnSpPr/>
          <p:nvPr/>
        </p:nvCxnSpPr>
        <p:spPr>
          <a:xfrm>
            <a:off x="457200" y="6400800"/>
            <a:ext cx="3276600" cy="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 rot="5400000">
            <a:off x="-2170906" y="39235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Rectangle 197"/>
          <p:cNvSpPr/>
          <p:nvPr/>
        </p:nvSpPr>
        <p:spPr>
          <a:xfrm>
            <a:off x="3657600" y="62484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1" name="Straight Arrow Connector 200"/>
          <p:cNvCxnSpPr/>
          <p:nvPr/>
        </p:nvCxnSpPr>
        <p:spPr>
          <a:xfrm>
            <a:off x="1828800" y="3200400"/>
            <a:ext cx="2667000" cy="1588"/>
          </a:xfrm>
          <a:prstGeom prst="straightConnector1">
            <a:avLst/>
          </a:prstGeom>
          <a:ln w="28575" cap="flat" cmpd="sng" algn="ctr">
            <a:solidFill>
              <a:srgbClr val="669900"/>
            </a:solidFill>
            <a:prstDash val="solid"/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Rectangle 203"/>
          <p:cNvSpPr/>
          <p:nvPr/>
        </p:nvSpPr>
        <p:spPr>
          <a:xfrm>
            <a:off x="1905000" y="2513012"/>
            <a:ext cx="3276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(B) INVITE </a:t>
            </a:r>
            <a:r>
              <a:rPr lang="en-US" sz="1000" dirty="0" smtClean="0">
                <a:hlinkClick r:id="rId7"/>
              </a:rPr>
              <a:t>sip:+12142221001@SP.com</a:t>
            </a:r>
            <a:endParaRPr lang="en-US" sz="1000" dirty="0" smtClean="0"/>
          </a:p>
          <a:p>
            <a:r>
              <a:rPr lang="en-US" sz="1000" dirty="0" smtClean="0"/>
              <a:t>P-Asserted Identity: “Alice” </a:t>
            </a:r>
            <a:r>
              <a:rPr lang="en-US" sz="1000" dirty="0" smtClean="0">
                <a:hlinkClick r:id="rId8"/>
              </a:rPr>
              <a:t>sip:2142221000@SP.com</a:t>
            </a:r>
            <a:endParaRPr lang="en-US" sz="1000" dirty="0" smtClean="0"/>
          </a:p>
          <a:p>
            <a:r>
              <a:rPr lang="en-US" sz="1000" dirty="0" smtClean="0"/>
              <a:t>Route: &lt;</a:t>
            </a:r>
            <a:r>
              <a:rPr lang="en-US" sz="1000" dirty="0" smtClean="0">
                <a:hlinkClick r:id="rId9"/>
              </a:rPr>
              <a:t>sip:scscf1@SP.com</a:t>
            </a:r>
            <a:r>
              <a:rPr lang="en-US" sz="1000" dirty="0" smtClean="0"/>
              <a:t>; </a:t>
            </a:r>
            <a:r>
              <a:rPr lang="en-US" sz="1000" dirty="0" err="1" smtClean="0"/>
              <a:t>someParms</a:t>
            </a:r>
            <a:r>
              <a:rPr lang="en-US" sz="1000" dirty="0" smtClean="0"/>
              <a:t>&gt;</a:t>
            </a:r>
          </a:p>
          <a:p>
            <a:r>
              <a:rPr lang="en-US" sz="1000" dirty="0" smtClean="0"/>
              <a:t>History-Info: 9725551001, reason=SNR</a:t>
            </a:r>
          </a:p>
        </p:txBody>
      </p:sp>
      <p:pic>
        <p:nvPicPr>
          <p:cNvPr id="216" name="Picture 5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4800" y="990600"/>
            <a:ext cx="16171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20" name="Picture 5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2000" y="990600"/>
            <a:ext cx="16171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25" name="Rectangle 224"/>
          <p:cNvSpPr/>
          <p:nvPr/>
        </p:nvSpPr>
        <p:spPr>
          <a:xfrm>
            <a:off x="0" y="609600"/>
            <a:ext cx="91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/>
              <a:t>2142221001</a:t>
            </a:r>
          </a:p>
        </p:txBody>
      </p:sp>
      <p:cxnSp>
        <p:nvCxnSpPr>
          <p:cNvPr id="239" name="Straight Arrow Connector 238"/>
          <p:cNvCxnSpPr/>
          <p:nvPr/>
        </p:nvCxnSpPr>
        <p:spPr>
          <a:xfrm>
            <a:off x="1828800" y="4859179"/>
            <a:ext cx="2667000" cy="1588"/>
          </a:xfrm>
          <a:prstGeom prst="straightConnector1">
            <a:avLst/>
          </a:prstGeom>
          <a:ln w="28575" cap="flat" cmpd="sng" algn="ctr">
            <a:solidFill>
              <a:srgbClr val="6699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Rectangle 239"/>
          <p:cNvSpPr/>
          <p:nvPr/>
        </p:nvSpPr>
        <p:spPr>
          <a:xfrm>
            <a:off x="2514600" y="4630579"/>
            <a:ext cx="9621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SIP/2.0 200 OK</a:t>
            </a:r>
            <a:endParaRPr lang="en-US" sz="1000" dirty="0"/>
          </a:p>
        </p:txBody>
      </p:sp>
      <p:cxnSp>
        <p:nvCxnSpPr>
          <p:cNvPr id="242" name="Straight Arrow Connector 241"/>
          <p:cNvCxnSpPr/>
          <p:nvPr/>
        </p:nvCxnSpPr>
        <p:spPr>
          <a:xfrm>
            <a:off x="1828800" y="5638800"/>
            <a:ext cx="2667000" cy="1588"/>
          </a:xfrm>
          <a:prstGeom prst="straightConnector1">
            <a:avLst/>
          </a:prstGeom>
          <a:ln w="28575" cap="flat" cmpd="sng" algn="ctr">
            <a:solidFill>
              <a:srgbClr val="669900"/>
            </a:solidFill>
            <a:prstDash val="solid"/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Straight Arrow Connector 243"/>
          <p:cNvCxnSpPr/>
          <p:nvPr/>
        </p:nvCxnSpPr>
        <p:spPr>
          <a:xfrm>
            <a:off x="457200" y="5791200"/>
            <a:ext cx="1371600" cy="1588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1202" descr="man_mtbz_char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6000"/>
          </a:blip>
          <a:srcRect/>
          <a:stretch>
            <a:fillRect/>
          </a:stretch>
        </p:blipFill>
        <p:spPr bwMode="auto">
          <a:xfrm>
            <a:off x="5410200" y="990600"/>
            <a:ext cx="437429" cy="321469"/>
          </a:xfrm>
          <a:prstGeom prst="rect">
            <a:avLst/>
          </a:prstGeom>
          <a:noFill/>
        </p:spPr>
      </p:pic>
      <p:sp>
        <p:nvSpPr>
          <p:cNvPr id="63" name="Rectangle 62"/>
          <p:cNvSpPr/>
          <p:nvPr/>
        </p:nvSpPr>
        <p:spPr>
          <a:xfrm>
            <a:off x="5334000" y="761206"/>
            <a:ext cx="91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solidFill>
                  <a:srgbClr val="02209E"/>
                </a:solidFill>
              </a:rPr>
              <a:t>5551001</a:t>
            </a:r>
          </a:p>
        </p:txBody>
      </p:sp>
      <p:sp>
        <p:nvSpPr>
          <p:cNvPr id="65" name="Text Box 40"/>
          <p:cNvSpPr txBox="1">
            <a:spLocks noChangeArrowheads="1"/>
          </p:cNvSpPr>
          <p:nvPr/>
        </p:nvSpPr>
        <p:spPr bwMode="auto">
          <a:xfrm>
            <a:off x="6189534" y="1828800"/>
            <a:ext cx="897066" cy="359923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82124" tIns="41061" rIns="82124" bIns="41061">
            <a:prstTxWarp prst="textNoShape">
              <a:avLst/>
            </a:prstTxWarp>
            <a:spAutoFit/>
          </a:bodyPr>
          <a:lstStyle/>
          <a:p>
            <a:pPr defTabSz="814388"/>
            <a:r>
              <a:rPr lang="en-US" sz="900" b="1" dirty="0" smtClean="0">
                <a:solidFill>
                  <a:schemeClr val="accent3">
                    <a:lumMod val="10000"/>
                  </a:schemeClr>
                </a:solidFill>
              </a:rPr>
              <a:t>Shared-Desk </a:t>
            </a:r>
          </a:p>
          <a:p>
            <a:pPr defTabSz="814388"/>
            <a:r>
              <a:rPr lang="en-US" sz="900" b="1" dirty="0" err="1" smtClean="0">
                <a:solidFill>
                  <a:schemeClr val="accent3">
                    <a:lumMod val="10000"/>
                  </a:schemeClr>
                </a:solidFill>
              </a:rPr>
              <a:t>remoteInUse</a:t>
            </a:r>
            <a:endParaRPr lang="en-US" sz="900" b="1" dirty="0">
              <a:solidFill>
                <a:schemeClr val="accent3">
                  <a:lumMod val="10000"/>
                </a:schemeClr>
              </a:solidFill>
            </a:endParaRPr>
          </a:p>
        </p:txBody>
      </p:sp>
      <p:pic>
        <p:nvPicPr>
          <p:cNvPr id="67" name="Picture 1202" descr="man_mtbz_char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6000"/>
          </a:blip>
          <a:srcRect/>
          <a:stretch>
            <a:fillRect/>
          </a:stretch>
        </p:blipFill>
        <p:spPr bwMode="auto">
          <a:xfrm>
            <a:off x="6218435" y="991394"/>
            <a:ext cx="437429" cy="321469"/>
          </a:xfrm>
          <a:prstGeom prst="rect">
            <a:avLst/>
          </a:prstGeom>
          <a:noFill/>
        </p:spPr>
      </p:pic>
      <p:sp>
        <p:nvSpPr>
          <p:cNvPr id="68" name="Rectangle 67"/>
          <p:cNvSpPr/>
          <p:nvPr/>
        </p:nvSpPr>
        <p:spPr>
          <a:xfrm>
            <a:off x="6096000" y="762000"/>
            <a:ext cx="163016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solidFill>
                  <a:srgbClr val="02209E"/>
                </a:solidFill>
              </a:rPr>
              <a:t>Shared-desk 5551000</a:t>
            </a:r>
          </a:p>
        </p:txBody>
      </p:sp>
      <p:cxnSp>
        <p:nvCxnSpPr>
          <p:cNvPr id="69" name="Straight Connector 68"/>
          <p:cNvCxnSpPr/>
          <p:nvPr/>
        </p:nvCxnSpPr>
        <p:spPr>
          <a:xfrm rot="5400000">
            <a:off x="3848894" y="3999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>
            <a:off x="2934494" y="3999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/>
          <p:cNvSpPr/>
          <p:nvPr/>
        </p:nvSpPr>
        <p:spPr>
          <a:xfrm>
            <a:off x="5715000" y="6019800"/>
            <a:ext cx="1846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1000" dirty="0" smtClean="0">
              <a:solidFill>
                <a:srgbClr val="02209E"/>
              </a:solidFill>
            </a:endParaRPr>
          </a:p>
        </p:txBody>
      </p:sp>
      <p:cxnSp>
        <p:nvCxnSpPr>
          <p:cNvPr id="73" name="Straight Connector 72"/>
          <p:cNvCxnSpPr>
            <a:endCxn id="65" idx="1"/>
          </p:cNvCxnSpPr>
          <p:nvPr/>
        </p:nvCxnSpPr>
        <p:spPr>
          <a:xfrm flipV="1">
            <a:off x="4495800" y="2008762"/>
            <a:ext cx="1693734" cy="124838"/>
          </a:xfrm>
          <a:prstGeom prst="line">
            <a:avLst/>
          </a:prstGeom>
          <a:ln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4495800" y="2438400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4343400" y="2209800"/>
            <a:ext cx="2514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INVITE </a:t>
            </a:r>
            <a:r>
              <a:rPr lang="en-US" sz="1000" dirty="0" err="1" smtClean="0">
                <a:solidFill>
                  <a:srgbClr val="02209E"/>
                </a:solidFill>
              </a:rPr>
              <a:t>sip:5551001@10.89.75.101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85" name="Rounded Rectangular Callout 84"/>
          <p:cNvSpPr/>
          <p:nvPr/>
        </p:nvSpPr>
        <p:spPr>
          <a:xfrm>
            <a:off x="6705600" y="1143000"/>
            <a:ext cx="1828800" cy="533400"/>
          </a:xfrm>
          <a:prstGeom prst="wedgeRoundRectCallout">
            <a:avLst>
              <a:gd name="adj1" fmla="val -163578"/>
              <a:gd name="adj2" fmla="val 125870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 smtClean="0">
                <a:solidFill>
                  <a:srgbClr val="02209E"/>
                </a:solidFill>
              </a:rPr>
              <a:t>Provide origination features</a:t>
            </a:r>
            <a:r>
              <a:rPr lang="en-US" sz="1000" dirty="0">
                <a:solidFill>
                  <a:srgbClr val="02209E"/>
                </a:solidFill>
              </a:rPr>
              <a:t> </a:t>
            </a:r>
            <a:r>
              <a:rPr lang="en-US" sz="1000" dirty="0" smtClean="0">
                <a:solidFill>
                  <a:srgbClr val="02209E"/>
                </a:solidFill>
              </a:rPr>
              <a:t>– remote in use, etc.</a:t>
            </a:r>
          </a:p>
        </p:txBody>
      </p:sp>
      <p:sp>
        <p:nvSpPr>
          <p:cNvPr id="86" name="Rounded Rectangular Callout 85"/>
          <p:cNvSpPr/>
          <p:nvPr/>
        </p:nvSpPr>
        <p:spPr>
          <a:xfrm>
            <a:off x="7315200" y="2133600"/>
            <a:ext cx="1828800" cy="685800"/>
          </a:xfrm>
          <a:prstGeom prst="wedgeRoundRectCallout">
            <a:avLst>
              <a:gd name="adj1" fmla="val -200653"/>
              <a:gd name="adj2" fmla="val 79465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 smtClean="0">
                <a:solidFill>
                  <a:srgbClr val="02209E"/>
                </a:solidFill>
              </a:rPr>
              <a:t>SNR to terminating S-CSCF</a:t>
            </a:r>
          </a:p>
          <a:p>
            <a:r>
              <a:rPr lang="en-US" sz="1000" dirty="0" smtClean="0">
                <a:solidFill>
                  <a:srgbClr val="02209E"/>
                </a:solidFill>
              </a:rPr>
              <a:t>Indicating  </a:t>
            </a:r>
            <a:r>
              <a:rPr lang="en-US" sz="1000" dirty="0" err="1" smtClean="0">
                <a:solidFill>
                  <a:srgbClr val="02209E"/>
                </a:solidFill>
              </a:rPr>
              <a:t>terminaiting</a:t>
            </a:r>
            <a:r>
              <a:rPr lang="en-US" sz="1000" dirty="0" smtClean="0">
                <a:solidFill>
                  <a:srgbClr val="02209E"/>
                </a:solidFill>
              </a:rPr>
              <a:t> features are done</a:t>
            </a:r>
          </a:p>
          <a:p>
            <a:pPr algn="ctr"/>
            <a:endParaRPr lang="en-US" sz="1000" dirty="0">
              <a:solidFill>
                <a:srgbClr val="02209E"/>
              </a:solidFill>
            </a:endParaRPr>
          </a:p>
        </p:txBody>
      </p:sp>
      <p:cxnSp>
        <p:nvCxnSpPr>
          <p:cNvPr id="89" name="Straight Arrow Connector 88"/>
          <p:cNvCxnSpPr/>
          <p:nvPr/>
        </p:nvCxnSpPr>
        <p:spPr>
          <a:xfrm rot="10800000">
            <a:off x="457200" y="3792379"/>
            <a:ext cx="1371600" cy="1588"/>
          </a:xfrm>
          <a:prstGeom prst="straightConnector1">
            <a:avLst/>
          </a:prstGeom>
          <a:ln>
            <a:solidFill>
              <a:srgbClr val="6699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rot="10800000">
            <a:off x="4495800" y="3563779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3" name="Rectangle 92"/>
          <p:cNvSpPr/>
          <p:nvPr/>
        </p:nvSpPr>
        <p:spPr>
          <a:xfrm>
            <a:off x="4572000" y="3335179"/>
            <a:ext cx="119295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SIP/2.0 180 Ringing</a:t>
            </a:r>
            <a:endParaRPr lang="en-US" sz="1000" dirty="0"/>
          </a:p>
        </p:txBody>
      </p:sp>
      <p:sp>
        <p:nvSpPr>
          <p:cNvPr id="96" name="Rectangle 95"/>
          <p:cNvSpPr/>
          <p:nvPr/>
        </p:nvSpPr>
        <p:spPr>
          <a:xfrm>
            <a:off x="914400" y="3563779"/>
            <a:ext cx="5979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INVITE</a:t>
            </a:r>
            <a:endParaRPr lang="en-US" sz="1000" dirty="0"/>
          </a:p>
        </p:txBody>
      </p:sp>
      <p:cxnSp>
        <p:nvCxnSpPr>
          <p:cNvPr id="97" name="Straight Arrow Connector 96"/>
          <p:cNvCxnSpPr/>
          <p:nvPr/>
        </p:nvCxnSpPr>
        <p:spPr>
          <a:xfrm>
            <a:off x="1828800" y="4325779"/>
            <a:ext cx="2667000" cy="1588"/>
          </a:xfrm>
          <a:prstGeom prst="straightConnector1">
            <a:avLst/>
          </a:prstGeom>
          <a:ln w="28575" cap="flat" cmpd="sng" algn="ctr">
            <a:solidFill>
              <a:srgbClr val="6699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8"/>
          <p:cNvSpPr/>
          <p:nvPr/>
        </p:nvSpPr>
        <p:spPr>
          <a:xfrm>
            <a:off x="2438400" y="4079558"/>
            <a:ext cx="119295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SIP/2.0 180 Ringing</a:t>
            </a:r>
            <a:endParaRPr lang="en-US" sz="1000" dirty="0"/>
          </a:p>
        </p:txBody>
      </p:sp>
      <p:cxnSp>
        <p:nvCxnSpPr>
          <p:cNvPr id="100" name="Straight Arrow Connector 99"/>
          <p:cNvCxnSpPr/>
          <p:nvPr/>
        </p:nvCxnSpPr>
        <p:spPr>
          <a:xfrm rot="10800000">
            <a:off x="457200" y="4247991"/>
            <a:ext cx="1371600" cy="1588"/>
          </a:xfrm>
          <a:prstGeom prst="straightConnector1">
            <a:avLst/>
          </a:prstGeom>
          <a:ln>
            <a:solidFill>
              <a:srgbClr val="6699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457200" y="4038600"/>
            <a:ext cx="119295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SIP/2.0 180 Ringing</a:t>
            </a:r>
            <a:endParaRPr lang="en-US" sz="1000" dirty="0"/>
          </a:p>
        </p:txBody>
      </p:sp>
      <p:cxnSp>
        <p:nvCxnSpPr>
          <p:cNvPr id="103" name="Straight Arrow Connector 102"/>
          <p:cNvCxnSpPr/>
          <p:nvPr/>
        </p:nvCxnSpPr>
        <p:spPr>
          <a:xfrm rot="10800000">
            <a:off x="457200" y="4763770"/>
            <a:ext cx="1371600" cy="1588"/>
          </a:xfrm>
          <a:prstGeom prst="straightConnector1">
            <a:avLst/>
          </a:prstGeom>
          <a:ln>
            <a:solidFill>
              <a:srgbClr val="6699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Rectangle 103"/>
          <p:cNvSpPr/>
          <p:nvPr/>
        </p:nvSpPr>
        <p:spPr>
          <a:xfrm>
            <a:off x="457200" y="4536758"/>
            <a:ext cx="10823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SIP/2.0 200 OK</a:t>
            </a:r>
            <a:endParaRPr lang="en-US" sz="1000" dirty="0"/>
          </a:p>
        </p:txBody>
      </p:sp>
      <p:cxnSp>
        <p:nvCxnSpPr>
          <p:cNvPr id="107" name="Straight Arrow Connector 106"/>
          <p:cNvCxnSpPr/>
          <p:nvPr/>
        </p:nvCxnSpPr>
        <p:spPr>
          <a:xfrm>
            <a:off x="838200" y="4017076"/>
            <a:ext cx="990600" cy="1588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/>
          <p:cNvSpPr/>
          <p:nvPr/>
        </p:nvSpPr>
        <p:spPr>
          <a:xfrm>
            <a:off x="842921" y="3810000"/>
            <a:ext cx="119295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SIP/2.0 180 Ringing</a:t>
            </a:r>
            <a:endParaRPr lang="en-US" sz="1000" dirty="0"/>
          </a:p>
        </p:txBody>
      </p:sp>
      <p:sp>
        <p:nvSpPr>
          <p:cNvPr id="109" name="Rectangle 108"/>
          <p:cNvSpPr/>
          <p:nvPr/>
        </p:nvSpPr>
        <p:spPr>
          <a:xfrm>
            <a:off x="822652" y="5105400"/>
            <a:ext cx="10823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SIP/2.0 200 OK</a:t>
            </a:r>
            <a:endParaRPr lang="en-US" sz="1000" dirty="0"/>
          </a:p>
        </p:txBody>
      </p:sp>
      <p:sp>
        <p:nvSpPr>
          <p:cNvPr id="110" name="Rectangle 109"/>
          <p:cNvSpPr/>
          <p:nvPr/>
        </p:nvSpPr>
        <p:spPr>
          <a:xfrm>
            <a:off x="2133600" y="5410200"/>
            <a:ext cx="762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ACK</a:t>
            </a:r>
          </a:p>
        </p:txBody>
      </p:sp>
      <p:cxnSp>
        <p:nvCxnSpPr>
          <p:cNvPr id="111" name="Straight Arrow Connector 110"/>
          <p:cNvCxnSpPr/>
          <p:nvPr/>
        </p:nvCxnSpPr>
        <p:spPr>
          <a:xfrm>
            <a:off x="4495800" y="5029200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Rectangle 111"/>
          <p:cNvSpPr/>
          <p:nvPr/>
        </p:nvSpPr>
        <p:spPr>
          <a:xfrm>
            <a:off x="4495800" y="4800600"/>
            <a:ext cx="7104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CANCEL</a:t>
            </a:r>
            <a:endParaRPr lang="en-US" sz="1000" dirty="0"/>
          </a:p>
        </p:txBody>
      </p:sp>
      <p:cxnSp>
        <p:nvCxnSpPr>
          <p:cNvPr id="113" name="Straight Arrow Connector 112"/>
          <p:cNvCxnSpPr/>
          <p:nvPr/>
        </p:nvCxnSpPr>
        <p:spPr>
          <a:xfrm>
            <a:off x="838200" y="5544979"/>
            <a:ext cx="990600" cy="1588"/>
          </a:xfrm>
          <a:prstGeom prst="straightConnector1">
            <a:avLst/>
          </a:prstGeom>
          <a:ln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Rectangle 113"/>
          <p:cNvSpPr/>
          <p:nvPr/>
        </p:nvSpPr>
        <p:spPr>
          <a:xfrm>
            <a:off x="762000" y="5316379"/>
            <a:ext cx="4539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ACK</a:t>
            </a:r>
            <a:endParaRPr lang="en-US" sz="1000" dirty="0"/>
          </a:p>
        </p:txBody>
      </p:sp>
      <p:sp>
        <p:nvSpPr>
          <p:cNvPr id="115" name="Rectangle 114"/>
          <p:cNvSpPr/>
          <p:nvPr/>
        </p:nvSpPr>
        <p:spPr>
          <a:xfrm>
            <a:off x="914400" y="5621179"/>
            <a:ext cx="4539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ACK</a:t>
            </a:r>
            <a:endParaRPr lang="en-US" sz="1000" dirty="0"/>
          </a:p>
        </p:txBody>
      </p:sp>
      <p:cxnSp>
        <p:nvCxnSpPr>
          <p:cNvPr id="116" name="Straight Connector 115"/>
          <p:cNvCxnSpPr/>
          <p:nvPr/>
        </p:nvCxnSpPr>
        <p:spPr>
          <a:xfrm rot="5400000">
            <a:off x="1104105" y="40759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ectangle 43"/>
          <p:cNvSpPr>
            <a:spLocks noChangeArrowheads="1"/>
          </p:cNvSpPr>
          <p:nvPr/>
        </p:nvSpPr>
        <p:spPr bwMode="auto">
          <a:xfrm>
            <a:off x="3505200" y="1066800"/>
            <a:ext cx="533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800" dirty="0" err="1" smtClean="0">
                <a:solidFill>
                  <a:srgbClr val="02209E"/>
                </a:solidFill>
                <a:cs typeface="Arial" pitchFamily="34" charset="0"/>
              </a:rPr>
              <a:t>IBCF</a:t>
            </a:r>
            <a:endParaRPr lang="en-US" sz="800" dirty="0">
              <a:solidFill>
                <a:srgbClr val="02209E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1 -0.05087 L -0.83298 -0.638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" y="-2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1 -0.05087 L -0.83298 -0.6386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" y="-2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0" y="762000"/>
            <a:ext cx="41229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err="1" smtClean="0">
                <a:latin typeface="Arial" charset="0"/>
                <a:ea typeface="MS PGothic" charset="0"/>
                <a:cs typeface="MS PGothic" charset="0"/>
              </a:rPr>
              <a:t>IMS</a:t>
            </a:r>
            <a:endParaRPr lang="en-US" sz="1000" b="1" dirty="0">
              <a:latin typeface="Arial" charset="0"/>
              <a:ea typeface="MS PGothic" charset="0"/>
              <a:cs typeface="MS PGothic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295400" y="989806"/>
            <a:ext cx="970280" cy="457200"/>
            <a:chOff x="934720" y="1447800"/>
            <a:chExt cx="2169160" cy="825500"/>
          </a:xfrm>
        </p:grpSpPr>
        <p:sp>
          <p:nvSpPr>
            <p:cNvPr id="2" name="AutoShape 40"/>
            <p:cNvSpPr>
              <a:spLocks noChangeArrowheads="1"/>
            </p:cNvSpPr>
            <p:nvPr/>
          </p:nvSpPr>
          <p:spPr bwMode="auto">
            <a:xfrm>
              <a:off x="934720" y="1447800"/>
              <a:ext cx="457200" cy="508000"/>
            </a:xfrm>
            <a:prstGeom prst="can">
              <a:avLst>
                <a:gd name="adj" fmla="val 2777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>
                  <a:solidFill>
                    <a:srgbClr val="000000"/>
                  </a:solidFill>
                  <a:cs typeface="Arial" pitchFamily="34" charset="0"/>
                </a:rPr>
                <a:t>HSS</a:t>
              </a:r>
            </a:p>
          </p:txBody>
        </p:sp>
        <p:sp>
          <p:nvSpPr>
            <p:cNvPr id="3" name="Rectangle 43"/>
            <p:cNvSpPr>
              <a:spLocks noChangeArrowheads="1"/>
            </p:cNvSpPr>
            <p:nvPr/>
          </p:nvSpPr>
          <p:spPr bwMode="auto">
            <a:xfrm>
              <a:off x="1828800" y="15240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00000"/>
                  </a:solidFill>
                  <a:cs typeface="Arial" pitchFamily="34" charset="0"/>
                </a:rPr>
                <a:t>S-CSCF</a:t>
              </a:r>
              <a:endParaRPr lang="en-US" sz="800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" name="Rectangle 43"/>
            <p:cNvSpPr>
              <a:spLocks noChangeArrowheads="1"/>
            </p:cNvSpPr>
            <p:nvPr/>
          </p:nvSpPr>
          <p:spPr bwMode="auto">
            <a:xfrm>
              <a:off x="1371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00000"/>
                  </a:solidFill>
                  <a:cs typeface="Arial" pitchFamily="34" charset="0"/>
                </a:rPr>
                <a:t>P-CSCF</a:t>
              </a:r>
              <a:endParaRPr lang="en-US" sz="800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  <p:cxnSp>
          <p:nvCxnSpPr>
            <p:cNvPr id="6" name="Straight Connector 5"/>
            <p:cNvCxnSpPr>
              <a:stCxn id="3" idx="2"/>
              <a:endCxn id="7" idx="0"/>
            </p:cNvCxnSpPr>
            <p:nvPr/>
          </p:nvCxnSpPr>
          <p:spPr bwMode="auto">
            <a:xfrm rot="16200000" flipH="1">
              <a:off x="2383790" y="1555750"/>
              <a:ext cx="165100" cy="6858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Rectangle 43"/>
            <p:cNvSpPr>
              <a:spLocks noChangeArrowheads="1"/>
            </p:cNvSpPr>
            <p:nvPr/>
          </p:nvSpPr>
          <p:spPr bwMode="auto">
            <a:xfrm>
              <a:off x="2514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00000"/>
                  </a:solidFill>
                  <a:cs typeface="Arial" pitchFamily="34" charset="0"/>
                </a:rPr>
                <a:t>I-</a:t>
              </a:r>
              <a:r>
                <a:rPr lang="en-US" sz="800" dirty="0" err="1" smtClean="0">
                  <a:solidFill>
                    <a:srgbClr val="000000"/>
                  </a:solidFill>
                  <a:cs typeface="Arial" pitchFamily="34" charset="0"/>
                </a:rPr>
                <a:t>CSCF</a:t>
              </a:r>
              <a:endParaRPr lang="en-US" sz="800" dirty="0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cxnSp>
          <p:nvCxnSpPr>
            <p:cNvPr id="8" name="Straight Connector 7"/>
            <p:cNvCxnSpPr>
              <a:endCxn id="5" idx="0"/>
            </p:cNvCxnSpPr>
            <p:nvPr/>
          </p:nvCxnSpPr>
          <p:spPr bwMode="auto">
            <a:xfrm rot="10800000" flipV="1">
              <a:off x="1666240" y="1828800"/>
              <a:ext cx="467360" cy="1524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>
              <a:endCxn id="7" idx="1"/>
            </p:cNvCxnSpPr>
            <p:nvPr/>
          </p:nvCxnSpPr>
          <p:spPr bwMode="auto">
            <a:xfrm flipV="1">
              <a:off x="1905000" y="2127250"/>
              <a:ext cx="609600" cy="635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066800"/>
            <a:ext cx="834668" cy="26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1" name="Straight Connector 190"/>
          <p:cNvCxnSpPr/>
          <p:nvPr/>
        </p:nvCxnSpPr>
        <p:spPr>
          <a:xfrm rot="5400000">
            <a:off x="-1790700" y="40759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/>
          <p:cNvCxnSpPr/>
          <p:nvPr/>
        </p:nvCxnSpPr>
        <p:spPr>
          <a:xfrm rot="5400000">
            <a:off x="-799306" y="4075112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 rot="5400000">
            <a:off x="1867694" y="4075112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Arrow Connector 201"/>
          <p:cNvCxnSpPr/>
          <p:nvPr/>
        </p:nvCxnSpPr>
        <p:spPr>
          <a:xfrm>
            <a:off x="1828800" y="2438400"/>
            <a:ext cx="2667000" cy="1588"/>
          </a:xfrm>
          <a:prstGeom prst="straightConnector1">
            <a:avLst/>
          </a:prstGeom>
          <a:ln w="28575" cap="flat" cmpd="sng" algn="ctr">
            <a:solidFill>
              <a:srgbClr val="669900"/>
            </a:solidFill>
            <a:prstDash val="solid"/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Rectangle 205"/>
          <p:cNvSpPr/>
          <p:nvPr/>
        </p:nvSpPr>
        <p:spPr>
          <a:xfrm>
            <a:off x="609600" y="761206"/>
            <a:ext cx="91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/>
              <a:t>2142221000</a:t>
            </a:r>
          </a:p>
        </p:txBody>
      </p:sp>
      <p:sp>
        <p:nvSpPr>
          <p:cNvPr id="207" name="Rectangle 206"/>
          <p:cNvSpPr/>
          <p:nvPr/>
        </p:nvSpPr>
        <p:spPr>
          <a:xfrm>
            <a:off x="4324442" y="813059"/>
            <a:ext cx="36260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smtClean="0">
                <a:latin typeface="Arial" charset="0"/>
                <a:ea typeface="MS PGothic" charset="0"/>
                <a:cs typeface="MS PGothic" charset="0"/>
              </a:rPr>
              <a:t>AS</a:t>
            </a:r>
            <a:endParaRPr lang="en-US" sz="1000" b="1" dirty="0">
              <a:latin typeface="Arial" charset="0"/>
              <a:ea typeface="MS PGothic" charset="0"/>
              <a:cs typeface="MS PGothic" charset="0"/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1752600" y="2057400"/>
            <a:ext cx="3810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AutoNum type="alphaUcParenBoth"/>
            </a:pPr>
            <a:r>
              <a:rPr lang="en-US" sz="1000" dirty="0" smtClean="0">
                <a:solidFill>
                  <a:srgbClr val="02209E"/>
                </a:solidFill>
              </a:rPr>
              <a:t>INVITE </a:t>
            </a:r>
            <a:r>
              <a:rPr lang="en-US" sz="1000" dirty="0" smtClean="0">
                <a:solidFill>
                  <a:srgbClr val="02209E"/>
                </a:solidFill>
                <a:hlinkClick r:id="rId4"/>
              </a:rPr>
              <a:t>sip:+</a:t>
            </a:r>
            <a:r>
              <a:rPr lang="en-US" sz="1000" dirty="0" smtClean="0">
                <a:solidFill>
                  <a:srgbClr val="02209E"/>
                </a:solidFill>
                <a:hlinkClick r:id="rId4"/>
              </a:rPr>
              <a:t>19725551001@SP.com</a:t>
            </a:r>
            <a:endParaRPr lang="en-US" sz="1000" dirty="0" smtClean="0">
              <a:solidFill>
                <a:srgbClr val="02209E"/>
              </a:solidFill>
            </a:endParaRPr>
          </a:p>
        </p:txBody>
      </p:sp>
      <p:sp>
        <p:nvSpPr>
          <p:cNvPr id="250" name="TextBox 249"/>
          <p:cNvSpPr txBox="1"/>
          <p:nvPr/>
        </p:nvSpPr>
        <p:spPr>
          <a:xfrm>
            <a:off x="1219200" y="0"/>
            <a:ext cx="7086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dirty="0" smtClean="0">
                <a:solidFill>
                  <a:srgbClr val="02209E"/>
                </a:solidFill>
              </a:rPr>
              <a:t>Call move – Desk </a:t>
            </a:r>
            <a:r>
              <a:rPr lang="en-US" sz="2400" dirty="0" smtClean="0">
                <a:solidFill>
                  <a:srgbClr val="02209E"/>
                </a:solidFill>
              </a:rPr>
              <a:t>to mobile</a:t>
            </a:r>
            <a:endParaRPr lang="en-US" sz="2400" dirty="0">
              <a:solidFill>
                <a:srgbClr val="02209E"/>
              </a:solidFill>
            </a:endParaRPr>
          </a:p>
        </p:txBody>
      </p:sp>
      <p:cxnSp>
        <p:nvCxnSpPr>
          <p:cNvPr id="190" name="Straight Arrow Connector 189"/>
          <p:cNvCxnSpPr/>
          <p:nvPr/>
        </p:nvCxnSpPr>
        <p:spPr>
          <a:xfrm>
            <a:off x="457200" y="5486400"/>
            <a:ext cx="6019800" cy="1588"/>
          </a:xfrm>
          <a:prstGeom prst="straightConnector1">
            <a:avLst/>
          </a:prstGeom>
          <a:ln w="25400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 rot="5400000">
            <a:off x="-2170906" y="39235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6" name="Picture 5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990600"/>
            <a:ext cx="16171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20" name="Picture 5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990600"/>
            <a:ext cx="16171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25" name="Rectangle 224"/>
          <p:cNvSpPr/>
          <p:nvPr/>
        </p:nvSpPr>
        <p:spPr>
          <a:xfrm>
            <a:off x="0" y="609600"/>
            <a:ext cx="91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/>
              <a:t>2142221001</a:t>
            </a:r>
          </a:p>
        </p:txBody>
      </p:sp>
      <p:cxnSp>
        <p:nvCxnSpPr>
          <p:cNvPr id="239" name="Straight Arrow Connector 238"/>
          <p:cNvCxnSpPr/>
          <p:nvPr/>
        </p:nvCxnSpPr>
        <p:spPr>
          <a:xfrm>
            <a:off x="1828800" y="3370421"/>
            <a:ext cx="2667000" cy="1588"/>
          </a:xfrm>
          <a:prstGeom prst="straightConnector1">
            <a:avLst/>
          </a:prstGeom>
          <a:ln w="28575" cap="flat" cmpd="sng" algn="ctr">
            <a:solidFill>
              <a:srgbClr val="6699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Rectangle 239"/>
          <p:cNvSpPr/>
          <p:nvPr/>
        </p:nvSpPr>
        <p:spPr>
          <a:xfrm>
            <a:off x="2514600" y="3141821"/>
            <a:ext cx="96212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SIP/2.0 200 OK</a:t>
            </a:r>
            <a:endParaRPr lang="en-US" sz="1000" dirty="0"/>
          </a:p>
        </p:txBody>
      </p:sp>
      <p:cxnSp>
        <p:nvCxnSpPr>
          <p:cNvPr id="242" name="Straight Arrow Connector 241"/>
          <p:cNvCxnSpPr/>
          <p:nvPr/>
        </p:nvCxnSpPr>
        <p:spPr>
          <a:xfrm>
            <a:off x="1828800" y="3581400"/>
            <a:ext cx="2667000" cy="1588"/>
          </a:xfrm>
          <a:prstGeom prst="straightConnector1">
            <a:avLst/>
          </a:prstGeom>
          <a:ln w="28575" cap="flat" cmpd="sng" algn="ctr">
            <a:solidFill>
              <a:srgbClr val="669900"/>
            </a:solidFill>
            <a:prstDash val="solid"/>
            <a:round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Straight Arrow Connector 243"/>
          <p:cNvCxnSpPr/>
          <p:nvPr/>
        </p:nvCxnSpPr>
        <p:spPr>
          <a:xfrm>
            <a:off x="457200" y="3733800"/>
            <a:ext cx="1371600" cy="1588"/>
          </a:xfrm>
          <a:prstGeom prst="straightConnector1">
            <a:avLst/>
          </a:prstGeom>
          <a:ln>
            <a:solidFill>
              <a:srgbClr val="6699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1202" descr="man_mtbz_char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6000"/>
          </a:blip>
          <a:srcRect/>
          <a:stretch>
            <a:fillRect/>
          </a:stretch>
        </p:blipFill>
        <p:spPr bwMode="auto">
          <a:xfrm>
            <a:off x="5410200" y="990600"/>
            <a:ext cx="437429" cy="321469"/>
          </a:xfrm>
          <a:prstGeom prst="rect">
            <a:avLst/>
          </a:prstGeom>
          <a:noFill/>
        </p:spPr>
      </p:pic>
      <p:sp>
        <p:nvSpPr>
          <p:cNvPr id="63" name="Rectangle 62"/>
          <p:cNvSpPr/>
          <p:nvPr/>
        </p:nvSpPr>
        <p:spPr>
          <a:xfrm>
            <a:off x="5334000" y="761206"/>
            <a:ext cx="91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solidFill>
                  <a:srgbClr val="02209E"/>
                </a:solidFill>
              </a:rPr>
              <a:t>5551001</a:t>
            </a:r>
          </a:p>
        </p:txBody>
      </p:sp>
      <p:pic>
        <p:nvPicPr>
          <p:cNvPr id="67" name="Picture 1202" descr="man_mtbz_char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-6000"/>
          </a:blip>
          <a:srcRect/>
          <a:stretch>
            <a:fillRect/>
          </a:stretch>
        </p:blipFill>
        <p:spPr bwMode="auto">
          <a:xfrm>
            <a:off x="6218435" y="991394"/>
            <a:ext cx="437429" cy="321469"/>
          </a:xfrm>
          <a:prstGeom prst="rect">
            <a:avLst/>
          </a:prstGeom>
          <a:noFill/>
        </p:spPr>
      </p:pic>
      <p:sp>
        <p:nvSpPr>
          <p:cNvPr id="68" name="Rectangle 67"/>
          <p:cNvSpPr/>
          <p:nvPr/>
        </p:nvSpPr>
        <p:spPr>
          <a:xfrm>
            <a:off x="6096000" y="762000"/>
            <a:ext cx="163016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solidFill>
                  <a:srgbClr val="02209E"/>
                </a:solidFill>
              </a:rPr>
              <a:t>Shared-desk 5551000</a:t>
            </a:r>
          </a:p>
        </p:txBody>
      </p:sp>
      <p:cxnSp>
        <p:nvCxnSpPr>
          <p:cNvPr id="69" name="Straight Connector 68"/>
          <p:cNvCxnSpPr/>
          <p:nvPr/>
        </p:nvCxnSpPr>
        <p:spPr>
          <a:xfrm rot="5400000">
            <a:off x="3848894" y="3999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>
            <a:off x="2934494" y="3999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ounded Rectangular Callout 85"/>
          <p:cNvSpPr/>
          <p:nvPr/>
        </p:nvSpPr>
        <p:spPr>
          <a:xfrm>
            <a:off x="6553200" y="1676400"/>
            <a:ext cx="2590800" cy="685800"/>
          </a:xfrm>
          <a:prstGeom prst="wedgeRoundRectCallout">
            <a:avLst>
              <a:gd name="adj1" fmla="val -127056"/>
              <a:gd name="adj2" fmla="val 35516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 smtClean="0">
                <a:solidFill>
                  <a:srgbClr val="02209E"/>
                </a:solidFill>
              </a:rPr>
              <a:t>AS performs ‘Call Move’ to the shared line</a:t>
            </a:r>
            <a:endParaRPr lang="en-US" sz="1000" dirty="0" smtClean="0">
              <a:solidFill>
                <a:srgbClr val="02209E"/>
              </a:solidFill>
            </a:endParaRPr>
          </a:p>
        </p:txBody>
      </p:sp>
      <p:cxnSp>
        <p:nvCxnSpPr>
          <p:cNvPr id="89" name="Straight Arrow Connector 88"/>
          <p:cNvCxnSpPr/>
          <p:nvPr/>
        </p:nvCxnSpPr>
        <p:spPr>
          <a:xfrm rot="10800000">
            <a:off x="457200" y="2743200"/>
            <a:ext cx="1371600" cy="1588"/>
          </a:xfrm>
          <a:prstGeom prst="straightConnector1">
            <a:avLst/>
          </a:prstGeom>
          <a:ln>
            <a:solidFill>
              <a:srgbClr val="6699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95"/>
          <p:cNvSpPr/>
          <p:nvPr/>
        </p:nvSpPr>
        <p:spPr>
          <a:xfrm>
            <a:off x="914400" y="2514600"/>
            <a:ext cx="5979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INVITE</a:t>
            </a:r>
            <a:endParaRPr lang="en-US" sz="1000" dirty="0"/>
          </a:p>
        </p:txBody>
      </p:sp>
      <p:cxnSp>
        <p:nvCxnSpPr>
          <p:cNvPr id="97" name="Straight Arrow Connector 96"/>
          <p:cNvCxnSpPr/>
          <p:nvPr/>
        </p:nvCxnSpPr>
        <p:spPr>
          <a:xfrm>
            <a:off x="1828800" y="3106579"/>
            <a:ext cx="2667000" cy="1588"/>
          </a:xfrm>
          <a:prstGeom prst="straightConnector1">
            <a:avLst/>
          </a:prstGeom>
          <a:ln w="28575" cap="flat" cmpd="sng" algn="ctr">
            <a:solidFill>
              <a:srgbClr val="6699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ectangle 98"/>
          <p:cNvSpPr/>
          <p:nvPr/>
        </p:nvSpPr>
        <p:spPr>
          <a:xfrm>
            <a:off x="2438400" y="2860358"/>
            <a:ext cx="119295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SIP/2.0 180 Ringing</a:t>
            </a:r>
            <a:endParaRPr lang="en-US" sz="1000" dirty="0"/>
          </a:p>
        </p:txBody>
      </p:sp>
      <p:cxnSp>
        <p:nvCxnSpPr>
          <p:cNvPr id="100" name="Straight Arrow Connector 99"/>
          <p:cNvCxnSpPr/>
          <p:nvPr/>
        </p:nvCxnSpPr>
        <p:spPr>
          <a:xfrm rot="10800000">
            <a:off x="457200" y="3028791"/>
            <a:ext cx="1371600" cy="1588"/>
          </a:xfrm>
          <a:prstGeom prst="straightConnector1">
            <a:avLst/>
          </a:prstGeom>
          <a:ln>
            <a:solidFill>
              <a:srgbClr val="6699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/>
          <p:cNvSpPr/>
          <p:nvPr/>
        </p:nvSpPr>
        <p:spPr>
          <a:xfrm>
            <a:off x="457200" y="2819400"/>
            <a:ext cx="119295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SIP/2.0 180 Ringing</a:t>
            </a:r>
            <a:endParaRPr lang="en-US" sz="1000" dirty="0"/>
          </a:p>
        </p:txBody>
      </p:sp>
      <p:cxnSp>
        <p:nvCxnSpPr>
          <p:cNvPr id="103" name="Straight Arrow Connector 102"/>
          <p:cNvCxnSpPr/>
          <p:nvPr/>
        </p:nvCxnSpPr>
        <p:spPr>
          <a:xfrm rot="10800000">
            <a:off x="457200" y="3275012"/>
            <a:ext cx="1371600" cy="1588"/>
          </a:xfrm>
          <a:prstGeom prst="straightConnector1">
            <a:avLst/>
          </a:prstGeom>
          <a:ln>
            <a:solidFill>
              <a:srgbClr val="6699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Rectangle 103"/>
          <p:cNvSpPr/>
          <p:nvPr/>
        </p:nvSpPr>
        <p:spPr>
          <a:xfrm>
            <a:off x="457200" y="3048000"/>
            <a:ext cx="10823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SIP/2.0 200 OK</a:t>
            </a:r>
            <a:endParaRPr lang="en-US" sz="1000" dirty="0"/>
          </a:p>
        </p:txBody>
      </p:sp>
      <p:sp>
        <p:nvSpPr>
          <p:cNvPr id="110" name="Rectangle 109"/>
          <p:cNvSpPr/>
          <p:nvPr/>
        </p:nvSpPr>
        <p:spPr>
          <a:xfrm>
            <a:off x="2133600" y="3352800"/>
            <a:ext cx="1524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ACK (dummy SDP)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914400" y="3563779"/>
            <a:ext cx="45397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ACK</a:t>
            </a:r>
            <a:endParaRPr lang="en-US" sz="1000" dirty="0"/>
          </a:p>
        </p:txBody>
      </p:sp>
      <p:sp>
        <p:nvSpPr>
          <p:cNvPr id="131" name="Rectangle 130"/>
          <p:cNvSpPr/>
          <p:nvPr/>
        </p:nvSpPr>
        <p:spPr>
          <a:xfrm>
            <a:off x="3581400" y="54102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1981200" y="5257800"/>
            <a:ext cx="53394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/>
              <a:t>Media</a:t>
            </a:r>
            <a:endParaRPr lang="en-US" sz="1000" dirty="0"/>
          </a:p>
        </p:txBody>
      </p:sp>
      <p:cxnSp>
        <p:nvCxnSpPr>
          <p:cNvPr id="74" name="Straight Arrow Connector 73"/>
          <p:cNvCxnSpPr/>
          <p:nvPr/>
        </p:nvCxnSpPr>
        <p:spPr>
          <a:xfrm>
            <a:off x="5562600" y="1674812"/>
            <a:ext cx="914400" cy="1588"/>
          </a:xfrm>
          <a:prstGeom prst="straightConnector1">
            <a:avLst/>
          </a:prstGeom>
          <a:ln w="25400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/>
          <p:cNvSpPr/>
          <p:nvPr/>
        </p:nvSpPr>
        <p:spPr>
          <a:xfrm>
            <a:off x="5715000" y="1428591"/>
            <a:ext cx="53394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Media</a:t>
            </a:r>
            <a:endParaRPr lang="en-US" sz="1000" dirty="0"/>
          </a:p>
        </p:txBody>
      </p:sp>
      <p:cxnSp>
        <p:nvCxnSpPr>
          <p:cNvPr id="80" name="Straight Arrow Connector 79"/>
          <p:cNvCxnSpPr/>
          <p:nvPr/>
        </p:nvCxnSpPr>
        <p:spPr>
          <a:xfrm rot="10800000">
            <a:off x="4495800" y="2039779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Rectangle 80"/>
          <p:cNvSpPr/>
          <p:nvPr/>
        </p:nvSpPr>
        <p:spPr>
          <a:xfrm>
            <a:off x="4191000" y="1811179"/>
            <a:ext cx="1295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Send-call-to-mobile</a:t>
            </a:r>
            <a:endParaRPr lang="en-US" sz="1000" dirty="0"/>
          </a:p>
        </p:txBody>
      </p:sp>
      <p:sp>
        <p:nvSpPr>
          <p:cNvPr id="83" name="Parallelogram 82"/>
          <p:cNvSpPr/>
          <p:nvPr/>
        </p:nvSpPr>
        <p:spPr>
          <a:xfrm>
            <a:off x="3657600" y="3886200"/>
            <a:ext cx="1600200" cy="4572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02209E"/>
                </a:solidFill>
              </a:rPr>
              <a:t>Standard 3PCC media shuffling</a:t>
            </a:r>
          </a:p>
        </p:txBody>
      </p:sp>
      <p:cxnSp>
        <p:nvCxnSpPr>
          <p:cNvPr id="64" name="Straight Connector 63"/>
          <p:cNvCxnSpPr/>
          <p:nvPr/>
        </p:nvCxnSpPr>
        <p:spPr>
          <a:xfrm rot="5400000">
            <a:off x="1027905" y="40759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tangle 43"/>
          <p:cNvSpPr>
            <a:spLocks noChangeArrowheads="1"/>
          </p:cNvSpPr>
          <p:nvPr/>
        </p:nvSpPr>
        <p:spPr bwMode="auto">
          <a:xfrm>
            <a:off x="3352800" y="1066800"/>
            <a:ext cx="533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800" dirty="0" err="1" smtClean="0">
                <a:solidFill>
                  <a:srgbClr val="02209E"/>
                </a:solidFill>
                <a:cs typeface="Arial" pitchFamily="34" charset="0"/>
              </a:rPr>
              <a:t>IBCF</a:t>
            </a:r>
            <a:endParaRPr lang="en-US" sz="800" dirty="0">
              <a:solidFill>
                <a:srgbClr val="02209E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1 -0.05087 L -0.83298 -0.638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" y="-2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1 -0.05087 L -0.83298 -0.6386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" y="-2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2400" y="2133600"/>
            <a:ext cx="7030307" cy="1409446"/>
          </a:xfrm>
        </p:spPr>
        <p:txBody>
          <a:bodyPr/>
          <a:lstStyle/>
          <a:p>
            <a:pPr>
              <a:buNone/>
            </a:pPr>
            <a:r>
              <a:rPr lang="en-US" sz="4400" dirty="0" smtClean="0"/>
              <a:t>Other Enterprise Features</a:t>
            </a:r>
            <a:endParaRPr lang="en-US" sz="44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4000" y="762000"/>
            <a:ext cx="55496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smtClean="0">
                <a:solidFill>
                  <a:srgbClr val="02209E"/>
                </a:solidFill>
                <a:latin typeface="Arial" charset="0"/>
                <a:ea typeface="MS PGothic" charset="0"/>
                <a:cs typeface="MS PGothic" charset="0"/>
              </a:rPr>
              <a:t>IMS-O</a:t>
            </a:r>
            <a:endParaRPr lang="en-US" sz="1000" b="1" dirty="0">
              <a:solidFill>
                <a:srgbClr val="02209E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295400" y="989806"/>
            <a:ext cx="970280" cy="457200"/>
            <a:chOff x="934720" y="1447800"/>
            <a:chExt cx="2169160" cy="825500"/>
          </a:xfrm>
        </p:grpSpPr>
        <p:sp>
          <p:nvSpPr>
            <p:cNvPr id="2" name="AutoShape 40"/>
            <p:cNvSpPr>
              <a:spLocks noChangeArrowheads="1"/>
            </p:cNvSpPr>
            <p:nvPr/>
          </p:nvSpPr>
          <p:spPr bwMode="auto">
            <a:xfrm>
              <a:off x="934720" y="1447800"/>
              <a:ext cx="457200" cy="508000"/>
            </a:xfrm>
            <a:prstGeom prst="can">
              <a:avLst>
                <a:gd name="adj" fmla="val 2777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>
                  <a:solidFill>
                    <a:srgbClr val="02209E"/>
                  </a:solidFill>
                  <a:cs typeface="Arial" pitchFamily="34" charset="0"/>
                </a:rPr>
                <a:t>HSS</a:t>
              </a:r>
            </a:p>
          </p:txBody>
        </p:sp>
        <p:sp>
          <p:nvSpPr>
            <p:cNvPr id="3" name="Rectangle 43"/>
            <p:cNvSpPr>
              <a:spLocks noChangeArrowheads="1"/>
            </p:cNvSpPr>
            <p:nvPr/>
          </p:nvSpPr>
          <p:spPr bwMode="auto">
            <a:xfrm>
              <a:off x="1828800" y="15240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S-CSCF</a:t>
              </a:r>
              <a:endParaRPr lang="en-US" sz="800" dirty="0">
                <a:solidFill>
                  <a:srgbClr val="02209E"/>
                </a:solidFill>
                <a:cs typeface="Arial" pitchFamily="34" charset="0"/>
              </a:endParaRPr>
            </a:p>
          </p:txBody>
        </p:sp>
        <p:sp>
          <p:nvSpPr>
            <p:cNvPr id="5" name="Rectangle 43"/>
            <p:cNvSpPr>
              <a:spLocks noChangeArrowheads="1"/>
            </p:cNvSpPr>
            <p:nvPr/>
          </p:nvSpPr>
          <p:spPr bwMode="auto">
            <a:xfrm>
              <a:off x="1371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P-CSCF</a:t>
              </a:r>
              <a:endParaRPr lang="en-US" sz="800" dirty="0">
                <a:solidFill>
                  <a:srgbClr val="02209E"/>
                </a:solidFill>
                <a:cs typeface="Arial" pitchFamily="34" charset="0"/>
              </a:endParaRPr>
            </a:p>
          </p:txBody>
        </p:sp>
        <p:cxnSp>
          <p:nvCxnSpPr>
            <p:cNvPr id="6" name="Straight Connector 5"/>
            <p:cNvCxnSpPr>
              <a:stCxn id="3" idx="2"/>
              <a:endCxn id="7" idx="0"/>
            </p:cNvCxnSpPr>
            <p:nvPr/>
          </p:nvCxnSpPr>
          <p:spPr bwMode="auto">
            <a:xfrm rot="16200000" flipH="1">
              <a:off x="2383790" y="1555750"/>
              <a:ext cx="165100" cy="6858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Rectangle 43"/>
            <p:cNvSpPr>
              <a:spLocks noChangeArrowheads="1"/>
            </p:cNvSpPr>
            <p:nvPr/>
          </p:nvSpPr>
          <p:spPr bwMode="auto">
            <a:xfrm>
              <a:off x="2514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I-</a:t>
              </a:r>
              <a:r>
                <a:rPr lang="en-US" sz="800" dirty="0" err="1" smtClean="0">
                  <a:solidFill>
                    <a:srgbClr val="02209E"/>
                  </a:solidFill>
                  <a:cs typeface="Arial" pitchFamily="34" charset="0"/>
                </a:rPr>
                <a:t>CSCF</a:t>
              </a:r>
              <a:endParaRPr lang="en-US" sz="800" dirty="0" smtClean="0">
                <a:solidFill>
                  <a:srgbClr val="02209E"/>
                </a:solidFill>
                <a:cs typeface="Arial" pitchFamily="34" charset="0"/>
              </a:endParaRPr>
            </a:p>
          </p:txBody>
        </p:sp>
        <p:cxnSp>
          <p:nvCxnSpPr>
            <p:cNvPr id="8" name="Straight Connector 7"/>
            <p:cNvCxnSpPr>
              <a:endCxn id="5" idx="0"/>
            </p:cNvCxnSpPr>
            <p:nvPr/>
          </p:nvCxnSpPr>
          <p:spPr bwMode="auto">
            <a:xfrm rot="10800000" flipV="1">
              <a:off x="1666240" y="1828800"/>
              <a:ext cx="467360" cy="1524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>
              <a:endCxn id="7" idx="1"/>
            </p:cNvCxnSpPr>
            <p:nvPr/>
          </p:nvCxnSpPr>
          <p:spPr bwMode="auto">
            <a:xfrm flipV="1">
              <a:off x="1905000" y="2127250"/>
              <a:ext cx="609600" cy="635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953435"/>
            <a:ext cx="834668" cy="26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1" name="Straight Connector 190"/>
          <p:cNvCxnSpPr/>
          <p:nvPr/>
        </p:nvCxnSpPr>
        <p:spPr>
          <a:xfrm rot="5400000">
            <a:off x="5525294" y="3999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/>
          <p:cNvCxnSpPr/>
          <p:nvPr/>
        </p:nvCxnSpPr>
        <p:spPr>
          <a:xfrm rot="5400000">
            <a:off x="-799306" y="4075112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 rot="5400000">
            <a:off x="3163094" y="3999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Rectangle 206"/>
          <p:cNvSpPr/>
          <p:nvPr/>
        </p:nvSpPr>
        <p:spPr>
          <a:xfrm>
            <a:off x="5334000" y="685800"/>
            <a:ext cx="5196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smtClean="0">
                <a:solidFill>
                  <a:srgbClr val="02209E"/>
                </a:solidFill>
                <a:latin typeface="Arial" charset="0"/>
                <a:ea typeface="MS PGothic" charset="0"/>
                <a:cs typeface="MS PGothic" charset="0"/>
              </a:rPr>
              <a:t>AS -T</a:t>
            </a:r>
            <a:endParaRPr lang="en-US" sz="1000" b="1" dirty="0">
              <a:solidFill>
                <a:srgbClr val="02209E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  <p:sp>
        <p:nvSpPr>
          <p:cNvPr id="200" name="Rectangle 199"/>
          <p:cNvSpPr/>
          <p:nvPr/>
        </p:nvSpPr>
        <p:spPr>
          <a:xfrm>
            <a:off x="1905000" y="1828800"/>
            <a:ext cx="3276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(A) INVITE (</a:t>
            </a:r>
            <a:r>
              <a:rPr lang="en-US" sz="1000" dirty="0" err="1" smtClean="0">
                <a:solidFill>
                  <a:srgbClr val="02209E"/>
                </a:solidFill>
              </a:rPr>
              <a:t>sendonly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cxnSp>
        <p:nvCxnSpPr>
          <p:cNvPr id="229" name="Straight Arrow Connector 228"/>
          <p:cNvCxnSpPr/>
          <p:nvPr/>
        </p:nvCxnSpPr>
        <p:spPr>
          <a:xfrm>
            <a:off x="2667000" y="5943600"/>
            <a:ext cx="1371600" cy="0"/>
          </a:xfrm>
          <a:prstGeom prst="straightConnector1">
            <a:avLst/>
          </a:prstGeom>
          <a:ln w="25400" cap="flat" cmpd="sng" algn="ctr">
            <a:solidFill>
              <a:schemeClr val="accent1">
                <a:shade val="95000"/>
                <a:satMod val="105000"/>
              </a:schemeClr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TextBox 249"/>
          <p:cNvSpPr txBox="1"/>
          <p:nvPr/>
        </p:nvSpPr>
        <p:spPr>
          <a:xfrm>
            <a:off x="457200" y="0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2209E"/>
                </a:solidFill>
              </a:rPr>
              <a:t>Music On Hold</a:t>
            </a:r>
            <a:endParaRPr lang="en-US" sz="2400" dirty="0">
              <a:solidFill>
                <a:srgbClr val="02209E"/>
              </a:solidFill>
            </a:endParaRPr>
          </a:p>
        </p:txBody>
      </p:sp>
      <p:pic>
        <p:nvPicPr>
          <p:cNvPr id="226" name="Picture 5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7200" y="990600"/>
            <a:ext cx="16171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2" name="Rectangle 51"/>
          <p:cNvSpPr/>
          <p:nvPr/>
        </p:nvSpPr>
        <p:spPr>
          <a:xfrm>
            <a:off x="685800" y="1676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INVITE (</a:t>
            </a:r>
            <a:r>
              <a:rPr lang="en-US" sz="1000" dirty="0" err="1" smtClean="0">
                <a:solidFill>
                  <a:srgbClr val="02209E"/>
                </a:solidFill>
              </a:rPr>
              <a:t>sendonly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7924800" y="685800"/>
            <a:ext cx="685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solidFill>
                  <a:srgbClr val="02209E"/>
                </a:solidFill>
              </a:rPr>
              <a:t>123456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990600" y="5254624"/>
            <a:ext cx="61587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200 OK</a:t>
            </a:r>
            <a:endParaRPr lang="en-US" sz="1000" dirty="0">
              <a:solidFill>
                <a:srgbClr val="02209E"/>
              </a:solidFill>
            </a:endParaRPr>
          </a:p>
        </p:txBody>
      </p:sp>
      <p:cxnSp>
        <p:nvCxnSpPr>
          <p:cNvPr id="88" name="Straight Arrow Connector 87"/>
          <p:cNvCxnSpPr/>
          <p:nvPr/>
        </p:nvCxnSpPr>
        <p:spPr>
          <a:xfrm>
            <a:off x="1828800" y="2133600"/>
            <a:ext cx="1371600" cy="15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>
            <a:off x="304800" y="1995645"/>
            <a:ext cx="1524000" cy="15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/>
          <p:nvPr/>
        </p:nvCxnSpPr>
        <p:spPr>
          <a:xfrm>
            <a:off x="304800" y="5483224"/>
            <a:ext cx="1524000" cy="1588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7010400" y="610394"/>
            <a:ext cx="5341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smtClean="0">
                <a:solidFill>
                  <a:srgbClr val="02209E"/>
                </a:solidFill>
                <a:latin typeface="Arial" charset="0"/>
                <a:ea typeface="MS PGothic" charset="0"/>
                <a:cs typeface="MS PGothic" charset="0"/>
              </a:rPr>
              <a:t>IMS-T</a:t>
            </a:r>
            <a:endParaRPr lang="en-US" sz="1000" b="1" dirty="0">
              <a:solidFill>
                <a:srgbClr val="02209E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  <p:grpSp>
        <p:nvGrpSpPr>
          <p:cNvPr id="11" name="Group 67"/>
          <p:cNvGrpSpPr/>
          <p:nvPr/>
        </p:nvGrpSpPr>
        <p:grpSpPr>
          <a:xfrm>
            <a:off x="6629400" y="838200"/>
            <a:ext cx="970280" cy="457200"/>
            <a:chOff x="934720" y="1447800"/>
            <a:chExt cx="2169160" cy="825500"/>
          </a:xfrm>
        </p:grpSpPr>
        <p:sp>
          <p:nvSpPr>
            <p:cNvPr id="69" name="AutoShape 40"/>
            <p:cNvSpPr>
              <a:spLocks noChangeArrowheads="1"/>
            </p:cNvSpPr>
            <p:nvPr/>
          </p:nvSpPr>
          <p:spPr bwMode="auto">
            <a:xfrm>
              <a:off x="934720" y="1447800"/>
              <a:ext cx="457200" cy="508000"/>
            </a:xfrm>
            <a:prstGeom prst="can">
              <a:avLst>
                <a:gd name="adj" fmla="val 2777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>
                  <a:solidFill>
                    <a:srgbClr val="02209E"/>
                  </a:solidFill>
                  <a:cs typeface="Arial" pitchFamily="34" charset="0"/>
                </a:rPr>
                <a:t>HSS</a:t>
              </a:r>
            </a:p>
          </p:txBody>
        </p:sp>
        <p:sp>
          <p:nvSpPr>
            <p:cNvPr id="70" name="Rectangle 43"/>
            <p:cNvSpPr>
              <a:spLocks noChangeArrowheads="1"/>
            </p:cNvSpPr>
            <p:nvPr/>
          </p:nvSpPr>
          <p:spPr bwMode="auto">
            <a:xfrm>
              <a:off x="1828800" y="15240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S-CSCF</a:t>
              </a:r>
              <a:endParaRPr lang="en-US" sz="800" dirty="0">
                <a:solidFill>
                  <a:srgbClr val="02209E"/>
                </a:solidFill>
                <a:cs typeface="Arial" pitchFamily="34" charset="0"/>
              </a:endParaRPr>
            </a:p>
          </p:txBody>
        </p:sp>
        <p:sp>
          <p:nvSpPr>
            <p:cNvPr id="71" name="Rectangle 43"/>
            <p:cNvSpPr>
              <a:spLocks noChangeArrowheads="1"/>
            </p:cNvSpPr>
            <p:nvPr/>
          </p:nvSpPr>
          <p:spPr bwMode="auto">
            <a:xfrm>
              <a:off x="1371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P-CSCF</a:t>
              </a:r>
              <a:endParaRPr lang="en-US" sz="800" dirty="0">
                <a:solidFill>
                  <a:srgbClr val="02209E"/>
                </a:solidFill>
                <a:cs typeface="Arial" pitchFamily="34" charset="0"/>
              </a:endParaRPr>
            </a:p>
          </p:txBody>
        </p:sp>
        <p:cxnSp>
          <p:nvCxnSpPr>
            <p:cNvPr id="73" name="Straight Connector 72"/>
            <p:cNvCxnSpPr>
              <a:stCxn id="70" idx="2"/>
              <a:endCxn id="74" idx="0"/>
            </p:cNvCxnSpPr>
            <p:nvPr/>
          </p:nvCxnSpPr>
          <p:spPr bwMode="auto">
            <a:xfrm rot="16200000" flipH="1">
              <a:off x="2383790" y="1555750"/>
              <a:ext cx="165100" cy="6858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4" name="Rectangle 43"/>
            <p:cNvSpPr>
              <a:spLocks noChangeArrowheads="1"/>
            </p:cNvSpPr>
            <p:nvPr/>
          </p:nvSpPr>
          <p:spPr bwMode="auto">
            <a:xfrm>
              <a:off x="2514600" y="1981200"/>
              <a:ext cx="589280" cy="2921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800" dirty="0" smtClean="0">
                  <a:solidFill>
                    <a:srgbClr val="02209E"/>
                  </a:solidFill>
                  <a:cs typeface="Arial" pitchFamily="34" charset="0"/>
                </a:rPr>
                <a:t>I-</a:t>
              </a:r>
              <a:r>
                <a:rPr lang="en-US" sz="800" dirty="0" err="1" smtClean="0">
                  <a:solidFill>
                    <a:srgbClr val="02209E"/>
                  </a:solidFill>
                  <a:cs typeface="Arial" pitchFamily="34" charset="0"/>
                </a:rPr>
                <a:t>CSCF</a:t>
              </a:r>
              <a:endParaRPr lang="en-US" sz="800" dirty="0" smtClean="0">
                <a:solidFill>
                  <a:srgbClr val="02209E"/>
                </a:solidFill>
                <a:cs typeface="Arial" pitchFamily="34" charset="0"/>
              </a:endParaRPr>
            </a:p>
          </p:txBody>
        </p:sp>
        <p:cxnSp>
          <p:nvCxnSpPr>
            <p:cNvPr id="75" name="Straight Connector 74"/>
            <p:cNvCxnSpPr>
              <a:endCxn id="71" idx="0"/>
            </p:cNvCxnSpPr>
            <p:nvPr/>
          </p:nvCxnSpPr>
          <p:spPr bwMode="auto">
            <a:xfrm rot="10800000" flipV="1">
              <a:off x="1666240" y="1828800"/>
              <a:ext cx="467360" cy="15240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6" name="Straight Connector 75"/>
            <p:cNvCxnSpPr>
              <a:endCxn id="74" idx="1"/>
            </p:cNvCxnSpPr>
            <p:nvPr/>
          </p:nvCxnSpPr>
          <p:spPr bwMode="auto">
            <a:xfrm flipV="1">
              <a:off x="1905000" y="2127250"/>
              <a:ext cx="609600" cy="6350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89" name="Straight Connector 88"/>
          <p:cNvCxnSpPr/>
          <p:nvPr/>
        </p:nvCxnSpPr>
        <p:spPr>
          <a:xfrm rot="5400000">
            <a:off x="4534694" y="39235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 rot="5400000">
            <a:off x="-2323306" y="3999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" name="Picture 5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990600"/>
            <a:ext cx="161713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22" name="Rectangle 121"/>
          <p:cNvSpPr/>
          <p:nvPr/>
        </p:nvSpPr>
        <p:spPr>
          <a:xfrm>
            <a:off x="533400" y="685800"/>
            <a:ext cx="914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solidFill>
                  <a:srgbClr val="02209E"/>
                </a:solidFill>
              </a:rPr>
              <a:t>2142221000</a:t>
            </a:r>
          </a:p>
        </p:txBody>
      </p:sp>
      <p:cxnSp>
        <p:nvCxnSpPr>
          <p:cNvPr id="129" name="Straight Arrow Connector 128"/>
          <p:cNvCxnSpPr/>
          <p:nvPr/>
        </p:nvCxnSpPr>
        <p:spPr>
          <a:xfrm>
            <a:off x="1828800" y="2741612"/>
            <a:ext cx="1371600" cy="1588"/>
          </a:xfrm>
          <a:prstGeom prst="straightConnector1">
            <a:avLst/>
          </a:prstGeom>
          <a:ln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/>
          <p:cNvSpPr/>
          <p:nvPr/>
        </p:nvSpPr>
        <p:spPr>
          <a:xfrm>
            <a:off x="1905000" y="2438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 INVITE (</a:t>
            </a:r>
            <a:r>
              <a:rPr lang="en-US" sz="1000" dirty="0" err="1" smtClean="0">
                <a:solidFill>
                  <a:srgbClr val="02209E"/>
                </a:solidFill>
              </a:rPr>
              <a:t>sendonly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cxnSp>
        <p:nvCxnSpPr>
          <p:cNvPr id="98" name="Straight Arrow Connector 97"/>
          <p:cNvCxnSpPr>
            <a:endCxn id="80" idx="1"/>
          </p:cNvCxnSpPr>
          <p:nvPr/>
        </p:nvCxnSpPr>
        <p:spPr>
          <a:xfrm>
            <a:off x="304800" y="1600200"/>
            <a:ext cx="2286000" cy="38100"/>
          </a:xfrm>
          <a:prstGeom prst="straightConnector1">
            <a:avLst/>
          </a:prstGeom>
          <a:ln w="25400" cap="flat" cmpd="sng" algn="ctr">
            <a:solidFill>
              <a:schemeClr val="accent1">
                <a:shade val="95000"/>
                <a:satMod val="105000"/>
              </a:schemeClr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1066800"/>
            <a:ext cx="834668" cy="26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0" name="Straight Connector 109"/>
          <p:cNvCxnSpPr/>
          <p:nvPr/>
        </p:nvCxnSpPr>
        <p:spPr>
          <a:xfrm rot="5400000">
            <a:off x="570705" y="40759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111"/>
          <p:cNvSpPr/>
          <p:nvPr/>
        </p:nvSpPr>
        <p:spPr>
          <a:xfrm>
            <a:off x="2819400" y="838200"/>
            <a:ext cx="50526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smtClean="0">
                <a:solidFill>
                  <a:srgbClr val="02209E"/>
                </a:solidFill>
                <a:latin typeface="Arial" charset="0"/>
                <a:ea typeface="MS PGothic" charset="0"/>
                <a:cs typeface="MS PGothic" charset="0"/>
              </a:rPr>
              <a:t>AS-O</a:t>
            </a:r>
            <a:endParaRPr lang="en-US" sz="1000" b="1" dirty="0">
              <a:solidFill>
                <a:srgbClr val="02209E"/>
              </a:solidFill>
              <a:latin typeface="Arial" charset="0"/>
              <a:ea typeface="MS PGothic" charset="0"/>
              <a:cs typeface="MS PGothic" charset="0"/>
            </a:endParaRPr>
          </a:p>
        </p:txBody>
      </p:sp>
      <p:cxnSp>
        <p:nvCxnSpPr>
          <p:cNvPr id="126" name="Straight Connector 125"/>
          <p:cNvCxnSpPr/>
          <p:nvPr/>
        </p:nvCxnSpPr>
        <p:spPr>
          <a:xfrm rot="5400000">
            <a:off x="1334294" y="40759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Rounded Rectangle 126"/>
          <p:cNvSpPr/>
          <p:nvPr/>
        </p:nvSpPr>
        <p:spPr>
          <a:xfrm>
            <a:off x="3733800" y="1066800"/>
            <a:ext cx="533400" cy="228600"/>
          </a:xfrm>
          <a:prstGeom prst="roundRect">
            <a:avLst/>
          </a:prstGeom>
          <a:solidFill>
            <a:srgbClr val="0096D6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 smtClean="0"/>
              <a:t>MoH</a:t>
            </a:r>
            <a:endParaRPr lang="en-US" sz="1200" dirty="0" smtClean="0"/>
          </a:p>
        </p:txBody>
      </p:sp>
      <p:cxnSp>
        <p:nvCxnSpPr>
          <p:cNvPr id="130" name="Straight Arrow Connector 129"/>
          <p:cNvCxnSpPr/>
          <p:nvPr/>
        </p:nvCxnSpPr>
        <p:spPr>
          <a:xfrm>
            <a:off x="3200400" y="2286000"/>
            <a:ext cx="762000" cy="15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3200400" y="2438400"/>
            <a:ext cx="762000" cy="1588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/>
          <p:cNvCxnSpPr/>
          <p:nvPr/>
        </p:nvCxnSpPr>
        <p:spPr>
          <a:xfrm>
            <a:off x="1828800" y="3048000"/>
            <a:ext cx="5334000" cy="1588"/>
          </a:xfrm>
          <a:prstGeom prst="straightConnector1">
            <a:avLst/>
          </a:prstGeom>
          <a:ln>
            <a:solidFill>
              <a:srgbClr val="C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/>
          <p:cNvSpPr/>
          <p:nvPr/>
        </p:nvSpPr>
        <p:spPr>
          <a:xfrm>
            <a:off x="4191000" y="2819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 INVITE (</a:t>
            </a:r>
            <a:r>
              <a:rPr lang="en-US" sz="1000" dirty="0" err="1" smtClean="0">
                <a:solidFill>
                  <a:srgbClr val="02209E"/>
                </a:solidFill>
              </a:rPr>
              <a:t>sendonly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cxnSp>
        <p:nvCxnSpPr>
          <p:cNvPr id="147" name="Straight Arrow Connector 146"/>
          <p:cNvCxnSpPr/>
          <p:nvPr/>
        </p:nvCxnSpPr>
        <p:spPr>
          <a:xfrm>
            <a:off x="5791200" y="3276600"/>
            <a:ext cx="1371600" cy="1588"/>
          </a:xfrm>
          <a:prstGeom prst="straightConnector1">
            <a:avLst/>
          </a:prstGeom>
          <a:ln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/>
          <p:cNvCxnSpPr/>
          <p:nvPr/>
        </p:nvCxnSpPr>
        <p:spPr>
          <a:xfrm>
            <a:off x="5791200" y="3581400"/>
            <a:ext cx="1371600" cy="15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Arrow Connector 148"/>
          <p:cNvCxnSpPr/>
          <p:nvPr/>
        </p:nvCxnSpPr>
        <p:spPr>
          <a:xfrm>
            <a:off x="7162800" y="3810000"/>
            <a:ext cx="990600" cy="1588"/>
          </a:xfrm>
          <a:prstGeom prst="straightConnector1">
            <a:avLst/>
          </a:prstGeom>
          <a:ln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ectangle 150"/>
          <p:cNvSpPr/>
          <p:nvPr/>
        </p:nvSpPr>
        <p:spPr>
          <a:xfrm>
            <a:off x="5791200" y="30480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 INVITE (</a:t>
            </a:r>
            <a:r>
              <a:rPr lang="en-US" sz="1000" dirty="0" err="1" smtClean="0">
                <a:solidFill>
                  <a:srgbClr val="02209E"/>
                </a:solidFill>
              </a:rPr>
              <a:t>sendonly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sp>
        <p:nvSpPr>
          <p:cNvPr id="153" name="Rectangle 152"/>
          <p:cNvSpPr/>
          <p:nvPr/>
        </p:nvSpPr>
        <p:spPr>
          <a:xfrm>
            <a:off x="5867400" y="33528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 INVITE (</a:t>
            </a:r>
            <a:r>
              <a:rPr lang="en-US" sz="1000" dirty="0" err="1" smtClean="0">
                <a:solidFill>
                  <a:srgbClr val="02209E"/>
                </a:solidFill>
              </a:rPr>
              <a:t>sendonly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sp>
        <p:nvSpPr>
          <p:cNvPr id="154" name="Rectangle 153"/>
          <p:cNvSpPr/>
          <p:nvPr/>
        </p:nvSpPr>
        <p:spPr>
          <a:xfrm>
            <a:off x="7239000" y="3581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 INVITE (</a:t>
            </a:r>
            <a:r>
              <a:rPr lang="en-US" sz="1000" dirty="0" err="1" smtClean="0">
                <a:solidFill>
                  <a:srgbClr val="02209E"/>
                </a:solidFill>
              </a:rPr>
              <a:t>sendonly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cxnSp>
        <p:nvCxnSpPr>
          <p:cNvPr id="155" name="Straight Arrow Connector 154"/>
          <p:cNvCxnSpPr/>
          <p:nvPr/>
        </p:nvCxnSpPr>
        <p:spPr>
          <a:xfrm>
            <a:off x="7162800" y="4114800"/>
            <a:ext cx="990600" cy="1588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Rectangle 156"/>
          <p:cNvSpPr/>
          <p:nvPr/>
        </p:nvSpPr>
        <p:spPr>
          <a:xfrm>
            <a:off x="7162800" y="38862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 200 OK (</a:t>
            </a:r>
            <a:r>
              <a:rPr lang="en-US" sz="1000" dirty="0" err="1" smtClean="0">
                <a:solidFill>
                  <a:srgbClr val="02209E"/>
                </a:solidFill>
              </a:rPr>
              <a:t>recvonly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cxnSp>
        <p:nvCxnSpPr>
          <p:cNvPr id="158" name="Straight Arrow Connector 157"/>
          <p:cNvCxnSpPr/>
          <p:nvPr/>
        </p:nvCxnSpPr>
        <p:spPr>
          <a:xfrm>
            <a:off x="1828800" y="4800600"/>
            <a:ext cx="5334000" cy="1588"/>
          </a:xfrm>
          <a:prstGeom prst="straightConnector1">
            <a:avLst/>
          </a:prstGeom>
          <a:ln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/>
          <p:nvPr/>
        </p:nvCxnSpPr>
        <p:spPr>
          <a:xfrm>
            <a:off x="5791200" y="4267200"/>
            <a:ext cx="1371600" cy="1588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Arrow Connector 159"/>
          <p:cNvCxnSpPr/>
          <p:nvPr/>
        </p:nvCxnSpPr>
        <p:spPr>
          <a:xfrm>
            <a:off x="5791200" y="4572000"/>
            <a:ext cx="137160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Rectangle 160"/>
          <p:cNvSpPr/>
          <p:nvPr/>
        </p:nvSpPr>
        <p:spPr>
          <a:xfrm>
            <a:off x="5791200" y="40386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200 OK (</a:t>
            </a:r>
            <a:r>
              <a:rPr lang="en-US" sz="1000" dirty="0" err="1" smtClean="0">
                <a:solidFill>
                  <a:srgbClr val="02209E"/>
                </a:solidFill>
              </a:rPr>
              <a:t>recvonly</a:t>
            </a:r>
            <a:r>
              <a:rPr lang="en-US" sz="1000" dirty="0" smtClean="0">
                <a:solidFill>
                  <a:srgbClr val="02209E"/>
                </a:solidFill>
              </a:rPr>
              <a:t>)</a:t>
            </a:r>
          </a:p>
        </p:txBody>
      </p:sp>
      <p:sp>
        <p:nvSpPr>
          <p:cNvPr id="162" name="Rectangle 161"/>
          <p:cNvSpPr/>
          <p:nvPr/>
        </p:nvSpPr>
        <p:spPr>
          <a:xfrm>
            <a:off x="5867400" y="4343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200 OK</a:t>
            </a:r>
          </a:p>
        </p:txBody>
      </p:sp>
      <p:sp>
        <p:nvSpPr>
          <p:cNvPr id="163" name="Rectangle 162"/>
          <p:cNvSpPr/>
          <p:nvPr/>
        </p:nvSpPr>
        <p:spPr>
          <a:xfrm>
            <a:off x="4114800" y="45720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200 OK</a:t>
            </a:r>
          </a:p>
        </p:txBody>
      </p:sp>
      <p:cxnSp>
        <p:nvCxnSpPr>
          <p:cNvPr id="164" name="Straight Arrow Connector 163"/>
          <p:cNvCxnSpPr/>
          <p:nvPr/>
        </p:nvCxnSpPr>
        <p:spPr>
          <a:xfrm>
            <a:off x="1828800" y="5257800"/>
            <a:ext cx="1371600" cy="1588"/>
          </a:xfrm>
          <a:prstGeom prst="straightConnector1">
            <a:avLst/>
          </a:prstGeom>
          <a:ln>
            <a:solidFill>
              <a:schemeClr val="accent6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/>
          <p:nvPr/>
        </p:nvCxnSpPr>
        <p:spPr>
          <a:xfrm>
            <a:off x="1828800" y="5029200"/>
            <a:ext cx="1371600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ectangle 165"/>
          <p:cNvSpPr/>
          <p:nvPr/>
        </p:nvSpPr>
        <p:spPr>
          <a:xfrm>
            <a:off x="1981200" y="48006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200 OK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1828800" y="50292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200 OK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4191000" y="1295400"/>
            <a:ext cx="14478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>
                <a:solidFill>
                  <a:srgbClr val="02209E"/>
                </a:solidFill>
              </a:rPr>
              <a:t>Active  Call </a:t>
            </a:r>
          </a:p>
        </p:txBody>
      </p:sp>
      <p:sp>
        <p:nvSpPr>
          <p:cNvPr id="79" name="Parallelogram 78"/>
          <p:cNvSpPr/>
          <p:nvPr/>
        </p:nvSpPr>
        <p:spPr>
          <a:xfrm>
            <a:off x="0" y="1676400"/>
            <a:ext cx="685800" cy="228600"/>
          </a:xfrm>
          <a:prstGeom prst="parallelogram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02209E"/>
                </a:solidFill>
              </a:rPr>
              <a:t>Hold</a:t>
            </a:r>
          </a:p>
        </p:txBody>
      </p:sp>
      <p:sp>
        <p:nvSpPr>
          <p:cNvPr id="80" name="Rectangle 79"/>
          <p:cNvSpPr/>
          <p:nvPr/>
        </p:nvSpPr>
        <p:spPr>
          <a:xfrm>
            <a:off x="2590800" y="15240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/>
          <p:cNvSpPr/>
          <p:nvPr/>
        </p:nvSpPr>
        <p:spPr>
          <a:xfrm>
            <a:off x="6400800" y="15240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2" name="Straight Arrow Connector 81"/>
          <p:cNvCxnSpPr/>
          <p:nvPr/>
        </p:nvCxnSpPr>
        <p:spPr>
          <a:xfrm>
            <a:off x="2628900" y="1600200"/>
            <a:ext cx="3810000" cy="0"/>
          </a:xfrm>
          <a:prstGeom prst="straightConnector1">
            <a:avLst/>
          </a:prstGeom>
          <a:ln w="25400" cap="flat" cmpd="sng" algn="ctr">
            <a:solidFill>
              <a:schemeClr val="accent1">
                <a:shade val="95000"/>
                <a:satMod val="105000"/>
              </a:schemeClr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>
            <a:off x="6438900" y="1600200"/>
            <a:ext cx="1866900" cy="1588"/>
          </a:xfrm>
          <a:prstGeom prst="straightConnector1">
            <a:avLst/>
          </a:prstGeom>
          <a:ln w="25400" cap="flat" cmpd="sng" algn="ctr">
            <a:solidFill>
              <a:schemeClr val="accent1">
                <a:shade val="95000"/>
                <a:satMod val="105000"/>
              </a:schemeClr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ounded Rectangular Callout 89"/>
          <p:cNvSpPr/>
          <p:nvPr/>
        </p:nvSpPr>
        <p:spPr>
          <a:xfrm>
            <a:off x="5867400" y="1981200"/>
            <a:ext cx="1371600" cy="304800"/>
          </a:xfrm>
          <a:prstGeom prst="wedgeRoundRectCallout">
            <a:avLst>
              <a:gd name="adj1" fmla="val -11606"/>
              <a:gd name="adj2" fmla="val -140925"/>
              <a:gd name="adj3" fmla="val 16667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2209E"/>
                </a:solidFill>
              </a:rPr>
              <a:t>Media  anchor</a:t>
            </a:r>
            <a:endParaRPr lang="en-US" sz="1000" dirty="0">
              <a:solidFill>
                <a:srgbClr val="02209E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2552700" y="57150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6362700" y="57150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5" name="Straight Arrow Connector 94"/>
          <p:cNvCxnSpPr/>
          <p:nvPr/>
        </p:nvCxnSpPr>
        <p:spPr>
          <a:xfrm>
            <a:off x="2590800" y="5791200"/>
            <a:ext cx="3810000" cy="0"/>
          </a:xfrm>
          <a:prstGeom prst="straightConnector1">
            <a:avLst/>
          </a:prstGeom>
          <a:ln w="25400" cap="flat" cmpd="sng" algn="ctr">
            <a:solidFill>
              <a:schemeClr val="accent1">
                <a:shade val="95000"/>
                <a:satMod val="105000"/>
              </a:schemeClr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>
            <a:off x="6400800" y="5791200"/>
            <a:ext cx="1866900" cy="1588"/>
          </a:xfrm>
          <a:prstGeom prst="straightConnector1">
            <a:avLst/>
          </a:prstGeom>
          <a:ln w="25400" cap="flat" cmpd="sng" algn="ctr">
            <a:solidFill>
              <a:schemeClr val="accent1">
                <a:shade val="95000"/>
                <a:satMod val="105000"/>
              </a:schemeClr>
            </a:solidFill>
            <a:prstDash val="sysDash"/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ounded Rectangular Callout 99"/>
          <p:cNvSpPr/>
          <p:nvPr/>
        </p:nvSpPr>
        <p:spPr>
          <a:xfrm>
            <a:off x="1981200" y="6172200"/>
            <a:ext cx="1371600" cy="304800"/>
          </a:xfrm>
          <a:prstGeom prst="wedgeRoundRectCallout">
            <a:avLst>
              <a:gd name="adj1" fmla="val -11606"/>
              <a:gd name="adj2" fmla="val -140925"/>
              <a:gd name="adj3" fmla="val 16667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rgbClr val="02209E"/>
                </a:solidFill>
              </a:rPr>
              <a:t>Media  anchor</a:t>
            </a:r>
            <a:endParaRPr lang="en-US" sz="1000" dirty="0">
              <a:solidFill>
                <a:srgbClr val="02209E"/>
              </a:solidFill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 rot="5400000">
            <a:off x="-38895" y="36187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43"/>
          <p:cNvSpPr>
            <a:spLocks noChangeArrowheads="1"/>
          </p:cNvSpPr>
          <p:nvPr/>
        </p:nvSpPr>
        <p:spPr bwMode="auto">
          <a:xfrm>
            <a:off x="2286000" y="609600"/>
            <a:ext cx="533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800" dirty="0" err="1" smtClean="0">
                <a:solidFill>
                  <a:srgbClr val="02209E"/>
                </a:solidFill>
                <a:cs typeface="Arial" pitchFamily="34" charset="0"/>
              </a:rPr>
              <a:t>IBCF</a:t>
            </a:r>
            <a:endParaRPr lang="en-US" sz="800" dirty="0">
              <a:solidFill>
                <a:srgbClr val="02209E"/>
              </a:solidFill>
              <a:cs typeface="Arial" pitchFamily="34" charset="0"/>
            </a:endParaRPr>
          </a:p>
        </p:txBody>
      </p:sp>
      <p:cxnSp>
        <p:nvCxnSpPr>
          <p:cNvPr id="104" name="Straight Connector 103"/>
          <p:cNvCxnSpPr/>
          <p:nvPr/>
        </p:nvCxnSpPr>
        <p:spPr>
          <a:xfrm rot="5400000">
            <a:off x="3771105" y="3542506"/>
            <a:ext cx="5257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tangle 43"/>
          <p:cNvSpPr>
            <a:spLocks noChangeArrowheads="1"/>
          </p:cNvSpPr>
          <p:nvPr/>
        </p:nvSpPr>
        <p:spPr bwMode="auto">
          <a:xfrm>
            <a:off x="6096000" y="533400"/>
            <a:ext cx="533400" cy="30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sz="800" dirty="0" err="1" smtClean="0">
                <a:solidFill>
                  <a:srgbClr val="02209E"/>
                </a:solidFill>
                <a:cs typeface="Arial" pitchFamily="34" charset="0"/>
              </a:rPr>
              <a:t>IBCF</a:t>
            </a:r>
            <a:endParaRPr lang="en-US" sz="800" dirty="0">
              <a:solidFill>
                <a:srgbClr val="02209E"/>
              </a:solidFill>
              <a:cs typeface="Arial" pitchFamily="34" charset="0"/>
            </a:endParaRPr>
          </a:p>
        </p:txBody>
      </p:sp>
      <p:sp>
        <p:nvSpPr>
          <p:cNvPr id="106" name="Rounded Rectangular Callout 105"/>
          <p:cNvSpPr/>
          <p:nvPr/>
        </p:nvSpPr>
        <p:spPr>
          <a:xfrm>
            <a:off x="4038600" y="1676400"/>
            <a:ext cx="1676400" cy="457200"/>
          </a:xfrm>
          <a:prstGeom prst="wedgeRoundRectCallout">
            <a:avLst>
              <a:gd name="adj1" fmla="val -57674"/>
              <a:gd name="adj2" fmla="val 73571"/>
              <a:gd name="adj3" fmla="val 1666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dirty="0" err="1" smtClean="0">
                <a:solidFill>
                  <a:srgbClr val="02209E"/>
                </a:solidFill>
              </a:rPr>
              <a:t>MRF</a:t>
            </a:r>
            <a:r>
              <a:rPr lang="en-US" sz="1000" dirty="0" smtClean="0">
                <a:solidFill>
                  <a:srgbClr val="02209E"/>
                </a:solidFill>
              </a:rPr>
              <a:t> within </a:t>
            </a:r>
            <a:r>
              <a:rPr lang="en-US" sz="1000" dirty="0" err="1" smtClean="0">
                <a:solidFill>
                  <a:srgbClr val="02209E"/>
                </a:solidFill>
              </a:rPr>
              <a:t>enteprise</a:t>
            </a:r>
            <a:endParaRPr lang="en-US" sz="1000" dirty="0">
              <a:solidFill>
                <a:srgbClr val="02209E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TUREPATH" val="PATANDERSON_CONTACTS COPY.PNG"/>
</p:tagLst>
</file>

<file path=ppt/theme/theme1.xml><?xml version="1.0" encoding="utf-8"?>
<a:theme xmlns:a="http://schemas.openxmlformats.org/drawingml/2006/main" name="Cisco_Template_2010_Arial">
  <a:themeElements>
    <a:clrScheme name="Cisco 2010 Color Palette">
      <a:dk1>
        <a:srgbClr val="0096D6"/>
      </a:dk1>
      <a:lt1>
        <a:srgbClr val="FFFFFF"/>
      </a:lt1>
      <a:dk2>
        <a:srgbClr val="6DB344"/>
      </a:dk2>
      <a:lt2>
        <a:srgbClr val="FFFFFF"/>
      </a:lt2>
      <a:accent1>
        <a:srgbClr val="0096D6"/>
      </a:accent1>
      <a:accent2>
        <a:srgbClr val="6DB344"/>
      </a:accent2>
      <a:accent3>
        <a:srgbClr val="ABDFF0"/>
      </a:accent3>
      <a:accent4>
        <a:srgbClr val="008041"/>
      </a:accent4>
      <a:accent5>
        <a:srgbClr val="B7D333"/>
      </a:accent5>
      <a:accent6>
        <a:srgbClr val="652D89"/>
      </a:accent6>
      <a:hlink>
        <a:srgbClr val="3CBADC"/>
      </a:hlink>
      <a:folHlink>
        <a:srgbClr val="A6A8AB"/>
      </a:folHlink>
    </a:clrScheme>
    <a:fontScheme name="Cisco 2010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96D6"/>
        </a:solidFill>
        <a:ln>
          <a:noFill/>
        </a:ln>
        <a:effectLst>
          <a:outerShdw blurRad="76200" dist="50800" dir="5400000" algn="ctr" rotWithShape="0">
            <a:srgbClr val="000000">
              <a:alpha val="27000"/>
            </a:srgbClr>
          </a:outerShdw>
        </a:effectLst>
      </a:spPr>
      <a:bodyPr rtlCol="0" anchor="ctr"/>
      <a:lstStyle>
        <a:defPPr algn="ctr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435153"/>
          </a:solidFill>
          <a:tailEnd type="arrow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Cisco_Template_2010_Arial.potx</Template>
  <TotalTime>23327</TotalTime>
  <Words>617</Words>
  <Application>Microsoft Office PowerPoint</Application>
  <PresentationFormat>On-screen Show (4:3)</PresentationFormat>
  <Paragraphs>246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ＭＳ Ｐゴシック</vt:lpstr>
      <vt:lpstr>Times New Roman</vt:lpstr>
      <vt:lpstr>Ciscolight</vt:lpstr>
      <vt:lpstr>Calibri</vt:lpstr>
      <vt:lpstr>Wingdings</vt:lpstr>
      <vt:lpstr>Cisco_Template_2010_Arial</vt:lpstr>
      <vt:lpstr>Discussion on VINE Issues CT1 meeting Oct, 2011 </vt:lpstr>
      <vt:lpstr>Network diagram </vt:lpstr>
      <vt:lpstr>TS 22.173 VINE Feature categories</vt:lpstr>
      <vt:lpstr>Shared Line related Features</vt:lpstr>
      <vt:lpstr>Slide 5</vt:lpstr>
      <vt:lpstr>Slide 6</vt:lpstr>
      <vt:lpstr>Slide 7</vt:lpstr>
      <vt:lpstr>Other Enterprise Features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Installing Template Theme Files</dc:title>
  <dc:creator>shankarg</dc:creator>
  <cp:lastModifiedBy>shankarg</cp:lastModifiedBy>
  <cp:revision>202</cp:revision>
  <dcterms:created xsi:type="dcterms:W3CDTF">2011-01-24T04:27:34Z</dcterms:created>
  <dcterms:modified xsi:type="dcterms:W3CDTF">2011-10-12T05:59:05Z</dcterms:modified>
</cp:coreProperties>
</file>