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7" r:id="rId3"/>
    <p:sldId id="260" r:id="rId4"/>
    <p:sldId id="266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41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86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0977DA-5409-4EFD-86E5-5664AB67E088}" type="datetimeFigureOut">
              <a:rPr lang="zh-CN" altLang="en-US" smtClean="0"/>
              <a:t>2024-1-23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D916DF-741F-480E-9A14-8F632C0BD7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8498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916DF-741F-480E-9A14-8F632C0BD740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9423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916DF-741F-480E-9A14-8F632C0BD740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54532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916DF-741F-480E-9A14-8F632C0BD740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2832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916DF-741F-480E-9A14-8F632C0BD740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53227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916DF-741F-480E-9A14-8F632C0BD740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44835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916DF-741F-480E-9A14-8F632C0BD740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73438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916DF-741F-480E-9A14-8F632C0BD740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4363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4140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736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2466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4053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3760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2380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526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4824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5084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0675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2024-1-23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1979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D4D84-3F6D-4574-98D2-1D83468FC1DA}" type="datetimeFigureOut">
              <a:rPr lang="zh-CN" altLang="en-US" smtClean="0"/>
              <a:t>2024-1-23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5581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99500" y="879082"/>
            <a:ext cx="9339743" cy="2387600"/>
          </a:xfrm>
        </p:spPr>
        <p:txBody>
          <a:bodyPr>
            <a:normAutofit/>
          </a:bodyPr>
          <a:lstStyle/>
          <a:p>
            <a:r>
              <a:rPr lang="en-US" altLang="zh-CN" sz="5000" dirty="0" err="1"/>
              <a:t>Ranging_SL</a:t>
            </a:r>
            <a:r>
              <a:rPr lang="en-US" altLang="zh-CN" sz="5000" dirty="0"/>
              <a:t> UE-LMF interactions</a:t>
            </a:r>
            <a:endParaRPr lang="zh-CN" altLang="en-US" sz="50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/>
          </a:p>
          <a:p>
            <a:r>
              <a:rPr lang="en-US" altLang="zh-CN" dirty="0"/>
              <a:t>Tingfang Tang(</a:t>
            </a:r>
            <a:r>
              <a:rPr lang="en-US" altLang="zh-CN" dirty="0" err="1"/>
              <a:t>Rapportuer</a:t>
            </a:r>
            <a:r>
              <a:rPr lang="en-US" altLang="zh-CN" dirty="0"/>
              <a:t>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01548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8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altLang="zh-CN" sz="3000" dirty="0"/>
              <a:t>Background &amp; Proposed way </a:t>
            </a:r>
            <a:r>
              <a:rPr lang="en-GB" altLang="zh-CN" sz="3000" dirty="0" err="1"/>
              <a:t>fwd</a:t>
            </a:r>
            <a:r>
              <a:rPr lang="en-GB" altLang="zh-CN" sz="3000" dirty="0"/>
              <a:t> </a:t>
            </a:r>
            <a:endParaRPr lang="zh-CN" altLang="en-US" sz="3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22218"/>
            <a:ext cx="9011970" cy="5635782"/>
          </a:xfrm>
        </p:spPr>
        <p:txBody>
          <a:bodyPr>
            <a:noAutofit/>
          </a:bodyPr>
          <a:lstStyle/>
          <a:p>
            <a:r>
              <a:rPr lang="en-GB" altLang="zh-CN" sz="1600" b="1" dirty="0"/>
              <a:t>UE-LMF interactions include the following as shown in Annex1 </a:t>
            </a:r>
            <a:r>
              <a:rPr lang="zh-CN" altLang="en-US" sz="1600" b="1" dirty="0"/>
              <a:t>：</a:t>
            </a:r>
            <a:endParaRPr lang="en-GB" altLang="zh-CN" sz="1600" dirty="0"/>
          </a:p>
          <a:p>
            <a:pPr lvl="1"/>
            <a:r>
              <a:rPr lang="en-GB" altLang="zh-CN" sz="1400" dirty="0"/>
              <a:t>SL-MO-LR request/response</a:t>
            </a:r>
          </a:p>
          <a:p>
            <a:pPr lvl="1"/>
            <a:r>
              <a:rPr lang="en-GB" altLang="zh-CN" sz="1400" dirty="0"/>
              <a:t>SL-MT-LR  request/response</a:t>
            </a:r>
          </a:p>
          <a:p>
            <a:pPr lvl="1"/>
            <a:r>
              <a:rPr lang="en-GB" altLang="zh-CN" sz="1400" dirty="0"/>
              <a:t>RSPP Capability Transfer</a:t>
            </a:r>
            <a:r>
              <a:rPr lang="en-GB" altLang="zh-CN" sz="1400" b="1" dirty="0"/>
              <a:t> as shown in Annex2(NOTE1)</a:t>
            </a:r>
            <a:endParaRPr lang="en-GB" altLang="zh-CN" sz="1400" dirty="0"/>
          </a:p>
          <a:p>
            <a:pPr lvl="1"/>
            <a:r>
              <a:rPr lang="en-GB" altLang="zh-CN" sz="1400" dirty="0"/>
              <a:t>RSPP Assistance Data Transfer</a:t>
            </a:r>
            <a:r>
              <a:rPr lang="en-GB" altLang="zh-CN" sz="1400" b="1" dirty="0"/>
              <a:t> as shown in Annex3(NOTE1) </a:t>
            </a:r>
            <a:endParaRPr lang="en-GB" altLang="zh-CN" sz="1400" dirty="0"/>
          </a:p>
          <a:p>
            <a:pPr lvl="1"/>
            <a:r>
              <a:rPr lang="en-GB" altLang="zh-CN" sz="1400" dirty="0"/>
              <a:t>RSPP Location Information Transfer</a:t>
            </a:r>
            <a:r>
              <a:rPr lang="en-GB" altLang="zh-CN" sz="1400" b="1" dirty="0"/>
              <a:t> as shown in Annex4 (NOTE1)</a:t>
            </a:r>
            <a:endParaRPr lang="en-GB" altLang="zh-CN" sz="1400" dirty="0"/>
          </a:p>
          <a:p>
            <a:pPr lvl="1"/>
            <a:endParaRPr lang="en-US" altLang="zh-CN" sz="1400" dirty="0">
              <a:latin typeface="+mj-lt"/>
            </a:endParaRPr>
          </a:p>
          <a:p>
            <a:pPr lvl="1"/>
            <a:r>
              <a:rPr lang="en-US" altLang="zh-CN" sz="1400" b="1" dirty="0">
                <a:latin typeface="+mj-lt"/>
              </a:rPr>
              <a:t>NOTE1: Both 1) Only SLPP messages for UE1 and/or </a:t>
            </a:r>
            <a:r>
              <a:rPr lang="en-US" altLang="zh-CN" sz="1400" b="1" dirty="0" err="1">
                <a:latin typeface="+mj-lt"/>
              </a:rPr>
              <a:t>UEx</a:t>
            </a:r>
            <a:r>
              <a:rPr lang="en-US" altLang="zh-CN" sz="1400" b="1" dirty="0">
                <a:latin typeface="+mj-lt"/>
              </a:rPr>
              <a:t>(s) in one NAS message, and 2) Other information, plus SLPP messages for UE1 and/or </a:t>
            </a:r>
            <a:r>
              <a:rPr lang="en-US" altLang="zh-CN" sz="1400" b="1" dirty="0" err="1">
                <a:latin typeface="+mj-lt"/>
              </a:rPr>
              <a:t>UEx</a:t>
            </a:r>
            <a:r>
              <a:rPr lang="en-US" altLang="zh-CN" sz="1400" b="1" dirty="0">
                <a:latin typeface="+mj-lt"/>
              </a:rPr>
              <a:t>(s) in one NAS message are supported</a:t>
            </a:r>
            <a:endParaRPr lang="en-US" altLang="zh-CN" sz="1400" b="1" dirty="0"/>
          </a:p>
        </p:txBody>
      </p:sp>
    </p:spTree>
    <p:extLst>
      <p:ext uri="{BB962C8B-B14F-4D97-AF65-F5344CB8AC3E}">
        <p14:creationId xmlns:p14="http://schemas.microsoft.com/office/powerpoint/2010/main" val="3149264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8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altLang="zh-CN" sz="3000" dirty="0"/>
              <a:t>Background &amp; Proposed way </a:t>
            </a:r>
            <a:r>
              <a:rPr lang="en-GB" altLang="zh-CN" sz="3000" dirty="0" err="1"/>
              <a:t>fwd</a:t>
            </a:r>
            <a:r>
              <a:rPr lang="en-GB" altLang="zh-CN" sz="3000" dirty="0"/>
              <a:t> </a:t>
            </a:r>
            <a:endParaRPr lang="zh-CN" altLang="en-US" sz="3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22218"/>
            <a:ext cx="10117498" cy="5270656"/>
          </a:xfrm>
        </p:spPr>
        <p:txBody>
          <a:bodyPr>
            <a:noAutofit/>
          </a:bodyPr>
          <a:lstStyle/>
          <a:p>
            <a:r>
              <a:rPr lang="en-US" altLang="zh-CN" sz="1600" b="1" dirty="0"/>
              <a:t>Proposals for stage 3 implementation of the UE-LMF interactions</a:t>
            </a:r>
          </a:p>
          <a:p>
            <a:endParaRPr lang="en-US" altLang="zh-CN" sz="1600" b="1" dirty="0"/>
          </a:p>
          <a:p>
            <a:pPr marL="0" indent="0">
              <a:buNone/>
            </a:pPr>
            <a:endParaRPr lang="en-US" altLang="zh-CN" sz="1600" b="1" dirty="0"/>
          </a:p>
          <a:p>
            <a:endParaRPr lang="en-US" altLang="zh-CN" sz="1600" b="1" dirty="0"/>
          </a:p>
          <a:p>
            <a:endParaRPr lang="en-US" altLang="zh-CN" sz="1600" b="1" dirty="0"/>
          </a:p>
          <a:p>
            <a:endParaRPr lang="en-US" altLang="zh-CN" sz="1600" b="1" dirty="0"/>
          </a:p>
          <a:p>
            <a:endParaRPr lang="en-US" altLang="zh-CN" sz="1600" b="1" dirty="0"/>
          </a:p>
          <a:p>
            <a:endParaRPr lang="en-US" altLang="zh-CN" sz="1600" b="1" dirty="0"/>
          </a:p>
          <a:p>
            <a:endParaRPr lang="en-US" altLang="zh-CN" sz="1600" b="1" dirty="0"/>
          </a:p>
          <a:p>
            <a:pPr lvl="1"/>
            <a:endParaRPr lang="en-US" altLang="zh-CN" sz="1200" dirty="0">
              <a:latin typeface="+mj-lt"/>
            </a:endParaRPr>
          </a:p>
          <a:p>
            <a:pPr lvl="1"/>
            <a:endParaRPr lang="en-US" altLang="zh-CN" sz="1400" b="1" dirty="0">
              <a:latin typeface="+mj-lt"/>
            </a:endParaRPr>
          </a:p>
          <a:p>
            <a:pPr lvl="1"/>
            <a:r>
              <a:rPr lang="en-US" altLang="zh-CN" sz="1400" b="1" dirty="0">
                <a:latin typeface="+mj-lt"/>
              </a:rPr>
              <a:t>NOTE2: </a:t>
            </a:r>
            <a:r>
              <a:rPr lang="en-US" altLang="zh-CN" sz="1400" b="1" dirty="0"/>
              <a:t>the embedded SLPP message is included  in the similar way to that for embedded LPP message 	  	        (</a:t>
            </a:r>
            <a:r>
              <a:rPr lang="en-US" altLang="zh-CN" sz="1400" b="1" dirty="0" err="1"/>
              <a:t>multiplePositioningProtocolPDUs</a:t>
            </a:r>
            <a:r>
              <a:rPr lang="en-US" altLang="zh-CN" sz="1400" b="1" dirty="0"/>
              <a:t>)</a:t>
            </a:r>
          </a:p>
          <a:p>
            <a:pPr lvl="1"/>
            <a:r>
              <a:rPr lang="en-US" altLang="zh-CN" sz="1400" b="1" dirty="0">
                <a:latin typeface="+mj-lt"/>
              </a:rPr>
              <a:t>NOTE3: </a:t>
            </a:r>
            <a:r>
              <a:rPr lang="en-US" altLang="zh-CN" sz="1400" b="1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LCS-SS payload container for RSPP signaling transfer can be a general one </a:t>
            </a:r>
            <a:r>
              <a:rPr lang="en-US" altLang="zh-CN" sz="1400" b="1" kern="1200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uesed</a:t>
            </a:r>
            <a:r>
              <a:rPr lang="en-US" altLang="zh-CN" sz="1400" b="1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for Capability Transfer/Assistance 	        Data Transfer/Location Information Transfer </a:t>
            </a:r>
          </a:p>
          <a:p>
            <a:pPr lvl="1"/>
            <a:r>
              <a:rPr lang="en-US" altLang="zh-CN" sz="1400" b="1" dirty="0">
                <a:latin typeface="+mj-lt"/>
              </a:rPr>
              <a:t>NOTE4: Extending 5.2.1.6 of 24.571 for UL, and extending 5.2.2.10 5.2.1.6 of 24.571 for DL.</a:t>
            </a:r>
            <a:endParaRPr lang="en-US" altLang="zh-CN" sz="1400" b="1" dirty="0"/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23505DFE-F86A-42D2-B358-F1AD6E356C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804500"/>
              </p:ext>
            </p:extLst>
          </p:nvPr>
        </p:nvGraphicFramePr>
        <p:xfrm>
          <a:off x="1236302" y="1643117"/>
          <a:ext cx="9283826" cy="2944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6609">
                  <a:extLst>
                    <a:ext uri="{9D8B030D-6E8A-4147-A177-3AD203B41FA5}">
                      <a16:colId xmlns:a16="http://schemas.microsoft.com/office/drawing/2014/main" val="3692930669"/>
                    </a:ext>
                  </a:extLst>
                </a:gridCol>
                <a:gridCol w="2635837">
                  <a:extLst>
                    <a:ext uri="{9D8B030D-6E8A-4147-A177-3AD203B41FA5}">
                      <a16:colId xmlns:a16="http://schemas.microsoft.com/office/drawing/2014/main" val="3371682966"/>
                    </a:ext>
                  </a:extLst>
                </a:gridCol>
                <a:gridCol w="4851380">
                  <a:extLst>
                    <a:ext uri="{9D8B030D-6E8A-4147-A177-3AD203B41FA5}">
                      <a16:colId xmlns:a16="http://schemas.microsoft.com/office/drawing/2014/main" val="1876268552"/>
                    </a:ext>
                  </a:extLst>
                </a:gridCol>
              </a:tblGrid>
              <a:tr h="357700">
                <a:tc>
                  <a:txBody>
                    <a:bodyPr/>
                    <a:lstStyle/>
                    <a:p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+mj-lt"/>
                        </a:rPr>
                        <a:t>Only SLPP messages for UE1 and/or </a:t>
                      </a:r>
                      <a:r>
                        <a:rPr lang="en-US" altLang="zh-CN" sz="1400" dirty="0" err="1">
                          <a:latin typeface="+mj-lt"/>
                        </a:rPr>
                        <a:t>UEx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>
                          <a:latin typeface="+mj-lt"/>
                        </a:rPr>
                        <a:t>Other information, plus SLPP messages for UE1 and/or </a:t>
                      </a:r>
                      <a:r>
                        <a:rPr lang="en-US" altLang="zh-CN" sz="1400" dirty="0" err="1">
                          <a:latin typeface="+mj-lt"/>
                        </a:rPr>
                        <a:t>UEx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5479745"/>
                  </a:ext>
                </a:extLst>
              </a:tr>
              <a:tr h="353086">
                <a:tc>
                  <a:txBody>
                    <a:bodyPr/>
                    <a:lstStyle/>
                    <a:p>
                      <a:r>
                        <a:rPr lang="en-GB" altLang="zh-CN" sz="1400" dirty="0">
                          <a:latin typeface="+mj-lt"/>
                        </a:rPr>
                        <a:t>SL-MO-LR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LCS-SS payload container </a:t>
                      </a:r>
                      <a:r>
                        <a:rPr lang="en-US" altLang="zh-CN" sz="1400" dirty="0">
                          <a:latin typeface="+mj-lt"/>
                        </a:rPr>
                        <a:t>for SL-MO-LR with embedded SLPP message(s)(NOTE2)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0410680"/>
                  </a:ext>
                </a:extLst>
              </a:tr>
              <a:tr h="365796">
                <a:tc>
                  <a:txBody>
                    <a:bodyPr/>
                    <a:lstStyle/>
                    <a:p>
                      <a:r>
                        <a:rPr lang="en-GB" altLang="zh-CN" sz="1400" dirty="0">
                          <a:latin typeface="+mj-lt"/>
                        </a:rPr>
                        <a:t>SL-MT-LR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LCS-SS payload container </a:t>
                      </a:r>
                      <a:r>
                        <a:rPr lang="en-US" altLang="zh-CN" sz="1400" dirty="0">
                          <a:latin typeface="+mj-lt"/>
                        </a:rPr>
                        <a:t>for SL-MT-LR with embedded SLPP message(s)(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NOTE</a:t>
                      </a:r>
                      <a:r>
                        <a:rPr lang="en-US" altLang="zh-CN" sz="1400" dirty="0">
                          <a:latin typeface="+mj-lt"/>
                        </a:rPr>
                        <a:t>2)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7131239"/>
                  </a:ext>
                </a:extLst>
              </a:tr>
              <a:tr h="353752">
                <a:tc>
                  <a:txBody>
                    <a:bodyPr/>
                    <a:lstStyle/>
                    <a:p>
                      <a:r>
                        <a:rPr lang="en-GB" altLang="zh-CN" sz="1400" dirty="0">
                          <a:latin typeface="+mj-lt"/>
                        </a:rPr>
                        <a:t>Capability Transfer</a:t>
                      </a:r>
                      <a:r>
                        <a:rPr lang="en-GB" altLang="zh-CN" sz="1400" b="1" dirty="0">
                          <a:latin typeface="+mj-lt"/>
                        </a:rPr>
                        <a:t> 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>
                          <a:latin typeface="+mj-lt"/>
                        </a:rPr>
                        <a:t>SLPP payload container(NOTE4)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LCS-SS payload container for RSPP signaling transfer(NOTE3)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6088656"/>
                  </a:ext>
                </a:extLst>
              </a:tr>
              <a:tr h="353752">
                <a:tc>
                  <a:txBody>
                    <a:bodyPr/>
                    <a:lstStyle/>
                    <a:p>
                      <a:r>
                        <a:rPr lang="en-GB" altLang="zh-CN" sz="1400" dirty="0">
                          <a:latin typeface="+mj-lt"/>
                        </a:rPr>
                        <a:t>Assistance Data Transfer</a:t>
                      </a:r>
                      <a:r>
                        <a:rPr lang="en-GB" altLang="zh-CN" sz="1400" b="1" dirty="0">
                          <a:latin typeface="+mj-lt"/>
                        </a:rPr>
                        <a:t> 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SLPP payload container(NOTE4)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LCS-SS payload container for RSPP signaling transfer(NOTE3)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9066796"/>
                  </a:ext>
                </a:extLst>
              </a:tr>
              <a:tr h="353752">
                <a:tc>
                  <a:txBody>
                    <a:bodyPr/>
                    <a:lstStyle/>
                    <a:p>
                      <a:r>
                        <a:rPr lang="en-GB" altLang="zh-CN" sz="1400" dirty="0">
                          <a:latin typeface="+mj-lt"/>
                        </a:rPr>
                        <a:t>Location Information Transfer</a:t>
                      </a:r>
                      <a:r>
                        <a:rPr lang="en-GB" altLang="zh-CN" sz="1400" b="1" dirty="0">
                          <a:latin typeface="+mj-lt"/>
                        </a:rPr>
                        <a:t> 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SLPP payload container(NOTE4)</a:t>
                      </a:r>
                      <a:endParaRPr lang="zh-CN" altLang="en-US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LCS-SS payload container for RSPP signaling transfer(NOTE3)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52871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0636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8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altLang="zh-CN" sz="3000" dirty="0"/>
              <a:t>Proposed way </a:t>
            </a:r>
            <a:r>
              <a:rPr lang="en-GB" altLang="zh-CN" sz="3000" dirty="0" err="1"/>
              <a:t>fwd</a:t>
            </a:r>
            <a:r>
              <a:rPr lang="en-GB" altLang="zh-CN" sz="3000" dirty="0"/>
              <a:t> for SLPP payload container </a:t>
            </a:r>
            <a:endParaRPr lang="zh-CN" altLang="en-US" sz="3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1" y="1222218"/>
            <a:ext cx="8876168" cy="4472412"/>
          </a:xfrm>
        </p:spPr>
        <p:txBody>
          <a:bodyPr>
            <a:noAutofit/>
          </a:bodyPr>
          <a:lstStyle/>
          <a:p>
            <a:r>
              <a:rPr lang="en-US" altLang="zh-CN" sz="1600" b="1" dirty="0"/>
              <a:t>Proposals for stage 3 implementation of SLPP payload container (i</a:t>
            </a:r>
            <a:r>
              <a:rPr lang="en-US" altLang="zh-CN" sz="1600" b="1" dirty="0">
                <a:latin typeface="+mj-lt"/>
              </a:rPr>
              <a:t>f no concern on extending 5.2.1.6 of 24.571 for UL, and extending 5.2.2.10 5.2.1.6 of 24.571 for DL to transfer SLPP message(s) for other UEs described in previous)</a:t>
            </a:r>
            <a:r>
              <a:rPr lang="en-US" altLang="zh-CN" sz="1600" b="1" dirty="0"/>
              <a:t>:</a:t>
            </a:r>
          </a:p>
          <a:p>
            <a:pPr lvl="1"/>
            <a:r>
              <a:rPr lang="en-US" altLang="zh-CN" sz="1400" b="1" dirty="0"/>
              <a:t>Option1: Application layer ID visible to the AMF, correlated UE ID included outside of the payload container content.</a:t>
            </a:r>
          </a:p>
          <a:p>
            <a:pPr lvl="1"/>
            <a:r>
              <a:rPr lang="en-US" altLang="zh-CN" sz="1400" b="1" dirty="0"/>
              <a:t>Option2: Application layer ID  not visible to the AMF, correlated UE ID included as part of the payload container content </a:t>
            </a:r>
            <a:endParaRPr lang="en-US" altLang="zh-CN" sz="1600" b="1" dirty="0"/>
          </a:p>
          <a:p>
            <a:endParaRPr lang="en-US" altLang="zh-CN" sz="1600" b="1" dirty="0"/>
          </a:p>
          <a:p>
            <a:endParaRPr lang="en-US" altLang="zh-CN" sz="1600" b="1" dirty="0"/>
          </a:p>
          <a:p>
            <a:endParaRPr lang="en-US" altLang="zh-CN" sz="1600" b="1" dirty="0"/>
          </a:p>
          <a:p>
            <a:pPr lvl="1"/>
            <a:endParaRPr lang="en-US" altLang="zh-CN" sz="1200" dirty="0">
              <a:latin typeface="+mj-lt"/>
            </a:endParaRPr>
          </a:p>
          <a:p>
            <a:pPr lvl="1"/>
            <a:endParaRPr lang="en-US" altLang="zh-CN" sz="1200" b="1" dirty="0"/>
          </a:p>
        </p:txBody>
      </p:sp>
    </p:spTree>
    <p:extLst>
      <p:ext uri="{BB962C8B-B14F-4D97-AF65-F5344CB8AC3E}">
        <p14:creationId xmlns:p14="http://schemas.microsoft.com/office/powerpoint/2010/main" val="3015635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4721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altLang="zh-CN" sz="3000" dirty="0"/>
              <a:t>Annex1: UE-LMF interactions</a:t>
            </a:r>
            <a:endParaRPr lang="zh-CN" altLang="en-US" sz="3000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C81B12EC-A512-4BEE-B02D-4F4D5C9CCA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0447" y="1478064"/>
            <a:ext cx="7906655" cy="4728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180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985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altLang="zh-CN" sz="3000" dirty="0"/>
              <a:t>Annex2: Capabilities exchange for UE-LMF</a:t>
            </a:r>
            <a:endParaRPr lang="zh-CN" altLang="en-US" sz="3000" dirty="0"/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F934C11E-63F5-4535-A1F9-97A75FB525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3655" y="1474982"/>
            <a:ext cx="7550591" cy="12244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718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879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altLang="zh-CN" sz="3000" dirty="0"/>
              <a:t>Annex3: Assistance data exchange for UE-LMF</a:t>
            </a:r>
            <a:endParaRPr lang="zh-CN" altLang="en-US" sz="3000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C690EEB-4E7A-4AAC-A0EA-A8D8E89C9A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3656" y="1353916"/>
            <a:ext cx="8048530" cy="14077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554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8162"/>
          </a:xfrm>
        </p:spPr>
        <p:txBody>
          <a:bodyPr>
            <a:normAutofit/>
          </a:bodyPr>
          <a:lstStyle/>
          <a:p>
            <a:r>
              <a:rPr lang="en-GB" altLang="zh-CN" sz="3000" dirty="0"/>
              <a:t>Annex4: Location information exchange for UE-LMF</a:t>
            </a:r>
            <a:endParaRPr lang="zh-CN" altLang="en-US" sz="3000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1E21B51-D73B-4F3B-9B8C-3FE8D50E0B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4866" y="1176949"/>
            <a:ext cx="7783411" cy="15270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572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3303</TotalTime>
  <Words>427</Words>
  <Application>Microsoft Office PowerPoint</Application>
  <PresentationFormat>宽屏</PresentationFormat>
  <Paragraphs>60</Paragraphs>
  <Slides>8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3" baseType="lpstr">
      <vt:lpstr>等线</vt:lpstr>
      <vt:lpstr>Arial</vt:lpstr>
      <vt:lpstr>Calibri</vt:lpstr>
      <vt:lpstr>Calibri Light</vt:lpstr>
      <vt:lpstr>Office 主题</vt:lpstr>
      <vt:lpstr>Ranging_SL UE-LMF interactions</vt:lpstr>
      <vt:lpstr>Background &amp; Proposed way fwd </vt:lpstr>
      <vt:lpstr>Background &amp; Proposed way fwd </vt:lpstr>
      <vt:lpstr>Proposed way fwd for SLPP payload container </vt:lpstr>
      <vt:lpstr>Annex1: UE-LMF interactions</vt:lpstr>
      <vt:lpstr>Annex2: Capabilities exchange for UE-LMF</vt:lpstr>
      <vt:lpstr>Annex3: Assistance data exchange for UE-LMF</vt:lpstr>
      <vt:lpstr>Annex4: Location information exchange for UE-LMF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Pending NSSAI+NSSRG</dc:title>
  <dc:creator>ZTE</dc:creator>
  <cp:lastModifiedBy>Xiaomi-r1</cp:lastModifiedBy>
  <cp:revision>231</cp:revision>
  <dcterms:created xsi:type="dcterms:W3CDTF">2022-10-10T13:35:05Z</dcterms:created>
  <dcterms:modified xsi:type="dcterms:W3CDTF">2024-01-23T07:29:49Z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WMf6f4a3a0403b11ee800025f7000024f7">
    <vt:lpwstr>CWME9L2H3HCR/stiz6w5mCSCrjPLYDJ9UiQ8GL7OKdac+IUFA0AEyWrV+Nw+K7Ep7/acTXAX/vOxlKdpTOd5IEGVA==</vt:lpwstr>
  </property>
  <property fmtid="{D5CDD505-2E9C-101B-9397-08002B2CF9AE}" pid="3" name="CWMeee3bc00b9b711ee800031f4000031f4">
    <vt:lpwstr>CWMqMceImeVW/Fu1SDt64ntsyZJmaM0JVpEn3a6j/LeR7S2tx3qwmpC2wbVxx3uIF1y8NV1BvHndfNk6XLHfZhUJw==</vt:lpwstr>
  </property>
  <property fmtid="{D5CDD505-2E9C-101B-9397-08002B2CF9AE}" pid="4" name="fileWhereFroms">
    <vt:lpwstr>PpjeLB1gRN0lwrPqMaCTktwY5CDt/aXhBb1wedIj/CjbnqEsodRC4TS9QUelMJlZ6gZo2sFaF1A7M4o7FFWCxzXWBS0RKv8SlTjnyREQmT+L1Kex5PfDuKQOg5o6epUR/2QZQATONoYgMhQdzdSHBujfAjybPE5XKRXPsoPVdw8Kg9hnBajl914cdmxnzNdCbwgbkXfDgSL93g3J73Pp3s2Hdkev6h9yvbiG4UVKIEX7fjOlccb2abS2BNnXTvkcX9UV8B0zqTUZN9msn8/wAvpB4g/ekBvYcfOcPW31sEIh111jI94wV1fpSH3MBV/l9CmoY6FBxMvlv5MQrnYW9g==</vt:lpwstr>
  </property>
</Properties>
</file>