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2"/>
  </p:notesMasterIdLst>
  <p:handoutMasterIdLst>
    <p:handoutMasterId r:id="rId13"/>
  </p:handoutMasterIdLst>
  <p:sldIdLst>
    <p:sldId id="341" r:id="rId2"/>
    <p:sldId id="479" r:id="rId3"/>
    <p:sldId id="548" r:id="rId4"/>
    <p:sldId id="569" r:id="rId5"/>
    <p:sldId id="556" r:id="rId6"/>
    <p:sldId id="549" r:id="rId7"/>
    <p:sldId id="551" r:id="rId8"/>
    <p:sldId id="571" r:id="rId9"/>
    <p:sldId id="558" r:id="rId10"/>
    <p:sldId id="566"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v1_3008" initials="ss2" lastIdx="1" clrIdx="0">
    <p:extLst>
      <p:ext uri="{19B8F6BF-5375-455C-9EA6-DF929625EA0E}">
        <p15:presenceInfo xmlns:p15="http://schemas.microsoft.com/office/powerpoint/2012/main" userId="rev1_3008" providerId="None"/>
      </p:ext>
    </p:extLst>
  </p:cmAuthor>
  <p:cmAuthor id="2" name="Sapan" initials="ss2" lastIdx="4" clrIdx="1">
    <p:extLst>
      <p:ext uri="{19B8F6BF-5375-455C-9EA6-DF929625EA0E}">
        <p15:presenceInfo xmlns:p15="http://schemas.microsoft.com/office/powerpoint/2012/main" userId="Sap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F5F5F"/>
    <a:srgbClr val="D9D9D9"/>
    <a:srgbClr val="EAEFF7"/>
    <a:srgbClr val="FFFFFF"/>
    <a:srgbClr val="FF6600"/>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420" autoAdjust="0"/>
    <p:restoredTop sz="99112" autoAdjust="0"/>
  </p:normalViewPr>
  <p:slideViewPr>
    <p:cSldViewPr snapToGrid="0">
      <p:cViewPr varScale="1">
        <p:scale>
          <a:sx n="88" d="100"/>
          <a:sy n="88" d="100"/>
        </p:scale>
        <p:origin x="523" y="101"/>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2021</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2" name="TextBox 1"/>
          <p:cNvSpPr txBox="1"/>
          <p:nvPr userDrawn="1"/>
        </p:nvSpPr>
        <p:spPr>
          <a:xfrm>
            <a:off x="-7938" y="-12898"/>
            <a:ext cx="11361738" cy="461665"/>
          </a:xfrm>
          <a:prstGeom prst="rect">
            <a:avLst/>
          </a:prstGeom>
          <a:noFill/>
        </p:spPr>
        <p:txBody>
          <a:bodyPr wrap="square" rtlCol="0">
            <a:spAutoFit/>
          </a:bodyPr>
          <a:lstStyle/>
          <a:p>
            <a:r>
              <a:rPr lang="en-GB" sz="1200" b="0" kern="1200" dirty="0" smtClean="0">
                <a:solidFill>
                  <a:schemeClr val="tx1"/>
                </a:solidFill>
                <a:effectLst/>
                <a:latin typeface="Arial" pitchFamily="34" charset="0"/>
                <a:ea typeface="+mn-ea"/>
                <a:cs typeface="Arial" pitchFamily="34" charset="0"/>
              </a:rPr>
              <a:t>3GPP TSG-CT WG1 Meeting #132-e</a:t>
            </a:r>
            <a:r>
              <a:rPr lang="en-GB" sz="1200" b="0" i="1" kern="1200" dirty="0" smtClean="0">
                <a:solidFill>
                  <a:schemeClr val="tx1"/>
                </a:solidFill>
                <a:effectLst/>
                <a:latin typeface="Arial" pitchFamily="34" charset="0"/>
                <a:ea typeface="+mn-ea"/>
                <a:cs typeface="Arial" pitchFamily="34" charset="0"/>
              </a:rPr>
              <a:t>								</a:t>
            </a:r>
            <a:r>
              <a:rPr lang="en-GB" sz="1200" b="0" i="1" kern="1200" smtClean="0">
                <a:solidFill>
                  <a:schemeClr val="tx1"/>
                </a:solidFill>
                <a:effectLst/>
                <a:latin typeface="Arial" pitchFamily="34" charset="0"/>
                <a:ea typeface="+mn-ea"/>
                <a:cs typeface="Arial" pitchFamily="34" charset="0"/>
              </a:rPr>
              <a:t>	</a:t>
            </a:r>
            <a:r>
              <a:rPr lang="en-GB" sz="1200" b="0" kern="1200" smtClean="0">
                <a:solidFill>
                  <a:schemeClr val="tx1"/>
                </a:solidFill>
                <a:effectLst/>
                <a:latin typeface="Arial" pitchFamily="34" charset="0"/>
                <a:ea typeface="+mn-ea"/>
                <a:cs typeface="Arial" pitchFamily="34" charset="0"/>
              </a:rPr>
              <a:t>C1-216877</a:t>
            </a:r>
            <a:endParaRPr lang="en-GB" sz="1200" b="0" kern="1200" dirty="0" smtClean="0">
              <a:solidFill>
                <a:schemeClr val="tx1"/>
              </a:solidFill>
              <a:effectLst/>
              <a:latin typeface="Arial" pitchFamily="34" charset="0"/>
              <a:ea typeface="+mn-ea"/>
              <a:cs typeface="Arial" pitchFamily="34" charset="0"/>
            </a:endParaRPr>
          </a:p>
          <a:p>
            <a:r>
              <a:rPr lang="en-GB" sz="1200" b="0" kern="1200" dirty="0" smtClean="0">
                <a:solidFill>
                  <a:schemeClr val="tx1"/>
                </a:solidFill>
                <a:effectLst/>
                <a:latin typeface="Arial" pitchFamily="34" charset="0"/>
                <a:ea typeface="+mn-ea"/>
                <a:cs typeface="Arial" pitchFamily="34" charset="0"/>
              </a:rPr>
              <a:t>E-meeting, 11-19 November 2021</a:t>
            </a:r>
            <a:endParaRPr lang="en-IN" sz="1200" b="0" kern="1200" dirty="0" smtClean="0">
              <a:solidFill>
                <a:schemeClr val="tx1"/>
              </a:solidFill>
              <a:effectLst/>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Discussion on API based solution for EDGE-4</a:t>
            </a:r>
            <a:endParaRPr lang="en-GB" altLang="en-US" dirty="0"/>
          </a:p>
        </p:txBody>
      </p:sp>
      <p:sp>
        <p:nvSpPr>
          <p:cNvPr id="3075" name="Text Placeholder 2"/>
          <p:cNvSpPr>
            <a:spLocks noGrp="1"/>
          </p:cNvSpPr>
          <p:nvPr>
            <p:ph type="subTitle" idx="1"/>
          </p:nvPr>
        </p:nvSpPr>
        <p:spPr/>
        <p:txBody>
          <a:bodyPr/>
          <a:lstStyle/>
          <a:p>
            <a:r>
              <a:rPr lang="en-GB" altLang="en-US" dirty="0" smtClean="0"/>
              <a:t>Samsung, </a:t>
            </a:r>
            <a:r>
              <a:rPr lang="en-US" dirty="0"/>
              <a:t>Convida </a:t>
            </a:r>
            <a:r>
              <a:rPr lang="en-US" dirty="0" smtClean="0"/>
              <a:t>Wireless</a:t>
            </a:r>
          </a:p>
          <a:p>
            <a:r>
              <a:rPr lang="en-GB" altLang="en-US" dirty="0"/>
              <a:t>Sapan </a:t>
            </a:r>
            <a:r>
              <a:rPr lang="en-GB" altLang="en-US" dirty="0" smtClean="0"/>
              <a:t>Shah</a:t>
            </a:r>
          </a:p>
          <a:p>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Thanks</a:t>
            </a:r>
            <a:endParaRPr lang="en-IN" dirty="0"/>
          </a:p>
        </p:txBody>
      </p:sp>
    </p:spTree>
    <p:extLst>
      <p:ext uri="{BB962C8B-B14F-4D97-AF65-F5344CB8AC3E}">
        <p14:creationId xmlns:p14="http://schemas.microsoft.com/office/powerpoint/2010/main" val="3791816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Content</a:t>
            </a:r>
            <a:endParaRPr lang="fr-FR" dirty="0"/>
          </a:p>
        </p:txBody>
      </p:sp>
      <p:sp>
        <p:nvSpPr>
          <p:cNvPr id="3" name="Espace réservé du contenu 2"/>
          <p:cNvSpPr>
            <a:spLocks noGrp="1"/>
          </p:cNvSpPr>
          <p:nvPr>
            <p:ph idx="1"/>
          </p:nvPr>
        </p:nvSpPr>
        <p:spPr/>
        <p:txBody>
          <a:bodyPr/>
          <a:lstStyle/>
          <a:p>
            <a:r>
              <a:rPr lang="en-US" dirty="0"/>
              <a:t>Overview of EDGE-4</a:t>
            </a:r>
          </a:p>
          <a:p>
            <a:r>
              <a:rPr lang="en-IN" dirty="0" smtClean="0"/>
              <a:t>Issue </a:t>
            </a:r>
            <a:r>
              <a:rPr lang="en-IN" dirty="0"/>
              <a:t>under discussion</a:t>
            </a:r>
          </a:p>
          <a:p>
            <a:r>
              <a:rPr lang="fr-FR" dirty="0" smtClean="0"/>
              <a:t>API </a:t>
            </a:r>
            <a:r>
              <a:rPr lang="fr-FR" dirty="0"/>
              <a:t>based solution</a:t>
            </a:r>
          </a:p>
          <a:p>
            <a:pPr lvl="1"/>
            <a:r>
              <a:rPr lang="fr-FR" dirty="0"/>
              <a:t>Architecture aspects</a:t>
            </a:r>
          </a:p>
          <a:p>
            <a:pPr lvl="1"/>
            <a:r>
              <a:rPr lang="fr-FR" dirty="0"/>
              <a:t>Why API?</a:t>
            </a:r>
          </a:p>
          <a:p>
            <a:pPr lvl="1"/>
            <a:r>
              <a:rPr lang="fr-FR" dirty="0"/>
              <a:t>Protocol aspects</a:t>
            </a:r>
          </a:p>
          <a:p>
            <a:pPr lvl="1"/>
            <a:r>
              <a:rPr lang="fr-FR" dirty="0"/>
              <a:t>C</a:t>
            </a:r>
            <a:r>
              <a:rPr lang="fr-FR" dirty="0" smtClean="0"/>
              <a:t>onclusion</a:t>
            </a:r>
            <a:endParaRPr lang="fr-FR" dirty="0"/>
          </a:p>
        </p:txBody>
      </p:sp>
    </p:spTree>
    <p:extLst>
      <p:ext uri="{BB962C8B-B14F-4D97-AF65-F5344CB8AC3E}">
        <p14:creationId xmlns:p14="http://schemas.microsoft.com/office/powerpoint/2010/main" val="3257558088"/>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 of EDGE-4</a:t>
            </a:r>
          </a:p>
        </p:txBody>
      </p:sp>
      <p:sp>
        <p:nvSpPr>
          <p:cNvPr id="3" name="Content Placeholder 2"/>
          <p:cNvSpPr>
            <a:spLocks noGrp="1"/>
          </p:cNvSpPr>
          <p:nvPr>
            <p:ph idx="1"/>
          </p:nvPr>
        </p:nvSpPr>
        <p:spPr>
          <a:xfrm>
            <a:off x="838199" y="1825625"/>
            <a:ext cx="6434037" cy="4500530"/>
          </a:xfrm>
        </p:spPr>
        <p:txBody>
          <a:bodyPr/>
          <a:lstStyle/>
          <a:p>
            <a:r>
              <a:rPr lang="en-IN" sz="2000" dirty="0"/>
              <a:t>EDGE-4 reference point enables interactions between the ECS and the EEC. </a:t>
            </a:r>
          </a:p>
          <a:p>
            <a:r>
              <a:rPr lang="en-IN" sz="2000" dirty="0"/>
              <a:t>It supports provisioning of Edge configuration information to the EEC.</a:t>
            </a:r>
          </a:p>
          <a:p>
            <a:r>
              <a:rPr lang="en-IN" sz="2000" dirty="0"/>
              <a:t>Edge configuration information includes: </a:t>
            </a:r>
          </a:p>
          <a:p>
            <a:pPr lvl="1"/>
            <a:r>
              <a:rPr lang="en-IN" sz="1800" dirty="0"/>
              <a:t>the information for the EEC to connect to the EES e.g. DNN, EDN service area, EES URIs</a:t>
            </a:r>
          </a:p>
          <a:p>
            <a:r>
              <a:rPr lang="en-IN" sz="2000" dirty="0"/>
              <a:t>Note that:</a:t>
            </a:r>
          </a:p>
          <a:p>
            <a:pPr marL="914400" lvl="1" indent="-457200">
              <a:buFont typeface="+mj-lt"/>
              <a:buAutoNum type="arabicPeriod"/>
            </a:pPr>
            <a:r>
              <a:rPr lang="en-IN" sz="1600" dirty="0"/>
              <a:t>EDGE-4 terminates at an application layer entity - the EEC within the UE.</a:t>
            </a:r>
          </a:p>
          <a:p>
            <a:pPr marL="914400" lvl="1" indent="-457200">
              <a:buFont typeface="+mj-lt"/>
              <a:buAutoNum type="arabicPeriod"/>
            </a:pPr>
            <a:r>
              <a:rPr lang="en-IN" sz="1600" dirty="0"/>
              <a:t>Service provisioning is the first and mandatory operation performed by EEC to avail edge services.</a:t>
            </a:r>
          </a:p>
          <a:p>
            <a:pPr marL="914400" lvl="1" indent="-457200">
              <a:buFont typeface="+mj-lt"/>
              <a:buAutoNum type="arabicPeriod"/>
            </a:pPr>
            <a:r>
              <a:rPr lang="en-IN" sz="1600" dirty="0"/>
              <a:t>ECS can be deployed in the MNO domain or can be deployed in 3rd party domain by service provider. </a:t>
            </a:r>
          </a:p>
        </p:txBody>
      </p:sp>
      <p:sp>
        <p:nvSpPr>
          <p:cNvPr id="4" name="Rectangle 3"/>
          <p:cNvSpPr>
            <a:spLocks noChangeArrowheads="1"/>
          </p:cNvSpPr>
          <p:nvPr/>
        </p:nvSpPr>
        <p:spPr bwMode="auto">
          <a:xfrm>
            <a:off x="7563117" y="4302380"/>
            <a:ext cx="406812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Figure 6.2-4: Architecture for enabling edge applications - reference points representation</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959445029"/>
              </p:ext>
            </p:extLst>
          </p:nvPr>
        </p:nvGraphicFramePr>
        <p:xfrm>
          <a:off x="7384207" y="1944815"/>
          <a:ext cx="4425950" cy="2281952"/>
        </p:xfrm>
        <a:graphic>
          <a:graphicData uri="http://schemas.openxmlformats.org/presentationml/2006/ole">
            <mc:AlternateContent xmlns:mc="http://schemas.openxmlformats.org/markup-compatibility/2006">
              <mc:Choice xmlns:v="urn:schemas-microsoft-com:vml" Requires="v">
                <p:oleObj spid="_x0000_s1180" name="Visio" r:id="rId3" imgW="6964751" imgH="3307191" progId="Visio.Drawing.15">
                  <p:embed/>
                </p:oleObj>
              </mc:Choice>
              <mc:Fallback>
                <p:oleObj name="Visio" r:id="rId3" imgW="6964751" imgH="3307191" progId="Visio.Drawing.15">
                  <p:embed/>
                  <p:pic>
                    <p:nvPicPr>
                      <p:cNvPr id="8" name="Object 7"/>
                      <p:cNvPicPr>
                        <a:picLocks noChangeAspect="1" noChangeArrowheads="1"/>
                      </p:cNvPicPr>
                      <p:nvPr/>
                    </p:nvPicPr>
                    <p:blipFill>
                      <a:blip r:embed="rId4"/>
                      <a:srcRect/>
                      <a:stretch>
                        <a:fillRect/>
                      </a:stretch>
                    </p:blipFill>
                    <p:spPr bwMode="auto">
                      <a:xfrm>
                        <a:off x="7384207" y="1944815"/>
                        <a:ext cx="4425950" cy="2281952"/>
                      </a:xfrm>
                      <a:prstGeom prst="rect">
                        <a:avLst/>
                      </a:prstGeom>
                      <a:noFill/>
                    </p:spPr>
                  </p:pic>
                </p:oleObj>
              </mc:Fallback>
            </mc:AlternateContent>
          </a:graphicData>
        </a:graphic>
      </p:graphicFrame>
    </p:spTree>
    <p:extLst>
      <p:ext uri="{BB962C8B-B14F-4D97-AF65-F5344CB8AC3E}">
        <p14:creationId xmlns:p14="http://schemas.microsoft.com/office/powerpoint/2010/main" val="3738440912"/>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Issue under discussion</a:t>
            </a:r>
            <a:endParaRPr lang="en-IN" dirty="0"/>
          </a:p>
        </p:txBody>
      </p:sp>
      <p:sp>
        <p:nvSpPr>
          <p:cNvPr id="3" name="Content Placeholder 2"/>
          <p:cNvSpPr>
            <a:spLocks noGrp="1"/>
          </p:cNvSpPr>
          <p:nvPr>
            <p:ph idx="1"/>
          </p:nvPr>
        </p:nvSpPr>
        <p:spPr/>
        <p:txBody>
          <a:bodyPr/>
          <a:lstStyle/>
          <a:p>
            <a:r>
              <a:rPr lang="en-IN" sz="2400" dirty="0" smtClean="0"/>
              <a:t>CT1 is currently working on </a:t>
            </a:r>
            <a:r>
              <a:rPr lang="en-GB" sz="2400" dirty="0"/>
              <a:t>CT aspects for Enabling Edge Applications </a:t>
            </a:r>
            <a:r>
              <a:rPr lang="en-GB" sz="2400" dirty="0" smtClean="0"/>
              <a:t>(</a:t>
            </a:r>
            <a:r>
              <a:rPr lang="en-IN" sz="2400" dirty="0" smtClean="0"/>
              <a:t>EDGEAPP) work item</a:t>
            </a:r>
          </a:p>
          <a:p>
            <a:r>
              <a:rPr lang="en-IN" sz="2400" dirty="0" smtClean="0"/>
              <a:t>As per SA6 defined application architecture – EDGE-4 is an interface between Edge Enabler Client (EEC) and Edge Configuration Server (ECS)</a:t>
            </a:r>
          </a:p>
          <a:p>
            <a:pPr lvl="1"/>
            <a:r>
              <a:rPr lang="en-IN" sz="2000" dirty="0" smtClean="0"/>
              <a:t>EDGE-4 interface supports service provisioning procedure between EEC and ECS</a:t>
            </a:r>
          </a:p>
          <a:p>
            <a:r>
              <a:rPr lang="en-IN" sz="2400" dirty="0" smtClean="0"/>
              <a:t>There are two solutions being discussion in CT1 </a:t>
            </a:r>
          </a:p>
          <a:p>
            <a:pPr lvl="1"/>
            <a:r>
              <a:rPr lang="en-IN" sz="2000" dirty="0" smtClean="0"/>
              <a:t>API based solution</a:t>
            </a:r>
          </a:p>
          <a:p>
            <a:pPr lvl="1"/>
            <a:r>
              <a:rPr lang="en-IN" sz="2000" dirty="0" smtClean="0"/>
              <a:t>NAS based solution</a:t>
            </a:r>
          </a:p>
          <a:p>
            <a:r>
              <a:rPr lang="en-IN" sz="2400" dirty="0" smtClean="0"/>
              <a:t>There is no consensus in CT1 on which solution to progress.</a:t>
            </a:r>
          </a:p>
        </p:txBody>
      </p:sp>
    </p:spTree>
    <p:extLst>
      <p:ext uri="{BB962C8B-B14F-4D97-AF65-F5344CB8AC3E}">
        <p14:creationId xmlns:p14="http://schemas.microsoft.com/office/powerpoint/2010/main" val="352359772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600" dirty="0" smtClean="0"/>
              <a:t>API </a:t>
            </a:r>
            <a:r>
              <a:rPr lang="en-IN" sz="3600" dirty="0"/>
              <a:t>based </a:t>
            </a:r>
            <a:r>
              <a:rPr lang="en-IN" sz="3600" dirty="0" smtClean="0"/>
              <a:t>solution</a:t>
            </a:r>
            <a:br>
              <a:rPr lang="en-IN" sz="3600" dirty="0" smtClean="0"/>
            </a:br>
            <a:r>
              <a:rPr lang="en-IN" sz="2800" dirty="0" smtClean="0">
                <a:solidFill>
                  <a:srgbClr val="00B0F0"/>
                </a:solidFill>
              </a:rPr>
              <a:t>- Architecture Aspects</a:t>
            </a:r>
            <a:endParaRPr lang="en-IN" sz="2800" dirty="0">
              <a:solidFill>
                <a:srgbClr val="00B0F0"/>
              </a:solidFill>
            </a:endParaRPr>
          </a:p>
        </p:txBody>
      </p:sp>
      <p:sp>
        <p:nvSpPr>
          <p:cNvPr id="3" name="Content Placeholder 2"/>
          <p:cNvSpPr>
            <a:spLocks noGrp="1"/>
          </p:cNvSpPr>
          <p:nvPr>
            <p:ph idx="1"/>
          </p:nvPr>
        </p:nvSpPr>
        <p:spPr>
          <a:xfrm>
            <a:off x="838200" y="1825624"/>
            <a:ext cx="6339840" cy="4631159"/>
          </a:xfrm>
        </p:spPr>
        <p:txBody>
          <a:bodyPr/>
          <a:lstStyle/>
          <a:p>
            <a:r>
              <a:rPr lang="en-IN" sz="2000" dirty="0" smtClean="0">
                <a:ea typeface="SimSun" panose="02010600030101010101" pitchFamily="2" charset="-122"/>
              </a:rPr>
              <a:t>Edge </a:t>
            </a:r>
            <a:r>
              <a:rPr lang="en-IN" sz="2000" dirty="0">
                <a:ea typeface="SimSun" panose="02010600030101010101" pitchFamily="2" charset="-122"/>
              </a:rPr>
              <a:t>Enabler Layer is an </a:t>
            </a:r>
            <a:r>
              <a:rPr lang="en-IN" sz="2000" b="1" dirty="0">
                <a:ea typeface="SimSun" panose="02010600030101010101" pitchFamily="2" charset="-122"/>
              </a:rPr>
              <a:t>application layer </a:t>
            </a:r>
            <a:r>
              <a:rPr lang="en-IN" sz="2000" b="1" dirty="0" smtClean="0">
                <a:ea typeface="SimSun" panose="02010600030101010101" pitchFamily="2" charset="-122"/>
              </a:rPr>
              <a:t>architecture</a:t>
            </a:r>
            <a:r>
              <a:rPr lang="en-IN" sz="2000" dirty="0" smtClean="0">
                <a:ea typeface="SimSun" panose="02010600030101010101" pitchFamily="2" charset="-122"/>
              </a:rPr>
              <a:t>.</a:t>
            </a:r>
          </a:p>
          <a:p>
            <a:r>
              <a:rPr lang="en-IN" sz="2000" dirty="0" smtClean="0">
                <a:ea typeface="SimSun" panose="02010600030101010101" pitchFamily="2" charset="-122"/>
              </a:rPr>
              <a:t>TS </a:t>
            </a:r>
            <a:r>
              <a:rPr lang="en-IN" sz="2000" dirty="0">
                <a:ea typeface="SimSun" panose="02010600030101010101" pitchFamily="2" charset="-122"/>
              </a:rPr>
              <a:t>23.558 states that “Edge Enabler Layer functions </a:t>
            </a:r>
            <a:r>
              <a:rPr lang="en-IN" sz="2000" b="1" u="sng" dirty="0">
                <a:solidFill>
                  <a:srgbClr val="FF0000"/>
                </a:solidFill>
                <a:ea typeface="SimSun" panose="02010600030101010101" pitchFamily="2" charset="-122"/>
              </a:rPr>
              <a:t>shown</a:t>
            </a:r>
            <a:r>
              <a:rPr lang="en-IN" sz="2000" u="sng" dirty="0">
                <a:solidFill>
                  <a:srgbClr val="FF0000"/>
                </a:solidFill>
                <a:ea typeface="SimSun" panose="02010600030101010101" pitchFamily="2" charset="-122"/>
              </a:rPr>
              <a:t> </a:t>
            </a:r>
            <a:r>
              <a:rPr lang="en-IN" sz="2000" b="1" u="sng" dirty="0">
                <a:solidFill>
                  <a:srgbClr val="FF0000"/>
                </a:solidFill>
                <a:ea typeface="SimSun" panose="02010600030101010101" pitchFamily="2" charset="-122"/>
              </a:rPr>
              <a:t>in</a:t>
            </a:r>
            <a:r>
              <a:rPr lang="en-IN" sz="2000" u="sng" dirty="0">
                <a:solidFill>
                  <a:srgbClr val="FF0000"/>
                </a:solidFill>
                <a:ea typeface="SimSun" panose="02010600030101010101" pitchFamily="2" charset="-122"/>
              </a:rPr>
              <a:t> </a:t>
            </a:r>
            <a:r>
              <a:rPr lang="en-IN" sz="2000" dirty="0">
                <a:ea typeface="SimSun" panose="02010600030101010101" pitchFamily="2" charset="-122"/>
              </a:rPr>
              <a:t>the service-based representation of the edge architecture </a:t>
            </a:r>
            <a:r>
              <a:rPr lang="en-IN" sz="2000" b="1" u="sng" dirty="0">
                <a:solidFill>
                  <a:srgbClr val="FF0000"/>
                </a:solidFill>
                <a:ea typeface="SimSun" panose="02010600030101010101" pitchFamily="2" charset="-122"/>
              </a:rPr>
              <a:t>shall only use service-based interfaces</a:t>
            </a:r>
            <a:r>
              <a:rPr lang="en-IN" sz="2000" u="sng" dirty="0">
                <a:solidFill>
                  <a:srgbClr val="FF0000"/>
                </a:solidFill>
                <a:ea typeface="SimSun" panose="02010600030101010101" pitchFamily="2" charset="-122"/>
              </a:rPr>
              <a:t> </a:t>
            </a:r>
            <a:r>
              <a:rPr lang="en-IN" sz="2000" dirty="0">
                <a:ea typeface="SimSun" panose="02010600030101010101" pitchFamily="2" charset="-122"/>
              </a:rPr>
              <a:t>for their interactions</a:t>
            </a:r>
            <a:r>
              <a:rPr lang="en-IN" sz="2000" dirty="0" smtClean="0">
                <a:ea typeface="SimSun" panose="02010600030101010101" pitchFamily="2" charset="-122"/>
              </a:rPr>
              <a:t>”.</a:t>
            </a:r>
          </a:p>
          <a:p>
            <a:r>
              <a:rPr lang="en-IN" sz="2000" dirty="0" smtClean="0">
                <a:ea typeface="SimSun" panose="02010600030101010101" pitchFamily="2" charset="-122"/>
              </a:rPr>
              <a:t>Eecs </a:t>
            </a:r>
            <a:r>
              <a:rPr lang="en-IN" sz="2000" dirty="0">
                <a:ea typeface="SimSun" panose="02010600030101010101" pitchFamily="2" charset="-122"/>
              </a:rPr>
              <a:t>(service exposed by ECS) exposes following API to fulfil EDGE-4</a:t>
            </a:r>
            <a:r>
              <a:rPr lang="en-IN" sz="2000" dirty="0" smtClean="0">
                <a:ea typeface="SimSun" panose="02010600030101010101" pitchFamily="2" charset="-122"/>
              </a:rPr>
              <a:t>: </a:t>
            </a:r>
            <a:r>
              <a:rPr lang="en-IN" sz="2000" dirty="0" smtClean="0"/>
              <a:t>Eecs_ServiceProvisioning</a:t>
            </a:r>
          </a:p>
          <a:p>
            <a:r>
              <a:rPr lang="en-IN" sz="2000" dirty="0">
                <a:ea typeface="SimSun" panose="02010600030101010101" pitchFamily="2" charset="-122"/>
                <a:cs typeface="Times New Roman" panose="02020603050405020304" pitchFamily="18" charset="0"/>
              </a:rPr>
              <a:t>D</a:t>
            </a:r>
            <a:r>
              <a:rPr lang="en-IN" sz="2000" dirty="0" smtClean="0">
                <a:ea typeface="SimSun" panose="02010600030101010101" pitchFamily="2" charset="-122"/>
                <a:cs typeface="Times New Roman" panose="02020603050405020304" pitchFamily="18" charset="0"/>
              </a:rPr>
              <a:t>uring </a:t>
            </a:r>
            <a:r>
              <a:rPr lang="en-IN" sz="2000" dirty="0" smtClean="0">
                <a:solidFill>
                  <a:srgbClr val="FF0000"/>
                </a:solidFill>
                <a:ea typeface="SimSun" panose="02010600030101010101" pitchFamily="2" charset="-122"/>
                <a:cs typeface="Times New Roman" panose="02020603050405020304" pitchFamily="18" charset="0"/>
              </a:rPr>
              <a:t>working agreement #39 </a:t>
            </a:r>
            <a:r>
              <a:rPr lang="en-IN" sz="2000" dirty="0" smtClean="0">
                <a:ea typeface="SimSun" panose="02010600030101010101" pitchFamily="2" charset="-122"/>
                <a:cs typeface="Times New Roman" panose="02020603050405020304" pitchFamily="18" charset="0"/>
              </a:rPr>
              <a:t>– SA6 discussed and decided to approve pCR </a:t>
            </a:r>
            <a:r>
              <a:rPr lang="en-IN" sz="2000" dirty="0">
                <a:ea typeface="SimSun" panose="02010600030101010101" pitchFamily="2" charset="-122"/>
                <a:cs typeface="Times New Roman" panose="02020603050405020304" pitchFamily="18" charset="0"/>
              </a:rPr>
              <a:t>S6-210730 (Service-based interfaces interaction within EDGEAPP</a:t>
            </a:r>
            <a:r>
              <a:rPr lang="en-IN" sz="2000" dirty="0" smtClean="0">
                <a:ea typeface="SimSun" panose="02010600030101010101" pitchFamily="2" charset="-122"/>
                <a:cs typeface="Times New Roman" panose="02020603050405020304" pitchFamily="18" charset="0"/>
              </a:rPr>
              <a:t>)</a:t>
            </a:r>
            <a:endParaRPr lang="en-IN" sz="2000" dirty="0"/>
          </a:p>
        </p:txBody>
      </p:sp>
      <p:sp>
        <p:nvSpPr>
          <p:cNvPr id="4" name="Rectangle 2"/>
          <p:cNvSpPr>
            <a:spLocks noChangeArrowheads="1"/>
          </p:cNvSpPr>
          <p:nvPr/>
        </p:nvSpPr>
        <p:spPr bwMode="auto">
          <a:xfrm>
            <a:off x="7345362" y="189411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N" dirty="0"/>
          </a:p>
        </p:txBody>
      </p:sp>
      <p:graphicFrame>
        <p:nvGraphicFramePr>
          <p:cNvPr id="5" name="Object 4"/>
          <p:cNvGraphicFramePr>
            <a:graphicFrameLocks noChangeAspect="1"/>
          </p:cNvGraphicFramePr>
          <p:nvPr>
            <p:extLst>
              <p:ext uri="{D42A27DB-BD31-4B8C-83A1-F6EECF244321}">
                <p14:modId xmlns:p14="http://schemas.microsoft.com/office/powerpoint/2010/main" val="472330626"/>
              </p:ext>
            </p:extLst>
          </p:nvPr>
        </p:nvGraphicFramePr>
        <p:xfrm>
          <a:off x="7345362" y="1894114"/>
          <a:ext cx="4008438" cy="2705878"/>
        </p:xfrm>
        <a:graphic>
          <a:graphicData uri="http://schemas.openxmlformats.org/presentationml/2006/ole">
            <mc:AlternateContent xmlns:mc="http://schemas.openxmlformats.org/markup-compatibility/2006">
              <mc:Choice xmlns:v="urn:schemas-microsoft-com:vml" Requires="v">
                <p:oleObj spid="_x0000_s2203" name="Visio" r:id="rId3" imgW="4015705" imgH="2308978" progId="Visio.Drawing.15">
                  <p:embed/>
                </p:oleObj>
              </mc:Choice>
              <mc:Fallback>
                <p:oleObj name="Visio" r:id="rId3" imgW="4015705" imgH="2308978" progId="Visio.Drawing.15">
                  <p:embed/>
                  <p:pic>
                    <p:nvPicPr>
                      <p:cNvPr id="0" name="Object 1"/>
                      <p:cNvPicPr>
                        <a:picLocks noChangeAspect="1" noChangeArrowheads="1"/>
                      </p:cNvPicPr>
                      <p:nvPr/>
                    </p:nvPicPr>
                    <p:blipFill>
                      <a:blip r:embed="rId4"/>
                      <a:srcRect/>
                      <a:stretch>
                        <a:fillRect/>
                      </a:stretch>
                    </p:blipFill>
                    <p:spPr bwMode="auto">
                      <a:xfrm>
                        <a:off x="7345362" y="1894114"/>
                        <a:ext cx="4008438" cy="2705878"/>
                      </a:xfrm>
                      <a:prstGeom prst="rect">
                        <a:avLst/>
                      </a:prstGeom>
                      <a:noFill/>
                    </p:spPr>
                  </p:pic>
                </p:oleObj>
              </mc:Fallback>
            </mc:AlternateContent>
          </a:graphicData>
        </a:graphic>
      </p:graphicFrame>
      <p:sp>
        <p:nvSpPr>
          <p:cNvPr id="6" name="Rectangle 5"/>
          <p:cNvSpPr/>
          <p:nvPr/>
        </p:nvSpPr>
        <p:spPr>
          <a:xfrm>
            <a:off x="7345362" y="4599992"/>
            <a:ext cx="3937518" cy="414172"/>
          </a:xfrm>
          <a:prstGeom prst="rect">
            <a:avLst/>
          </a:prstGeom>
        </p:spPr>
        <p:txBody>
          <a:bodyPr wrap="square">
            <a:spAutoFit/>
          </a:bodyPr>
          <a:lstStyle/>
          <a:p>
            <a:pPr algn="ctr">
              <a:spcAft>
                <a:spcPts val="1200"/>
              </a:spcAft>
            </a:pPr>
            <a:r>
              <a:rPr lang="en-GB" sz="1000" b="1" dirty="0">
                <a:ea typeface="SimSun" panose="02010600030101010101" pitchFamily="2" charset="-122"/>
                <a:cs typeface="Times New Roman" panose="02020603050405020304" pitchFamily="18" charset="0"/>
              </a:rPr>
              <a:t>Figure 6.2-1: Architecture for enabling edge applications - service-based representation</a:t>
            </a:r>
            <a:endParaRPr lang="en-IN" sz="1000" b="1" dirty="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1930002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4631159"/>
          </a:xfrm>
        </p:spPr>
        <p:txBody>
          <a:bodyPr/>
          <a:lstStyle/>
          <a:p>
            <a:r>
              <a:rPr lang="en-IN" sz="2000" dirty="0" smtClean="0"/>
              <a:t>SA6 </a:t>
            </a:r>
            <a:r>
              <a:rPr lang="en-IN" sz="2000" dirty="0"/>
              <a:t>has sent LS (S6-202009) to CT1 – which informs SA6’s decision to specify EDGE-1 and EDGE-4 reference points as API</a:t>
            </a:r>
          </a:p>
          <a:p>
            <a:pPr lvl="1"/>
            <a:r>
              <a:rPr lang="en-IN" sz="1800" dirty="0"/>
              <a:t>“SA6 would like to inform CT1 and CT3 that </a:t>
            </a:r>
            <a:r>
              <a:rPr lang="en-IN" sz="1800" dirty="0">
                <a:solidFill>
                  <a:srgbClr val="FF0000"/>
                </a:solidFill>
              </a:rPr>
              <a:t>SA6 has </a:t>
            </a:r>
            <a:r>
              <a:rPr lang="en-IN" sz="1800" b="1" dirty="0">
                <a:solidFill>
                  <a:srgbClr val="FF0000"/>
                </a:solidFill>
              </a:rPr>
              <a:t>decided</a:t>
            </a:r>
            <a:r>
              <a:rPr lang="en-IN" sz="1800" dirty="0">
                <a:solidFill>
                  <a:srgbClr val="FF0000"/>
                </a:solidFill>
              </a:rPr>
              <a:t> </a:t>
            </a:r>
            <a:r>
              <a:rPr lang="en-IN" sz="1800" dirty="0"/>
              <a:t>that the reference points from the network entities of the EDGEAPP architecture, i.e. Edge Enabler Server (EES) and </a:t>
            </a:r>
            <a:r>
              <a:rPr lang="en-IN" sz="1800" dirty="0">
                <a:solidFill>
                  <a:srgbClr val="FF0000"/>
                </a:solidFill>
              </a:rPr>
              <a:t>the Edge Configuration Server (ECS), towards the Edge Enabler Client </a:t>
            </a:r>
            <a:r>
              <a:rPr lang="en-IN" sz="1800" dirty="0"/>
              <a:t>(UE entity of the EDGEAPP architecture) as specified in TS 23.558, </a:t>
            </a:r>
            <a:r>
              <a:rPr lang="en-IN" sz="1800" b="1" dirty="0">
                <a:solidFill>
                  <a:srgbClr val="FF0000"/>
                </a:solidFill>
              </a:rPr>
              <a:t>shall be exposed as APIs</a:t>
            </a:r>
            <a:r>
              <a:rPr lang="en-IN" sz="1800" dirty="0">
                <a:solidFill>
                  <a:srgbClr val="FF0000"/>
                </a:solidFill>
              </a:rPr>
              <a:t>.</a:t>
            </a:r>
            <a:r>
              <a:rPr lang="en-IN" sz="1800" dirty="0"/>
              <a:t>”</a:t>
            </a:r>
          </a:p>
          <a:p>
            <a:r>
              <a:rPr lang="en-IN" sz="2000" dirty="0" smtClean="0"/>
              <a:t>Architectural benefits</a:t>
            </a:r>
          </a:p>
          <a:p>
            <a:pPr lvl="1"/>
            <a:r>
              <a:rPr lang="en-IN" sz="1800" dirty="0" smtClean="0">
                <a:ea typeface="SimSun" panose="02010600030101010101" pitchFamily="2" charset="-122"/>
                <a:cs typeface="Times New Roman" panose="02020603050405020304" pitchFamily="18" charset="0"/>
              </a:rPr>
              <a:t>Better </a:t>
            </a:r>
            <a:r>
              <a:rPr lang="en-IN" sz="1800" dirty="0">
                <a:ea typeface="SimSun" panose="02010600030101010101" pitchFamily="2" charset="-122"/>
                <a:cs typeface="Times New Roman" panose="02020603050405020304" pitchFamily="18" charset="0"/>
              </a:rPr>
              <a:t>scalability and </a:t>
            </a:r>
            <a:r>
              <a:rPr lang="en-IN" sz="1800" dirty="0" smtClean="0">
                <a:ea typeface="SimSun" panose="02010600030101010101" pitchFamily="2" charset="-122"/>
                <a:cs typeface="Times New Roman" panose="02020603050405020304" pitchFamily="18" charset="0"/>
              </a:rPr>
              <a:t>interoperability.</a:t>
            </a:r>
          </a:p>
          <a:p>
            <a:pPr lvl="1"/>
            <a:r>
              <a:rPr lang="en-IN" sz="1800" dirty="0" smtClean="0">
                <a:ea typeface="SimSun" panose="02010600030101010101" pitchFamily="2" charset="-122"/>
                <a:cs typeface="Times New Roman" panose="02020603050405020304" pitchFamily="18" charset="0"/>
              </a:rPr>
              <a:t>New </a:t>
            </a:r>
            <a:r>
              <a:rPr lang="en-IN" sz="1800" dirty="0">
                <a:ea typeface="SimSun" panose="02010600030101010101" pitchFamily="2" charset="-122"/>
                <a:cs typeface="Times New Roman" panose="02020603050405020304" pitchFamily="18" charset="0"/>
              </a:rPr>
              <a:t>EDGE-4 functions can be developed independent from </a:t>
            </a:r>
            <a:r>
              <a:rPr lang="en-IN" sz="1800" dirty="0" smtClean="0">
                <a:ea typeface="SimSun" panose="02010600030101010101" pitchFamily="2" charset="-122"/>
                <a:cs typeface="Times New Roman" panose="02020603050405020304" pitchFamily="18" charset="0"/>
              </a:rPr>
              <a:t>consumer.</a:t>
            </a:r>
          </a:p>
          <a:p>
            <a:pPr lvl="1"/>
            <a:r>
              <a:rPr lang="en-IN" sz="1800" dirty="0" smtClean="0">
                <a:ea typeface="SimSun" panose="02010600030101010101" pitchFamily="2" charset="-122"/>
                <a:cs typeface="Times New Roman" panose="02020603050405020304" pitchFamily="18" charset="0"/>
              </a:rPr>
              <a:t>Works </a:t>
            </a:r>
            <a:r>
              <a:rPr lang="en-IN" sz="1800" dirty="0">
                <a:ea typeface="SimSun" panose="02010600030101010101" pitchFamily="2" charset="-122"/>
                <a:cs typeface="Times New Roman" panose="02020603050405020304" pitchFamily="18" charset="0"/>
              </a:rPr>
              <a:t>in all deployment models (MNO deployed or 3</a:t>
            </a:r>
            <a:r>
              <a:rPr lang="en-IN" sz="1800" baseline="30000" dirty="0">
                <a:ea typeface="SimSun" panose="02010600030101010101" pitchFamily="2" charset="-122"/>
                <a:cs typeface="Times New Roman" panose="02020603050405020304" pitchFamily="18" charset="0"/>
              </a:rPr>
              <a:t>rd</a:t>
            </a:r>
            <a:r>
              <a:rPr lang="en-IN" sz="1800" dirty="0">
                <a:ea typeface="SimSun" panose="02010600030101010101" pitchFamily="2" charset="-122"/>
                <a:cs typeface="Times New Roman" panose="02020603050405020304" pitchFamily="18" charset="0"/>
              </a:rPr>
              <a:t> party deployed ECS</a:t>
            </a:r>
            <a:r>
              <a:rPr lang="en-IN" sz="1800" dirty="0" smtClean="0">
                <a:ea typeface="SimSun" panose="02010600030101010101" pitchFamily="2" charset="-122"/>
                <a:cs typeface="Times New Roman" panose="02020603050405020304" pitchFamily="18" charset="0"/>
              </a:rPr>
              <a:t>).</a:t>
            </a:r>
          </a:p>
          <a:p>
            <a:pPr lvl="1"/>
            <a:r>
              <a:rPr lang="en-IN" sz="1800" dirty="0" smtClean="0">
                <a:cs typeface="Times New Roman" panose="02020603050405020304" pitchFamily="18" charset="0"/>
              </a:rPr>
              <a:t>APIs </a:t>
            </a:r>
            <a:r>
              <a:rPr lang="en-IN" sz="1800" dirty="0">
                <a:cs typeface="Times New Roman" panose="02020603050405020304" pitchFamily="18" charset="0"/>
              </a:rPr>
              <a:t>work for both LTE and 5G based deployments of EdgeApp.</a:t>
            </a:r>
          </a:p>
          <a:p>
            <a:endParaRPr lang="en-IN" sz="2000" dirty="0">
              <a:latin typeface="Times New Roman" panose="02020603050405020304" pitchFamily="18" charset="0"/>
              <a:ea typeface="SimSun" panose="02010600030101010101" pitchFamily="2" charset="-122"/>
              <a:cs typeface="Times New Roman" panose="02020603050405020304" pitchFamily="18" charset="0"/>
            </a:endParaRPr>
          </a:p>
          <a:p>
            <a:endParaRPr lang="en-IN" sz="2000" dirty="0"/>
          </a:p>
        </p:txBody>
      </p:sp>
      <p:sp>
        <p:nvSpPr>
          <p:cNvPr id="6" name="Title 1"/>
          <p:cNvSpPr>
            <a:spLocks noGrp="1"/>
          </p:cNvSpPr>
          <p:nvPr>
            <p:ph type="title"/>
          </p:nvPr>
        </p:nvSpPr>
        <p:spPr>
          <a:xfrm>
            <a:off x="838200" y="365125"/>
            <a:ext cx="10515600" cy="1325563"/>
          </a:xfrm>
        </p:spPr>
        <p:txBody>
          <a:bodyPr/>
          <a:lstStyle/>
          <a:p>
            <a:r>
              <a:rPr lang="en-IN" sz="3600" dirty="0" smtClean="0"/>
              <a:t>API </a:t>
            </a:r>
            <a:r>
              <a:rPr lang="en-IN" sz="3600" dirty="0"/>
              <a:t>based solution (Option 1) </a:t>
            </a:r>
            <a:r>
              <a:rPr lang="en-IN" sz="3600" dirty="0" smtClean="0"/>
              <a:t/>
            </a:r>
            <a:br>
              <a:rPr lang="en-IN" sz="3600" dirty="0" smtClean="0"/>
            </a:br>
            <a:r>
              <a:rPr lang="en-IN" sz="2800" dirty="0" smtClean="0">
                <a:solidFill>
                  <a:srgbClr val="00B0F0"/>
                </a:solidFill>
              </a:rPr>
              <a:t>- Why API/ Service based interface?</a:t>
            </a:r>
            <a:endParaRPr lang="en-IN" sz="2800" dirty="0">
              <a:solidFill>
                <a:srgbClr val="00B0F0"/>
              </a:solidFill>
            </a:endParaRPr>
          </a:p>
        </p:txBody>
      </p:sp>
    </p:spTree>
    <p:extLst>
      <p:ext uri="{BB962C8B-B14F-4D97-AF65-F5344CB8AC3E}">
        <p14:creationId xmlns:p14="http://schemas.microsoft.com/office/powerpoint/2010/main" val="1914650324"/>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4547183"/>
          </a:xfrm>
        </p:spPr>
        <p:txBody>
          <a:bodyPr/>
          <a:lstStyle/>
          <a:p>
            <a:r>
              <a:rPr lang="en-IN" sz="2000" dirty="0" smtClean="0"/>
              <a:t>In LS (CP-172074), CT3/4 has </a:t>
            </a:r>
            <a:r>
              <a:rPr lang="en-IN" sz="2000" dirty="0"/>
              <a:t>provided Conclusion on Service Based Architecture Protocol </a:t>
            </a:r>
            <a:r>
              <a:rPr lang="en-IN" sz="2000" dirty="0" smtClean="0"/>
              <a:t>Selection</a:t>
            </a:r>
          </a:p>
          <a:p>
            <a:pPr lvl="1"/>
            <a:r>
              <a:rPr lang="en-GB" sz="1800" dirty="0"/>
              <a:t>Some of the conclusions are as below:</a:t>
            </a:r>
            <a:endParaRPr lang="en-IN" sz="1800" dirty="0"/>
          </a:p>
          <a:p>
            <a:pPr lvl="2"/>
            <a:r>
              <a:rPr lang="en-GB" sz="1600" dirty="0">
                <a:solidFill>
                  <a:srgbClr val="FF0000"/>
                </a:solidFill>
              </a:rPr>
              <a:t>HTTP/2</a:t>
            </a:r>
            <a:r>
              <a:rPr lang="en-GB" sz="1600" dirty="0"/>
              <a:t> (see IETF RFC </a:t>
            </a:r>
            <a:r>
              <a:rPr lang="en-US" sz="1600" dirty="0"/>
              <a:t>7540</a:t>
            </a:r>
            <a:r>
              <a:rPr lang="en-GB" sz="1600" dirty="0"/>
              <a:t>) is adopted as the application layer protocol for the service based interfaces;</a:t>
            </a:r>
            <a:endParaRPr lang="en-IN" sz="1600" dirty="0"/>
          </a:p>
          <a:p>
            <a:pPr lvl="2"/>
            <a:r>
              <a:rPr lang="en-GB" sz="1600" dirty="0" smtClean="0">
                <a:solidFill>
                  <a:srgbClr val="FF0000"/>
                </a:solidFill>
              </a:rPr>
              <a:t>JSON</a:t>
            </a:r>
            <a:r>
              <a:rPr lang="en-GB" sz="1600" dirty="0" smtClean="0"/>
              <a:t> </a:t>
            </a:r>
            <a:r>
              <a:rPr lang="en-GB" sz="1600" dirty="0"/>
              <a:t>(see IETF</a:t>
            </a:r>
            <a:r>
              <a:rPr lang="en-US" sz="1600" dirty="0"/>
              <a:t> </a:t>
            </a:r>
            <a:r>
              <a:rPr lang="en-GB" sz="1600" dirty="0"/>
              <a:t>RFC</a:t>
            </a:r>
            <a:r>
              <a:rPr lang="en-US" sz="1600" dirty="0"/>
              <a:t> </a:t>
            </a:r>
            <a:r>
              <a:rPr lang="en-GB" sz="1600" dirty="0"/>
              <a:t>7159) is adopted as the serialization protocol;</a:t>
            </a:r>
            <a:endParaRPr lang="en-IN" sz="1600" dirty="0"/>
          </a:p>
          <a:p>
            <a:pPr lvl="2"/>
            <a:r>
              <a:rPr lang="en-GB" sz="1600" dirty="0"/>
              <a:t>To apply a </a:t>
            </a:r>
            <a:r>
              <a:rPr lang="en-GB" sz="1600" dirty="0">
                <a:solidFill>
                  <a:srgbClr val="FF0000"/>
                </a:solidFill>
              </a:rPr>
              <a:t>RESTful framework for the APIs design whenever possible </a:t>
            </a:r>
            <a:r>
              <a:rPr lang="en-GB" sz="1600" dirty="0"/>
              <a:t>and use custom methods otherwise;</a:t>
            </a:r>
            <a:endParaRPr lang="en-IN" sz="1600" dirty="0"/>
          </a:p>
          <a:p>
            <a:pPr lvl="2"/>
            <a:r>
              <a:rPr lang="en-GB" sz="1600" dirty="0"/>
              <a:t>To support notification with two HTTP client-server pairs;</a:t>
            </a:r>
            <a:endParaRPr lang="en-IN" sz="1600" dirty="0"/>
          </a:p>
          <a:p>
            <a:pPr lvl="2"/>
            <a:r>
              <a:rPr lang="en-GB" sz="1600" dirty="0"/>
              <a:t>The OpenAPI 3.0.0 is adopted as the Interface Definition Language.</a:t>
            </a:r>
          </a:p>
          <a:p>
            <a:r>
              <a:rPr lang="en-GB" sz="2000" dirty="0" smtClean="0"/>
              <a:t>In </a:t>
            </a:r>
            <a:r>
              <a:rPr lang="en-GB" sz="2000" dirty="0"/>
              <a:t>C1-210191 and C1-210023 – CT1 already discussed RESTful API and RPC API options</a:t>
            </a:r>
          </a:p>
          <a:p>
            <a:r>
              <a:rPr lang="en-IN" sz="2000" dirty="0">
                <a:cs typeface="Times New Roman" panose="02020603050405020304" pitchFamily="18" charset="0"/>
              </a:rPr>
              <a:t>RESTful APIs approach is aligned to 3GPP’s shift towards SBI and industry trends at large. CT3/4 has developed related expertise already</a:t>
            </a:r>
            <a:r>
              <a:rPr lang="en-IN" sz="2000" dirty="0" smtClean="0">
                <a:cs typeface="Times New Roman" panose="02020603050405020304" pitchFamily="18" charset="0"/>
              </a:rPr>
              <a:t>.</a:t>
            </a:r>
          </a:p>
          <a:p>
            <a:r>
              <a:rPr lang="en-IN" sz="2000" dirty="0">
                <a:cs typeface="Times New Roman" panose="02020603050405020304" pitchFamily="18" charset="0"/>
              </a:rPr>
              <a:t>Further, SA6 has provided clarification to use SBA – by removing EN </a:t>
            </a:r>
          </a:p>
          <a:p>
            <a:pPr marL="0" indent="0">
              <a:buNone/>
            </a:pPr>
            <a:r>
              <a:rPr lang="en-IN" sz="2000" dirty="0">
                <a:cs typeface="Times New Roman" panose="02020603050405020304" pitchFamily="18" charset="0"/>
              </a:rPr>
              <a:t>“</a:t>
            </a:r>
            <a:r>
              <a:rPr lang="en-IN" sz="2000" dirty="0">
                <a:solidFill>
                  <a:srgbClr val="FF0000"/>
                </a:solidFill>
                <a:cs typeface="Times New Roman" panose="02020603050405020304" pitchFamily="18" charset="0"/>
              </a:rPr>
              <a:t>Editor's note:	Whether the meaning of the term SBA in this clause needs to be modified based upon the above representation is FFS</a:t>
            </a:r>
            <a:r>
              <a:rPr lang="en-IN" sz="2000" dirty="0" smtClean="0">
                <a:solidFill>
                  <a:srgbClr val="FF0000"/>
                </a:solidFill>
                <a:cs typeface="Times New Roman" panose="02020603050405020304" pitchFamily="18" charset="0"/>
              </a:rPr>
              <a:t>.</a:t>
            </a:r>
            <a:r>
              <a:rPr lang="en-IN" sz="2000" dirty="0" smtClean="0">
                <a:cs typeface="Times New Roman" panose="02020603050405020304" pitchFamily="18" charset="0"/>
              </a:rPr>
              <a:t>”</a:t>
            </a:r>
            <a:endParaRPr lang="en-GB" sz="2000" dirty="0"/>
          </a:p>
        </p:txBody>
      </p:sp>
      <p:sp>
        <p:nvSpPr>
          <p:cNvPr id="5" name="Title 1"/>
          <p:cNvSpPr>
            <a:spLocks noGrp="1"/>
          </p:cNvSpPr>
          <p:nvPr>
            <p:ph type="title"/>
          </p:nvPr>
        </p:nvSpPr>
        <p:spPr>
          <a:xfrm>
            <a:off x="838200" y="365125"/>
            <a:ext cx="10515600" cy="1325563"/>
          </a:xfrm>
        </p:spPr>
        <p:txBody>
          <a:bodyPr/>
          <a:lstStyle/>
          <a:p>
            <a:r>
              <a:rPr lang="en-IN" sz="3600" dirty="0" smtClean="0"/>
              <a:t>API </a:t>
            </a:r>
            <a:r>
              <a:rPr lang="en-IN" sz="3600" dirty="0"/>
              <a:t>based solution (Option 1) </a:t>
            </a:r>
            <a:r>
              <a:rPr lang="en-IN" sz="3600" dirty="0" smtClean="0"/>
              <a:t/>
            </a:r>
            <a:br>
              <a:rPr lang="en-IN" sz="3600" dirty="0" smtClean="0"/>
            </a:br>
            <a:r>
              <a:rPr lang="en-IN" sz="2800" dirty="0" smtClean="0">
                <a:solidFill>
                  <a:srgbClr val="00B0F0"/>
                </a:solidFill>
              </a:rPr>
              <a:t>- Protocol Aspects – 1/2</a:t>
            </a:r>
            <a:endParaRPr lang="en-IN" sz="2800" dirty="0">
              <a:solidFill>
                <a:srgbClr val="00B0F0"/>
              </a:solidFill>
            </a:endParaRPr>
          </a:p>
        </p:txBody>
      </p:sp>
    </p:spTree>
    <p:extLst>
      <p:ext uri="{BB962C8B-B14F-4D97-AF65-F5344CB8AC3E}">
        <p14:creationId xmlns:p14="http://schemas.microsoft.com/office/powerpoint/2010/main" val="416999922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4"/>
            <a:ext cx="10515600" cy="4547183"/>
          </a:xfrm>
        </p:spPr>
        <p:txBody>
          <a:bodyPr/>
          <a:lstStyle/>
          <a:p>
            <a:r>
              <a:rPr lang="en-IN" sz="2000" dirty="0" smtClean="0"/>
              <a:t>Security</a:t>
            </a:r>
          </a:p>
          <a:p>
            <a:pPr lvl="1"/>
            <a:r>
              <a:rPr lang="en-IN" sz="1600" dirty="0" smtClean="0"/>
              <a:t>SA3 is studying security aspects in KI#2 of TR 33.839</a:t>
            </a:r>
          </a:p>
          <a:p>
            <a:pPr lvl="1"/>
            <a:r>
              <a:rPr lang="en-IN" sz="1600" dirty="0" smtClean="0"/>
              <a:t>Multiple solutions are provided for KI#2, Solution #2, #3, #4, #7, #9, #10, #11, #16, #17, #18, #23, #26, #27, #28</a:t>
            </a:r>
          </a:p>
          <a:p>
            <a:pPr lvl="1"/>
            <a:r>
              <a:rPr lang="en-IN" sz="1600" dirty="0" smtClean="0"/>
              <a:t>SA3 is currently concluding on final solution</a:t>
            </a:r>
          </a:p>
          <a:p>
            <a:r>
              <a:rPr lang="en-IN" sz="2000" dirty="0" smtClean="0"/>
              <a:t>EEC Reachability and Power Consumption</a:t>
            </a:r>
          </a:p>
          <a:p>
            <a:pPr lvl="1"/>
            <a:r>
              <a:rPr lang="en-IN" sz="1600" dirty="0" smtClean="0"/>
              <a:t>SA6 has provided guidance to use push notification service based on deployment</a:t>
            </a:r>
          </a:p>
          <a:p>
            <a:pPr lvl="1"/>
            <a:r>
              <a:rPr lang="en-IN" sz="1600" dirty="0" smtClean="0"/>
              <a:t>Usage of push notification service is </a:t>
            </a:r>
            <a:r>
              <a:rPr lang="en-IN" sz="1600" dirty="0" smtClean="0">
                <a:solidFill>
                  <a:srgbClr val="FF0000"/>
                </a:solidFill>
              </a:rPr>
              <a:t>implementation specific for Rel-17</a:t>
            </a:r>
          </a:p>
          <a:p>
            <a:pPr lvl="1"/>
            <a:r>
              <a:rPr lang="en-IN" sz="1600" dirty="0" smtClean="0"/>
              <a:t>Quote from clause 8.3.3.2.3.2 of TS 23.558 </a:t>
            </a:r>
            <a:r>
              <a:rPr lang="en-IN" sz="1600" dirty="0"/>
              <a:t>– </a:t>
            </a:r>
            <a:endParaRPr lang="en-IN" sz="1600" dirty="0" smtClean="0"/>
          </a:p>
          <a:p>
            <a:pPr marL="457200" lvl="1" indent="0">
              <a:buNone/>
            </a:pPr>
            <a:r>
              <a:rPr lang="en-IN" sz="1600" dirty="0" smtClean="0"/>
              <a:t>“</a:t>
            </a:r>
            <a:r>
              <a:rPr lang="en-IN" sz="1600" dirty="0"/>
              <a:t>NOTE 2:	How the EEC acquires the notification target address or a notification channel URI to receive the notifications is out of scope of this release. The notification target address can terminate at the EEC (e.g. in an IoT device) if the deployment supports EEC reachability, or it can terminate at a </a:t>
            </a:r>
            <a:r>
              <a:rPr lang="en-IN" sz="1600" dirty="0">
                <a:solidFill>
                  <a:srgbClr val="FF0000"/>
                </a:solidFill>
              </a:rPr>
              <a:t>push notification service</a:t>
            </a:r>
            <a:r>
              <a:rPr lang="en-IN" sz="1600" dirty="0"/>
              <a:t>. Details of the push notification service are </a:t>
            </a:r>
            <a:r>
              <a:rPr lang="en-IN" sz="1600" dirty="0">
                <a:solidFill>
                  <a:srgbClr val="FF0000"/>
                </a:solidFill>
              </a:rPr>
              <a:t>out of scope of this release</a:t>
            </a:r>
            <a:r>
              <a:rPr lang="en-IN" sz="1600" dirty="0"/>
              <a:t>.” </a:t>
            </a:r>
          </a:p>
          <a:p>
            <a:pPr lvl="1"/>
            <a:r>
              <a:rPr lang="en-IN" sz="1600" dirty="0"/>
              <a:t>Push notification service reduces battery consumption of mobile device (1)</a:t>
            </a:r>
          </a:p>
          <a:p>
            <a:pPr marL="457200" lvl="1" indent="0">
              <a:buNone/>
            </a:pPr>
            <a:r>
              <a:rPr lang="en-IN" sz="1600" dirty="0"/>
              <a:t>“If your network implements Network Address Translation (NAT) or Stateful Packet Inspection (SPI), implement a 30 minute or larger timeout for our connections over ports 5228-5230. This enables us to provide reliable connectivity while </a:t>
            </a:r>
            <a:r>
              <a:rPr lang="en-IN" sz="1600" dirty="0">
                <a:solidFill>
                  <a:srgbClr val="FF0000"/>
                </a:solidFill>
              </a:rPr>
              <a:t>reducing the battery consumption </a:t>
            </a:r>
            <a:r>
              <a:rPr lang="en-IN" sz="1600" dirty="0"/>
              <a:t>of your users' mobile devices</a:t>
            </a:r>
            <a:r>
              <a:rPr lang="en-IN" sz="1600" dirty="0" smtClean="0"/>
              <a:t>.”</a:t>
            </a:r>
          </a:p>
        </p:txBody>
      </p:sp>
      <p:sp>
        <p:nvSpPr>
          <p:cNvPr id="5" name="Title 1"/>
          <p:cNvSpPr>
            <a:spLocks noGrp="1"/>
          </p:cNvSpPr>
          <p:nvPr>
            <p:ph type="title"/>
          </p:nvPr>
        </p:nvSpPr>
        <p:spPr>
          <a:xfrm>
            <a:off x="838200" y="365125"/>
            <a:ext cx="10515600" cy="1325563"/>
          </a:xfrm>
        </p:spPr>
        <p:txBody>
          <a:bodyPr/>
          <a:lstStyle/>
          <a:p>
            <a:r>
              <a:rPr lang="en-IN" sz="3600" dirty="0" smtClean="0"/>
              <a:t>API </a:t>
            </a:r>
            <a:r>
              <a:rPr lang="en-IN" sz="3600" dirty="0"/>
              <a:t>based solution (Option 1) </a:t>
            </a:r>
            <a:r>
              <a:rPr lang="en-IN" sz="3600" dirty="0" smtClean="0"/>
              <a:t/>
            </a:r>
            <a:br>
              <a:rPr lang="en-IN" sz="3600" dirty="0" smtClean="0"/>
            </a:br>
            <a:r>
              <a:rPr lang="en-IN" sz="2800" dirty="0" smtClean="0">
                <a:solidFill>
                  <a:srgbClr val="00B0F0"/>
                </a:solidFill>
              </a:rPr>
              <a:t>- Protocol Aspects – 2/2</a:t>
            </a:r>
            <a:endParaRPr lang="en-IN" sz="2800" dirty="0">
              <a:solidFill>
                <a:srgbClr val="00B0F0"/>
              </a:solidFill>
            </a:endParaRPr>
          </a:p>
        </p:txBody>
      </p:sp>
      <p:sp>
        <p:nvSpPr>
          <p:cNvPr id="2" name="TextBox 1"/>
          <p:cNvSpPr txBox="1"/>
          <p:nvPr/>
        </p:nvSpPr>
        <p:spPr>
          <a:xfrm>
            <a:off x="6680718" y="6634065"/>
            <a:ext cx="4334570" cy="246221"/>
          </a:xfrm>
          <a:prstGeom prst="rect">
            <a:avLst/>
          </a:prstGeom>
          <a:noFill/>
        </p:spPr>
        <p:txBody>
          <a:bodyPr wrap="square" rtlCol="0">
            <a:spAutoFit/>
          </a:bodyPr>
          <a:lstStyle/>
          <a:p>
            <a:r>
              <a:rPr lang="en-IN" sz="1000" dirty="0" smtClean="0"/>
              <a:t>(1) https</a:t>
            </a:r>
            <a:r>
              <a:rPr lang="en-IN" sz="1000" dirty="0"/>
              <a:t>://firebase.google.com/docs/cloud-messaging/concept-options</a:t>
            </a:r>
          </a:p>
        </p:txBody>
      </p:sp>
    </p:spTree>
    <p:extLst>
      <p:ext uri="{BB962C8B-B14F-4D97-AF65-F5344CB8AC3E}">
        <p14:creationId xmlns:p14="http://schemas.microsoft.com/office/powerpoint/2010/main" val="2532334622"/>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IN" sz="2000" dirty="0" smtClean="0"/>
              <a:t>Usage of API is inline with SA6 architecture decision (</a:t>
            </a:r>
            <a:r>
              <a:rPr lang="en-IN" sz="2000" dirty="0"/>
              <a:t>S6-202009)</a:t>
            </a:r>
            <a:endParaRPr lang="en-IN" sz="2000" dirty="0" smtClean="0"/>
          </a:p>
          <a:p>
            <a:r>
              <a:rPr lang="en-IN" sz="2000" dirty="0" smtClean="0"/>
              <a:t>Usage of RESTful API is aligned to CT3/4 provided </a:t>
            </a:r>
            <a:r>
              <a:rPr lang="en-IN" sz="2000" dirty="0"/>
              <a:t>Conclusion on Service Based Architecture Protocol </a:t>
            </a:r>
            <a:r>
              <a:rPr lang="en-IN" sz="2000" dirty="0" smtClean="0"/>
              <a:t>Selection </a:t>
            </a:r>
            <a:r>
              <a:rPr lang="en-IN" sz="2000" dirty="0"/>
              <a:t>(CP-172074)</a:t>
            </a:r>
            <a:endParaRPr lang="en-IN" sz="2000" dirty="0" smtClean="0"/>
          </a:p>
          <a:p>
            <a:r>
              <a:rPr lang="en-IN" sz="2000" dirty="0" smtClean="0"/>
              <a:t>API based implementation covers all requirement specified by SA6 for EDGE-4 interface</a:t>
            </a:r>
          </a:p>
          <a:p>
            <a:pPr marL="0" indent="0">
              <a:buNone/>
            </a:pPr>
            <a:endParaRPr lang="en-IN" sz="2000" dirty="0"/>
          </a:p>
          <a:p>
            <a:pPr marL="0" indent="0">
              <a:buNone/>
            </a:pPr>
            <a:endParaRPr lang="en-IN" sz="1800" dirty="0" smtClean="0"/>
          </a:p>
          <a:p>
            <a:r>
              <a:rPr lang="en-IN" i="1" dirty="0" smtClean="0"/>
              <a:t>We kindly request you to provide </a:t>
            </a:r>
            <a:r>
              <a:rPr lang="en-IN" i="1" u="sng" dirty="0" smtClean="0"/>
              <a:t>your support for API based solution</a:t>
            </a:r>
            <a:r>
              <a:rPr lang="en-IN" i="1" dirty="0" smtClean="0"/>
              <a:t> for EDGE-4 interface.</a:t>
            </a:r>
          </a:p>
        </p:txBody>
      </p:sp>
      <p:sp>
        <p:nvSpPr>
          <p:cNvPr id="4" name="Title 1"/>
          <p:cNvSpPr>
            <a:spLocks noGrp="1"/>
          </p:cNvSpPr>
          <p:nvPr>
            <p:ph type="title"/>
          </p:nvPr>
        </p:nvSpPr>
        <p:spPr>
          <a:xfrm>
            <a:off x="838200" y="365125"/>
            <a:ext cx="10515600" cy="1325563"/>
          </a:xfrm>
        </p:spPr>
        <p:txBody>
          <a:bodyPr/>
          <a:lstStyle/>
          <a:p>
            <a:r>
              <a:rPr lang="en-IN" sz="3600" dirty="0" smtClean="0"/>
              <a:t>API </a:t>
            </a:r>
            <a:r>
              <a:rPr lang="en-IN" sz="3600" dirty="0"/>
              <a:t>based solution (Option 1) </a:t>
            </a:r>
            <a:r>
              <a:rPr lang="en-IN" sz="3600" dirty="0" smtClean="0"/>
              <a:t/>
            </a:r>
            <a:br>
              <a:rPr lang="en-IN" sz="3600" dirty="0" smtClean="0"/>
            </a:br>
            <a:r>
              <a:rPr lang="en-IN" sz="2800" dirty="0" smtClean="0">
                <a:solidFill>
                  <a:srgbClr val="00B0F0"/>
                </a:solidFill>
              </a:rPr>
              <a:t>- Conclusion</a:t>
            </a:r>
            <a:endParaRPr lang="en-IN" sz="2800" dirty="0">
              <a:solidFill>
                <a:srgbClr val="00B0F0"/>
              </a:solidFill>
            </a:endParaRPr>
          </a:p>
        </p:txBody>
      </p:sp>
    </p:spTree>
    <p:extLst>
      <p:ext uri="{BB962C8B-B14F-4D97-AF65-F5344CB8AC3E}">
        <p14:creationId xmlns:p14="http://schemas.microsoft.com/office/powerpoint/2010/main" val="3724582932"/>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32158</TotalTime>
  <Words>988</Words>
  <Application>Microsoft Office PowerPoint</Application>
  <PresentationFormat>Widescreen</PresentationFormat>
  <Paragraphs>76</Paragraphs>
  <Slides>10</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7" baseType="lpstr">
      <vt:lpstr>SimSun</vt:lpstr>
      <vt:lpstr>Arial</vt:lpstr>
      <vt:lpstr>Calibri</vt:lpstr>
      <vt:lpstr>Calibri Light</vt:lpstr>
      <vt:lpstr>Times New Roman</vt:lpstr>
      <vt:lpstr>Office Theme</vt:lpstr>
      <vt:lpstr>Visio</vt:lpstr>
      <vt:lpstr>Discussion on API based solution for EDGE-4</vt:lpstr>
      <vt:lpstr>Content</vt:lpstr>
      <vt:lpstr>Overview of EDGE-4</vt:lpstr>
      <vt:lpstr>Issue under discussion</vt:lpstr>
      <vt:lpstr>API based solution - Architecture Aspects</vt:lpstr>
      <vt:lpstr>API based solution (Option 1)  - Why API/ Service based interface?</vt:lpstr>
      <vt:lpstr>API based solution (Option 1)  - Protocol Aspects – 1/2</vt:lpstr>
      <vt:lpstr>API based solution (Option 1)  - Protocol Aspects – 2/2</vt:lpstr>
      <vt:lpstr>API based solution (Option 1)  - Conclusion</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CT1#133-e_v0</cp:lastModifiedBy>
  <cp:revision>1059</cp:revision>
  <dcterms:created xsi:type="dcterms:W3CDTF">2010-02-05T13:52:04Z</dcterms:created>
  <dcterms:modified xsi:type="dcterms:W3CDTF">2021-11-04T06:14:25Z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