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7"/>
    <p:sldMasterId id="2147483726" r:id="rId8"/>
  </p:sldMasterIdLst>
  <p:notesMasterIdLst>
    <p:notesMasterId r:id="rId25"/>
  </p:notesMasterIdLst>
  <p:handoutMasterIdLst>
    <p:handoutMasterId r:id="rId26"/>
  </p:handoutMasterIdLst>
  <p:sldIdLst>
    <p:sldId id="256" r:id="rId9"/>
    <p:sldId id="258" r:id="rId10"/>
    <p:sldId id="257" r:id="rId11"/>
    <p:sldId id="259" r:id="rId12"/>
    <p:sldId id="260" r:id="rId13"/>
    <p:sldId id="261" r:id="rId14"/>
    <p:sldId id="262" r:id="rId15"/>
    <p:sldId id="264" r:id="rId16"/>
    <p:sldId id="265" r:id="rId17"/>
    <p:sldId id="266" r:id="rId18"/>
    <p:sldId id="267" r:id="rId19"/>
    <p:sldId id="268" r:id="rId20"/>
    <p:sldId id="269" r:id="rId21"/>
    <p:sldId id="270" r:id="rId22"/>
    <p:sldId id="263" r:id="rId23"/>
    <p:sldId id="271"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31" autoAdjust="0"/>
    <p:restoredTop sz="58864" autoAdjust="0"/>
  </p:normalViewPr>
  <p:slideViewPr>
    <p:cSldViewPr>
      <p:cViewPr varScale="1">
        <p:scale>
          <a:sx n="109" d="100"/>
          <a:sy n="109" d="100"/>
        </p:scale>
        <p:origin x="92"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A89465-CE0D-4B39-B8B5-5B40FD41020B}" type="datetimeFigureOut">
              <a:rPr lang="en-US" smtClean="0"/>
              <a:t>8/10/2020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E67820-9C07-4A23-A314-1D46E1045ABB}" type="slidenum">
              <a:rPr lang="en-US" smtClean="0"/>
              <a:t>‹#›</a:t>
            </a:fld>
            <a:endParaRPr lang="en-US"/>
          </a:p>
        </p:txBody>
      </p:sp>
    </p:spTree>
    <p:extLst>
      <p:ext uri="{BB962C8B-B14F-4D97-AF65-F5344CB8AC3E}">
        <p14:creationId xmlns:p14="http://schemas.microsoft.com/office/powerpoint/2010/main" val="399269590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06B7A-D931-4D98-BBAC-7D170C3BA55E}" type="datetimeFigureOut">
              <a:rPr lang="en-US" smtClean="0"/>
              <a:t>8/10/2020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E8580-4ED0-43D7-A417-589F97953605}" type="slidenum">
              <a:rPr lang="en-US" smtClean="0"/>
              <a:t>‹#›</a:t>
            </a:fld>
            <a:endParaRPr lang="en-US"/>
          </a:p>
        </p:txBody>
      </p:sp>
    </p:spTree>
    <p:extLst>
      <p:ext uri="{BB962C8B-B14F-4D97-AF65-F5344CB8AC3E}">
        <p14:creationId xmlns:p14="http://schemas.microsoft.com/office/powerpoint/2010/main" val="1833602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dirty="0"/>
              <a:t>Click to edit headline</a:t>
            </a:r>
          </a:p>
        </p:txBody>
      </p:sp>
    </p:spTree>
    <p:extLst>
      <p:ext uri="{BB962C8B-B14F-4D97-AF65-F5344CB8AC3E}">
        <p14:creationId xmlns:p14="http://schemas.microsoft.com/office/powerpoint/2010/main" val="375096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dirty="0"/>
              <a:t>Click to edit headline</a:t>
            </a:r>
          </a:p>
        </p:txBody>
      </p:sp>
      <p:sp>
        <p:nvSpPr>
          <p:cNvPr id="4" name="Text Placeholder 3"/>
          <p:cNvSpPr>
            <a:spLocks noGrp="1"/>
          </p:cNvSpPr>
          <p:nvPr>
            <p:ph type="body" sz="quarter" idx="12" hasCustomPrompt="1"/>
          </p:nvPr>
        </p:nvSpPr>
        <p:spPr>
          <a:xfrm>
            <a:off x="417600" y="1080000"/>
            <a:ext cx="8308800" cy="3560400"/>
          </a:xfrm>
          <a:prstGeom prst="rect">
            <a:avLst/>
          </a:prstGeom>
        </p:spPr>
        <p:txBody>
          <a:bodyPr lIns="0" tIns="0" rIns="0" bIns="0">
            <a:normAutofit/>
          </a:bodyPr>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876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210080" cy="5143500"/>
          </a:xfrm>
          <a:prstGeom prst="rect">
            <a:avLst/>
          </a:prstGeom>
        </p:spPr>
      </p:pic>
    </p:spTree>
    <p:extLst>
      <p:ext uri="{BB962C8B-B14F-4D97-AF65-F5344CB8AC3E}">
        <p14:creationId xmlns:p14="http://schemas.microsoft.com/office/powerpoint/2010/main" val="417583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Nokia White 0">
    <p:spTree>
      <p:nvGrpSpPr>
        <p:cNvPr id="1" name=""/>
        <p:cNvGrpSpPr/>
        <p:nvPr/>
      </p:nvGrpSpPr>
      <p:grpSpPr>
        <a:xfrm>
          <a:off x="0" y="0"/>
          <a:ext cx="0" cy="0"/>
          <a:chOff x="0" y="0"/>
          <a:chExt cx="0" cy="0"/>
        </a:xfrm>
      </p:grpSpPr>
      <p:pic>
        <p:nvPicPr>
          <p:cNvPr id="12"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12923" y="4655220"/>
            <a:ext cx="1562040" cy="411883"/>
          </a:xfrm>
          <a:prstGeom prst="rect">
            <a:avLst/>
          </a:prstGeom>
        </p:spPr>
      </p:pic>
      <p:sp>
        <p:nvSpPr>
          <p:cNvPr id="14" name="TextBox 13"/>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bg1"/>
                </a:solidFill>
                <a:ea typeface="Nokia Pure Text Light" panose="020B0403020202020204" pitchFamily="34" charset="0"/>
                <a:cs typeface="Arial" charset="0"/>
              </a:rPr>
              <a:t>© 2020 Nokia</a:t>
            </a:r>
          </a:p>
        </p:txBody>
      </p:sp>
      <p:sp>
        <p:nvSpPr>
          <p:cNvPr id="15"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ea typeface="Nokia Pure Text Light" panose="020B0403020202020204" pitchFamily="34" charset="0"/>
                <a:cs typeface="Arial" panose="020B0604020202020204" pitchFamily="34" charset="0"/>
              </a:rPr>
              <a:pPr>
                <a:defRPr/>
              </a:pPr>
              <a:t>‹#›</a:t>
            </a:fld>
            <a:endParaRPr lang="en-GB" dirty="0">
              <a:solidFill>
                <a:schemeClr val="bg1"/>
              </a:solidFill>
              <a:ea typeface="Nokia Pure Text Light" panose="020B0403020202020204" pitchFamily="34" charset="0"/>
              <a:cs typeface="Arial" panose="020B0604020202020204" pitchFamily="34" charset="0"/>
            </a:endParaRPr>
          </a:p>
        </p:txBody>
      </p:sp>
      <p:sp>
        <p:nvSpPr>
          <p:cNvPr id="1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dirty="0"/>
              <a:t>Main headline in sentence case here</a:t>
            </a:r>
          </a:p>
        </p:txBody>
      </p:sp>
      <p:sp>
        <p:nvSpPr>
          <p:cNvPr id="9"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394"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589"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2983"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377"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1 Nokia Divider Master title">
    <p:spTree>
      <p:nvGrpSpPr>
        <p:cNvPr id="1" name=""/>
        <p:cNvGrpSpPr/>
        <p:nvPr/>
      </p:nvGrpSpPr>
      <p:grpSpPr>
        <a:xfrm>
          <a:off x="0" y="0"/>
          <a:ext cx="0" cy="0"/>
          <a:chOff x="0" y="0"/>
          <a:chExt cx="0" cy="0"/>
        </a:xfrm>
      </p:grpSpPr>
      <p:sp>
        <p:nvSpPr>
          <p:cNvPr id="7" name="Text Placeholder 42"/>
          <p:cNvSpPr>
            <a:spLocks noGrp="1"/>
          </p:cNvSpPr>
          <p:nvPr>
            <p:ph type="body" sz="quarter" idx="11" hasCustomPrompt="1"/>
          </p:nvPr>
        </p:nvSpPr>
        <p:spPr>
          <a:xfrm>
            <a:off x="417600" y="280800"/>
            <a:ext cx="8308800" cy="634766"/>
          </a:xfrm>
          <a:prstGeom prst="rect">
            <a:avLst/>
          </a:prstGeom>
        </p:spPr>
        <p:txBody>
          <a:bodyPr lIns="0" tIns="0" rIns="0" bIns="0"/>
          <a:lstStyle>
            <a:lvl1pPr marL="0" indent="0">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10" name="Text Placeholder 3"/>
          <p:cNvSpPr>
            <a:spLocks noGrp="1"/>
          </p:cNvSpPr>
          <p:nvPr>
            <p:ph type="body" sz="quarter" idx="12"/>
          </p:nvPr>
        </p:nvSpPr>
        <p:spPr>
          <a:xfrm>
            <a:off x="417600" y="1080000"/>
            <a:ext cx="8308800" cy="3560400"/>
          </a:xfrm>
          <a:prstGeom prst="rect">
            <a:avLst/>
          </a:prstGeom>
        </p:spPr>
        <p:txBody>
          <a:bodyPr lIns="0" tIns="0" rIns="0" bIns="0"/>
          <a:lstStyle>
            <a:lvl1pPr marL="342900" indent="-342900">
              <a:spcBef>
                <a:spcPts val="0"/>
              </a:spcBef>
              <a:spcAft>
                <a:spcPts val="600"/>
              </a:spcAft>
              <a:buFont typeface="+mj-lt"/>
              <a:buAutoNum type="arabicPeriod"/>
              <a:defRPr sz="1600">
                <a:solidFill>
                  <a:schemeClr val="bg1"/>
                </a:solidFill>
                <a:latin typeface="Nokia Pure Text Light" panose="020B0403020202020204" pitchFamily="34" charset="0"/>
                <a:ea typeface="Nokia Pure Text Light" panose="020B0403020202020204" pitchFamily="34" charset="0"/>
              </a:defRPr>
            </a:lvl1pPr>
            <a:lvl2pPr marL="573300" indent="-342900">
              <a:spcBef>
                <a:spcPts val="0"/>
              </a:spcBef>
              <a:spcAft>
                <a:spcPts val="600"/>
              </a:spcAft>
              <a:buFont typeface="+mj-lt"/>
              <a:buAutoNum type="alphaUcPeriod"/>
              <a:defRPr sz="1400">
                <a:solidFill>
                  <a:schemeClr val="bg1"/>
                </a:solidFill>
                <a:latin typeface="Nokia Pure Text Light" panose="020B0403020202020204" pitchFamily="34" charset="0"/>
                <a:ea typeface="Nokia Pure Text Light" panose="020B0403020202020204" pitchFamily="34" charset="0"/>
              </a:defRPr>
            </a:lvl2pPr>
            <a:lvl3pPr marL="748350" indent="-285750">
              <a:spcBef>
                <a:spcPts val="0"/>
              </a:spcBef>
              <a:spcAft>
                <a:spcPts val="600"/>
              </a:spcAft>
              <a:buFont typeface="+mj-lt"/>
              <a:buAutoNum type="romanLcPeriod"/>
              <a:defRPr sz="1200">
                <a:solidFill>
                  <a:schemeClr val="bg1"/>
                </a:solidFill>
                <a:latin typeface="Nokia Pure Text Light" panose="020B0403020202020204" pitchFamily="34" charset="0"/>
                <a:ea typeface="Nokia Pure Text Light" panose="020B0403020202020204" pitchFamily="34" charset="0"/>
              </a:defRPr>
            </a:lvl3pPr>
            <a:lvl4pPr marL="921600">
              <a:spcBef>
                <a:spcPts val="0"/>
              </a:spcBef>
              <a:spcAft>
                <a:spcPts val="600"/>
              </a:spcAft>
              <a:buFont typeface="+mj-lt"/>
              <a:buAutoNum type="alphaLcPeriod"/>
              <a:defRPr sz="1000">
                <a:solidFill>
                  <a:schemeClr val="bg1"/>
                </a:solidFill>
                <a:latin typeface="Nokia Pure Text Light" panose="020B0403020202020204" pitchFamily="34" charset="0"/>
                <a:ea typeface="Nokia Pure Text Light" panose="020B0403020202020204" pitchFamily="34" charset="0"/>
              </a:defRPr>
            </a:lvl4pPr>
            <a:lvl5pPr marL="1152000" indent="-228600">
              <a:spcBef>
                <a:spcPts val="0"/>
              </a:spcBef>
              <a:spcAft>
                <a:spcPts val="600"/>
              </a:spcAft>
              <a:buFont typeface="Arial" panose="020B0604020202020204" pitchFamily="34" charset="0"/>
              <a:buChar char="•"/>
              <a:defRPr sz="900">
                <a:solidFill>
                  <a:schemeClr val="bg1"/>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bg1"/>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bg1"/>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sz="800" dirty="0"/>
              <a:t>Sixth level</a:t>
            </a:r>
          </a:p>
          <a:p>
            <a:pPr lvl="6"/>
            <a:r>
              <a:rPr lang="en-US" dirty="0"/>
              <a:t>Seventh level</a:t>
            </a:r>
          </a:p>
          <a:p>
            <a:pPr lvl="7"/>
            <a:r>
              <a:rPr lang="en-US" sz="600" dirty="0"/>
              <a:t>Eighth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2923" y="4655220"/>
            <a:ext cx="1562040" cy="411883"/>
          </a:xfrm>
          <a:prstGeom prst="rect">
            <a:avLst/>
          </a:prstGeom>
        </p:spPr>
      </p:pic>
    </p:spTree>
    <p:extLst>
      <p:ext uri="{BB962C8B-B14F-4D97-AF65-F5344CB8AC3E}">
        <p14:creationId xmlns:p14="http://schemas.microsoft.com/office/powerpoint/2010/main" val="2263373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dirty="0"/>
              <a:t>Click to edit Master title slide</a:t>
            </a:r>
          </a:p>
        </p:txBody>
      </p:sp>
      <p:sp>
        <p:nvSpPr>
          <p:cNvPr id="19" name="TextBox 18"/>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tx2"/>
                </a:solidFill>
                <a:latin typeface="+mn-lt"/>
                <a:ea typeface="Nokia Pure Text Light" panose="020B0403020202020204" pitchFamily="34" charset="0"/>
                <a:cs typeface="Arial" charset="0"/>
              </a:rPr>
              <a:t>© 2020 Nokia</a:t>
            </a:r>
          </a:p>
        </p:txBody>
      </p:sp>
      <p:sp>
        <p:nvSpPr>
          <p:cNvPr id="21"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ea typeface="Nokia Pure Text Light" panose="020B0403020202020204" pitchFamily="34" charset="0"/>
                <a:cs typeface="Arial" panose="020B0604020202020204" pitchFamily="34" charset="0"/>
              </a:rPr>
              <a:pPr>
                <a:defRPr/>
              </a:pPr>
              <a:t>‹#›</a:t>
            </a:fld>
            <a:endParaRPr lang="en-GB" dirty="0">
              <a:solidFill>
                <a:schemeClr val="tx2"/>
              </a:solidFill>
              <a:latin typeface="+mn-lt"/>
              <a:ea typeface="Nokia Pure Text Light" panose="020B0403020202020204" pitchFamily="34" charset="0"/>
              <a:cs typeface="Arial" panose="020B0604020202020204" pitchFamily="34" charset="0"/>
            </a:endParaRP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15447" y="4657601"/>
            <a:ext cx="1556413" cy="410400"/>
          </a:xfrm>
          <a:prstGeom prst="rect">
            <a:avLst/>
          </a:prstGeom>
        </p:spPr>
      </p:pic>
    </p:spTree>
    <p:extLst>
      <p:ext uri="{BB962C8B-B14F-4D97-AF65-F5344CB8AC3E}">
        <p14:creationId xmlns:p14="http://schemas.microsoft.com/office/powerpoint/2010/main" val="332726448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754" r:id="rId3"/>
    <p:sldLayoutId id="2147483758" r:id="rId4"/>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TextBox 18"/>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bg1"/>
                </a:solidFill>
                <a:latin typeface="Nokia Pure Text" panose="020B0503020202020204" pitchFamily="34" charset="0"/>
                <a:ea typeface="Nokia Pure Text" panose="020B0503020202020204" pitchFamily="34" charset="0"/>
                <a:cs typeface="Arial" charset="0"/>
              </a:rPr>
              <a:t>© 2020 Nokia</a:t>
            </a:r>
          </a:p>
        </p:txBody>
      </p:sp>
      <p:sp>
        <p:nvSpPr>
          <p:cNvPr id="21"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Nokia Pure Text" panose="020B0503020202020204" pitchFamily="34" charset="0"/>
                <a:ea typeface="Nokia Pure Text" panose="020B0503020202020204" pitchFamily="34" charset="0"/>
                <a:cs typeface="Arial" panose="020B0604020202020204" pitchFamily="34" charset="0"/>
              </a:rPr>
              <a:pPr>
                <a:defRPr/>
              </a:pPr>
              <a:t>‹#›</a:t>
            </a:fld>
            <a:endParaRPr lang="en-GB" dirty="0">
              <a:solidFill>
                <a:schemeClr val="bg1"/>
              </a:solidFill>
              <a:latin typeface="Nokia Pure Text" panose="020B0503020202020204" pitchFamily="34" charset="0"/>
              <a:ea typeface="Nokia Pure Text" panose="020B0503020202020204" pitchFamily="34" charset="0"/>
              <a:cs typeface="Arial" panose="020B0604020202020204" pitchFamily="34" charset="0"/>
            </a:endParaRPr>
          </a:p>
        </p:txBody>
      </p:sp>
    </p:spTree>
    <p:extLst>
      <p:ext uri="{BB962C8B-B14F-4D97-AF65-F5344CB8AC3E}">
        <p14:creationId xmlns:p14="http://schemas.microsoft.com/office/powerpoint/2010/main" val="3940200145"/>
      </p:ext>
    </p:extLst>
  </p:cSld>
  <p:clrMap bg1="lt1" tx1="dk1" bg2="lt2" tx2="dk2" accent1="accent1" accent2="accent2" accent3="accent3" accent4="accent4" accent5="accent5" accent6="accent6" hlink="hlink" folHlink="folHlink"/>
  <p:sldLayoutIdLst>
    <p:sldLayoutId id="2147483727" r:id="rId1"/>
  </p:sldLayoutIdLst>
  <p:hf sldNum="0" hdr="0" dt="0"/>
  <p:txStyles>
    <p:titleStyle>
      <a:lvl1pPr algn="l" defTabSz="9144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www.3gpp.org/ftp/tsg_ct/TSG_CT/TSGC_88e/Inbox/CP-201361.zi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3gpp.org/ftp/tsg_ct/WG1_mm-cc-sm_ex-CN1/TSGC1_124e/docs/C1-203751.zi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3gpp.org/ftp/tsg_sa/WG2_Arch/TSGS2_139e_Electronic/Docs/S2-2004455.zi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3gpp.org/ftp/tsg_ct/WG1_mm-cc-sm_ex-CN1/TSGC1_125e/inbox/drafts/S2-2004454-4313r02-4258-Sol.1_v1.3-r0.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3gpp.org/ftp/tsg_ct/WG1_mm-cc-sm_ex-CN1/TSGC1_125e/Inbox/drafts/C1-20vpaa_was_4049_3598_2855_2407_HRNN.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3gpp.org/ftp/tsg_ct/WG1_mm-cc-sm_ex-CN1/TSGC1_125e/Inbox/drafts/C1-204518_was_3255_2922_2402_1032_0737_introducing_three_counter_sets.docx" TargetMode="External"/><Relationship Id="rId7" Type="http://schemas.openxmlformats.org/officeDocument/2006/relationships/hyperlink" Target="https://www.3gpp.org/ftp/tsg_ct/WG1_mm-cc-sm_ex-CN1/TSGC1_125e/Inbox/drafts/C1-204524_was_3257_Alt_2_72.docx" TargetMode="External"/><Relationship Id="rId2" Type="http://schemas.openxmlformats.org/officeDocument/2006/relationships/hyperlink" Target="https://www.3gpp.org/ftp/tsg_ct/WG1_mm-cc-sm_ex-CN1/TSGC1_125e/Inbox/drafts/C1-204517_SNPN-specific_N1_mode_attempt_counters.doc" TargetMode="External"/><Relationship Id="rId1" Type="http://schemas.openxmlformats.org/officeDocument/2006/relationships/slideLayout" Target="../slideLayouts/slideLayout2.xml"/><Relationship Id="rId6" Type="http://schemas.openxmlformats.org/officeDocument/2006/relationships/hyperlink" Target="https://www.3gpp.org/ftp/tsg_ct/WG1_mm-cc-sm_ex-CN1/TSGC1_125e/Inbox/drafts/C1-204523_was_2406_Alt_1_72.docx" TargetMode="External"/><Relationship Id="rId5" Type="http://schemas.openxmlformats.org/officeDocument/2006/relationships/hyperlink" Target="https://www.3gpp.org/ftp/tsg_ct/WG1_mm-cc-sm_ex-CN1/TSGC1_125e/Inbox/drafts/C1-204522_3256_Alt_2_re-enabling_N1_mode_cap.docx" TargetMode="External"/><Relationship Id="rId4" Type="http://schemas.openxmlformats.org/officeDocument/2006/relationships/hyperlink" Target="https://www.3gpp.org/ftp/tsg_ct/WG1_mm-cc-sm_ex-CN1/TSGC1_125e/Inbox/drafts/C1-204521_Alt_1_re-enabling_N1_mode_cap.doc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4341D-F7E3-4988-8802-585D90584CB4}"/>
              </a:ext>
            </a:extLst>
          </p:cNvPr>
          <p:cNvSpPr>
            <a:spLocks noGrp="1"/>
          </p:cNvSpPr>
          <p:nvPr>
            <p:ph type="body" sz="quarter" idx="11"/>
          </p:nvPr>
        </p:nvSpPr>
        <p:spPr/>
        <p:txBody>
          <a:bodyPr/>
          <a:lstStyle/>
          <a:p>
            <a:pPr lvl="0"/>
            <a:r>
              <a:rPr lang="en-US" sz="6000" dirty="0">
                <a:solidFill>
                  <a:srgbClr val="FFFFFF"/>
                </a:solidFill>
              </a:rPr>
              <a:t>Work plan for Vertical_LAN</a:t>
            </a:r>
            <a:endParaRPr lang="en-US" dirty="0"/>
          </a:p>
        </p:txBody>
      </p:sp>
      <p:sp>
        <p:nvSpPr>
          <p:cNvPr id="6" name="Text Placeholder 2">
            <a:extLst>
              <a:ext uri="{FF2B5EF4-FFF2-40B4-BE49-F238E27FC236}">
                <a16:creationId xmlns:a16="http://schemas.microsoft.com/office/drawing/2014/main" id="{BD47D099-7450-4CD4-8A29-0E0D86B8BF14}"/>
              </a:ext>
            </a:extLst>
          </p:cNvPr>
          <p:cNvSpPr>
            <a:spLocks noGrp="1"/>
          </p:cNvSpPr>
          <p:nvPr>
            <p:ph type="body" sz="quarter" idx="12"/>
          </p:nvPr>
        </p:nvSpPr>
        <p:spPr>
          <a:xfrm>
            <a:off x="417600" y="3060000"/>
            <a:ext cx="8308800" cy="1576800"/>
          </a:xfrm>
        </p:spPr>
        <p:txBody>
          <a:bodyPr>
            <a:noAutofit/>
          </a:bodyPr>
          <a:lstStyle/>
          <a:p>
            <a:r>
              <a:rPr lang="en-US" sz="1400" b="1" dirty="0"/>
              <a:t>3GPP TSG CT WG1 Meeting #125-e					C1-204548</a:t>
            </a:r>
          </a:p>
          <a:p>
            <a:r>
              <a:rPr lang="en-US" sz="1400" b="1" dirty="0"/>
              <a:t>Electronic meeting, 20-28 August 2020</a:t>
            </a:r>
          </a:p>
          <a:p>
            <a:endParaRPr lang="en-US" sz="1200" dirty="0"/>
          </a:p>
          <a:p>
            <a:r>
              <a:rPr lang="en-US" sz="1200" b="1" dirty="0"/>
              <a:t>Source:  Nokia, Nokia Shanghai Bell</a:t>
            </a:r>
          </a:p>
          <a:p>
            <a:r>
              <a:rPr lang="en-US" sz="1200" b="1" dirty="0"/>
              <a:t>Agenda item: 16.2.7</a:t>
            </a:r>
          </a:p>
          <a:p>
            <a:r>
              <a:rPr lang="en-US" sz="1200" b="1" dirty="0"/>
              <a:t>Document for: Information</a:t>
            </a:r>
            <a:endParaRPr lang="en-US" sz="1200" dirty="0"/>
          </a:p>
        </p:txBody>
      </p:sp>
    </p:spTree>
    <p:extLst>
      <p:ext uri="{BB962C8B-B14F-4D97-AF65-F5344CB8AC3E}">
        <p14:creationId xmlns:p14="http://schemas.microsoft.com/office/powerpoint/2010/main" val="212698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4107E8-8DC3-4A93-86C8-B6052571070F}"/>
              </a:ext>
            </a:extLst>
          </p:cNvPr>
          <p:cNvSpPr>
            <a:spLocks noGrp="1"/>
          </p:cNvSpPr>
          <p:nvPr>
            <p:ph type="body" sz="quarter" idx="10"/>
          </p:nvPr>
        </p:nvSpPr>
        <p:spPr/>
        <p:txBody>
          <a:bodyPr/>
          <a:lstStyle/>
          <a:p>
            <a:r>
              <a:rPr lang="en-US" dirty="0"/>
              <a:t>CRs related to CT plenary LS CP-201361</a:t>
            </a:r>
          </a:p>
        </p:txBody>
      </p:sp>
      <p:sp>
        <p:nvSpPr>
          <p:cNvPr id="3" name="Text Placeholder 2">
            <a:extLst>
              <a:ext uri="{FF2B5EF4-FFF2-40B4-BE49-F238E27FC236}">
                <a16:creationId xmlns:a16="http://schemas.microsoft.com/office/drawing/2014/main" id="{248DAC63-921E-4A71-BF87-E970B526C94A}"/>
              </a:ext>
            </a:extLst>
          </p:cNvPr>
          <p:cNvSpPr>
            <a:spLocks noGrp="1"/>
          </p:cNvSpPr>
          <p:nvPr>
            <p:ph type="body" sz="quarter" idx="11"/>
          </p:nvPr>
        </p:nvSpPr>
        <p:spPr/>
        <p:txBody>
          <a:bodyPr/>
          <a:lstStyle/>
          <a:p>
            <a:r>
              <a:rPr lang="en-US" dirty="0"/>
              <a:t>6.	Other topics</a:t>
            </a:r>
          </a:p>
        </p:txBody>
      </p:sp>
      <p:sp>
        <p:nvSpPr>
          <p:cNvPr id="4" name="Text Placeholder 3">
            <a:extLst>
              <a:ext uri="{FF2B5EF4-FFF2-40B4-BE49-F238E27FC236}">
                <a16:creationId xmlns:a16="http://schemas.microsoft.com/office/drawing/2014/main" id="{2D403B00-D9E4-449B-9799-71060FBF650F}"/>
              </a:ext>
            </a:extLst>
          </p:cNvPr>
          <p:cNvSpPr>
            <a:spLocks noGrp="1"/>
          </p:cNvSpPr>
          <p:nvPr>
            <p:ph type="body" sz="quarter" idx="12"/>
          </p:nvPr>
        </p:nvSpPr>
        <p:spPr/>
        <p:txBody>
          <a:bodyPr/>
          <a:lstStyle/>
          <a:p>
            <a:r>
              <a:rPr lang="en-US" dirty="0">
                <a:hlinkClick r:id="rId2"/>
              </a:rPr>
              <a:t>https://www.3gpp.org/ftp/tsg_ct/TSG_CT/TSGC_88e/Inbox/CP-201361.zip</a:t>
            </a:r>
            <a:endParaRPr lang="en-US" dirty="0"/>
          </a:p>
          <a:p>
            <a:endParaRPr lang="en-US" dirty="0"/>
          </a:p>
          <a:p>
            <a:endParaRPr lang="en-US" dirty="0"/>
          </a:p>
        </p:txBody>
      </p:sp>
    </p:spTree>
    <p:extLst>
      <p:ext uri="{BB962C8B-B14F-4D97-AF65-F5344CB8AC3E}">
        <p14:creationId xmlns:p14="http://schemas.microsoft.com/office/powerpoint/2010/main" val="126827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4107E8-8DC3-4A93-86C8-B6052571070F}"/>
              </a:ext>
            </a:extLst>
          </p:cNvPr>
          <p:cNvSpPr>
            <a:spLocks noGrp="1"/>
          </p:cNvSpPr>
          <p:nvPr>
            <p:ph type="body" sz="quarter" idx="10"/>
          </p:nvPr>
        </p:nvSpPr>
        <p:spPr/>
        <p:txBody>
          <a:bodyPr>
            <a:normAutofit fontScale="85000" lnSpcReduction="10000"/>
          </a:bodyPr>
          <a:lstStyle/>
          <a:p>
            <a:r>
              <a:rPr lang="en-US" dirty="0"/>
              <a:t>Specifying SUPI types of SUPI in the "list of subscriber data", to align with SA3 LS S3-201432</a:t>
            </a:r>
          </a:p>
        </p:txBody>
      </p:sp>
      <p:sp>
        <p:nvSpPr>
          <p:cNvPr id="3" name="Text Placeholder 2">
            <a:extLst>
              <a:ext uri="{FF2B5EF4-FFF2-40B4-BE49-F238E27FC236}">
                <a16:creationId xmlns:a16="http://schemas.microsoft.com/office/drawing/2014/main" id="{248DAC63-921E-4A71-BF87-E970B526C94A}"/>
              </a:ext>
            </a:extLst>
          </p:cNvPr>
          <p:cNvSpPr>
            <a:spLocks noGrp="1"/>
          </p:cNvSpPr>
          <p:nvPr>
            <p:ph type="body" sz="quarter" idx="11"/>
          </p:nvPr>
        </p:nvSpPr>
        <p:spPr/>
        <p:txBody>
          <a:bodyPr/>
          <a:lstStyle/>
          <a:p>
            <a:r>
              <a:rPr lang="en-US" dirty="0"/>
              <a:t>6.	Other topics</a:t>
            </a:r>
          </a:p>
        </p:txBody>
      </p:sp>
      <p:sp>
        <p:nvSpPr>
          <p:cNvPr id="4" name="Text Placeholder 3">
            <a:extLst>
              <a:ext uri="{FF2B5EF4-FFF2-40B4-BE49-F238E27FC236}">
                <a16:creationId xmlns:a16="http://schemas.microsoft.com/office/drawing/2014/main" id="{2D403B00-D9E4-449B-9799-71060FBF650F}"/>
              </a:ext>
            </a:extLst>
          </p:cNvPr>
          <p:cNvSpPr>
            <a:spLocks noGrp="1"/>
          </p:cNvSpPr>
          <p:nvPr>
            <p:ph type="body" sz="quarter" idx="12"/>
          </p:nvPr>
        </p:nvSpPr>
        <p:spPr/>
        <p:txBody>
          <a:bodyPr/>
          <a:lstStyle/>
          <a:p>
            <a:r>
              <a:rPr lang="en-US" dirty="0">
                <a:hlinkClick r:id="rId2"/>
              </a:rPr>
              <a:t>https://www.3gpp.org/ftp/tsg_ct/WG1_mm-cc-sm_ex-CN1/TSGC1_124e/docs/C1-203751.zip</a:t>
            </a:r>
            <a:endParaRPr lang="en-US" dirty="0"/>
          </a:p>
          <a:p>
            <a:endParaRPr lang="en-US" dirty="0"/>
          </a:p>
          <a:p>
            <a:r>
              <a:rPr lang="en-US" dirty="0"/>
              <a:t>Update to 23.122</a:t>
            </a:r>
          </a:p>
        </p:txBody>
      </p:sp>
    </p:spTree>
    <p:extLst>
      <p:ext uri="{BB962C8B-B14F-4D97-AF65-F5344CB8AC3E}">
        <p14:creationId xmlns:p14="http://schemas.microsoft.com/office/powerpoint/2010/main" val="6611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4107E8-8DC3-4A93-86C8-B6052571070F}"/>
              </a:ext>
            </a:extLst>
          </p:cNvPr>
          <p:cNvSpPr>
            <a:spLocks noGrp="1"/>
          </p:cNvSpPr>
          <p:nvPr>
            <p:ph type="body" sz="quarter" idx="10"/>
          </p:nvPr>
        </p:nvSpPr>
        <p:spPr/>
        <p:txBody>
          <a:bodyPr>
            <a:normAutofit fontScale="85000" lnSpcReduction="10000"/>
          </a:bodyPr>
          <a:lstStyle/>
          <a:p>
            <a:r>
              <a:rPr lang="en-US" dirty="0"/>
              <a:t>Providing the CAG information list in case of MITM attack, as indicated in SA2 LS S2-2004455</a:t>
            </a:r>
          </a:p>
        </p:txBody>
      </p:sp>
      <p:sp>
        <p:nvSpPr>
          <p:cNvPr id="3" name="Text Placeholder 2">
            <a:extLst>
              <a:ext uri="{FF2B5EF4-FFF2-40B4-BE49-F238E27FC236}">
                <a16:creationId xmlns:a16="http://schemas.microsoft.com/office/drawing/2014/main" id="{248DAC63-921E-4A71-BF87-E970B526C94A}"/>
              </a:ext>
            </a:extLst>
          </p:cNvPr>
          <p:cNvSpPr>
            <a:spLocks noGrp="1"/>
          </p:cNvSpPr>
          <p:nvPr>
            <p:ph type="body" sz="quarter" idx="11"/>
          </p:nvPr>
        </p:nvSpPr>
        <p:spPr/>
        <p:txBody>
          <a:bodyPr/>
          <a:lstStyle/>
          <a:p>
            <a:r>
              <a:rPr lang="en-US" dirty="0"/>
              <a:t>6.	Other topics</a:t>
            </a:r>
          </a:p>
        </p:txBody>
      </p:sp>
      <p:sp>
        <p:nvSpPr>
          <p:cNvPr id="4" name="Text Placeholder 3">
            <a:extLst>
              <a:ext uri="{FF2B5EF4-FFF2-40B4-BE49-F238E27FC236}">
                <a16:creationId xmlns:a16="http://schemas.microsoft.com/office/drawing/2014/main" id="{2D403B00-D9E4-449B-9799-71060FBF650F}"/>
              </a:ext>
            </a:extLst>
          </p:cNvPr>
          <p:cNvSpPr>
            <a:spLocks noGrp="1"/>
          </p:cNvSpPr>
          <p:nvPr>
            <p:ph type="body" sz="quarter" idx="12"/>
          </p:nvPr>
        </p:nvSpPr>
        <p:spPr/>
        <p:txBody>
          <a:bodyPr/>
          <a:lstStyle/>
          <a:p>
            <a:r>
              <a:rPr lang="en-US" dirty="0">
                <a:hlinkClick r:id="rId2"/>
              </a:rPr>
              <a:t>https://www.3gpp.org/ftp/tsg_sa/WG2_Arch/TSGS2_139e_Electronic/Docs/S2-2004455.zip</a:t>
            </a:r>
            <a:endParaRPr lang="en-US" dirty="0"/>
          </a:p>
          <a:p>
            <a:r>
              <a:rPr lang="en-US" dirty="0"/>
              <a:t>What we have done in the previous meeting might not be complete</a:t>
            </a:r>
          </a:p>
          <a:p>
            <a:r>
              <a:rPr lang="en-US" dirty="0"/>
              <a:t>Vishnu has a CR on this</a:t>
            </a:r>
          </a:p>
        </p:txBody>
      </p:sp>
    </p:spTree>
    <p:extLst>
      <p:ext uri="{BB962C8B-B14F-4D97-AF65-F5344CB8AC3E}">
        <p14:creationId xmlns:p14="http://schemas.microsoft.com/office/powerpoint/2010/main" val="285718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E256A-CDB6-461E-B022-0683F6E8B6B2}"/>
              </a:ext>
            </a:extLst>
          </p:cNvPr>
          <p:cNvSpPr>
            <a:spLocks noGrp="1"/>
          </p:cNvSpPr>
          <p:nvPr>
            <p:ph type="body" sz="quarter" idx="10"/>
          </p:nvPr>
        </p:nvSpPr>
        <p:spPr/>
        <p:txBody>
          <a:bodyPr>
            <a:normAutofit fontScale="77500" lnSpcReduction="20000"/>
          </a:bodyPr>
          <a:lstStyle/>
          <a:p>
            <a:r>
              <a:rPr lang="en-US" dirty="0"/>
              <a:t>Automatic selection by a UE supporting CAG configured with a non-empty “CAG information list”</a:t>
            </a:r>
          </a:p>
        </p:txBody>
      </p:sp>
      <p:sp>
        <p:nvSpPr>
          <p:cNvPr id="3" name="Text Placeholder 2">
            <a:extLst>
              <a:ext uri="{FF2B5EF4-FFF2-40B4-BE49-F238E27FC236}">
                <a16:creationId xmlns:a16="http://schemas.microsoft.com/office/drawing/2014/main" id="{DBC3D155-6D6B-4E1A-88ED-4C90C408F2D1}"/>
              </a:ext>
            </a:extLst>
          </p:cNvPr>
          <p:cNvSpPr>
            <a:spLocks noGrp="1"/>
          </p:cNvSpPr>
          <p:nvPr>
            <p:ph type="body" sz="quarter" idx="11"/>
          </p:nvPr>
        </p:nvSpPr>
        <p:spPr/>
        <p:txBody>
          <a:bodyPr/>
          <a:lstStyle/>
          <a:p>
            <a:r>
              <a:rPr lang="en-US" dirty="0"/>
              <a:t>6.	Other topics</a:t>
            </a:r>
          </a:p>
        </p:txBody>
      </p:sp>
      <p:sp>
        <p:nvSpPr>
          <p:cNvPr id="4" name="Text Placeholder 3">
            <a:extLst>
              <a:ext uri="{FF2B5EF4-FFF2-40B4-BE49-F238E27FC236}">
                <a16:creationId xmlns:a16="http://schemas.microsoft.com/office/drawing/2014/main" id="{E5173716-822D-46BC-A8AB-9B671B071F0C}"/>
              </a:ext>
            </a:extLst>
          </p:cNvPr>
          <p:cNvSpPr>
            <a:spLocks noGrp="1"/>
          </p:cNvSpPr>
          <p:nvPr>
            <p:ph type="body" sz="quarter" idx="12"/>
          </p:nvPr>
        </p:nvSpPr>
        <p:spPr/>
        <p:txBody>
          <a:bodyPr/>
          <a:lstStyle/>
          <a:p>
            <a:r>
              <a:rPr lang="en-US" dirty="0"/>
              <a:t>In automatic selection in subclause 4.4.3.1.1, the UE </a:t>
            </a:r>
            <a:r>
              <a:rPr lang="en-US" dirty="0" err="1"/>
              <a:t>behaviour</a:t>
            </a:r>
            <a:r>
              <a:rPr lang="en-US" dirty="0"/>
              <a:t> is specified solely for situation when the UE supporting CAG is configured with a non-empty "CAG information list".</a:t>
            </a:r>
          </a:p>
          <a:p>
            <a:r>
              <a:rPr lang="en-US" dirty="0"/>
              <a:t>Thus, when the UE supporting CAG is configured with an empty "CAG information list", the UE can select a PLMN which is only available on a CAG cell, despite not having any CAG information (including not having the Allowed CAG list) for the PLMN.</a:t>
            </a:r>
          </a:p>
          <a:p>
            <a:r>
              <a:rPr lang="en-US" dirty="0"/>
              <a:t>This would be incorrect - such UE should stick to non-CAG cells</a:t>
            </a:r>
          </a:p>
        </p:txBody>
      </p:sp>
    </p:spTree>
    <p:extLst>
      <p:ext uri="{BB962C8B-B14F-4D97-AF65-F5344CB8AC3E}">
        <p14:creationId xmlns:p14="http://schemas.microsoft.com/office/powerpoint/2010/main" val="377773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CB962-CAE6-48F1-ABE1-F04816C87A43}"/>
              </a:ext>
            </a:extLst>
          </p:cNvPr>
          <p:cNvSpPr>
            <a:spLocks noGrp="1"/>
          </p:cNvSpPr>
          <p:nvPr>
            <p:ph type="body" sz="quarter" idx="10"/>
          </p:nvPr>
        </p:nvSpPr>
        <p:spPr/>
        <p:txBody>
          <a:bodyPr/>
          <a:lstStyle/>
          <a:p>
            <a:r>
              <a:rPr lang="en-US" dirty="0"/>
              <a:t>CAG information list in Registration reject message</a:t>
            </a:r>
          </a:p>
        </p:txBody>
      </p:sp>
      <p:sp>
        <p:nvSpPr>
          <p:cNvPr id="3" name="Text Placeholder 2">
            <a:extLst>
              <a:ext uri="{FF2B5EF4-FFF2-40B4-BE49-F238E27FC236}">
                <a16:creationId xmlns:a16="http://schemas.microsoft.com/office/drawing/2014/main" id="{DF73A924-5700-44DF-9A71-7E1BA8DF7348}"/>
              </a:ext>
            </a:extLst>
          </p:cNvPr>
          <p:cNvSpPr>
            <a:spLocks noGrp="1"/>
          </p:cNvSpPr>
          <p:nvPr>
            <p:ph type="body" sz="quarter" idx="11"/>
          </p:nvPr>
        </p:nvSpPr>
        <p:spPr/>
        <p:txBody>
          <a:bodyPr/>
          <a:lstStyle/>
          <a:p>
            <a:r>
              <a:rPr lang="en-US" dirty="0"/>
              <a:t>6.	Other topics</a:t>
            </a:r>
          </a:p>
          <a:p>
            <a:endParaRPr lang="en-US" dirty="0"/>
          </a:p>
        </p:txBody>
      </p:sp>
      <p:sp>
        <p:nvSpPr>
          <p:cNvPr id="4" name="Text Placeholder 3">
            <a:extLst>
              <a:ext uri="{FF2B5EF4-FFF2-40B4-BE49-F238E27FC236}">
                <a16:creationId xmlns:a16="http://schemas.microsoft.com/office/drawing/2014/main" id="{92393D80-3838-41A8-804A-42EAF43B560F}"/>
              </a:ext>
            </a:extLst>
          </p:cNvPr>
          <p:cNvSpPr>
            <a:spLocks noGrp="1"/>
          </p:cNvSpPr>
          <p:nvPr>
            <p:ph type="body" sz="quarter" idx="12"/>
          </p:nvPr>
        </p:nvSpPr>
        <p:spPr/>
        <p:txBody>
          <a:bodyPr/>
          <a:lstStyle/>
          <a:p>
            <a:r>
              <a:rPr lang="en-US" dirty="0">
                <a:hlinkClick r:id="rId2"/>
              </a:rPr>
              <a:t>https://www.3gpp.org/ftp/tsg_ct/WG1_mm-cc-sm_ex-CN1/TSGC1_125e/inbox/drafts/S2-2004454-4313r02-4258-Sol.1_v1.3-r0.docx</a:t>
            </a:r>
            <a:endParaRPr lang="en-US" dirty="0"/>
          </a:p>
          <a:p>
            <a:r>
              <a:rPr lang="en-US" dirty="0"/>
              <a:t>In the SA2 CR, sending of the reject cause is removed. But in CT1 CR, I have still kept it as it simplifies the handling in the UE.  #76 is CAG related cause and there is no problem in the NW using this cause for the rejection.</a:t>
            </a:r>
          </a:p>
          <a:p>
            <a:r>
              <a:rPr lang="en-US" dirty="0"/>
              <a:t>If there are benefits of using a ‘shall’ instead of ‘should’ under the circumstances.</a:t>
            </a:r>
          </a:p>
          <a:p>
            <a:endParaRPr lang="en-US" dirty="0"/>
          </a:p>
        </p:txBody>
      </p:sp>
    </p:spTree>
    <p:extLst>
      <p:ext uri="{BB962C8B-B14F-4D97-AF65-F5344CB8AC3E}">
        <p14:creationId xmlns:p14="http://schemas.microsoft.com/office/powerpoint/2010/main" val="171855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AFD6BD-C00E-490D-AC47-BE354B414E9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3DEA2AD-39D4-400D-8896-0643235FF871}"/>
              </a:ext>
            </a:extLst>
          </p:cNvPr>
          <p:cNvSpPr>
            <a:spLocks noGrp="1"/>
          </p:cNvSpPr>
          <p:nvPr>
            <p:ph type="body" sz="quarter" idx="11"/>
          </p:nvPr>
        </p:nvSpPr>
        <p:spPr/>
        <p:txBody>
          <a:bodyPr/>
          <a:lstStyle/>
          <a:p>
            <a:r>
              <a:rPr lang="en-US" dirty="0"/>
              <a:t>Annex</a:t>
            </a:r>
          </a:p>
        </p:txBody>
      </p:sp>
      <p:sp>
        <p:nvSpPr>
          <p:cNvPr id="4" name="Text Placeholder 3">
            <a:extLst>
              <a:ext uri="{FF2B5EF4-FFF2-40B4-BE49-F238E27FC236}">
                <a16:creationId xmlns:a16="http://schemas.microsoft.com/office/drawing/2014/main" id="{F6861A10-7ACC-4B6A-9414-FC04E58509D6}"/>
              </a:ext>
            </a:extLst>
          </p:cNvPr>
          <p:cNvSpPr>
            <a:spLocks noGrp="1"/>
          </p:cNvSpPr>
          <p:nvPr>
            <p:ph type="body" sz="quarter" idx="12"/>
          </p:nvPr>
        </p:nvSpPr>
        <p:spPr/>
        <p:txBody>
          <a:bodyPr/>
          <a:lstStyle/>
          <a:p>
            <a:r>
              <a:rPr lang="en-US" dirty="0"/>
              <a:t>Participants</a:t>
            </a:r>
          </a:p>
          <a:p>
            <a:pPr lvl="1"/>
            <a:r>
              <a:rPr lang="en-US" dirty="0"/>
              <a:t>Ban, Chen, Peter D, Ivo, Lena, LF. Han, Thomas, Mohamed, Vishnu, Yanchao, Carlson, Cristina, Joy, Lin, Mariusz, Mike D., Ly-Thanh, Robert E., </a:t>
            </a:r>
            <a:r>
              <a:rPr lang="en-US" dirty="0" err="1"/>
              <a:t>SangMin</a:t>
            </a:r>
            <a:r>
              <a:rPr lang="en-US" dirty="0"/>
              <a:t>, Xu, Yi, Yildirim</a:t>
            </a:r>
          </a:p>
          <a:p>
            <a:pPr lvl="1"/>
            <a:endParaRPr lang="en-US" dirty="0"/>
          </a:p>
          <a:p>
            <a:pPr lvl="1"/>
            <a:r>
              <a:rPr lang="en-US" dirty="0"/>
              <a:t>CP-201314 is not implemented correctly – Ivo will fix it.</a:t>
            </a:r>
          </a:p>
        </p:txBody>
      </p:sp>
    </p:spTree>
    <p:extLst>
      <p:ext uri="{BB962C8B-B14F-4D97-AF65-F5344CB8AC3E}">
        <p14:creationId xmlns:p14="http://schemas.microsoft.com/office/powerpoint/2010/main" val="351126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83C210-7648-467A-8387-18C696B11071}"/>
              </a:ext>
            </a:extLst>
          </p:cNvPr>
          <p:cNvSpPr>
            <a:spLocks noGrp="1"/>
          </p:cNvSpPr>
          <p:nvPr>
            <p:ph type="body" sz="quarter" idx="11"/>
          </p:nvPr>
        </p:nvSpPr>
        <p:spPr/>
        <p:txBody>
          <a:bodyPr/>
          <a:lstStyle/>
          <a:p>
            <a:r>
              <a:rPr lang="en-US" dirty="0"/>
              <a:t>Contents</a:t>
            </a:r>
          </a:p>
        </p:txBody>
      </p:sp>
      <p:sp>
        <p:nvSpPr>
          <p:cNvPr id="5" name="Text Placeholder 4">
            <a:extLst>
              <a:ext uri="{FF2B5EF4-FFF2-40B4-BE49-F238E27FC236}">
                <a16:creationId xmlns:a16="http://schemas.microsoft.com/office/drawing/2014/main" id="{E4206056-0A8B-4038-8DC8-CDAE5CB69C02}"/>
              </a:ext>
            </a:extLst>
          </p:cNvPr>
          <p:cNvSpPr>
            <a:spLocks noGrp="1"/>
          </p:cNvSpPr>
          <p:nvPr>
            <p:ph type="body" sz="quarter" idx="12"/>
          </p:nvPr>
        </p:nvSpPr>
        <p:spPr/>
        <p:txBody>
          <a:bodyPr/>
          <a:lstStyle/>
          <a:p>
            <a:r>
              <a:rPr lang="en-US" dirty="0"/>
              <a:t>Review of exception request</a:t>
            </a:r>
          </a:p>
          <a:p>
            <a:endParaRPr lang="en-US" dirty="0"/>
          </a:p>
          <a:p>
            <a:r>
              <a:rPr lang="en-US" dirty="0"/>
              <a:t>Progress in CT#88e</a:t>
            </a:r>
          </a:p>
          <a:p>
            <a:endParaRPr lang="en-US" dirty="0"/>
          </a:p>
          <a:p>
            <a:r>
              <a:rPr lang="en-US" dirty="0"/>
              <a:t>TASK #1</a:t>
            </a:r>
          </a:p>
          <a:p>
            <a:endParaRPr lang="en-US" dirty="0"/>
          </a:p>
          <a:p>
            <a:r>
              <a:rPr lang="en-US" dirty="0"/>
              <a:t>TASK #2</a:t>
            </a:r>
          </a:p>
          <a:p>
            <a:endParaRPr lang="en-US" dirty="0"/>
          </a:p>
          <a:p>
            <a:r>
              <a:rPr lang="en-US" dirty="0"/>
              <a:t>TASK #3</a:t>
            </a:r>
          </a:p>
          <a:p>
            <a:endParaRPr lang="en-US" dirty="0"/>
          </a:p>
          <a:p>
            <a:r>
              <a:rPr lang="en-US" dirty="0"/>
              <a:t>Other topics</a:t>
            </a:r>
          </a:p>
        </p:txBody>
      </p:sp>
    </p:spTree>
    <p:extLst>
      <p:ext uri="{BB962C8B-B14F-4D97-AF65-F5344CB8AC3E}">
        <p14:creationId xmlns:p14="http://schemas.microsoft.com/office/powerpoint/2010/main" val="418245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51049-D125-475B-A93E-40C08550AE22}"/>
              </a:ext>
            </a:extLst>
          </p:cNvPr>
          <p:cNvSpPr>
            <a:spLocks noGrp="1"/>
          </p:cNvSpPr>
          <p:nvPr>
            <p:ph type="body" sz="quarter" idx="10"/>
          </p:nvPr>
        </p:nvSpPr>
        <p:spPr/>
        <p:txBody>
          <a:bodyPr/>
          <a:lstStyle/>
          <a:p>
            <a:r>
              <a:rPr lang="en-US" dirty="0"/>
              <a:t>Approved exception request available CP-201172</a:t>
            </a:r>
          </a:p>
        </p:txBody>
      </p:sp>
      <p:sp>
        <p:nvSpPr>
          <p:cNvPr id="3" name="Text Placeholder 2">
            <a:extLst>
              <a:ext uri="{FF2B5EF4-FFF2-40B4-BE49-F238E27FC236}">
                <a16:creationId xmlns:a16="http://schemas.microsoft.com/office/drawing/2014/main" id="{20E474F3-731A-4894-9776-12A3842596FF}"/>
              </a:ext>
            </a:extLst>
          </p:cNvPr>
          <p:cNvSpPr>
            <a:spLocks noGrp="1"/>
          </p:cNvSpPr>
          <p:nvPr>
            <p:ph type="body" sz="quarter" idx="11"/>
          </p:nvPr>
        </p:nvSpPr>
        <p:spPr/>
        <p:txBody>
          <a:bodyPr/>
          <a:lstStyle/>
          <a:p>
            <a:r>
              <a:rPr lang="en-US" dirty="0"/>
              <a:t>1.	Review of exception request</a:t>
            </a:r>
          </a:p>
        </p:txBody>
      </p:sp>
      <p:sp>
        <p:nvSpPr>
          <p:cNvPr id="4" name="Text Placeholder 3">
            <a:extLst>
              <a:ext uri="{FF2B5EF4-FFF2-40B4-BE49-F238E27FC236}">
                <a16:creationId xmlns:a16="http://schemas.microsoft.com/office/drawing/2014/main" id="{DC66ACC8-3726-48A4-A91F-ACA4F5054EDE}"/>
              </a:ext>
            </a:extLst>
          </p:cNvPr>
          <p:cNvSpPr>
            <a:spLocks noGrp="1"/>
          </p:cNvSpPr>
          <p:nvPr>
            <p:ph type="body" sz="quarter" idx="12"/>
          </p:nvPr>
        </p:nvSpPr>
        <p:spPr/>
        <p:txBody>
          <a:bodyPr>
            <a:normAutofit fontScale="85000" lnSpcReduction="20000"/>
          </a:bodyPr>
          <a:lstStyle/>
          <a:p>
            <a:r>
              <a:rPr lang="en-US" dirty="0"/>
              <a:t>Task(s) within work which are not complete</a:t>
            </a:r>
          </a:p>
          <a:p>
            <a:pPr lvl="1"/>
            <a:r>
              <a:rPr lang="en-US" b="1" dirty="0"/>
              <a:t>TASK #1:</a:t>
            </a:r>
            <a:r>
              <a:rPr lang="en-US" dirty="0"/>
              <a:t> To specify how the UE obtains a human-readable network name</a:t>
            </a:r>
          </a:p>
          <a:p>
            <a:pPr lvl="1"/>
            <a:r>
              <a:rPr lang="en-US" b="1" dirty="0"/>
              <a:t>TASK #2:</a:t>
            </a:r>
            <a:r>
              <a:rPr lang="en-US" dirty="0"/>
              <a:t> To assign an OUI for 3GPP</a:t>
            </a:r>
          </a:p>
          <a:p>
            <a:pPr lvl="1"/>
            <a:r>
              <a:rPr lang="en-US" b="1" dirty="0"/>
              <a:t>TASK #3:</a:t>
            </a:r>
            <a:r>
              <a:rPr lang="en-US" dirty="0"/>
              <a:t> To determine whether a separate set of counters for each of the list of SNPNs for which the N1 mode capability was disabled, the "permanently forbidden SNPNs" list, and "temporarily forbidden SNPNs" list is needed or not</a:t>
            </a:r>
          </a:p>
          <a:p>
            <a:endParaRPr lang="en-US" dirty="0"/>
          </a:p>
          <a:p>
            <a:r>
              <a:rPr lang="en-US" dirty="0"/>
              <a:t>Consequences if not included in Release 16</a:t>
            </a:r>
          </a:p>
          <a:p>
            <a:pPr lvl="1"/>
            <a:r>
              <a:rPr lang="en-US" dirty="0"/>
              <a:t>TS 23.122 does not clearly reflect a requirement to obtain a human-readable network name via system information broadcast. It remains open whether there is a requirement for a UE to obtain a human-readable network name via other means than the system information broadcast and if so by what other way(s) the UE can obtain a human-readable network name.</a:t>
            </a:r>
          </a:p>
          <a:p>
            <a:pPr lvl="1"/>
            <a:r>
              <a:rPr lang="en-US" dirty="0"/>
              <a:t>A mandatory field in a gPTP message within 5GS cannot be set.</a:t>
            </a:r>
          </a:p>
          <a:p>
            <a:pPr lvl="1"/>
            <a:r>
              <a:rPr lang="en-US" dirty="0"/>
              <a:t>UE </a:t>
            </a:r>
            <a:r>
              <a:rPr lang="en-US" dirty="0" err="1"/>
              <a:t>behaviour</a:t>
            </a:r>
            <a:r>
              <a:rPr lang="en-US" dirty="0"/>
              <a:t> upon receipt of 5GMM cause value #27, #72, #74, or #75 via a non-integrity protected NAS reject message is based on a single set of counters but the following aspects will remain unclear:</a:t>
            </a:r>
          </a:p>
          <a:p>
            <a:pPr lvl="2"/>
            <a:r>
              <a:rPr lang="en-US" dirty="0"/>
              <a:t>Re-enabling the N1 mode capability and removing the respective SNPN from the list of SNPNs for which N1 mode capability was disabled at expiry of T3247; and</a:t>
            </a:r>
          </a:p>
          <a:p>
            <a:pPr lvl="2"/>
            <a:r>
              <a:rPr lang="en-US" dirty="0"/>
              <a:t>DoS attack protection </a:t>
            </a:r>
            <a:r>
              <a:rPr lang="en-US" dirty="0" err="1"/>
              <a:t>behaviour</a:t>
            </a:r>
            <a:r>
              <a:rPr lang="en-US" dirty="0"/>
              <a:t> for 5GMM cause value #72.</a:t>
            </a:r>
          </a:p>
          <a:p>
            <a:pPr lvl="1"/>
            <a:endParaRPr lang="en-US" dirty="0"/>
          </a:p>
        </p:txBody>
      </p:sp>
    </p:spTree>
    <p:extLst>
      <p:ext uri="{BB962C8B-B14F-4D97-AF65-F5344CB8AC3E}">
        <p14:creationId xmlns:p14="http://schemas.microsoft.com/office/powerpoint/2010/main" val="9788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169AFD-6D78-4870-BECA-AF32B94300F9}"/>
              </a:ext>
            </a:extLst>
          </p:cNvPr>
          <p:cNvSpPr>
            <a:spLocks noGrp="1"/>
          </p:cNvSpPr>
          <p:nvPr>
            <p:ph type="body" sz="quarter" idx="10"/>
          </p:nvPr>
        </p:nvSpPr>
        <p:spPr/>
        <p:txBody>
          <a:bodyPr/>
          <a:lstStyle/>
          <a:p>
            <a:r>
              <a:rPr lang="en-US" dirty="0"/>
              <a:t>Handling of HRNN information in a CAG cell</a:t>
            </a:r>
          </a:p>
        </p:txBody>
      </p:sp>
      <p:sp>
        <p:nvSpPr>
          <p:cNvPr id="3" name="Text Placeholder 2">
            <a:extLst>
              <a:ext uri="{FF2B5EF4-FFF2-40B4-BE49-F238E27FC236}">
                <a16:creationId xmlns:a16="http://schemas.microsoft.com/office/drawing/2014/main" id="{C42FB74F-B996-486F-A844-56063D7DAD06}"/>
              </a:ext>
            </a:extLst>
          </p:cNvPr>
          <p:cNvSpPr>
            <a:spLocks noGrp="1"/>
          </p:cNvSpPr>
          <p:nvPr>
            <p:ph type="body" sz="quarter" idx="11"/>
          </p:nvPr>
        </p:nvSpPr>
        <p:spPr/>
        <p:txBody>
          <a:bodyPr/>
          <a:lstStyle/>
          <a:p>
            <a:r>
              <a:rPr lang="en-US" dirty="0"/>
              <a:t>2.	Progress in CT#88e</a:t>
            </a:r>
          </a:p>
        </p:txBody>
      </p:sp>
      <p:sp>
        <p:nvSpPr>
          <p:cNvPr id="4" name="Text Placeholder 3">
            <a:extLst>
              <a:ext uri="{FF2B5EF4-FFF2-40B4-BE49-F238E27FC236}">
                <a16:creationId xmlns:a16="http://schemas.microsoft.com/office/drawing/2014/main" id="{418C7603-97DA-4660-B667-1BA9CCA2200A}"/>
              </a:ext>
            </a:extLst>
          </p:cNvPr>
          <p:cNvSpPr>
            <a:spLocks noGrp="1"/>
          </p:cNvSpPr>
          <p:nvPr>
            <p:ph type="body" sz="quarter" idx="12"/>
          </p:nvPr>
        </p:nvSpPr>
        <p:spPr/>
        <p:txBody>
          <a:bodyPr>
            <a:normAutofit fontScale="92500" lnSpcReduction="10000"/>
          </a:bodyPr>
          <a:lstStyle/>
          <a:p>
            <a:r>
              <a:rPr lang="en-US" dirty="0"/>
              <a:t>CP-201360</a:t>
            </a:r>
          </a:p>
          <a:p>
            <a:pPr lvl="1"/>
            <a:r>
              <a:rPr lang="en-US" dirty="0"/>
              <a:t>CR0518r5 to TS 23.122</a:t>
            </a:r>
          </a:p>
          <a:p>
            <a:pPr lvl="1"/>
            <a:r>
              <a:rPr lang="en-US" dirty="0"/>
              <a:t>Presentation of Human readable name for CAG cell</a:t>
            </a:r>
          </a:p>
          <a:p>
            <a:pPr lvl="1"/>
            <a:r>
              <a:rPr lang="en-US" dirty="0"/>
              <a:t>Includes the following EN</a:t>
            </a:r>
          </a:p>
          <a:p>
            <a:pPr lvl="2"/>
            <a:r>
              <a:rPr lang="en-US" dirty="0"/>
              <a:t>It is FFS whether human-readable network name can be configured for a CAG-ID in a PLMN’s entry in the CAG Information list, to be provided to the upper layer during manual CAG selection.</a:t>
            </a:r>
          </a:p>
          <a:p>
            <a:endParaRPr lang="en-US" dirty="0"/>
          </a:p>
          <a:p>
            <a:r>
              <a:rPr lang="en-US" dirty="0"/>
              <a:t>CP-201361</a:t>
            </a:r>
          </a:p>
          <a:p>
            <a:pPr lvl="1"/>
            <a:r>
              <a:rPr lang="en-US" dirty="0"/>
              <a:t>LS to SA1/SA2 (Cc: CT1/CT4)</a:t>
            </a:r>
          </a:p>
          <a:p>
            <a:pPr lvl="1"/>
            <a:r>
              <a:rPr lang="en-US" dirty="0"/>
              <a:t>LS on HRNN</a:t>
            </a:r>
          </a:p>
          <a:p>
            <a:pPr lvl="1"/>
            <a:r>
              <a:rPr lang="en-US" dirty="0"/>
              <a:t>Two questions to SA1</a:t>
            </a:r>
          </a:p>
          <a:p>
            <a:pPr lvl="2"/>
            <a:r>
              <a:rPr lang="en-US" dirty="0"/>
              <a:t>Question-1) Are there stage-1 requirements for a UE to obtain a human-readable network name for the manual </a:t>
            </a:r>
            <a:r>
              <a:rPr lang="en-US" dirty="0">
                <a:solidFill>
                  <a:srgbClr val="FF0000"/>
                </a:solidFill>
              </a:rPr>
              <a:t>NPN</a:t>
            </a:r>
            <a:r>
              <a:rPr lang="en-US" dirty="0"/>
              <a:t> selection using means other than the system information broadcast?</a:t>
            </a:r>
          </a:p>
          <a:p>
            <a:pPr lvl="2"/>
            <a:r>
              <a:rPr lang="en-US" dirty="0"/>
              <a:t>Question-2) If the answer to Question-1 is yes, what is the precedence between the human-readable network name obtained via other means and the human-readable network name obtained from the system information broadcast?</a:t>
            </a:r>
          </a:p>
          <a:p>
            <a:pPr lvl="1"/>
            <a:endParaRPr lang="en-US" dirty="0"/>
          </a:p>
        </p:txBody>
      </p:sp>
    </p:spTree>
    <p:extLst>
      <p:ext uri="{BB962C8B-B14F-4D97-AF65-F5344CB8AC3E}">
        <p14:creationId xmlns:p14="http://schemas.microsoft.com/office/powerpoint/2010/main" val="274932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D2738-B8E2-4465-978A-7EC613CE32BB}"/>
              </a:ext>
            </a:extLst>
          </p:cNvPr>
          <p:cNvSpPr>
            <a:spLocks noGrp="1"/>
          </p:cNvSpPr>
          <p:nvPr>
            <p:ph type="body" sz="quarter" idx="10"/>
          </p:nvPr>
        </p:nvSpPr>
        <p:spPr/>
        <p:txBody>
          <a:bodyPr/>
          <a:lstStyle/>
          <a:p>
            <a:r>
              <a:rPr lang="en-US" dirty="0"/>
              <a:t>To specify how the UE obtains a human-readable network name</a:t>
            </a:r>
          </a:p>
        </p:txBody>
      </p:sp>
      <p:sp>
        <p:nvSpPr>
          <p:cNvPr id="3" name="Text Placeholder 2">
            <a:extLst>
              <a:ext uri="{FF2B5EF4-FFF2-40B4-BE49-F238E27FC236}">
                <a16:creationId xmlns:a16="http://schemas.microsoft.com/office/drawing/2014/main" id="{F825C0B3-52E2-4C41-9F71-A38DE2A765FC}"/>
              </a:ext>
            </a:extLst>
          </p:cNvPr>
          <p:cNvSpPr>
            <a:spLocks noGrp="1"/>
          </p:cNvSpPr>
          <p:nvPr>
            <p:ph type="body" sz="quarter" idx="11"/>
          </p:nvPr>
        </p:nvSpPr>
        <p:spPr>
          <a:xfrm>
            <a:off x="417600" y="280800"/>
            <a:ext cx="8308800" cy="309600"/>
          </a:xfrm>
        </p:spPr>
        <p:txBody>
          <a:bodyPr/>
          <a:lstStyle/>
          <a:p>
            <a:r>
              <a:rPr lang="en-US" dirty="0"/>
              <a:t>3.	TASK #1</a:t>
            </a:r>
          </a:p>
        </p:txBody>
      </p:sp>
      <p:sp>
        <p:nvSpPr>
          <p:cNvPr id="4" name="Text Placeholder 3">
            <a:extLst>
              <a:ext uri="{FF2B5EF4-FFF2-40B4-BE49-F238E27FC236}">
                <a16:creationId xmlns:a16="http://schemas.microsoft.com/office/drawing/2014/main" id="{BF85A293-4EEE-4242-BCD5-381B0F4EF97E}"/>
              </a:ext>
            </a:extLst>
          </p:cNvPr>
          <p:cNvSpPr>
            <a:spLocks noGrp="1"/>
          </p:cNvSpPr>
          <p:nvPr>
            <p:ph type="body" sz="quarter" idx="12"/>
          </p:nvPr>
        </p:nvSpPr>
        <p:spPr/>
        <p:txBody>
          <a:bodyPr>
            <a:normAutofit lnSpcReduction="10000"/>
          </a:bodyPr>
          <a:lstStyle/>
          <a:p>
            <a:r>
              <a:rPr lang="en-US" dirty="0"/>
              <a:t>PNI-NPN</a:t>
            </a:r>
          </a:p>
          <a:p>
            <a:pPr lvl="1"/>
            <a:r>
              <a:rPr lang="en-US" dirty="0"/>
              <a:t>Volunteer</a:t>
            </a:r>
          </a:p>
          <a:p>
            <a:pPr lvl="2"/>
            <a:r>
              <a:rPr lang="en-US" dirty="0"/>
              <a:t>HW: To remove the EN</a:t>
            </a:r>
          </a:p>
          <a:p>
            <a:pPr lvl="2"/>
            <a:r>
              <a:rPr lang="en-US" dirty="0"/>
              <a:t>E///: A requirement for HRNN other than SIB</a:t>
            </a:r>
          </a:p>
          <a:p>
            <a:endParaRPr lang="en-US" dirty="0"/>
          </a:p>
          <a:p>
            <a:r>
              <a:rPr lang="en-US" dirty="0"/>
              <a:t>SNPN</a:t>
            </a:r>
          </a:p>
          <a:p>
            <a:pPr lvl="1"/>
            <a:r>
              <a:rPr lang="en-US" dirty="0"/>
              <a:t>Volunteer</a:t>
            </a:r>
          </a:p>
          <a:p>
            <a:pPr lvl="2"/>
            <a:r>
              <a:rPr lang="en-US" dirty="0"/>
              <a:t>Nokia/HW: CR in </a:t>
            </a:r>
            <a:r>
              <a:rPr lang="en-US" dirty="0">
                <a:hlinkClick r:id="rId2"/>
              </a:rPr>
              <a:t>https://www.3gpp.org/ftp/tsg_ct/WG1_mm-cc-sm_ex-CN1/TSGC1_125e/Inbox/drafts/C1-20vpaa_was_4049_3598_2855_2407_HRNN.docx</a:t>
            </a:r>
            <a:endParaRPr lang="en-US" dirty="0"/>
          </a:p>
          <a:p>
            <a:pPr lvl="3"/>
            <a:r>
              <a:rPr lang="en-US" dirty="0"/>
              <a:t>System information broadcast/unicast?</a:t>
            </a:r>
          </a:p>
          <a:p>
            <a:pPr lvl="2"/>
            <a:r>
              <a:rPr lang="en-US" dirty="0"/>
              <a:t>E///</a:t>
            </a:r>
          </a:p>
          <a:p>
            <a:pPr lvl="1"/>
            <a:endParaRPr lang="en-US" dirty="0"/>
          </a:p>
          <a:p>
            <a:r>
              <a:rPr lang="en-US" dirty="0"/>
              <a:t>If SA1 response is delivered after CT</a:t>
            </a:r>
            <a:r>
              <a:rPr lang="en-US" u="sng" dirty="0">
                <a:solidFill>
                  <a:srgbClr val="FF0000"/>
                </a:solidFill>
              </a:rPr>
              <a:t>89</a:t>
            </a:r>
            <a:r>
              <a:rPr lang="en-US" strike="sngStrike" dirty="0">
                <a:solidFill>
                  <a:srgbClr val="FF0000"/>
                </a:solidFill>
              </a:rPr>
              <a:t>1#125</a:t>
            </a:r>
            <a:r>
              <a:rPr lang="en-US" dirty="0"/>
              <a:t>-e, any necessary changes will be applied in Rel-17.</a:t>
            </a:r>
          </a:p>
        </p:txBody>
      </p:sp>
    </p:spTree>
    <p:extLst>
      <p:ext uri="{BB962C8B-B14F-4D97-AF65-F5344CB8AC3E}">
        <p14:creationId xmlns:p14="http://schemas.microsoft.com/office/powerpoint/2010/main" val="417570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D2738-B8E2-4465-978A-7EC613CE32BB}"/>
              </a:ext>
            </a:extLst>
          </p:cNvPr>
          <p:cNvSpPr>
            <a:spLocks noGrp="1"/>
          </p:cNvSpPr>
          <p:nvPr>
            <p:ph type="body" sz="quarter" idx="10"/>
          </p:nvPr>
        </p:nvSpPr>
        <p:spPr/>
        <p:txBody>
          <a:bodyPr/>
          <a:lstStyle/>
          <a:p>
            <a:r>
              <a:rPr lang="en-US" dirty="0"/>
              <a:t>To assign an OUI for 3GPP</a:t>
            </a:r>
          </a:p>
        </p:txBody>
      </p:sp>
      <p:sp>
        <p:nvSpPr>
          <p:cNvPr id="3" name="Text Placeholder 2">
            <a:extLst>
              <a:ext uri="{FF2B5EF4-FFF2-40B4-BE49-F238E27FC236}">
                <a16:creationId xmlns:a16="http://schemas.microsoft.com/office/drawing/2014/main" id="{F825C0B3-52E2-4C41-9F71-A38DE2A765FC}"/>
              </a:ext>
            </a:extLst>
          </p:cNvPr>
          <p:cNvSpPr>
            <a:spLocks noGrp="1"/>
          </p:cNvSpPr>
          <p:nvPr>
            <p:ph type="body" sz="quarter" idx="11"/>
          </p:nvPr>
        </p:nvSpPr>
        <p:spPr>
          <a:xfrm>
            <a:off x="417600" y="280800"/>
            <a:ext cx="8308800" cy="309600"/>
          </a:xfrm>
        </p:spPr>
        <p:txBody>
          <a:bodyPr/>
          <a:lstStyle/>
          <a:p>
            <a:r>
              <a:rPr lang="en-US" dirty="0"/>
              <a:t>4.	TASK #2</a:t>
            </a:r>
          </a:p>
        </p:txBody>
      </p:sp>
      <p:sp>
        <p:nvSpPr>
          <p:cNvPr id="4" name="Text Placeholder 3">
            <a:extLst>
              <a:ext uri="{FF2B5EF4-FFF2-40B4-BE49-F238E27FC236}">
                <a16:creationId xmlns:a16="http://schemas.microsoft.com/office/drawing/2014/main" id="{BF85A293-4EEE-4242-BCD5-381B0F4EF97E}"/>
              </a:ext>
            </a:extLst>
          </p:cNvPr>
          <p:cNvSpPr>
            <a:spLocks noGrp="1"/>
          </p:cNvSpPr>
          <p:nvPr>
            <p:ph type="body" sz="quarter" idx="12"/>
          </p:nvPr>
        </p:nvSpPr>
        <p:spPr/>
        <p:txBody>
          <a:bodyPr/>
          <a:lstStyle/>
          <a:p>
            <a:r>
              <a:rPr lang="en-US" dirty="0"/>
              <a:t>Still working on it…</a:t>
            </a:r>
          </a:p>
        </p:txBody>
      </p:sp>
    </p:spTree>
    <p:extLst>
      <p:ext uri="{BB962C8B-B14F-4D97-AF65-F5344CB8AC3E}">
        <p14:creationId xmlns:p14="http://schemas.microsoft.com/office/powerpoint/2010/main" val="41805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D2738-B8E2-4465-978A-7EC613CE32BB}"/>
              </a:ext>
            </a:extLst>
          </p:cNvPr>
          <p:cNvSpPr>
            <a:spLocks noGrp="1"/>
          </p:cNvSpPr>
          <p:nvPr>
            <p:ph type="body" sz="quarter" idx="10"/>
          </p:nvPr>
        </p:nvSpPr>
        <p:spPr/>
        <p:txBody>
          <a:bodyPr>
            <a:normAutofit fontScale="55000" lnSpcReduction="20000"/>
          </a:bodyPr>
          <a:lstStyle/>
          <a:p>
            <a:r>
              <a:rPr lang="en-US" dirty="0"/>
              <a:t>To determine whether a separate set of counters for each of the list of SNPNs for which the N1 mode capability was disabled, the "permanently forbidden SNPNs" list, and "temporarily forbidden SNPNs" list is needed or not</a:t>
            </a:r>
          </a:p>
        </p:txBody>
      </p:sp>
      <p:sp>
        <p:nvSpPr>
          <p:cNvPr id="3" name="Text Placeholder 2">
            <a:extLst>
              <a:ext uri="{FF2B5EF4-FFF2-40B4-BE49-F238E27FC236}">
                <a16:creationId xmlns:a16="http://schemas.microsoft.com/office/drawing/2014/main" id="{F825C0B3-52E2-4C41-9F71-A38DE2A765FC}"/>
              </a:ext>
            </a:extLst>
          </p:cNvPr>
          <p:cNvSpPr>
            <a:spLocks noGrp="1"/>
          </p:cNvSpPr>
          <p:nvPr>
            <p:ph type="body" sz="quarter" idx="11"/>
          </p:nvPr>
        </p:nvSpPr>
        <p:spPr>
          <a:xfrm>
            <a:off x="417600" y="280800"/>
            <a:ext cx="8308800" cy="309600"/>
          </a:xfrm>
        </p:spPr>
        <p:txBody>
          <a:bodyPr/>
          <a:lstStyle/>
          <a:p>
            <a:r>
              <a:rPr lang="en-US" dirty="0"/>
              <a:t>5.	TASK #3</a:t>
            </a:r>
          </a:p>
        </p:txBody>
      </p:sp>
      <p:sp>
        <p:nvSpPr>
          <p:cNvPr id="4" name="Text Placeholder 3">
            <a:extLst>
              <a:ext uri="{FF2B5EF4-FFF2-40B4-BE49-F238E27FC236}">
                <a16:creationId xmlns:a16="http://schemas.microsoft.com/office/drawing/2014/main" id="{BF85A293-4EEE-4242-BCD5-381B0F4EF97E}"/>
              </a:ext>
            </a:extLst>
          </p:cNvPr>
          <p:cNvSpPr>
            <a:spLocks noGrp="1"/>
          </p:cNvSpPr>
          <p:nvPr>
            <p:ph type="body" sz="quarter" idx="12"/>
          </p:nvPr>
        </p:nvSpPr>
        <p:spPr>
          <a:xfrm>
            <a:off x="417600" y="1080000"/>
            <a:ext cx="8308800" cy="1415550"/>
          </a:xfrm>
        </p:spPr>
        <p:txBody>
          <a:bodyPr>
            <a:normAutofit fontScale="92500" lnSpcReduction="10000"/>
          </a:bodyPr>
          <a:lstStyle/>
          <a:p>
            <a:r>
              <a:rPr lang="en-US" dirty="0"/>
              <a:t>E-show of hands could be requested.</a:t>
            </a:r>
          </a:p>
          <a:p>
            <a:r>
              <a:rPr lang="en-US" dirty="0"/>
              <a:t>DP available in </a:t>
            </a:r>
            <a:r>
              <a:rPr lang="en-US" dirty="0">
                <a:hlinkClick r:id="rId2"/>
              </a:rPr>
              <a:t>https://www.3gpp.org/ftp/tsg_ct/WG1_mm-cc-sm_ex-CN1/TSGC1_125e/Inbox/drafts/C1-204517_SNPN-specific_N1_mode_attempt_counters.doc</a:t>
            </a:r>
            <a:endParaRPr lang="en-US" dirty="0"/>
          </a:p>
          <a:p>
            <a:r>
              <a:rPr lang="en-US" dirty="0"/>
              <a:t>Another DP to be prepared by HW</a:t>
            </a:r>
          </a:p>
          <a:p>
            <a:r>
              <a:rPr lang="en-US" dirty="0"/>
              <a:t>Or counter per list (Alternative 1; also for PLMN)?</a:t>
            </a:r>
          </a:p>
          <a:p>
            <a:endParaRPr lang="en-US" dirty="0"/>
          </a:p>
        </p:txBody>
      </p:sp>
      <p:graphicFrame>
        <p:nvGraphicFramePr>
          <p:cNvPr id="5" name="Table 4">
            <a:extLst>
              <a:ext uri="{FF2B5EF4-FFF2-40B4-BE49-F238E27FC236}">
                <a16:creationId xmlns:a16="http://schemas.microsoft.com/office/drawing/2014/main" id="{74B3A6BA-7D61-4EAD-A3BE-0B4A21133192}"/>
              </a:ext>
            </a:extLst>
          </p:cNvPr>
          <p:cNvGraphicFramePr>
            <a:graphicFrameLocks noGrp="1"/>
          </p:cNvGraphicFramePr>
          <p:nvPr>
            <p:extLst>
              <p:ext uri="{D42A27DB-BD31-4B8C-83A1-F6EECF244321}">
                <p14:modId xmlns:p14="http://schemas.microsoft.com/office/powerpoint/2010/main" val="2702489667"/>
              </p:ext>
            </p:extLst>
          </p:nvPr>
        </p:nvGraphicFramePr>
        <p:xfrm>
          <a:off x="914399" y="2495550"/>
          <a:ext cx="7315202" cy="2209950"/>
        </p:xfrm>
        <a:graphic>
          <a:graphicData uri="http://schemas.openxmlformats.org/drawingml/2006/table">
            <a:tbl>
              <a:tblPr firstRow="1" firstCol="1" bandRow="1">
                <a:tableStyleId>{616DA210-FB5B-4158-B5E0-FEB733F419BA}</a:tableStyleId>
              </a:tblPr>
              <a:tblGrid>
                <a:gridCol w="3200400">
                  <a:extLst>
                    <a:ext uri="{9D8B030D-6E8A-4147-A177-3AD203B41FA5}">
                      <a16:colId xmlns:a16="http://schemas.microsoft.com/office/drawing/2014/main" val="2582621003"/>
                    </a:ext>
                  </a:extLst>
                </a:gridCol>
                <a:gridCol w="2057401">
                  <a:extLst>
                    <a:ext uri="{9D8B030D-6E8A-4147-A177-3AD203B41FA5}">
                      <a16:colId xmlns:a16="http://schemas.microsoft.com/office/drawing/2014/main" val="2761798044"/>
                    </a:ext>
                  </a:extLst>
                </a:gridCol>
                <a:gridCol w="2057401">
                  <a:extLst>
                    <a:ext uri="{9D8B030D-6E8A-4147-A177-3AD203B41FA5}">
                      <a16:colId xmlns:a16="http://schemas.microsoft.com/office/drawing/2014/main" val="2926127988"/>
                    </a:ext>
                  </a:extLst>
                </a:gridCol>
              </a:tblGrid>
              <a:tr h="245550">
                <a:tc>
                  <a:txBody>
                    <a:bodyPr/>
                    <a:lstStyle/>
                    <a:p>
                      <a:pPr algn="ctr">
                        <a:spcAft>
                          <a:spcPts val="0"/>
                        </a:spcAft>
                      </a:pPr>
                      <a:r>
                        <a:rPr lang="en-GB" sz="1000" dirty="0">
                          <a:effectLst/>
                        </a:rPr>
                        <a:t>Topic</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rPr>
                        <a:t>Alternative 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rPr>
                        <a:t>Alternative 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94154734"/>
                  </a:ext>
                </a:extLst>
              </a:tr>
              <a:tr h="491100">
                <a:tc>
                  <a:txBody>
                    <a:bodyPr/>
                    <a:lstStyle/>
                    <a:p>
                      <a:pPr>
                        <a:spcAft>
                          <a:spcPts val="0"/>
                        </a:spcAft>
                      </a:pPr>
                      <a:r>
                        <a:rPr lang="en-GB" sz="1000" dirty="0">
                          <a:effectLst/>
                        </a:rPr>
                        <a:t>Introduction of a separate set of counters for each of the SNPN lists</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3"/>
                        </a:rPr>
                        <a:t>C1-204518</a:t>
                      </a:r>
                      <a:r>
                        <a:rPr lang="en-GB" sz="1000" dirty="0">
                          <a:effectLst/>
                        </a:rPr>
                        <a:t> (TS 24.501)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rPr>
                        <a:t>Not needed</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03020767"/>
                  </a:ext>
                </a:extLst>
              </a:tr>
              <a:tr h="982200">
                <a:tc>
                  <a:txBody>
                    <a:bodyPr/>
                    <a:lstStyle/>
                    <a:p>
                      <a:pPr>
                        <a:spcAft>
                          <a:spcPts val="0"/>
                        </a:spcAft>
                      </a:pPr>
                      <a:r>
                        <a:rPr lang="en-GB" sz="1000" dirty="0">
                          <a:effectLst/>
                        </a:rPr>
                        <a:t>Re-enabling the N1 mode capability and removing the respective SNPN from the list of SNPNs for which N1 mode capability was disabled at expiry of T3247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4"/>
                        </a:rPr>
                        <a:t>C1-204521</a:t>
                      </a:r>
                      <a:r>
                        <a:rPr lang="en-GB" sz="1000" dirty="0">
                          <a:effectLst/>
                        </a:rPr>
                        <a:t> (TS 24.501)</a:t>
                      </a:r>
                      <a:endParaRPr lang="en-US" sz="1000" dirty="0">
                        <a:effectLst/>
                      </a:endParaRPr>
                    </a:p>
                    <a:p>
                      <a:pPr algn="ctr">
                        <a:spcAft>
                          <a:spcPts val="0"/>
                        </a:spcAft>
                      </a:pPr>
                      <a:r>
                        <a:rPr lang="en-GB" sz="1000" dirty="0">
                          <a:effectLst/>
                        </a:rPr>
                        <a:t>Rev of C1-203366 (TS 23.122)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5"/>
                        </a:rPr>
                        <a:t>C1-204522</a:t>
                      </a:r>
                      <a:r>
                        <a:rPr lang="en-GB" sz="1000" dirty="0">
                          <a:effectLst/>
                        </a:rPr>
                        <a:t> (TS 24.501)</a:t>
                      </a:r>
                      <a:endParaRPr lang="en-US" sz="1000" dirty="0">
                        <a:effectLst/>
                      </a:endParaRPr>
                    </a:p>
                    <a:p>
                      <a:pPr algn="ctr">
                        <a:spcAft>
                          <a:spcPts val="0"/>
                        </a:spcAft>
                      </a:pPr>
                      <a:r>
                        <a:rPr lang="en-GB" sz="1000" dirty="0">
                          <a:effectLst/>
                        </a:rPr>
                        <a:t>Rev of C1-203367 (TS 23.122)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80486308"/>
                  </a:ext>
                </a:extLst>
              </a:tr>
              <a:tr h="491100">
                <a:tc>
                  <a:txBody>
                    <a:bodyPr/>
                    <a:lstStyle/>
                    <a:p>
                      <a:pPr>
                        <a:spcAft>
                          <a:spcPts val="0"/>
                        </a:spcAft>
                      </a:pPr>
                      <a:r>
                        <a:rPr lang="en-GB" sz="1000" dirty="0">
                          <a:effectLst/>
                        </a:rPr>
                        <a:t>DoS attack protection behaviour for 5GMM cause value #72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6"/>
                        </a:rPr>
                        <a:t>C1-204523</a:t>
                      </a:r>
                      <a:r>
                        <a:rPr lang="en-GB" sz="1000" dirty="0">
                          <a:effectLst/>
                        </a:rPr>
                        <a:t> (TS 24.501)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7"/>
                        </a:rPr>
                        <a:t>C1-204524</a:t>
                      </a:r>
                      <a:r>
                        <a:rPr lang="en-GB" sz="1000" dirty="0">
                          <a:effectLst/>
                        </a:rPr>
                        <a:t> (TS 24.501)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627753"/>
                  </a:ext>
                </a:extLst>
              </a:tr>
            </a:tbl>
          </a:graphicData>
        </a:graphic>
      </p:graphicFrame>
    </p:spTree>
    <p:extLst>
      <p:ext uri="{BB962C8B-B14F-4D97-AF65-F5344CB8AC3E}">
        <p14:creationId xmlns:p14="http://schemas.microsoft.com/office/powerpoint/2010/main" val="353089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5E288-646E-4C24-94E5-F25BEB91028E}"/>
              </a:ext>
            </a:extLst>
          </p:cNvPr>
          <p:cNvSpPr>
            <a:spLocks noGrp="1"/>
          </p:cNvSpPr>
          <p:nvPr>
            <p:ph type="body" sz="quarter" idx="10"/>
          </p:nvPr>
        </p:nvSpPr>
        <p:spPr/>
        <p:txBody>
          <a:bodyPr/>
          <a:lstStyle/>
          <a:p>
            <a:r>
              <a:rPr lang="en-US" dirty="0"/>
              <a:t>Counters for non-3GPP access in DoS protection mechanism</a:t>
            </a:r>
          </a:p>
        </p:txBody>
      </p:sp>
      <p:sp>
        <p:nvSpPr>
          <p:cNvPr id="3" name="Text Placeholder 2">
            <a:extLst>
              <a:ext uri="{FF2B5EF4-FFF2-40B4-BE49-F238E27FC236}">
                <a16:creationId xmlns:a16="http://schemas.microsoft.com/office/drawing/2014/main" id="{93D09687-E4B3-4C36-8D00-9DB6A189A913}"/>
              </a:ext>
            </a:extLst>
          </p:cNvPr>
          <p:cNvSpPr>
            <a:spLocks noGrp="1"/>
          </p:cNvSpPr>
          <p:nvPr>
            <p:ph type="body" sz="quarter" idx="11"/>
          </p:nvPr>
        </p:nvSpPr>
        <p:spPr/>
        <p:txBody>
          <a:bodyPr/>
          <a:lstStyle/>
          <a:p>
            <a:r>
              <a:rPr lang="en-US" dirty="0"/>
              <a:t>6.	Other topics</a:t>
            </a:r>
          </a:p>
        </p:txBody>
      </p:sp>
      <p:sp>
        <p:nvSpPr>
          <p:cNvPr id="4" name="Text Placeholder 3">
            <a:extLst>
              <a:ext uri="{FF2B5EF4-FFF2-40B4-BE49-F238E27FC236}">
                <a16:creationId xmlns:a16="http://schemas.microsoft.com/office/drawing/2014/main" id="{44DA6B58-45EC-4D8C-8D6F-A8AB421024DD}"/>
              </a:ext>
            </a:extLst>
          </p:cNvPr>
          <p:cNvSpPr>
            <a:spLocks noGrp="1"/>
          </p:cNvSpPr>
          <p:nvPr>
            <p:ph type="body" sz="quarter" idx="12"/>
          </p:nvPr>
        </p:nvSpPr>
        <p:spPr/>
        <p:txBody>
          <a:bodyPr/>
          <a:lstStyle/>
          <a:p>
            <a:r>
              <a:rPr lang="en-US" dirty="0"/>
              <a:t>Validity of the attack in NWu </a:t>
            </a:r>
          </a:p>
          <a:p>
            <a:pPr lvl="1"/>
            <a:r>
              <a:rPr lang="en-US" dirty="0"/>
              <a:t>QC, E///, Nokia see possible attacks in NWu (due to security hole in DN and potential non-security-protected PDU session) – not convinced by proposal in </a:t>
            </a:r>
            <a:r>
              <a:rPr lang="en-US" dirty="0" err="1"/>
              <a:t>aaaa</a:t>
            </a:r>
            <a:r>
              <a:rPr lang="en-US" dirty="0"/>
              <a:t>/</a:t>
            </a:r>
            <a:r>
              <a:rPr lang="en-US" dirty="0" err="1"/>
              <a:t>bbbb</a:t>
            </a:r>
            <a:endParaRPr lang="en-US" dirty="0"/>
          </a:p>
          <a:p>
            <a:pPr lvl="1"/>
            <a:r>
              <a:rPr lang="en-US" dirty="0"/>
              <a:t>HW shares observation related to access to SNPN/PLMN services via a PLMN/SNPN</a:t>
            </a:r>
          </a:p>
          <a:p>
            <a:pPr lvl="1"/>
            <a:r>
              <a:rPr lang="en-US" dirty="0"/>
              <a:t>Vivo co-sourced the paper</a:t>
            </a:r>
          </a:p>
        </p:txBody>
      </p:sp>
    </p:spTree>
    <p:extLst>
      <p:ext uri="{BB962C8B-B14F-4D97-AF65-F5344CB8AC3E}">
        <p14:creationId xmlns:p14="http://schemas.microsoft.com/office/powerpoint/2010/main" val="306394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5E288-646E-4C24-94E5-F25BEB91028E}"/>
              </a:ext>
            </a:extLst>
          </p:cNvPr>
          <p:cNvSpPr>
            <a:spLocks noGrp="1"/>
          </p:cNvSpPr>
          <p:nvPr>
            <p:ph type="body" sz="quarter" idx="10"/>
          </p:nvPr>
        </p:nvSpPr>
        <p:spPr/>
        <p:txBody>
          <a:bodyPr/>
          <a:lstStyle/>
          <a:p>
            <a:r>
              <a:rPr lang="en-GB" dirty="0"/>
              <a:t>AT CMD +CNASMSG</a:t>
            </a:r>
            <a:endParaRPr lang="en-US" dirty="0"/>
          </a:p>
        </p:txBody>
      </p:sp>
      <p:sp>
        <p:nvSpPr>
          <p:cNvPr id="3" name="Text Placeholder 2">
            <a:extLst>
              <a:ext uri="{FF2B5EF4-FFF2-40B4-BE49-F238E27FC236}">
                <a16:creationId xmlns:a16="http://schemas.microsoft.com/office/drawing/2014/main" id="{93D09687-E4B3-4C36-8D00-9DB6A189A913}"/>
              </a:ext>
            </a:extLst>
          </p:cNvPr>
          <p:cNvSpPr>
            <a:spLocks noGrp="1"/>
          </p:cNvSpPr>
          <p:nvPr>
            <p:ph type="body" sz="quarter" idx="11"/>
          </p:nvPr>
        </p:nvSpPr>
        <p:spPr/>
        <p:txBody>
          <a:bodyPr/>
          <a:lstStyle/>
          <a:p>
            <a:r>
              <a:rPr lang="en-US" dirty="0"/>
              <a:t>6.	Other topics</a:t>
            </a:r>
          </a:p>
        </p:txBody>
      </p:sp>
      <p:sp>
        <p:nvSpPr>
          <p:cNvPr id="4" name="Text Placeholder 3">
            <a:extLst>
              <a:ext uri="{FF2B5EF4-FFF2-40B4-BE49-F238E27FC236}">
                <a16:creationId xmlns:a16="http://schemas.microsoft.com/office/drawing/2014/main" id="{44DA6B58-45EC-4D8C-8D6F-A8AB421024DD}"/>
              </a:ext>
            </a:extLst>
          </p:cNvPr>
          <p:cNvSpPr>
            <a:spLocks noGrp="1"/>
          </p:cNvSpPr>
          <p:nvPr>
            <p:ph type="body" sz="quarter" idx="12"/>
          </p:nvPr>
        </p:nvSpPr>
        <p:spPr/>
        <p:txBody>
          <a:bodyPr/>
          <a:lstStyle/>
          <a:p>
            <a:r>
              <a:rPr lang="en-US" dirty="0"/>
              <a:t>Clarification on the scenario needed</a:t>
            </a:r>
          </a:p>
          <a:p>
            <a:r>
              <a:rPr lang="en-US" dirty="0"/>
              <a:t>QoS comes in only in case of interaction b/w MT-SNPN and TE (in case of access to PLMN via an SNPN)</a:t>
            </a:r>
          </a:p>
          <a:p>
            <a:r>
              <a:rPr lang="en-US" dirty="0"/>
              <a:t>There is a SA exclusively for NAS signaling.</a:t>
            </a:r>
          </a:p>
        </p:txBody>
      </p:sp>
    </p:spTree>
    <p:extLst>
      <p:ext uri="{BB962C8B-B14F-4D97-AF65-F5344CB8AC3E}">
        <p14:creationId xmlns:p14="http://schemas.microsoft.com/office/powerpoint/2010/main" val="243541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mn-lt"/>
          </a:defRPr>
        </a:defPPr>
      </a:lstStyle>
    </a:txDef>
  </a:objectDefaults>
  <a:extraClrSchemeLst/>
  <a:extLst>
    <a:ext uri="{05A4C25C-085E-4340-85A3-A5531E510DB2}">
      <thm15:themeFamily xmlns:thm15="http://schemas.microsoft.com/office/thememl/2012/main" name="Presentation1" id="{8D526B56-0E15-4D2A-B5D9-0C88F92627BF}" vid="{A61C9CC2-1B90-41E8-97E2-B8E6AEF780A8}"/>
    </a:ext>
  </a:extLst>
</a:theme>
</file>

<file path=ppt/theme/theme2.xml><?xml version="1.0" encoding="utf-8"?>
<a:theme xmlns:a="http://schemas.openxmlformats.org/drawingml/2006/main" name="6 Nokia Divider Master plain">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April 2016">
      <a:majorFont>
        <a:latin typeface="Nokia Pure Headline Light"/>
        <a:ea typeface=""/>
        <a:cs typeface=""/>
      </a:majorFont>
      <a:minorFont>
        <a:latin typeface="Nokia Pure Tex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algn="l">
          <a:defRPr sz="1600" dirty="0" err="1" smtClean="0">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8D526B56-0E15-4D2A-B5D9-0C88F92627BF}" vid="{F7269F7F-B5DE-417F-9D12-BFBD7AF3DE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34c87397-5fc1-491e-85e7-d6110dbe9cbd"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93150D4A7E762F49A7E97B6181566AD6" ma:contentTypeVersion="23" ma:contentTypeDescription="Create a new document." ma:contentTypeScope="" ma:versionID="c30d01048554de2c9ec24a8e9ac30086">
  <xsd:schema xmlns:xsd="http://www.w3.org/2001/XMLSchema" xmlns:xs="http://www.w3.org/2001/XMLSchema" xmlns:p="http://schemas.microsoft.com/office/2006/metadata/properties" xmlns:ns2="71c5aaf6-e6ce-465b-b873-5148d2a4c105" xmlns:ns3="3b34c8f0-1ef5-4d1e-bb66-517ce7fe7356" xmlns:ns4="b12221c3-31f6-4131-92b6-ad64a8e7740f" xmlns:ns5="fa172805-4a52-411b-ab7a-31123f72fdd0" targetNamespace="http://schemas.microsoft.com/office/2006/metadata/properties" ma:root="true" ma:fieldsID="0b298fe5b137053710c4257588eb12a9" ns2:_="" ns3:_="" ns4:_="" ns5:_="">
    <xsd:import namespace="71c5aaf6-e6ce-465b-b873-5148d2a4c105"/>
    <xsd:import namespace="3b34c8f0-1ef5-4d1e-bb66-517ce7fe7356"/>
    <xsd:import namespace="b12221c3-31f6-4131-92b6-ad64a8e7740f"/>
    <xsd:import namespace="fa172805-4a52-411b-ab7a-31123f72fdd0"/>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Information" minOccurs="0"/>
                <xsd:element ref="ns4:SharedWithUsers" minOccurs="0"/>
                <xsd:element ref="ns4:SharedWithDetails" minOccurs="0"/>
                <xsd:element ref="ns5:MediaServiceMetadata" minOccurs="0"/>
                <xsd:element ref="ns5:MediaServiceFastMetadata" minOccurs="0"/>
                <xsd:element ref="ns3:Associated_x0020_Task"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b34c8f0-1ef5-4d1e-bb66-517ce7fe7356" elementFormDefault="qualified">
    <xsd:import namespace="http://schemas.microsoft.com/office/2006/documentManagement/types"/>
    <xsd:import namespace="http://schemas.microsoft.com/office/infopath/2007/PartnerControls"/>
    <xsd:element name="Information" ma:index="12" nillable="true" ma:displayName="Information" ma:description="Add here comments or additional information about the file" ma:internalName="Information">
      <xsd:simpleType>
        <xsd:restriction base="dms:Note">
          <xsd:maxLength value="255"/>
        </xsd:restriction>
      </xsd:simpleType>
    </xsd:element>
    <xsd:element name="Associated_x0020_Task" ma:index="17" nillable="true" ma:displayName="C5G Task" ma:description="Task working on topic" ma:internalName="Associated_x0020_Task">
      <xsd:complexType>
        <xsd:complexContent>
          <xsd:extension base="dms:MultiChoice">
            <xsd:sequence>
              <xsd:element name="Value" maxOccurs="unbounded" minOccurs="0" nillable="true">
                <xsd:simpleType>
                  <xsd:restriction base="dms:Choice">
                    <xsd:enumeration value="E2E Arch and Prot"/>
                    <xsd:enumeration value="5G Radio"/>
                    <xsd:enumeration value="LTE Radio"/>
                    <xsd:enumeration value="E2E CIoT"/>
                    <xsd:enumeration value="E2E Verticals"/>
                    <xsd:enumeration value="EPC"/>
                    <xsd:enumeration value="IMS"/>
                    <xsd:enumeration value="SEC"/>
                    <xsd:enumeration value="Network Management"/>
                    <xsd:enumeration value="Virtualization"/>
                    <xsd:enumeration value="MEC"/>
                    <xsd:enumeration value="None (handled in delegation)"/>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2221c3-31f6-4131-92b6-ad64a8e7740f"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172805-4a52-411b-ab7a-31123f72fdd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1c5aaf6-e6ce-465b-b873-5148d2a4c105">5AIRPNAIUNRU-529706453-1635</_dlc_DocId>
    <_dlc_DocIdUrl xmlns="71c5aaf6-e6ce-465b-b873-5148d2a4c105">
      <Url>https://nokia.sharepoint.com/sites/c5g/epc/_layouts/15/DocIdRedir.aspx?ID=5AIRPNAIUNRU-529706453-1635</Url>
      <Description>5AIRPNAIUNRU-529706453-1635</Description>
    </_dlc_DocIdUrl>
    <Information xmlns="3b34c8f0-1ef5-4d1e-bb66-517ce7fe7356" xsi:nil="true"/>
    <HideFromDelve xmlns="71c5aaf6-e6ce-465b-b873-5148d2a4c105">false</HideFromDelve>
    <Associated_x0020_Task xmlns="3b34c8f0-1ef5-4d1e-bb66-517ce7fe7356"/>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1 6 " ? > < A r r a y O f O b j e c t L i n k   x m l n s : x s i = " h t t p : / / w w w . w 3 . o r g / 2 0 0 1 / X M L S c h e m a - i n s t a n c e "   x m l n s : x s d = " h t t p : / / w w w . w 3 . o r g / 2 0 0 1 / X M L S c h e m a " / > 
</file>

<file path=customXml/itemProps1.xml><?xml version="1.0" encoding="utf-8"?>
<ds:datastoreItem xmlns:ds="http://schemas.openxmlformats.org/officeDocument/2006/customXml" ds:itemID="{77524868-0229-4DBE-9A65-F6706FB4EE01}">
  <ds:schemaRefs>
    <ds:schemaRef ds:uri="http://schemas.microsoft.com/sharepoint/v3/contenttype/forms"/>
  </ds:schemaRefs>
</ds:datastoreItem>
</file>

<file path=customXml/itemProps2.xml><?xml version="1.0" encoding="utf-8"?>
<ds:datastoreItem xmlns:ds="http://schemas.openxmlformats.org/officeDocument/2006/customXml" ds:itemID="{832A8907-2927-4020-87D2-A55580B2BF6E}">
  <ds:schemaRefs>
    <ds:schemaRef ds:uri="Microsoft.SharePoint.Taxonomy.ContentTypeSync"/>
  </ds:schemaRefs>
</ds:datastoreItem>
</file>

<file path=customXml/itemProps3.xml><?xml version="1.0" encoding="utf-8"?>
<ds:datastoreItem xmlns:ds="http://schemas.openxmlformats.org/officeDocument/2006/customXml" ds:itemID="{E529109C-A091-4FDE-B206-77C69C701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3b34c8f0-1ef5-4d1e-bb66-517ce7fe7356"/>
    <ds:schemaRef ds:uri="b12221c3-31f6-4131-92b6-ad64a8e7740f"/>
    <ds:schemaRef ds:uri="fa172805-4a52-411b-ab7a-31123f72fd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572A05-1904-47A0-A4C3-EA4A3EC086A1}">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71c5aaf6-e6ce-465b-b873-5148d2a4c105"/>
    <ds:schemaRef ds:uri="http://purl.org/dc/terms/"/>
    <ds:schemaRef ds:uri="http://schemas.openxmlformats.org/package/2006/metadata/core-properties"/>
    <ds:schemaRef ds:uri="fa172805-4a52-411b-ab7a-31123f72fdd0"/>
    <ds:schemaRef ds:uri="http://purl.org/dc/dcmitype/"/>
    <ds:schemaRef ds:uri="b12221c3-31f6-4131-92b6-ad64a8e7740f"/>
    <ds:schemaRef ds:uri="3b34c8f0-1ef5-4d1e-bb66-517ce7fe7356"/>
    <ds:schemaRef ds:uri="http://www.w3.org/XML/1998/namespace"/>
  </ds:schemaRefs>
</ds:datastoreItem>
</file>

<file path=customXml/itemProps5.xml><?xml version="1.0" encoding="utf-8"?>
<ds:datastoreItem xmlns:ds="http://schemas.openxmlformats.org/officeDocument/2006/customXml" ds:itemID="{D0CE6F0F-BD22-41EE-BF7D-B425AFDF74E4}">
  <ds:schemaRefs>
    <ds:schemaRef ds:uri="http://schemas.microsoft.com/sharepoint/events"/>
  </ds:schemaRefs>
</ds:datastoreItem>
</file>

<file path=customXml/itemProps6.xml><?xml version="1.0" encoding="utf-8"?>
<ds:datastoreItem xmlns:ds="http://schemas.openxmlformats.org/officeDocument/2006/customXml" ds:itemID="{FA867ADF-0854-4EEA-9888-D8B44F01242E}">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Nokia-BellLabs</Template>
  <TotalTime>0</TotalTime>
  <Words>1301</Words>
  <Application>Microsoft Office PowerPoint</Application>
  <PresentationFormat>On-screen Show (16:9)</PresentationFormat>
  <Paragraphs>122</Paragraphs>
  <Slides>16</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Nokia Pure Headline Light</vt:lpstr>
      <vt:lpstr>Nokia Pure Headline Ultra Light</vt:lpstr>
      <vt:lpstr>Nokia Pure Text</vt:lpstr>
      <vt:lpstr>Nokia Pure Text Light</vt:lpstr>
      <vt:lpstr>Times New Roman</vt:lpstr>
      <vt:lpstr>Nokia White Master with headline</vt:lpstr>
      <vt:lpstr>6 Nokia Divider Master plain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2016-07-01T04:52:45Z</dcterms:created>
  <dcterms:modified xsi:type="dcterms:W3CDTF">2020-08-10T15:11:31Z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Links">
    <vt:lpwstr>{FA867ADF-0854-4EEA-9888-D8B44F01242E}</vt:lpwstr>
  </property>
  <property fmtid="{D5CDD505-2E9C-101B-9397-08002B2CF9AE}" pid="3" name="ContentTypeId">
    <vt:lpwstr>0x01010093150D4A7E762F49A7E97B6181566AD6</vt:lpwstr>
  </property>
  <property fmtid="{D5CDD505-2E9C-101B-9397-08002B2CF9AE}" pid="4" name="_dlc_DocIdItemGuid">
    <vt:lpwstr>5ce45f25-e535-4b45-afed-2ae13e919838</vt:lpwstr>
  </property>
  <property fmtid="{D5CDD505-2E9C-101B-9397-08002B2CF9AE}" pid="5" name="MSIP_Label_b1aa2129-79ec-42c0-bfac-e5b7a0374572_Enabled">
    <vt:lpwstr>True</vt:lpwstr>
  </property>
  <property fmtid="{D5CDD505-2E9C-101B-9397-08002B2CF9AE}" pid="6" name="MSIP_Label_b1aa2129-79ec-42c0-bfac-e5b7a0374572_SiteId">
    <vt:lpwstr>5d471751-9675-428d-917b-70f44f9630b0</vt:lpwstr>
  </property>
  <property fmtid="{D5CDD505-2E9C-101B-9397-08002B2CF9AE}" pid="7" name="MSIP_Label_b1aa2129-79ec-42c0-bfac-e5b7a0374572_Owner">
    <vt:lpwstr>sung.won@nokia.com</vt:lpwstr>
  </property>
  <property fmtid="{D5CDD505-2E9C-101B-9397-08002B2CF9AE}" pid="8" name="MSIP_Label_b1aa2129-79ec-42c0-bfac-e5b7a0374572_SetDate">
    <vt:lpwstr>2020-08-07T21:21:32.1988128Z</vt:lpwstr>
  </property>
  <property fmtid="{D5CDD505-2E9C-101B-9397-08002B2CF9AE}" pid="9" name="MSIP_Label_b1aa2129-79ec-42c0-bfac-e5b7a0374572_Name">
    <vt:lpwstr>Public</vt:lpwstr>
  </property>
  <property fmtid="{D5CDD505-2E9C-101B-9397-08002B2CF9AE}" pid="10" name="MSIP_Label_b1aa2129-79ec-42c0-bfac-e5b7a0374572_Application">
    <vt:lpwstr>Microsoft Azure Information Protection</vt:lpwstr>
  </property>
  <property fmtid="{D5CDD505-2E9C-101B-9397-08002B2CF9AE}" pid="11" name="MSIP_Label_b1aa2129-79ec-42c0-bfac-e5b7a0374572_Extended_MSFT_Method">
    <vt:lpwstr>Manual</vt:lpwstr>
  </property>
  <property fmtid="{D5CDD505-2E9C-101B-9397-08002B2CF9AE}" pid="12" name="Sensitivity">
    <vt:lpwstr>Public</vt:lpwstr>
  </property>
</Properties>
</file>