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50" r:id="rId7"/>
    <p:sldMasterId id="2147483726" r:id="rId8"/>
  </p:sldMasterIdLst>
  <p:notesMasterIdLst>
    <p:notesMasterId r:id="rId18"/>
  </p:notesMasterIdLst>
  <p:handoutMasterIdLst>
    <p:handoutMasterId r:id="rId19"/>
  </p:handoutMasterIdLst>
  <p:sldIdLst>
    <p:sldId id="256" r:id="rId9"/>
    <p:sldId id="258" r:id="rId10"/>
    <p:sldId id="257" r:id="rId11"/>
    <p:sldId id="259" r:id="rId12"/>
    <p:sldId id="260" r:id="rId13"/>
    <p:sldId id="261" r:id="rId14"/>
    <p:sldId id="262" r:id="rId15"/>
    <p:sldId id="264" r:id="rId16"/>
    <p:sldId id="263" r:id="rId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2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5" autoAdjust="0"/>
    <p:restoredTop sz="58864" autoAdjust="0"/>
  </p:normalViewPr>
  <p:slideViewPr>
    <p:cSldViewPr>
      <p:cViewPr varScale="1">
        <p:scale>
          <a:sx n="96" d="100"/>
          <a:sy n="96" d="100"/>
        </p:scale>
        <p:origin x="244"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1.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A89465-CE0D-4B39-B8B5-5B40FD41020B}" type="datetimeFigureOut">
              <a:rPr lang="en-US" smtClean="0"/>
              <a:t>8/7/2020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E67820-9C07-4A23-A314-1D46E1045ABB}" type="slidenum">
              <a:rPr lang="en-US" smtClean="0"/>
              <a:t>‹#›</a:t>
            </a:fld>
            <a:endParaRPr lang="en-US"/>
          </a:p>
        </p:txBody>
      </p:sp>
    </p:spTree>
    <p:extLst>
      <p:ext uri="{BB962C8B-B14F-4D97-AF65-F5344CB8AC3E}">
        <p14:creationId xmlns:p14="http://schemas.microsoft.com/office/powerpoint/2010/main" val="3992695906"/>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606B7A-D931-4D98-BBAC-7D170C3BA55E}" type="datetimeFigureOut">
              <a:rPr lang="en-US" smtClean="0"/>
              <a:t>8/7/2020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FE8580-4ED0-43D7-A417-589F97953605}" type="slidenum">
              <a:rPr lang="en-US" smtClean="0"/>
              <a:t>‹#›</a:t>
            </a:fld>
            <a:endParaRPr lang="en-US"/>
          </a:p>
        </p:txBody>
      </p:sp>
    </p:spTree>
    <p:extLst>
      <p:ext uri="{BB962C8B-B14F-4D97-AF65-F5344CB8AC3E}">
        <p14:creationId xmlns:p14="http://schemas.microsoft.com/office/powerpoint/2010/main" val="18336021"/>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oleObject" Target="../embeddings/oleObject1.bin"/><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 White - plain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dirty="0"/>
              <a:t>Click to edit secondary headline</a:t>
            </a:r>
          </a:p>
        </p:txBody>
      </p:sp>
      <p:sp>
        <p:nvSpPr>
          <p:cNvPr id="68"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dirty="0"/>
              <a:t>Click to edit headline</a:t>
            </a:r>
          </a:p>
        </p:txBody>
      </p:sp>
    </p:spTree>
    <p:extLst>
      <p:ext uri="{BB962C8B-B14F-4D97-AF65-F5344CB8AC3E}">
        <p14:creationId xmlns:p14="http://schemas.microsoft.com/office/powerpoint/2010/main" val="3750967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 White - one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dirty="0"/>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dirty="0"/>
              <a:t>Click to edit headline</a:t>
            </a:r>
          </a:p>
        </p:txBody>
      </p:sp>
      <p:sp>
        <p:nvSpPr>
          <p:cNvPr id="4" name="Text Placeholder 3"/>
          <p:cNvSpPr>
            <a:spLocks noGrp="1"/>
          </p:cNvSpPr>
          <p:nvPr>
            <p:ph type="body" sz="quarter" idx="12" hasCustomPrompt="1"/>
          </p:nvPr>
        </p:nvSpPr>
        <p:spPr>
          <a:xfrm>
            <a:off x="417600" y="1080000"/>
            <a:ext cx="8308800" cy="3560400"/>
          </a:xfrm>
          <a:prstGeom prst="rect">
            <a:avLst/>
          </a:prstGeom>
        </p:spPr>
        <p:txBody>
          <a:bodyPr lIns="0" tIns="0" rIns="0" bIns="0">
            <a:normAutofit/>
          </a:bodyPr>
          <a:lstStyle>
            <a:lvl1pPr marL="230400" indent="-230400">
              <a:spcBef>
                <a:spcPts val="0"/>
              </a:spcBef>
              <a:spcAft>
                <a:spcPts val="600"/>
              </a:spcAft>
              <a:defRPr sz="1600">
                <a:solidFill>
                  <a:schemeClr val="tx2"/>
                </a:solidFill>
                <a:latin typeface="+mn-lt"/>
              </a:defRPr>
            </a:lvl1pPr>
            <a:lvl2pPr marL="460800" indent="-230400">
              <a:spcBef>
                <a:spcPts val="0"/>
              </a:spcBef>
              <a:spcAft>
                <a:spcPts val="600"/>
              </a:spcAft>
              <a:defRPr sz="1400">
                <a:solidFill>
                  <a:schemeClr val="tx2"/>
                </a:solidFill>
                <a:latin typeface="+mn-lt"/>
              </a:defRPr>
            </a:lvl2pPr>
            <a:lvl3pPr marL="691200">
              <a:spcBef>
                <a:spcPts val="0"/>
              </a:spcBef>
              <a:spcAft>
                <a:spcPts val="600"/>
              </a:spcAft>
              <a:defRPr sz="1200">
                <a:solidFill>
                  <a:schemeClr val="tx2"/>
                </a:solidFill>
                <a:latin typeface="+mn-lt"/>
              </a:defRPr>
            </a:lvl3pPr>
            <a:lvl4pPr marL="921600">
              <a:spcBef>
                <a:spcPts val="0"/>
              </a:spcBef>
              <a:spcAft>
                <a:spcPts val="600"/>
              </a:spcAft>
              <a:defRPr sz="1000">
                <a:solidFill>
                  <a:schemeClr val="tx2"/>
                </a:solidFill>
                <a:latin typeface="+mn-lt"/>
              </a:defRPr>
            </a:lvl4pPr>
            <a:lvl5pPr marL="1152000" indent="-228600">
              <a:spcBef>
                <a:spcPts val="0"/>
              </a:spcBef>
              <a:spcAft>
                <a:spcPts val="600"/>
              </a:spcAft>
              <a:buFont typeface="Arial" panose="020B0604020202020204" pitchFamily="34" charset="0"/>
              <a:buChar char="•"/>
              <a:defRPr sz="9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8766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210080" cy="5143500"/>
          </a:xfrm>
          <a:prstGeom prst="rect">
            <a:avLst/>
          </a:prstGeom>
        </p:spPr>
      </p:pic>
    </p:spTree>
    <p:extLst>
      <p:ext uri="{BB962C8B-B14F-4D97-AF65-F5344CB8AC3E}">
        <p14:creationId xmlns:p14="http://schemas.microsoft.com/office/powerpoint/2010/main" val="4175833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Nokia White 0">
    <p:spTree>
      <p:nvGrpSpPr>
        <p:cNvPr id="1" name=""/>
        <p:cNvGrpSpPr/>
        <p:nvPr/>
      </p:nvGrpSpPr>
      <p:grpSpPr>
        <a:xfrm>
          <a:off x="0" y="0"/>
          <a:ext cx="0" cy="0"/>
          <a:chOff x="0" y="0"/>
          <a:chExt cx="0" cy="0"/>
        </a:xfrm>
      </p:grpSpPr>
      <p:pic>
        <p:nvPicPr>
          <p:cNvPr id="12" name="Picture 4"/>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hidden="1"/>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12923" y="4655220"/>
            <a:ext cx="1562040" cy="411883"/>
          </a:xfrm>
          <a:prstGeom prst="rect">
            <a:avLst/>
          </a:prstGeom>
        </p:spPr>
      </p:pic>
      <p:sp>
        <p:nvSpPr>
          <p:cNvPr id="14" name="TextBox 13"/>
          <p:cNvSpPr txBox="1"/>
          <p:nvPr userDrawn="1"/>
        </p:nvSpPr>
        <p:spPr>
          <a:xfrm>
            <a:off x="657000" y="4816800"/>
            <a:ext cx="1800000" cy="122237"/>
          </a:xfrm>
          <a:prstGeom prst="rect">
            <a:avLst/>
          </a:prstGeom>
          <a:noFill/>
        </p:spPr>
        <p:txBody>
          <a:bodyPr wrap="square" lIns="0" tIns="0" rIns="0" bIns="0" anchor="b">
            <a:spAutoFit/>
          </a:bodyPr>
          <a:lstStyle/>
          <a:p>
            <a:r>
              <a:rPr lang="en-GB" sz="800" dirty="0">
                <a:solidFill>
                  <a:schemeClr val="bg1"/>
                </a:solidFill>
                <a:ea typeface="Nokia Pure Text Light" panose="020B0403020202020204" pitchFamily="34" charset="0"/>
                <a:cs typeface="Arial" charset="0"/>
              </a:rPr>
              <a:t>© 2020 Nokia</a:t>
            </a:r>
          </a:p>
        </p:txBody>
      </p:sp>
      <p:sp>
        <p:nvSpPr>
          <p:cNvPr id="15" name="Slide Number Placeholder 5"/>
          <p:cNvSpPr txBox="1">
            <a:spLocks/>
          </p:cNvSpPr>
          <p:nvPr userDrawn="1"/>
        </p:nvSpPr>
        <p:spPr>
          <a:xfrm>
            <a:off x="419102" y="4816800"/>
            <a:ext cx="144462"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GB" sz="800" smtClean="0">
                <a:solidFill>
                  <a:schemeClr val="bg1"/>
                </a:solidFill>
                <a:ea typeface="Nokia Pure Text Light" panose="020B0403020202020204" pitchFamily="34" charset="0"/>
                <a:cs typeface="Arial" panose="020B0604020202020204" pitchFamily="34" charset="0"/>
              </a:rPr>
              <a:pPr>
                <a:defRPr/>
              </a:pPr>
              <a:t>‹#›</a:t>
            </a:fld>
            <a:endParaRPr lang="en-GB" dirty="0">
              <a:solidFill>
                <a:schemeClr val="bg1"/>
              </a:solidFill>
              <a:ea typeface="Nokia Pure Text Light" panose="020B0403020202020204" pitchFamily="34" charset="0"/>
              <a:cs typeface="Arial" panose="020B0604020202020204" pitchFamily="34" charset="0"/>
            </a:endParaRPr>
          </a:p>
        </p:txBody>
      </p:sp>
      <p:sp>
        <p:nvSpPr>
          <p:cNvPr id="16" name="Text Placeholder 42"/>
          <p:cNvSpPr>
            <a:spLocks noGrp="1"/>
          </p:cNvSpPr>
          <p:nvPr>
            <p:ph type="body" sz="quarter" idx="11" hasCustomPrompt="1"/>
          </p:nvPr>
        </p:nvSpPr>
        <p:spPr>
          <a:xfrm>
            <a:off x="367200" y="900000"/>
            <a:ext cx="8359200" cy="1980000"/>
          </a:xfrm>
          <a:prstGeom prst="rect">
            <a:avLst/>
          </a:prstGeom>
        </p:spPr>
        <p:txBody>
          <a:bodyPr lIns="0" tIns="0" rIns="0" bIns="0"/>
          <a:lstStyle>
            <a:lvl1pPr marL="0" indent="0">
              <a:spcBef>
                <a:spcPts val="0"/>
              </a:spcBef>
              <a:spcAft>
                <a:spcPts val="600"/>
              </a:spcAft>
              <a:buNone/>
              <a:defRPr sz="6600" baseline="0">
                <a:solidFill>
                  <a:schemeClr val="bg1"/>
                </a:solidFill>
                <a:latin typeface="Nokia Pure Headline Ultra Light" panose="020B0204020202020204" pitchFamily="34" charset="0"/>
              </a:defRPr>
            </a:lvl1pPr>
          </a:lstStyle>
          <a:p>
            <a:pPr lvl="0"/>
            <a:r>
              <a:rPr lang="en-US" dirty="0"/>
              <a:t>Main headline in sentence case here</a:t>
            </a:r>
          </a:p>
        </p:txBody>
      </p:sp>
      <p:sp>
        <p:nvSpPr>
          <p:cNvPr id="9" name="Text Placeholder 3"/>
          <p:cNvSpPr>
            <a:spLocks noGrp="1"/>
          </p:cNvSpPr>
          <p:nvPr>
            <p:ph type="body" sz="quarter" idx="12"/>
          </p:nvPr>
        </p:nvSpPr>
        <p:spPr>
          <a:xfrm>
            <a:off x="417600" y="3060000"/>
            <a:ext cx="8308800" cy="1576800"/>
          </a:xfrm>
          <a:prstGeom prst="rect">
            <a:avLst/>
          </a:prstGeom>
        </p:spPr>
        <p:txBody>
          <a:bodyPr lIns="0" tIns="0" rIns="0" bIns="0">
            <a:normAutofit/>
          </a:bodyPr>
          <a:lstStyle>
            <a:lvl1pPr marL="0" indent="0">
              <a:spcBef>
                <a:spcPts val="0"/>
              </a:spcBef>
              <a:spcAft>
                <a:spcPts val="600"/>
              </a:spcAft>
              <a:buNone/>
              <a:defRPr sz="1600">
                <a:solidFill>
                  <a:schemeClr val="bg1"/>
                </a:solidFill>
                <a:latin typeface="Nokia Pure Text Light" panose="020B0403020202020204" pitchFamily="34" charset="0"/>
                <a:ea typeface="Nokia Pure Text Light" panose="020B0403020202020204" pitchFamily="34" charset="0"/>
              </a:defRPr>
            </a:lvl1pPr>
            <a:lvl2pPr marL="230394" indent="0">
              <a:spcBef>
                <a:spcPts val="0"/>
              </a:spcBef>
              <a:spcAft>
                <a:spcPts val="600"/>
              </a:spcAft>
              <a:buNone/>
              <a:defRPr sz="1400">
                <a:solidFill>
                  <a:schemeClr val="bg1"/>
                </a:solidFill>
                <a:latin typeface="Nokia Pure Text Light" panose="020B0403020202020204" pitchFamily="34" charset="0"/>
                <a:ea typeface="Nokia Pure Text Light" panose="020B0403020202020204" pitchFamily="34" charset="0"/>
              </a:defRPr>
            </a:lvl2pPr>
            <a:lvl3pPr marL="462589" indent="0">
              <a:spcBef>
                <a:spcPts val="0"/>
              </a:spcBef>
              <a:spcAft>
                <a:spcPts val="600"/>
              </a:spcAft>
              <a:buNone/>
              <a:defRPr sz="1200">
                <a:solidFill>
                  <a:schemeClr val="bg1"/>
                </a:solidFill>
                <a:latin typeface="Nokia Pure Text Light" panose="020B0403020202020204" pitchFamily="34" charset="0"/>
                <a:ea typeface="Nokia Pure Text Light" panose="020B0403020202020204" pitchFamily="34" charset="0"/>
              </a:defRPr>
            </a:lvl3pPr>
            <a:lvl4pPr marL="692983" indent="0">
              <a:spcBef>
                <a:spcPts val="0"/>
              </a:spcBef>
              <a:spcAft>
                <a:spcPts val="600"/>
              </a:spcAft>
              <a:buNone/>
              <a:defRPr sz="1000">
                <a:solidFill>
                  <a:schemeClr val="bg1"/>
                </a:solidFill>
                <a:latin typeface="Nokia Pure Text Light" panose="020B0403020202020204" pitchFamily="34" charset="0"/>
                <a:ea typeface="Nokia Pure Text Light" panose="020B0403020202020204" pitchFamily="34" charset="0"/>
              </a:defRPr>
            </a:lvl4pPr>
            <a:lvl5pPr marL="923377" indent="0">
              <a:spcBef>
                <a:spcPts val="0"/>
              </a:spcBef>
              <a:spcAft>
                <a:spcPts val="600"/>
              </a:spcAft>
              <a:buFont typeface="Arial" panose="020B0604020202020204" pitchFamily="34" charset="0"/>
              <a:buNone/>
              <a:defRPr sz="800">
                <a:solidFill>
                  <a:schemeClr val="bg1"/>
                </a:solidFill>
                <a:latin typeface="Nokia Pure Text Light" panose="020B0403020202020204" pitchFamily="34" charset="0"/>
                <a:ea typeface="Nokia Pure Text Light" panose="020B0403020202020204" pitchFamily="34" charset="0"/>
              </a:defRPr>
            </a:lvl5pPr>
            <a:lvl6pPr marL="1153772" indent="0">
              <a:spcBef>
                <a:spcPts val="0"/>
              </a:spcBef>
              <a:spcAft>
                <a:spcPts val="600"/>
              </a:spcAft>
              <a:buFont typeface="Nokia Pure Text" panose="020B0503020202020204" pitchFamily="34" charset="0"/>
              <a:buNone/>
              <a:defRPr sz="800" baseline="0">
                <a:solidFill>
                  <a:schemeClr val="bg1"/>
                </a:solidFill>
                <a:latin typeface="Nokia Pure Text Light" panose="020B0403020202020204" pitchFamily="34" charset="0"/>
                <a:ea typeface="Nokia Pure Text Light" panose="020B0403020202020204" pitchFamily="34" charset="0"/>
              </a:defRPr>
            </a:lvl6pPr>
            <a:lvl7pPr marL="1384166" indent="0">
              <a:spcBef>
                <a:spcPts val="0"/>
              </a:spcBef>
              <a:spcAft>
                <a:spcPts val="600"/>
              </a:spcAft>
              <a:buNone/>
              <a:defRPr sz="700">
                <a:solidFill>
                  <a:schemeClr val="bg1"/>
                </a:solidFill>
                <a:latin typeface="Nokia Pure Text Light" panose="020B0403020202020204" pitchFamily="34" charset="0"/>
                <a:ea typeface="Nokia Pure Text Light" panose="020B0403020202020204" pitchFamily="34" charset="0"/>
              </a:defRPr>
            </a:lvl7pPr>
            <a:lvl8pPr marL="1614560" indent="0">
              <a:spcBef>
                <a:spcPts val="0"/>
              </a:spcBef>
              <a:spcAft>
                <a:spcPts val="600"/>
              </a:spcAft>
              <a:buNone/>
              <a:defRPr sz="600">
                <a:solidFill>
                  <a:schemeClr val="bg1"/>
                </a:solidFill>
                <a:latin typeface="Nokia Pure Text Light" panose="020B0403020202020204" pitchFamily="34" charset="0"/>
                <a:ea typeface="Nokia Pure Text Light" panose="020B0403020202020204" pitchFamily="34" charset="0"/>
              </a:defRPr>
            </a:lvl8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20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1 Nokia Divider Master title">
    <p:spTree>
      <p:nvGrpSpPr>
        <p:cNvPr id="1" name=""/>
        <p:cNvGrpSpPr/>
        <p:nvPr/>
      </p:nvGrpSpPr>
      <p:grpSpPr>
        <a:xfrm>
          <a:off x="0" y="0"/>
          <a:ext cx="0" cy="0"/>
          <a:chOff x="0" y="0"/>
          <a:chExt cx="0" cy="0"/>
        </a:xfrm>
      </p:grpSpPr>
      <p:sp>
        <p:nvSpPr>
          <p:cNvPr id="7" name="Text Placeholder 42"/>
          <p:cNvSpPr>
            <a:spLocks noGrp="1"/>
          </p:cNvSpPr>
          <p:nvPr>
            <p:ph type="body" sz="quarter" idx="11" hasCustomPrompt="1"/>
          </p:nvPr>
        </p:nvSpPr>
        <p:spPr>
          <a:xfrm>
            <a:off x="417600" y="280800"/>
            <a:ext cx="8308800" cy="634766"/>
          </a:xfrm>
          <a:prstGeom prst="rect">
            <a:avLst/>
          </a:prstGeom>
        </p:spPr>
        <p:txBody>
          <a:bodyPr lIns="0" tIns="0" rIns="0" bIns="0"/>
          <a:lstStyle>
            <a:lvl1pPr marL="0" indent="0">
              <a:buNone/>
              <a:defRPr sz="4400" baseline="0">
                <a:solidFill>
                  <a:schemeClr val="bg1"/>
                </a:solidFill>
                <a:latin typeface="Nokia Pure Headline Ultra Light" panose="020B0204020202020204" pitchFamily="34" charset="0"/>
              </a:defRPr>
            </a:lvl1pPr>
          </a:lstStyle>
          <a:p>
            <a:pPr lvl="0"/>
            <a:r>
              <a:rPr lang="en-US" dirty="0"/>
              <a:t>Click to edit headline</a:t>
            </a:r>
          </a:p>
        </p:txBody>
      </p:sp>
      <p:sp>
        <p:nvSpPr>
          <p:cNvPr id="10" name="Text Placeholder 3"/>
          <p:cNvSpPr>
            <a:spLocks noGrp="1"/>
          </p:cNvSpPr>
          <p:nvPr>
            <p:ph type="body" sz="quarter" idx="12"/>
          </p:nvPr>
        </p:nvSpPr>
        <p:spPr>
          <a:xfrm>
            <a:off x="417600" y="1080000"/>
            <a:ext cx="8308800" cy="3560400"/>
          </a:xfrm>
          <a:prstGeom prst="rect">
            <a:avLst/>
          </a:prstGeom>
        </p:spPr>
        <p:txBody>
          <a:bodyPr lIns="0" tIns="0" rIns="0" bIns="0"/>
          <a:lstStyle>
            <a:lvl1pPr marL="342900" indent="-342900">
              <a:spcBef>
                <a:spcPts val="0"/>
              </a:spcBef>
              <a:spcAft>
                <a:spcPts val="600"/>
              </a:spcAft>
              <a:buFont typeface="+mj-lt"/>
              <a:buAutoNum type="arabicPeriod"/>
              <a:defRPr sz="1600">
                <a:solidFill>
                  <a:schemeClr val="bg1"/>
                </a:solidFill>
                <a:latin typeface="Nokia Pure Text Light" panose="020B0403020202020204" pitchFamily="34" charset="0"/>
                <a:ea typeface="Nokia Pure Text Light" panose="020B0403020202020204" pitchFamily="34" charset="0"/>
              </a:defRPr>
            </a:lvl1pPr>
            <a:lvl2pPr marL="573300" indent="-342900">
              <a:spcBef>
                <a:spcPts val="0"/>
              </a:spcBef>
              <a:spcAft>
                <a:spcPts val="600"/>
              </a:spcAft>
              <a:buFont typeface="+mj-lt"/>
              <a:buAutoNum type="alphaUcPeriod"/>
              <a:defRPr sz="1400">
                <a:solidFill>
                  <a:schemeClr val="bg1"/>
                </a:solidFill>
                <a:latin typeface="Nokia Pure Text Light" panose="020B0403020202020204" pitchFamily="34" charset="0"/>
                <a:ea typeface="Nokia Pure Text Light" panose="020B0403020202020204" pitchFamily="34" charset="0"/>
              </a:defRPr>
            </a:lvl2pPr>
            <a:lvl3pPr marL="748350" indent="-285750">
              <a:spcBef>
                <a:spcPts val="0"/>
              </a:spcBef>
              <a:spcAft>
                <a:spcPts val="600"/>
              </a:spcAft>
              <a:buFont typeface="+mj-lt"/>
              <a:buAutoNum type="romanLcPeriod"/>
              <a:defRPr sz="1200">
                <a:solidFill>
                  <a:schemeClr val="bg1"/>
                </a:solidFill>
                <a:latin typeface="Nokia Pure Text Light" panose="020B0403020202020204" pitchFamily="34" charset="0"/>
                <a:ea typeface="Nokia Pure Text Light" panose="020B0403020202020204" pitchFamily="34" charset="0"/>
              </a:defRPr>
            </a:lvl3pPr>
            <a:lvl4pPr marL="921600">
              <a:spcBef>
                <a:spcPts val="0"/>
              </a:spcBef>
              <a:spcAft>
                <a:spcPts val="600"/>
              </a:spcAft>
              <a:buFont typeface="+mj-lt"/>
              <a:buAutoNum type="alphaLcPeriod"/>
              <a:defRPr sz="1000">
                <a:solidFill>
                  <a:schemeClr val="bg1"/>
                </a:solidFill>
                <a:latin typeface="Nokia Pure Text Light" panose="020B0403020202020204" pitchFamily="34" charset="0"/>
                <a:ea typeface="Nokia Pure Text Light" panose="020B0403020202020204" pitchFamily="34" charset="0"/>
              </a:defRPr>
            </a:lvl4pPr>
            <a:lvl5pPr marL="1152000" indent="-228600">
              <a:spcBef>
                <a:spcPts val="0"/>
              </a:spcBef>
              <a:spcAft>
                <a:spcPts val="600"/>
              </a:spcAft>
              <a:buFont typeface="Arial" panose="020B0604020202020204" pitchFamily="34" charset="0"/>
              <a:buChar char="•"/>
              <a:defRPr sz="900">
                <a:solidFill>
                  <a:schemeClr val="bg1"/>
                </a:solidFill>
                <a:latin typeface="Nokia Pure Text Light" panose="020B0403020202020204" pitchFamily="34" charset="0"/>
                <a:ea typeface="Nokia Pure Text Light" panose="020B0403020202020204" pitchFamily="34" charset="0"/>
              </a:defRPr>
            </a:lvl5pPr>
            <a:lvl6pPr marL="1382400" indent="-228600">
              <a:spcBef>
                <a:spcPts val="0"/>
              </a:spcBef>
              <a:spcAft>
                <a:spcPts val="600"/>
              </a:spcAft>
              <a:buFont typeface="Nokia Pure Text" panose="020B0503020202020204" pitchFamily="34" charset="0"/>
              <a:buChar char="‒"/>
              <a:defRPr sz="800" baseline="0">
                <a:solidFill>
                  <a:schemeClr val="bg1"/>
                </a:solidFill>
                <a:latin typeface="Nokia Pure Text Light" panose="020B0403020202020204" pitchFamily="34" charset="0"/>
                <a:ea typeface="Nokia Pure Text Light" panose="020B0403020202020204" pitchFamily="34" charset="0"/>
              </a:defRPr>
            </a:lvl6pPr>
            <a:lvl7pPr marL="1612800">
              <a:spcBef>
                <a:spcPts val="0"/>
              </a:spcBef>
              <a:spcAft>
                <a:spcPts val="600"/>
              </a:spcAft>
              <a:defRPr sz="700">
                <a:solidFill>
                  <a:schemeClr val="bg1"/>
                </a:solidFill>
                <a:latin typeface="Nokia Pure Text Light" panose="020B0403020202020204" pitchFamily="34" charset="0"/>
                <a:ea typeface="Nokia Pure Text Light" panose="020B0403020202020204" pitchFamily="34" charset="0"/>
              </a:defRPr>
            </a:lvl7pPr>
            <a:lvl8pPr marL="1843200">
              <a:spcBef>
                <a:spcPts val="0"/>
              </a:spcBef>
              <a:spcAft>
                <a:spcPts val="600"/>
              </a:spcAft>
              <a:defRPr sz="600">
                <a:solidFill>
                  <a:schemeClr val="bg1"/>
                </a:solidFill>
                <a:latin typeface="Nokia Pure Text Light" panose="020B0403020202020204" pitchFamily="34" charset="0"/>
                <a:ea typeface="Nokia Pure Text Light" panose="020B0403020202020204" pitchFamily="34" charset="0"/>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sz="800" dirty="0"/>
              <a:t>Sixth level</a:t>
            </a:r>
          </a:p>
          <a:p>
            <a:pPr lvl="6"/>
            <a:r>
              <a:rPr lang="en-US" dirty="0"/>
              <a:t>Seventh level</a:t>
            </a:r>
          </a:p>
          <a:p>
            <a:pPr lvl="7"/>
            <a:r>
              <a:rPr lang="en-US" sz="600" dirty="0"/>
              <a:t>Eighth Level</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2923" y="4655220"/>
            <a:ext cx="1562040" cy="411883"/>
          </a:xfrm>
          <a:prstGeom prst="rect">
            <a:avLst/>
          </a:prstGeom>
        </p:spPr>
      </p:pic>
    </p:spTree>
    <p:extLst>
      <p:ext uri="{BB962C8B-B14F-4D97-AF65-F5344CB8AC3E}">
        <p14:creationId xmlns:p14="http://schemas.microsoft.com/office/powerpoint/2010/main" val="22633735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417600" y="280800"/>
            <a:ext cx="8308800" cy="309600"/>
          </a:xfrm>
          <a:prstGeom prst="rect">
            <a:avLst/>
          </a:prstGeom>
        </p:spPr>
        <p:txBody>
          <a:bodyPr vert="horz" lIns="0" tIns="0" rIns="0" bIns="0" rtlCol="0" anchor="t" anchorCtr="0">
            <a:noAutofit/>
          </a:bodyPr>
          <a:lstStyle/>
          <a:p>
            <a:r>
              <a:rPr lang="en-US" dirty="0"/>
              <a:t>Click to edit Master title slide</a:t>
            </a:r>
          </a:p>
        </p:txBody>
      </p:sp>
      <p:sp>
        <p:nvSpPr>
          <p:cNvPr id="19" name="TextBox 18"/>
          <p:cNvSpPr txBox="1"/>
          <p:nvPr userDrawn="1"/>
        </p:nvSpPr>
        <p:spPr>
          <a:xfrm>
            <a:off x="657000" y="4816800"/>
            <a:ext cx="1800000" cy="122237"/>
          </a:xfrm>
          <a:prstGeom prst="rect">
            <a:avLst/>
          </a:prstGeom>
          <a:noFill/>
        </p:spPr>
        <p:txBody>
          <a:bodyPr wrap="square" lIns="0" tIns="0" rIns="0" bIns="0" anchor="b">
            <a:spAutoFit/>
          </a:bodyPr>
          <a:lstStyle/>
          <a:p>
            <a:r>
              <a:rPr lang="en-GB" sz="800" dirty="0">
                <a:solidFill>
                  <a:schemeClr val="tx2"/>
                </a:solidFill>
                <a:latin typeface="+mn-lt"/>
                <a:ea typeface="Nokia Pure Text Light" panose="020B0403020202020204" pitchFamily="34" charset="0"/>
                <a:cs typeface="Arial" charset="0"/>
              </a:rPr>
              <a:t>© 2020 Nokia</a:t>
            </a:r>
          </a:p>
        </p:txBody>
      </p:sp>
      <p:sp>
        <p:nvSpPr>
          <p:cNvPr id="21" name="Slide Number Placeholder 5"/>
          <p:cNvSpPr txBox="1">
            <a:spLocks/>
          </p:cNvSpPr>
          <p:nvPr userDrawn="1"/>
        </p:nvSpPr>
        <p:spPr>
          <a:xfrm>
            <a:off x="419102" y="4816800"/>
            <a:ext cx="144462"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GB" sz="800" smtClean="0">
                <a:solidFill>
                  <a:schemeClr val="tx2"/>
                </a:solidFill>
                <a:latin typeface="+mn-lt"/>
                <a:ea typeface="Nokia Pure Text Light" panose="020B0403020202020204" pitchFamily="34" charset="0"/>
                <a:cs typeface="Arial" panose="020B0604020202020204" pitchFamily="34" charset="0"/>
              </a:rPr>
              <a:pPr>
                <a:defRPr/>
              </a:pPr>
              <a:t>‹#›</a:t>
            </a:fld>
            <a:endParaRPr lang="en-GB" dirty="0">
              <a:solidFill>
                <a:schemeClr val="tx2"/>
              </a:solidFill>
              <a:latin typeface="+mn-lt"/>
              <a:ea typeface="Nokia Pure Text Light" panose="020B0403020202020204" pitchFamily="34" charset="0"/>
              <a:cs typeface="Arial" panose="020B0604020202020204" pitchFamily="34" charset="0"/>
            </a:endParaRPr>
          </a:p>
        </p:txBody>
      </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315447" y="4657601"/>
            <a:ext cx="1556413" cy="410400"/>
          </a:xfrm>
          <a:prstGeom prst="rect">
            <a:avLst/>
          </a:prstGeom>
        </p:spPr>
      </p:pic>
    </p:spTree>
    <p:extLst>
      <p:ext uri="{BB962C8B-B14F-4D97-AF65-F5344CB8AC3E}">
        <p14:creationId xmlns:p14="http://schemas.microsoft.com/office/powerpoint/2010/main" val="332726448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754" r:id="rId3"/>
    <p:sldLayoutId id="2147483758" r:id="rId4"/>
  </p:sldLayoutIdLst>
  <p:hf sldNum="0" hdr="0" dt="0"/>
  <p:txStyles>
    <p:titleStyle>
      <a:lvl1pPr algn="l" defTabSz="914400" rtl="0" eaLnBrk="1" latinLnBrk="0" hangingPunct="1">
        <a:spcBef>
          <a:spcPct val="0"/>
        </a:spcBef>
        <a:buNone/>
        <a:defRPr sz="20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9" name="TextBox 18"/>
          <p:cNvSpPr txBox="1"/>
          <p:nvPr userDrawn="1"/>
        </p:nvSpPr>
        <p:spPr>
          <a:xfrm>
            <a:off x="657000" y="4816800"/>
            <a:ext cx="1800000" cy="122237"/>
          </a:xfrm>
          <a:prstGeom prst="rect">
            <a:avLst/>
          </a:prstGeom>
          <a:noFill/>
        </p:spPr>
        <p:txBody>
          <a:bodyPr wrap="square" lIns="0" tIns="0" rIns="0" bIns="0" anchor="b">
            <a:spAutoFit/>
          </a:bodyPr>
          <a:lstStyle/>
          <a:p>
            <a:r>
              <a:rPr lang="en-GB" sz="800" dirty="0">
                <a:solidFill>
                  <a:schemeClr val="bg1"/>
                </a:solidFill>
                <a:latin typeface="Nokia Pure Text" panose="020B0503020202020204" pitchFamily="34" charset="0"/>
                <a:ea typeface="Nokia Pure Text" panose="020B0503020202020204" pitchFamily="34" charset="0"/>
                <a:cs typeface="Arial" charset="0"/>
              </a:rPr>
              <a:t>© 2020 Nokia</a:t>
            </a:r>
          </a:p>
        </p:txBody>
      </p:sp>
      <p:sp>
        <p:nvSpPr>
          <p:cNvPr id="21" name="Slide Number Placeholder 5"/>
          <p:cNvSpPr txBox="1">
            <a:spLocks/>
          </p:cNvSpPr>
          <p:nvPr userDrawn="1"/>
        </p:nvSpPr>
        <p:spPr>
          <a:xfrm>
            <a:off x="419102" y="4816800"/>
            <a:ext cx="144462"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GB" sz="800" smtClean="0">
                <a:solidFill>
                  <a:schemeClr val="bg1"/>
                </a:solidFill>
                <a:latin typeface="Nokia Pure Text" panose="020B0503020202020204" pitchFamily="34" charset="0"/>
                <a:ea typeface="Nokia Pure Text" panose="020B0503020202020204" pitchFamily="34" charset="0"/>
                <a:cs typeface="Arial" panose="020B0604020202020204" pitchFamily="34" charset="0"/>
              </a:rPr>
              <a:pPr>
                <a:defRPr/>
              </a:pPr>
              <a:t>‹#›</a:t>
            </a:fld>
            <a:endParaRPr lang="en-GB" dirty="0">
              <a:solidFill>
                <a:schemeClr val="bg1"/>
              </a:solidFill>
              <a:latin typeface="Nokia Pure Text" panose="020B0503020202020204" pitchFamily="34" charset="0"/>
              <a:ea typeface="Nokia Pure Text" panose="020B0503020202020204" pitchFamily="34" charset="0"/>
              <a:cs typeface="Arial" panose="020B0604020202020204" pitchFamily="34" charset="0"/>
            </a:endParaRPr>
          </a:p>
        </p:txBody>
      </p:sp>
    </p:spTree>
    <p:extLst>
      <p:ext uri="{BB962C8B-B14F-4D97-AF65-F5344CB8AC3E}">
        <p14:creationId xmlns:p14="http://schemas.microsoft.com/office/powerpoint/2010/main" val="3940200145"/>
      </p:ext>
    </p:extLst>
  </p:cSld>
  <p:clrMap bg1="lt1" tx1="dk1" bg2="lt2" tx2="dk2" accent1="accent1" accent2="accent2" accent3="accent3" accent4="accent4" accent5="accent5" accent6="accent6" hlink="hlink" folHlink="folHlink"/>
  <p:sldLayoutIdLst>
    <p:sldLayoutId id="2147483727" r:id="rId1"/>
  </p:sldLayoutIdLst>
  <p:hf sldNum="0" hdr="0" dt="0"/>
  <p:txStyles>
    <p:titleStyle>
      <a:lvl1pPr algn="l" defTabSz="914400" rtl="0" eaLnBrk="1" latinLnBrk="0" hangingPunct="1">
        <a:spcBef>
          <a:spcPct val="0"/>
        </a:spcBef>
        <a:buNone/>
        <a:defRPr sz="20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3gpp.org/ftp/tsg_ct/WG1_mm-cc-sm_ex-CN1/TSGC1_125e/Inbox/drafts/C1-20vpaa_was_4049_3598_2855_2407_HRNN.doc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3gpp.org/ftp/tsg_ct/WG1_mm-cc-sm_ex-CN1/TSGC1_125e/Inbox/drafts/C1-204518_was_3255_2922_2402_1032_0737_introducing_three_counter_sets.docx" TargetMode="External"/><Relationship Id="rId7" Type="http://schemas.openxmlformats.org/officeDocument/2006/relationships/hyperlink" Target="https://www.3gpp.org/ftp/tsg_ct/WG1_mm-cc-sm_ex-CN1/TSGC1_125e/Inbox/drafts/C1-204524_was_3257_Alt_2_72.docx" TargetMode="External"/><Relationship Id="rId2" Type="http://schemas.openxmlformats.org/officeDocument/2006/relationships/hyperlink" Target="https://www.3gpp.org/ftp/tsg_ct/WG1_mm-cc-sm_ex-CN1/TSGC1_125e/Inbox/drafts/C1-204517_SNPN-specific_N1_mode_attempt_counters.doc" TargetMode="External"/><Relationship Id="rId1" Type="http://schemas.openxmlformats.org/officeDocument/2006/relationships/slideLayout" Target="../slideLayouts/slideLayout2.xml"/><Relationship Id="rId6" Type="http://schemas.openxmlformats.org/officeDocument/2006/relationships/hyperlink" Target="https://www.3gpp.org/ftp/tsg_ct/WG1_mm-cc-sm_ex-CN1/TSGC1_125e/Inbox/drafts/C1-204523_was_2406_Alt_1_72.docx" TargetMode="External"/><Relationship Id="rId5" Type="http://schemas.openxmlformats.org/officeDocument/2006/relationships/hyperlink" Target="https://www.3gpp.org/ftp/tsg_ct/WG1_mm-cc-sm_ex-CN1/TSGC1_125e/Inbox/drafts/C1-204522_3256_Alt_2_re-enabling_N1_mode_cap.docx" TargetMode="External"/><Relationship Id="rId4" Type="http://schemas.openxmlformats.org/officeDocument/2006/relationships/hyperlink" Target="https://www.3gpp.org/ftp/tsg_ct/WG1_mm-cc-sm_ex-CN1/TSGC1_125e/Inbox/drafts/C1-204521_Alt_1_re-enabling_N1_mode_cap.docx"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4341D-F7E3-4988-8802-585D90584CB4}"/>
              </a:ext>
            </a:extLst>
          </p:cNvPr>
          <p:cNvSpPr>
            <a:spLocks noGrp="1"/>
          </p:cNvSpPr>
          <p:nvPr>
            <p:ph type="body" sz="quarter" idx="11"/>
          </p:nvPr>
        </p:nvSpPr>
        <p:spPr/>
        <p:txBody>
          <a:bodyPr/>
          <a:lstStyle/>
          <a:p>
            <a:pPr lvl="0"/>
            <a:r>
              <a:rPr lang="en-US" sz="6000" dirty="0">
                <a:solidFill>
                  <a:srgbClr val="FFFFFF"/>
                </a:solidFill>
              </a:rPr>
              <a:t>Work plan for Vertical_LAN</a:t>
            </a:r>
            <a:endParaRPr lang="en-US" dirty="0"/>
          </a:p>
        </p:txBody>
      </p:sp>
      <p:sp>
        <p:nvSpPr>
          <p:cNvPr id="6" name="Text Placeholder 2">
            <a:extLst>
              <a:ext uri="{FF2B5EF4-FFF2-40B4-BE49-F238E27FC236}">
                <a16:creationId xmlns:a16="http://schemas.microsoft.com/office/drawing/2014/main" id="{BD47D099-7450-4CD4-8A29-0E0D86B8BF14}"/>
              </a:ext>
            </a:extLst>
          </p:cNvPr>
          <p:cNvSpPr>
            <a:spLocks noGrp="1"/>
          </p:cNvSpPr>
          <p:nvPr>
            <p:ph type="body" sz="quarter" idx="12"/>
          </p:nvPr>
        </p:nvSpPr>
        <p:spPr>
          <a:xfrm>
            <a:off x="417600" y="3060000"/>
            <a:ext cx="8308800" cy="1576800"/>
          </a:xfrm>
        </p:spPr>
        <p:txBody>
          <a:bodyPr>
            <a:noAutofit/>
          </a:bodyPr>
          <a:lstStyle/>
          <a:p>
            <a:r>
              <a:rPr lang="en-US" sz="1400" b="1" dirty="0"/>
              <a:t>3GPP TSG CT WG1 Meeting #125-e					C1-204548</a:t>
            </a:r>
          </a:p>
          <a:p>
            <a:r>
              <a:rPr lang="en-US" sz="1400" b="1" dirty="0"/>
              <a:t>Electronic meeting, 20-28 August 2020</a:t>
            </a:r>
          </a:p>
          <a:p>
            <a:endParaRPr lang="en-US" sz="1200" dirty="0"/>
          </a:p>
          <a:p>
            <a:r>
              <a:rPr lang="en-US" sz="1200" b="1" dirty="0"/>
              <a:t>Source:  Nokia, Nokia Shanghai Bell</a:t>
            </a:r>
          </a:p>
          <a:p>
            <a:r>
              <a:rPr lang="en-US" sz="1200" b="1" dirty="0"/>
              <a:t>Agenda item: 16.2.7</a:t>
            </a:r>
          </a:p>
          <a:p>
            <a:r>
              <a:rPr lang="en-US" sz="1200" b="1" dirty="0"/>
              <a:t>Document for: Information</a:t>
            </a:r>
            <a:endParaRPr lang="en-US" sz="1200" dirty="0"/>
          </a:p>
        </p:txBody>
      </p:sp>
    </p:spTree>
    <p:extLst>
      <p:ext uri="{BB962C8B-B14F-4D97-AF65-F5344CB8AC3E}">
        <p14:creationId xmlns:p14="http://schemas.microsoft.com/office/powerpoint/2010/main" val="2126982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B83C210-7648-467A-8387-18C696B11071}"/>
              </a:ext>
            </a:extLst>
          </p:cNvPr>
          <p:cNvSpPr>
            <a:spLocks noGrp="1"/>
          </p:cNvSpPr>
          <p:nvPr>
            <p:ph type="body" sz="quarter" idx="11"/>
          </p:nvPr>
        </p:nvSpPr>
        <p:spPr/>
        <p:txBody>
          <a:bodyPr/>
          <a:lstStyle/>
          <a:p>
            <a:r>
              <a:rPr lang="en-US" dirty="0"/>
              <a:t>Contents</a:t>
            </a:r>
          </a:p>
        </p:txBody>
      </p:sp>
      <p:sp>
        <p:nvSpPr>
          <p:cNvPr id="5" name="Text Placeholder 4">
            <a:extLst>
              <a:ext uri="{FF2B5EF4-FFF2-40B4-BE49-F238E27FC236}">
                <a16:creationId xmlns:a16="http://schemas.microsoft.com/office/drawing/2014/main" id="{E4206056-0A8B-4038-8DC8-CDAE5CB69C02}"/>
              </a:ext>
            </a:extLst>
          </p:cNvPr>
          <p:cNvSpPr>
            <a:spLocks noGrp="1"/>
          </p:cNvSpPr>
          <p:nvPr>
            <p:ph type="body" sz="quarter" idx="12"/>
          </p:nvPr>
        </p:nvSpPr>
        <p:spPr/>
        <p:txBody>
          <a:bodyPr/>
          <a:lstStyle/>
          <a:p>
            <a:r>
              <a:rPr lang="en-US" dirty="0"/>
              <a:t>Review of exception request</a:t>
            </a:r>
          </a:p>
          <a:p>
            <a:endParaRPr lang="en-US" dirty="0"/>
          </a:p>
          <a:p>
            <a:r>
              <a:rPr lang="en-US" dirty="0"/>
              <a:t>Progress in CT#88e</a:t>
            </a:r>
          </a:p>
          <a:p>
            <a:endParaRPr lang="en-US" dirty="0"/>
          </a:p>
          <a:p>
            <a:r>
              <a:rPr lang="en-US" dirty="0"/>
              <a:t>TASK #1</a:t>
            </a:r>
          </a:p>
          <a:p>
            <a:endParaRPr lang="en-US" dirty="0"/>
          </a:p>
          <a:p>
            <a:r>
              <a:rPr lang="en-US" dirty="0"/>
              <a:t>TASK #2</a:t>
            </a:r>
          </a:p>
          <a:p>
            <a:endParaRPr lang="en-US" dirty="0"/>
          </a:p>
          <a:p>
            <a:r>
              <a:rPr lang="en-US" dirty="0"/>
              <a:t>TASK #3</a:t>
            </a:r>
          </a:p>
          <a:p>
            <a:endParaRPr lang="en-US" dirty="0"/>
          </a:p>
          <a:p>
            <a:r>
              <a:rPr lang="en-US" dirty="0"/>
              <a:t>AOB</a:t>
            </a:r>
          </a:p>
        </p:txBody>
      </p:sp>
    </p:spTree>
    <p:extLst>
      <p:ext uri="{BB962C8B-B14F-4D97-AF65-F5344CB8AC3E}">
        <p14:creationId xmlns:p14="http://schemas.microsoft.com/office/powerpoint/2010/main" val="4182452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A51049-D125-475B-A93E-40C08550AE22}"/>
              </a:ext>
            </a:extLst>
          </p:cNvPr>
          <p:cNvSpPr>
            <a:spLocks noGrp="1"/>
          </p:cNvSpPr>
          <p:nvPr>
            <p:ph type="body" sz="quarter" idx="10"/>
          </p:nvPr>
        </p:nvSpPr>
        <p:spPr/>
        <p:txBody>
          <a:bodyPr/>
          <a:lstStyle/>
          <a:p>
            <a:r>
              <a:rPr lang="en-US" dirty="0"/>
              <a:t>Approved exception request available CP-201172</a:t>
            </a:r>
          </a:p>
        </p:txBody>
      </p:sp>
      <p:sp>
        <p:nvSpPr>
          <p:cNvPr id="3" name="Text Placeholder 2">
            <a:extLst>
              <a:ext uri="{FF2B5EF4-FFF2-40B4-BE49-F238E27FC236}">
                <a16:creationId xmlns:a16="http://schemas.microsoft.com/office/drawing/2014/main" id="{20E474F3-731A-4894-9776-12A3842596FF}"/>
              </a:ext>
            </a:extLst>
          </p:cNvPr>
          <p:cNvSpPr>
            <a:spLocks noGrp="1"/>
          </p:cNvSpPr>
          <p:nvPr>
            <p:ph type="body" sz="quarter" idx="11"/>
          </p:nvPr>
        </p:nvSpPr>
        <p:spPr/>
        <p:txBody>
          <a:bodyPr/>
          <a:lstStyle/>
          <a:p>
            <a:r>
              <a:rPr lang="en-US" dirty="0"/>
              <a:t>1.	Review of exception request</a:t>
            </a:r>
          </a:p>
        </p:txBody>
      </p:sp>
      <p:sp>
        <p:nvSpPr>
          <p:cNvPr id="4" name="Text Placeholder 3">
            <a:extLst>
              <a:ext uri="{FF2B5EF4-FFF2-40B4-BE49-F238E27FC236}">
                <a16:creationId xmlns:a16="http://schemas.microsoft.com/office/drawing/2014/main" id="{DC66ACC8-3726-48A4-A91F-ACA4F5054EDE}"/>
              </a:ext>
            </a:extLst>
          </p:cNvPr>
          <p:cNvSpPr>
            <a:spLocks noGrp="1"/>
          </p:cNvSpPr>
          <p:nvPr>
            <p:ph type="body" sz="quarter" idx="12"/>
          </p:nvPr>
        </p:nvSpPr>
        <p:spPr/>
        <p:txBody>
          <a:bodyPr>
            <a:normAutofit fontScale="85000" lnSpcReduction="20000"/>
          </a:bodyPr>
          <a:lstStyle/>
          <a:p>
            <a:r>
              <a:rPr lang="en-US" dirty="0"/>
              <a:t>Task(s) within work which are not complete</a:t>
            </a:r>
          </a:p>
          <a:p>
            <a:pPr lvl="1"/>
            <a:r>
              <a:rPr lang="en-US" b="1" dirty="0"/>
              <a:t>TASK #1:</a:t>
            </a:r>
            <a:r>
              <a:rPr lang="en-US" dirty="0"/>
              <a:t> To specify how the UE obtains a human-readable network name</a:t>
            </a:r>
          </a:p>
          <a:p>
            <a:pPr lvl="1"/>
            <a:r>
              <a:rPr lang="en-US" b="1" dirty="0"/>
              <a:t>TASK #2:</a:t>
            </a:r>
            <a:r>
              <a:rPr lang="en-US" dirty="0"/>
              <a:t> To assign an OUI for 3GPP</a:t>
            </a:r>
          </a:p>
          <a:p>
            <a:pPr lvl="1"/>
            <a:r>
              <a:rPr lang="en-US" b="1" dirty="0"/>
              <a:t>TASK #3:</a:t>
            </a:r>
            <a:r>
              <a:rPr lang="en-US" dirty="0"/>
              <a:t> To determine whether a separate set of counters for each of the list of SNPNs for which the N1 mode capability was disabled, the "permanently forbidden SNPNs" list, and "temporarily forbidden SNPNs" list is needed or not</a:t>
            </a:r>
          </a:p>
          <a:p>
            <a:endParaRPr lang="en-US" dirty="0"/>
          </a:p>
          <a:p>
            <a:r>
              <a:rPr lang="en-US" dirty="0"/>
              <a:t>Consequences if not included in Release 16</a:t>
            </a:r>
          </a:p>
          <a:p>
            <a:pPr lvl="1"/>
            <a:r>
              <a:rPr lang="en-US" dirty="0"/>
              <a:t>TS 23.122 does not clearly reflect a requirement to obtain a human-readable network name via system information broadcast. It remains open whether there is a requirement for a UE to obtain a human-readable network name via other means than the system information broadcast and if so by what other way(s) the UE can obtain a human-readable network name.</a:t>
            </a:r>
          </a:p>
          <a:p>
            <a:pPr lvl="1"/>
            <a:r>
              <a:rPr lang="en-US" dirty="0"/>
              <a:t>A mandatory field in a gPTP message within 5GS cannot be set.</a:t>
            </a:r>
          </a:p>
          <a:p>
            <a:pPr lvl="1"/>
            <a:r>
              <a:rPr lang="en-US" dirty="0"/>
              <a:t>UE </a:t>
            </a:r>
            <a:r>
              <a:rPr lang="en-US" dirty="0" err="1"/>
              <a:t>behaviour</a:t>
            </a:r>
            <a:r>
              <a:rPr lang="en-US" dirty="0"/>
              <a:t> upon receipt of 5GMM cause value #27, #72, #74, or #75 via a non-integrity protected NAS reject message is based on a single set of counters but the following aspects will remain unclear:</a:t>
            </a:r>
          </a:p>
          <a:p>
            <a:pPr lvl="2"/>
            <a:r>
              <a:rPr lang="en-US" dirty="0"/>
              <a:t>Re-enabling the N1 mode capability and removing the respective SNPN from the list of SNPNs for which N1 mode capability was disabled at expiry of T3247; and</a:t>
            </a:r>
          </a:p>
          <a:p>
            <a:pPr lvl="2"/>
            <a:r>
              <a:rPr lang="en-US" dirty="0"/>
              <a:t>DoS attack protection </a:t>
            </a:r>
            <a:r>
              <a:rPr lang="en-US" dirty="0" err="1"/>
              <a:t>behaviour</a:t>
            </a:r>
            <a:r>
              <a:rPr lang="en-US" dirty="0"/>
              <a:t> for 5GMM cause value #72.</a:t>
            </a:r>
          </a:p>
          <a:p>
            <a:pPr lvl="1"/>
            <a:endParaRPr lang="en-US" dirty="0"/>
          </a:p>
        </p:txBody>
      </p:sp>
    </p:spTree>
    <p:extLst>
      <p:ext uri="{BB962C8B-B14F-4D97-AF65-F5344CB8AC3E}">
        <p14:creationId xmlns:p14="http://schemas.microsoft.com/office/powerpoint/2010/main" val="978807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169AFD-6D78-4870-BECA-AF32B94300F9}"/>
              </a:ext>
            </a:extLst>
          </p:cNvPr>
          <p:cNvSpPr>
            <a:spLocks noGrp="1"/>
          </p:cNvSpPr>
          <p:nvPr>
            <p:ph type="body" sz="quarter" idx="10"/>
          </p:nvPr>
        </p:nvSpPr>
        <p:spPr/>
        <p:txBody>
          <a:bodyPr/>
          <a:lstStyle/>
          <a:p>
            <a:r>
              <a:rPr lang="en-US" dirty="0"/>
              <a:t>Handling of HRNN information in a CAG cell</a:t>
            </a:r>
          </a:p>
        </p:txBody>
      </p:sp>
      <p:sp>
        <p:nvSpPr>
          <p:cNvPr id="3" name="Text Placeholder 2">
            <a:extLst>
              <a:ext uri="{FF2B5EF4-FFF2-40B4-BE49-F238E27FC236}">
                <a16:creationId xmlns:a16="http://schemas.microsoft.com/office/drawing/2014/main" id="{C42FB74F-B996-486F-A844-56063D7DAD06}"/>
              </a:ext>
            </a:extLst>
          </p:cNvPr>
          <p:cNvSpPr>
            <a:spLocks noGrp="1"/>
          </p:cNvSpPr>
          <p:nvPr>
            <p:ph type="body" sz="quarter" idx="11"/>
          </p:nvPr>
        </p:nvSpPr>
        <p:spPr/>
        <p:txBody>
          <a:bodyPr/>
          <a:lstStyle/>
          <a:p>
            <a:r>
              <a:rPr lang="en-US" dirty="0"/>
              <a:t>2.	Progress in CT#88e</a:t>
            </a:r>
          </a:p>
        </p:txBody>
      </p:sp>
      <p:sp>
        <p:nvSpPr>
          <p:cNvPr id="4" name="Text Placeholder 3">
            <a:extLst>
              <a:ext uri="{FF2B5EF4-FFF2-40B4-BE49-F238E27FC236}">
                <a16:creationId xmlns:a16="http://schemas.microsoft.com/office/drawing/2014/main" id="{418C7603-97DA-4660-B667-1BA9CCA2200A}"/>
              </a:ext>
            </a:extLst>
          </p:cNvPr>
          <p:cNvSpPr>
            <a:spLocks noGrp="1"/>
          </p:cNvSpPr>
          <p:nvPr>
            <p:ph type="body" sz="quarter" idx="12"/>
          </p:nvPr>
        </p:nvSpPr>
        <p:spPr/>
        <p:txBody>
          <a:bodyPr>
            <a:normAutofit fontScale="92500" lnSpcReduction="10000"/>
          </a:bodyPr>
          <a:lstStyle/>
          <a:p>
            <a:r>
              <a:rPr lang="en-US" dirty="0"/>
              <a:t>CP-201360</a:t>
            </a:r>
          </a:p>
          <a:p>
            <a:pPr lvl="1"/>
            <a:r>
              <a:rPr lang="en-US" dirty="0"/>
              <a:t>CR0518r5 to TS 23.122</a:t>
            </a:r>
          </a:p>
          <a:p>
            <a:pPr lvl="1"/>
            <a:r>
              <a:rPr lang="en-US" dirty="0"/>
              <a:t>Presentation of Human readable name for CAG cell</a:t>
            </a:r>
          </a:p>
          <a:p>
            <a:pPr lvl="1"/>
            <a:r>
              <a:rPr lang="en-US" dirty="0"/>
              <a:t>Includes the following EN</a:t>
            </a:r>
          </a:p>
          <a:p>
            <a:pPr lvl="2"/>
            <a:r>
              <a:rPr lang="en-US" dirty="0"/>
              <a:t>It is FFS whether human-readable network name can be configured for a CAG-ID in a PLMN’s entry in the CAG Information list, to be provided to the upper layer during manual CAG selection.</a:t>
            </a:r>
          </a:p>
          <a:p>
            <a:endParaRPr lang="en-US" dirty="0"/>
          </a:p>
          <a:p>
            <a:r>
              <a:rPr lang="en-US" dirty="0"/>
              <a:t>CP-201361</a:t>
            </a:r>
          </a:p>
          <a:p>
            <a:pPr lvl="1"/>
            <a:r>
              <a:rPr lang="en-US" dirty="0"/>
              <a:t>LS to SA1/SA2 (Cc: CT1/CT4)</a:t>
            </a:r>
          </a:p>
          <a:p>
            <a:pPr lvl="1"/>
            <a:r>
              <a:rPr lang="en-US" dirty="0"/>
              <a:t>LS on HRNN</a:t>
            </a:r>
          </a:p>
          <a:p>
            <a:pPr lvl="1"/>
            <a:r>
              <a:rPr lang="en-US" dirty="0"/>
              <a:t>Two questions to SA1</a:t>
            </a:r>
          </a:p>
          <a:p>
            <a:pPr lvl="2"/>
            <a:r>
              <a:rPr lang="en-US" dirty="0"/>
              <a:t>Question-1) Are there stage-1 requirements for a UE to obtain a human-readable network name for the manual </a:t>
            </a:r>
            <a:r>
              <a:rPr lang="en-US" dirty="0">
                <a:solidFill>
                  <a:srgbClr val="FF0000"/>
                </a:solidFill>
              </a:rPr>
              <a:t>NPN</a:t>
            </a:r>
            <a:r>
              <a:rPr lang="en-US" dirty="0"/>
              <a:t> selection using means other than the system information broadcast?</a:t>
            </a:r>
          </a:p>
          <a:p>
            <a:pPr lvl="2"/>
            <a:r>
              <a:rPr lang="en-US" dirty="0"/>
              <a:t>Question-2) If the answer to Question-1 is yes, what is the precedence between the human-readable network name obtained via other means and the human-readable network name obtained from the system information broadcast?</a:t>
            </a:r>
          </a:p>
          <a:p>
            <a:pPr lvl="1"/>
            <a:endParaRPr lang="en-US" dirty="0"/>
          </a:p>
        </p:txBody>
      </p:sp>
    </p:spTree>
    <p:extLst>
      <p:ext uri="{BB962C8B-B14F-4D97-AF65-F5344CB8AC3E}">
        <p14:creationId xmlns:p14="http://schemas.microsoft.com/office/powerpoint/2010/main" val="2749325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BD2738-B8E2-4465-978A-7EC613CE32BB}"/>
              </a:ext>
            </a:extLst>
          </p:cNvPr>
          <p:cNvSpPr>
            <a:spLocks noGrp="1"/>
          </p:cNvSpPr>
          <p:nvPr>
            <p:ph type="body" sz="quarter" idx="10"/>
          </p:nvPr>
        </p:nvSpPr>
        <p:spPr/>
        <p:txBody>
          <a:bodyPr/>
          <a:lstStyle/>
          <a:p>
            <a:r>
              <a:rPr lang="en-US" dirty="0"/>
              <a:t>To specify how the UE obtains a human-readable network name</a:t>
            </a:r>
          </a:p>
        </p:txBody>
      </p:sp>
      <p:sp>
        <p:nvSpPr>
          <p:cNvPr id="3" name="Text Placeholder 2">
            <a:extLst>
              <a:ext uri="{FF2B5EF4-FFF2-40B4-BE49-F238E27FC236}">
                <a16:creationId xmlns:a16="http://schemas.microsoft.com/office/drawing/2014/main" id="{F825C0B3-52E2-4C41-9F71-A38DE2A765FC}"/>
              </a:ext>
            </a:extLst>
          </p:cNvPr>
          <p:cNvSpPr>
            <a:spLocks noGrp="1"/>
          </p:cNvSpPr>
          <p:nvPr>
            <p:ph type="body" sz="quarter" idx="11"/>
          </p:nvPr>
        </p:nvSpPr>
        <p:spPr>
          <a:xfrm>
            <a:off x="417600" y="280800"/>
            <a:ext cx="8308800" cy="309600"/>
          </a:xfrm>
        </p:spPr>
        <p:txBody>
          <a:bodyPr/>
          <a:lstStyle/>
          <a:p>
            <a:r>
              <a:rPr lang="en-US" dirty="0"/>
              <a:t>3.	TASK #1</a:t>
            </a:r>
          </a:p>
        </p:txBody>
      </p:sp>
      <p:sp>
        <p:nvSpPr>
          <p:cNvPr id="4" name="Text Placeholder 3">
            <a:extLst>
              <a:ext uri="{FF2B5EF4-FFF2-40B4-BE49-F238E27FC236}">
                <a16:creationId xmlns:a16="http://schemas.microsoft.com/office/drawing/2014/main" id="{BF85A293-4EEE-4242-BCD5-381B0F4EF97E}"/>
              </a:ext>
            </a:extLst>
          </p:cNvPr>
          <p:cNvSpPr>
            <a:spLocks noGrp="1"/>
          </p:cNvSpPr>
          <p:nvPr>
            <p:ph type="body" sz="quarter" idx="12"/>
          </p:nvPr>
        </p:nvSpPr>
        <p:spPr/>
        <p:txBody>
          <a:bodyPr/>
          <a:lstStyle/>
          <a:p>
            <a:r>
              <a:rPr lang="en-US" dirty="0"/>
              <a:t>PNI-NPN</a:t>
            </a:r>
          </a:p>
          <a:p>
            <a:pPr lvl="1"/>
            <a:r>
              <a:rPr lang="en-US" dirty="0"/>
              <a:t>CR to delete the EN for possible SA1 response in CT1#125-e</a:t>
            </a:r>
          </a:p>
          <a:p>
            <a:pPr lvl="1"/>
            <a:r>
              <a:rPr lang="en-US" dirty="0"/>
              <a:t>Volunteer?</a:t>
            </a:r>
          </a:p>
          <a:p>
            <a:endParaRPr lang="en-US" dirty="0"/>
          </a:p>
          <a:p>
            <a:r>
              <a:rPr lang="en-US" dirty="0"/>
              <a:t>SNPN</a:t>
            </a:r>
          </a:p>
          <a:p>
            <a:pPr lvl="1"/>
            <a:r>
              <a:rPr lang="en-US" dirty="0"/>
              <a:t>CR in </a:t>
            </a:r>
            <a:r>
              <a:rPr lang="en-US" dirty="0">
                <a:hlinkClick r:id="rId2"/>
              </a:rPr>
              <a:t>https://www.3gpp.org/ftp/tsg_ct/WG1_mm-cc-sm_ex-CN1/TSGC1_125e/Inbox/drafts/C1-20vpaa_was_4049_3598_2855_2407_HRNN.docx</a:t>
            </a:r>
            <a:endParaRPr lang="en-US" dirty="0"/>
          </a:p>
          <a:p>
            <a:endParaRPr lang="en-US" dirty="0"/>
          </a:p>
          <a:p>
            <a:r>
              <a:rPr lang="en-US" dirty="0"/>
              <a:t>If SA1 response is delivered after CT1#125-e, any necessary changes will be applied in Rel-17.</a:t>
            </a:r>
          </a:p>
        </p:txBody>
      </p:sp>
    </p:spTree>
    <p:extLst>
      <p:ext uri="{BB962C8B-B14F-4D97-AF65-F5344CB8AC3E}">
        <p14:creationId xmlns:p14="http://schemas.microsoft.com/office/powerpoint/2010/main" val="4175708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BD2738-B8E2-4465-978A-7EC613CE32BB}"/>
              </a:ext>
            </a:extLst>
          </p:cNvPr>
          <p:cNvSpPr>
            <a:spLocks noGrp="1"/>
          </p:cNvSpPr>
          <p:nvPr>
            <p:ph type="body" sz="quarter" idx="10"/>
          </p:nvPr>
        </p:nvSpPr>
        <p:spPr/>
        <p:txBody>
          <a:bodyPr/>
          <a:lstStyle/>
          <a:p>
            <a:r>
              <a:rPr lang="en-US" dirty="0"/>
              <a:t>To assign an OUI for 3GPP</a:t>
            </a:r>
          </a:p>
        </p:txBody>
      </p:sp>
      <p:sp>
        <p:nvSpPr>
          <p:cNvPr id="3" name="Text Placeholder 2">
            <a:extLst>
              <a:ext uri="{FF2B5EF4-FFF2-40B4-BE49-F238E27FC236}">
                <a16:creationId xmlns:a16="http://schemas.microsoft.com/office/drawing/2014/main" id="{F825C0B3-52E2-4C41-9F71-A38DE2A765FC}"/>
              </a:ext>
            </a:extLst>
          </p:cNvPr>
          <p:cNvSpPr>
            <a:spLocks noGrp="1"/>
          </p:cNvSpPr>
          <p:nvPr>
            <p:ph type="body" sz="quarter" idx="11"/>
          </p:nvPr>
        </p:nvSpPr>
        <p:spPr>
          <a:xfrm>
            <a:off x="417600" y="280800"/>
            <a:ext cx="8308800" cy="309600"/>
          </a:xfrm>
        </p:spPr>
        <p:txBody>
          <a:bodyPr/>
          <a:lstStyle/>
          <a:p>
            <a:r>
              <a:rPr lang="en-US" dirty="0"/>
              <a:t>4.	TASK #2</a:t>
            </a:r>
          </a:p>
        </p:txBody>
      </p:sp>
      <p:sp>
        <p:nvSpPr>
          <p:cNvPr id="4" name="Text Placeholder 3">
            <a:extLst>
              <a:ext uri="{FF2B5EF4-FFF2-40B4-BE49-F238E27FC236}">
                <a16:creationId xmlns:a16="http://schemas.microsoft.com/office/drawing/2014/main" id="{BF85A293-4EEE-4242-BCD5-381B0F4EF97E}"/>
              </a:ext>
            </a:extLst>
          </p:cNvPr>
          <p:cNvSpPr>
            <a:spLocks noGrp="1"/>
          </p:cNvSpPr>
          <p:nvPr>
            <p:ph type="body" sz="quarter" idx="12"/>
          </p:nvPr>
        </p:nvSpPr>
        <p:spPr/>
        <p:txBody>
          <a:bodyPr/>
          <a:lstStyle/>
          <a:p>
            <a:r>
              <a:rPr lang="en-US" dirty="0"/>
              <a:t>Still working on it…</a:t>
            </a:r>
          </a:p>
        </p:txBody>
      </p:sp>
    </p:spTree>
    <p:extLst>
      <p:ext uri="{BB962C8B-B14F-4D97-AF65-F5344CB8AC3E}">
        <p14:creationId xmlns:p14="http://schemas.microsoft.com/office/powerpoint/2010/main" val="418058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BD2738-B8E2-4465-978A-7EC613CE32BB}"/>
              </a:ext>
            </a:extLst>
          </p:cNvPr>
          <p:cNvSpPr>
            <a:spLocks noGrp="1"/>
          </p:cNvSpPr>
          <p:nvPr>
            <p:ph type="body" sz="quarter" idx="10"/>
          </p:nvPr>
        </p:nvSpPr>
        <p:spPr/>
        <p:txBody>
          <a:bodyPr>
            <a:normAutofit fontScale="55000" lnSpcReduction="20000"/>
          </a:bodyPr>
          <a:lstStyle/>
          <a:p>
            <a:r>
              <a:rPr lang="en-US" dirty="0"/>
              <a:t>To determine whether a separate set of counters for each of the list of SNPNs for which the N1 mode capability was disabled, the "permanently forbidden SNPNs" list, and "temporarily forbidden SNPNs" list is needed or not</a:t>
            </a:r>
          </a:p>
        </p:txBody>
      </p:sp>
      <p:sp>
        <p:nvSpPr>
          <p:cNvPr id="3" name="Text Placeholder 2">
            <a:extLst>
              <a:ext uri="{FF2B5EF4-FFF2-40B4-BE49-F238E27FC236}">
                <a16:creationId xmlns:a16="http://schemas.microsoft.com/office/drawing/2014/main" id="{F825C0B3-52E2-4C41-9F71-A38DE2A765FC}"/>
              </a:ext>
            </a:extLst>
          </p:cNvPr>
          <p:cNvSpPr>
            <a:spLocks noGrp="1"/>
          </p:cNvSpPr>
          <p:nvPr>
            <p:ph type="body" sz="quarter" idx="11"/>
          </p:nvPr>
        </p:nvSpPr>
        <p:spPr>
          <a:xfrm>
            <a:off x="417600" y="280800"/>
            <a:ext cx="8308800" cy="309600"/>
          </a:xfrm>
        </p:spPr>
        <p:txBody>
          <a:bodyPr/>
          <a:lstStyle/>
          <a:p>
            <a:r>
              <a:rPr lang="en-US" dirty="0"/>
              <a:t>5.	TASK #3</a:t>
            </a:r>
          </a:p>
        </p:txBody>
      </p:sp>
      <p:sp>
        <p:nvSpPr>
          <p:cNvPr id="4" name="Text Placeholder 3">
            <a:extLst>
              <a:ext uri="{FF2B5EF4-FFF2-40B4-BE49-F238E27FC236}">
                <a16:creationId xmlns:a16="http://schemas.microsoft.com/office/drawing/2014/main" id="{BF85A293-4EEE-4242-BCD5-381B0F4EF97E}"/>
              </a:ext>
            </a:extLst>
          </p:cNvPr>
          <p:cNvSpPr>
            <a:spLocks noGrp="1"/>
          </p:cNvSpPr>
          <p:nvPr>
            <p:ph type="body" sz="quarter" idx="12"/>
          </p:nvPr>
        </p:nvSpPr>
        <p:spPr>
          <a:xfrm>
            <a:off x="417600" y="1080000"/>
            <a:ext cx="8308800" cy="3560400"/>
          </a:xfrm>
        </p:spPr>
        <p:txBody>
          <a:bodyPr/>
          <a:lstStyle/>
          <a:p>
            <a:r>
              <a:rPr lang="en-US" dirty="0"/>
              <a:t>E-show of hands could be requested.</a:t>
            </a:r>
          </a:p>
          <a:p>
            <a:r>
              <a:rPr lang="en-US" dirty="0"/>
              <a:t>DP available in </a:t>
            </a:r>
            <a:r>
              <a:rPr lang="en-US" dirty="0">
                <a:hlinkClick r:id="rId2"/>
              </a:rPr>
              <a:t>https://www.3gpp.org/ftp/tsg_ct/WG1_mm-cc-sm_ex-CN1/TSGC1_125e/Inbox/drafts/C1-204517_SNPN-specific_N1_mode_attempt_counters.doc</a:t>
            </a:r>
            <a:endParaRPr lang="en-US" dirty="0"/>
          </a:p>
          <a:p>
            <a:endParaRPr lang="en-US" dirty="0"/>
          </a:p>
        </p:txBody>
      </p:sp>
      <p:graphicFrame>
        <p:nvGraphicFramePr>
          <p:cNvPr id="5" name="Table 4">
            <a:extLst>
              <a:ext uri="{FF2B5EF4-FFF2-40B4-BE49-F238E27FC236}">
                <a16:creationId xmlns:a16="http://schemas.microsoft.com/office/drawing/2014/main" id="{74B3A6BA-7D61-4EAD-A3BE-0B4A21133192}"/>
              </a:ext>
            </a:extLst>
          </p:cNvPr>
          <p:cNvGraphicFramePr>
            <a:graphicFrameLocks noGrp="1"/>
          </p:cNvGraphicFramePr>
          <p:nvPr>
            <p:extLst>
              <p:ext uri="{D42A27DB-BD31-4B8C-83A1-F6EECF244321}">
                <p14:modId xmlns:p14="http://schemas.microsoft.com/office/powerpoint/2010/main" val="2066170715"/>
              </p:ext>
            </p:extLst>
          </p:nvPr>
        </p:nvGraphicFramePr>
        <p:xfrm>
          <a:off x="914399" y="2343150"/>
          <a:ext cx="7315202" cy="2209950"/>
        </p:xfrm>
        <a:graphic>
          <a:graphicData uri="http://schemas.openxmlformats.org/drawingml/2006/table">
            <a:tbl>
              <a:tblPr firstRow="1" firstCol="1" bandRow="1">
                <a:tableStyleId>{616DA210-FB5B-4158-B5E0-FEB733F419BA}</a:tableStyleId>
              </a:tblPr>
              <a:tblGrid>
                <a:gridCol w="3200400">
                  <a:extLst>
                    <a:ext uri="{9D8B030D-6E8A-4147-A177-3AD203B41FA5}">
                      <a16:colId xmlns:a16="http://schemas.microsoft.com/office/drawing/2014/main" val="2582621003"/>
                    </a:ext>
                  </a:extLst>
                </a:gridCol>
                <a:gridCol w="2057401">
                  <a:extLst>
                    <a:ext uri="{9D8B030D-6E8A-4147-A177-3AD203B41FA5}">
                      <a16:colId xmlns:a16="http://schemas.microsoft.com/office/drawing/2014/main" val="2761798044"/>
                    </a:ext>
                  </a:extLst>
                </a:gridCol>
                <a:gridCol w="2057401">
                  <a:extLst>
                    <a:ext uri="{9D8B030D-6E8A-4147-A177-3AD203B41FA5}">
                      <a16:colId xmlns:a16="http://schemas.microsoft.com/office/drawing/2014/main" val="2926127988"/>
                    </a:ext>
                  </a:extLst>
                </a:gridCol>
              </a:tblGrid>
              <a:tr h="245550">
                <a:tc>
                  <a:txBody>
                    <a:bodyPr/>
                    <a:lstStyle/>
                    <a:p>
                      <a:pPr algn="ctr">
                        <a:spcAft>
                          <a:spcPts val="0"/>
                        </a:spcAft>
                      </a:pPr>
                      <a:r>
                        <a:rPr lang="en-GB" sz="1000" dirty="0">
                          <a:effectLst/>
                        </a:rPr>
                        <a:t>Topic</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1000" dirty="0">
                          <a:effectLst/>
                        </a:rPr>
                        <a:t>Alternative 1</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1000" dirty="0">
                          <a:effectLst/>
                        </a:rPr>
                        <a:t>Alternative 2</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294154734"/>
                  </a:ext>
                </a:extLst>
              </a:tr>
              <a:tr h="491100">
                <a:tc>
                  <a:txBody>
                    <a:bodyPr/>
                    <a:lstStyle/>
                    <a:p>
                      <a:pPr>
                        <a:spcAft>
                          <a:spcPts val="0"/>
                        </a:spcAft>
                      </a:pPr>
                      <a:r>
                        <a:rPr lang="en-GB" sz="1000" dirty="0">
                          <a:effectLst/>
                        </a:rPr>
                        <a:t>Introduction of a separate set of counters for each of the SNPN lists</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1000" dirty="0">
                          <a:effectLst/>
                          <a:hlinkClick r:id="rId3"/>
                        </a:rPr>
                        <a:t>C1-204518</a:t>
                      </a:r>
                      <a:r>
                        <a:rPr lang="en-GB" sz="1000" dirty="0">
                          <a:effectLst/>
                        </a:rPr>
                        <a:t> (TS 24.501)</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1000" dirty="0">
                          <a:effectLst/>
                        </a:rPr>
                        <a:t>Not needed</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503020767"/>
                  </a:ext>
                </a:extLst>
              </a:tr>
              <a:tr h="982200">
                <a:tc>
                  <a:txBody>
                    <a:bodyPr/>
                    <a:lstStyle/>
                    <a:p>
                      <a:pPr>
                        <a:spcAft>
                          <a:spcPts val="0"/>
                        </a:spcAft>
                      </a:pPr>
                      <a:r>
                        <a:rPr lang="en-GB" sz="1000">
                          <a:effectLst/>
                        </a:rPr>
                        <a:t>Re-enabling the N1 mode capability and removing the respective SNPN from the list of SNPNs for which N1 mode capability was disabled at expiry of T3247</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1000" dirty="0">
                          <a:effectLst/>
                          <a:hlinkClick r:id="rId4"/>
                        </a:rPr>
                        <a:t>C1-204521</a:t>
                      </a:r>
                      <a:r>
                        <a:rPr lang="en-GB" sz="1000" dirty="0">
                          <a:effectLst/>
                        </a:rPr>
                        <a:t> (TS 24.501)</a:t>
                      </a:r>
                      <a:endParaRPr lang="en-US" sz="1000" dirty="0">
                        <a:effectLst/>
                      </a:endParaRPr>
                    </a:p>
                    <a:p>
                      <a:pPr algn="ctr">
                        <a:spcAft>
                          <a:spcPts val="0"/>
                        </a:spcAft>
                      </a:pPr>
                      <a:r>
                        <a:rPr lang="en-GB" sz="1000" dirty="0">
                          <a:effectLst/>
                        </a:rPr>
                        <a:t>Rev of C1-203366 (TS 23.122)</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1000" dirty="0">
                          <a:effectLst/>
                          <a:hlinkClick r:id="rId5"/>
                        </a:rPr>
                        <a:t>C1-204522</a:t>
                      </a:r>
                      <a:r>
                        <a:rPr lang="en-GB" sz="1000" dirty="0">
                          <a:effectLst/>
                        </a:rPr>
                        <a:t> (TS 24.501)</a:t>
                      </a:r>
                      <a:endParaRPr lang="en-US" sz="1000" dirty="0">
                        <a:effectLst/>
                      </a:endParaRPr>
                    </a:p>
                    <a:p>
                      <a:pPr algn="ctr">
                        <a:spcAft>
                          <a:spcPts val="0"/>
                        </a:spcAft>
                      </a:pPr>
                      <a:r>
                        <a:rPr lang="en-GB" sz="1000" dirty="0">
                          <a:effectLst/>
                        </a:rPr>
                        <a:t>Rev of C1-203367 (TS 23.122)</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880486308"/>
                  </a:ext>
                </a:extLst>
              </a:tr>
              <a:tr h="491100">
                <a:tc>
                  <a:txBody>
                    <a:bodyPr/>
                    <a:lstStyle/>
                    <a:p>
                      <a:pPr>
                        <a:spcAft>
                          <a:spcPts val="0"/>
                        </a:spcAft>
                      </a:pPr>
                      <a:r>
                        <a:rPr lang="en-GB" sz="1000">
                          <a:effectLst/>
                        </a:rPr>
                        <a:t>DoS attack protection behaviour for 5GMM cause value #72</a:t>
                      </a:r>
                      <a:endParaRPr lang="en-US" sz="1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1000" dirty="0">
                          <a:effectLst/>
                          <a:hlinkClick r:id="rId6"/>
                        </a:rPr>
                        <a:t>C1-204523</a:t>
                      </a:r>
                      <a:r>
                        <a:rPr lang="en-GB" sz="1000" dirty="0">
                          <a:effectLst/>
                        </a:rPr>
                        <a:t> (TS 24.501)</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GB" sz="1000" dirty="0">
                          <a:effectLst/>
                          <a:hlinkClick r:id="rId7"/>
                        </a:rPr>
                        <a:t>C1-204524</a:t>
                      </a:r>
                      <a:r>
                        <a:rPr lang="en-GB" sz="1000" dirty="0">
                          <a:effectLst/>
                        </a:rPr>
                        <a:t> (TS 24.501)</a:t>
                      </a:r>
                      <a:endParaRPr lang="en-US" sz="1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3627753"/>
                  </a:ext>
                </a:extLst>
              </a:tr>
            </a:tbl>
          </a:graphicData>
        </a:graphic>
      </p:graphicFrame>
    </p:spTree>
    <p:extLst>
      <p:ext uri="{BB962C8B-B14F-4D97-AF65-F5344CB8AC3E}">
        <p14:creationId xmlns:p14="http://schemas.microsoft.com/office/powerpoint/2010/main" val="3530890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85E288-646E-4C24-94E5-F25BEB91028E}"/>
              </a:ext>
            </a:extLst>
          </p:cNvPr>
          <p:cNvSpPr>
            <a:spLocks noGrp="1"/>
          </p:cNvSpPr>
          <p:nvPr>
            <p:ph type="body" sz="quarter" idx="10"/>
          </p:nvPr>
        </p:nvSpPr>
        <p:spPr/>
        <p:txBody>
          <a:bodyPr/>
          <a:lstStyle/>
          <a:p>
            <a:endParaRPr lang="en-US" dirty="0"/>
          </a:p>
        </p:txBody>
      </p:sp>
      <p:sp>
        <p:nvSpPr>
          <p:cNvPr id="3" name="Text Placeholder 2">
            <a:extLst>
              <a:ext uri="{FF2B5EF4-FFF2-40B4-BE49-F238E27FC236}">
                <a16:creationId xmlns:a16="http://schemas.microsoft.com/office/drawing/2014/main" id="{93D09687-E4B3-4C36-8D00-9DB6A189A913}"/>
              </a:ext>
            </a:extLst>
          </p:cNvPr>
          <p:cNvSpPr>
            <a:spLocks noGrp="1"/>
          </p:cNvSpPr>
          <p:nvPr>
            <p:ph type="body" sz="quarter" idx="11"/>
          </p:nvPr>
        </p:nvSpPr>
        <p:spPr/>
        <p:txBody>
          <a:bodyPr/>
          <a:lstStyle/>
          <a:p>
            <a:r>
              <a:rPr lang="en-US" dirty="0"/>
              <a:t>6.	AOB</a:t>
            </a:r>
          </a:p>
        </p:txBody>
      </p:sp>
      <p:sp>
        <p:nvSpPr>
          <p:cNvPr id="4" name="Text Placeholder 3">
            <a:extLst>
              <a:ext uri="{FF2B5EF4-FFF2-40B4-BE49-F238E27FC236}">
                <a16:creationId xmlns:a16="http://schemas.microsoft.com/office/drawing/2014/main" id="{44DA6B58-45EC-4D8C-8D6F-A8AB421024DD}"/>
              </a:ext>
            </a:extLst>
          </p:cNvPr>
          <p:cNvSpPr>
            <a:spLocks noGrp="1"/>
          </p:cNvSpPr>
          <p:nvPr>
            <p:ph type="body" sz="quarter" idx="12"/>
          </p:nvPr>
        </p:nvSpPr>
        <p:spPr/>
        <p:txBody>
          <a:bodyPr/>
          <a:lstStyle/>
          <a:p>
            <a:r>
              <a:rPr lang="en-US" dirty="0"/>
              <a:t>Any topics that require pre-coordination?</a:t>
            </a:r>
          </a:p>
          <a:p>
            <a:endParaRPr lang="en-US" dirty="0"/>
          </a:p>
          <a:p>
            <a:r>
              <a:rPr lang="en-US" dirty="0"/>
              <a:t>Conference call participants</a:t>
            </a:r>
          </a:p>
        </p:txBody>
      </p:sp>
    </p:spTree>
    <p:extLst>
      <p:ext uri="{BB962C8B-B14F-4D97-AF65-F5344CB8AC3E}">
        <p14:creationId xmlns:p14="http://schemas.microsoft.com/office/powerpoint/2010/main" val="3063946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5152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okia White Master with headline">
  <a:themeElements>
    <a:clrScheme name="Nokia April 2016">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fontScheme name="Nokia 2016">
      <a:majorFont>
        <a:latin typeface="Nokia Pure Headline Light"/>
        <a:ea typeface=""/>
        <a:cs typeface=""/>
      </a:majorFont>
      <a:minorFont>
        <a:latin typeface="Nokia Pure Text Light"/>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a:defRPr sz="1200" dirty="0" smtClean="0">
            <a:solidFill>
              <a:schemeClr val="bg1"/>
            </a:solidFill>
            <a:latin typeface="Nokia Pure Text Light" panose="020B0403020202020204" pitchFamily="34" charset="0"/>
            <a:ea typeface="Nokia Pure Text Light" panose="020B04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72000" tIns="72000" rIns="72000" bIns="72000" rtlCol="0">
        <a:spAutoFit/>
      </a:bodyPr>
      <a:lstStyle>
        <a:defPPr defTabSz="360000">
          <a:spcAft>
            <a:spcPts val="600"/>
          </a:spcAft>
          <a:tabLst>
            <a:tab pos="360000" algn="l"/>
          </a:tabLst>
          <a:defRPr sz="1200" dirty="0" smtClean="0">
            <a:solidFill>
              <a:schemeClr val="tx2"/>
            </a:solidFill>
            <a:latin typeface="+mn-lt"/>
          </a:defRPr>
        </a:defPPr>
      </a:lstStyle>
    </a:txDef>
  </a:objectDefaults>
  <a:extraClrSchemeLst/>
  <a:extLst>
    <a:ext uri="{05A4C25C-085E-4340-85A3-A5531E510DB2}">
      <thm15:themeFamily xmlns:thm15="http://schemas.microsoft.com/office/thememl/2012/main" name="Presentation1" id="{8D526B56-0E15-4D2A-B5D9-0C88F92627BF}" vid="{A61C9CC2-1B90-41E8-97E2-B8E6AEF780A8}"/>
    </a:ext>
  </a:extLst>
</a:theme>
</file>

<file path=ppt/theme/theme2.xml><?xml version="1.0" encoding="utf-8"?>
<a:theme xmlns:a="http://schemas.openxmlformats.org/drawingml/2006/main" name="6 Nokia Divider Master plain">
  <a:themeElements>
    <a:clrScheme name="Nokia April 2016">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fontScheme name="Nokia April 2016">
      <a:majorFont>
        <a:latin typeface="Nokia Pure Headline Light"/>
        <a:ea typeface=""/>
        <a:cs typeface=""/>
      </a:majorFont>
      <a:minorFont>
        <a:latin typeface="Nokia Pure Text"/>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t"/>
      <a:lstStyle>
        <a:defPPr algn="l">
          <a:defRPr sz="1600" dirty="0" err="1" smtClean="0">
            <a:latin typeface="Nokia Pure Text Light" panose="020B0403020202020204" pitchFamily="34" charset="0"/>
            <a:ea typeface="Nokia Pure Text Light" panose="020B04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8D526B56-0E15-4D2A-B5D9-0C88F92627BF}" vid="{F7269F7F-B5DE-417F-9D12-BFBD7AF3DE7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1 6 " ? > < A r r a y O f O b j e c t L i n k   x m l n s : x s i = " h t t p : / / w w w . w 3 . o r g / 2 0 0 1 / X M L S c h e m a - i n s t a n c e "   x m l n s : x s d = " h t t p : / / w w w . w 3 . o r g / 2 0 0 1 / X M L 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71c5aaf6-e6ce-465b-b873-5148d2a4c105">SP-A2I2PA5IRLBP-1895560277-14</_dlc_DocId>
    <_dlc_DocIdUrl xmlns="71c5aaf6-e6ce-465b-b873-5148d2a4c105">
      <Url>https://nokia.sharepoint.com/sites/GroupPages/_layouts/15/DocIdRedir.aspx?ID=SP-A2I2PA5IRLBP-1895560277-14</Url>
      <Description>SP-A2I2PA5IRLBP-1895560277-14</Description>
    </_dlc_DocIdUrl>
    <Information xmlns="3b34c8f0-1ef5-4d1e-bb66-517ce7fe7356" xsi:nil="true"/>
    <HideFromDelve xmlns="71c5aaf6-e6ce-465b-b873-5148d2a4c105">false</HideFromDelve>
    <Associated_x0020_Task xmlns="3b34c8f0-1ef5-4d1e-bb66-517ce7fe7356"/>
  </documentManagement>
</p:properties>
</file>

<file path=customXml/item5.xml><?xml version="1.0" encoding="utf-8"?>
<ct:contentTypeSchema xmlns:ct="http://schemas.microsoft.com/office/2006/metadata/contentType" xmlns:ma="http://schemas.microsoft.com/office/2006/metadata/properties/metaAttributes" ct:_="" ma:_="" ma:contentTypeName="Document" ma:contentTypeID="0x01010093150D4A7E762F49A7E97B6181566AD6" ma:contentTypeVersion="23" ma:contentTypeDescription="Create a new document." ma:contentTypeScope="" ma:versionID="c30d01048554de2c9ec24a8e9ac30086">
  <xsd:schema xmlns:xsd="http://www.w3.org/2001/XMLSchema" xmlns:xs="http://www.w3.org/2001/XMLSchema" xmlns:p="http://schemas.microsoft.com/office/2006/metadata/properties" xmlns:ns2="71c5aaf6-e6ce-465b-b873-5148d2a4c105" xmlns:ns3="3b34c8f0-1ef5-4d1e-bb66-517ce7fe7356" xmlns:ns4="b12221c3-31f6-4131-92b6-ad64a8e7740f" xmlns:ns5="fa172805-4a52-411b-ab7a-31123f72fdd0" targetNamespace="http://schemas.microsoft.com/office/2006/metadata/properties" ma:root="true" ma:fieldsID="0b298fe5b137053710c4257588eb12a9" ns2:_="" ns3:_="" ns4:_="" ns5:_="">
    <xsd:import namespace="71c5aaf6-e6ce-465b-b873-5148d2a4c105"/>
    <xsd:import namespace="3b34c8f0-1ef5-4d1e-bb66-517ce7fe7356"/>
    <xsd:import namespace="b12221c3-31f6-4131-92b6-ad64a8e7740f"/>
    <xsd:import namespace="fa172805-4a52-411b-ab7a-31123f72fdd0"/>
    <xsd:element name="properties">
      <xsd:complexType>
        <xsd:sequence>
          <xsd:element name="documentManagement">
            <xsd:complexType>
              <xsd:all>
                <xsd:element ref="ns2:_dlc_DocId" minOccurs="0"/>
                <xsd:element ref="ns2:_dlc_DocIdUrl" minOccurs="0"/>
                <xsd:element ref="ns2:_dlc_DocIdPersistId" minOccurs="0"/>
                <xsd:element ref="ns2:HideFromDelve" minOccurs="0"/>
                <xsd:element ref="ns3:Information" minOccurs="0"/>
                <xsd:element ref="ns4:SharedWithUsers" minOccurs="0"/>
                <xsd:element ref="ns4:SharedWithDetails" minOccurs="0"/>
                <xsd:element ref="ns5:MediaServiceMetadata" minOccurs="0"/>
                <xsd:element ref="ns5:MediaServiceFastMetadata" minOccurs="0"/>
                <xsd:element ref="ns3:Associated_x0020_Task" minOccurs="0"/>
                <xsd:element ref="ns5:MediaServiceAutoKeyPoints" minOccurs="0"/>
                <xsd:element ref="ns5: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5aaf6-e6ce-465b-b873-5148d2a4c10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HideFromDelve" ma:index="11" nillable="true" ma:displayName="HideFromDelve" ma:default="0" ma:internalName="HideFromDel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b34c8f0-1ef5-4d1e-bb66-517ce7fe7356" elementFormDefault="qualified">
    <xsd:import namespace="http://schemas.microsoft.com/office/2006/documentManagement/types"/>
    <xsd:import namespace="http://schemas.microsoft.com/office/infopath/2007/PartnerControls"/>
    <xsd:element name="Information" ma:index="12" nillable="true" ma:displayName="Information" ma:description="Add here comments or additional information about the file" ma:internalName="Information">
      <xsd:simpleType>
        <xsd:restriction base="dms:Note">
          <xsd:maxLength value="255"/>
        </xsd:restriction>
      </xsd:simpleType>
    </xsd:element>
    <xsd:element name="Associated_x0020_Task" ma:index="17" nillable="true" ma:displayName="C5G Task" ma:description="Task working on topic" ma:internalName="Associated_x0020_Task">
      <xsd:complexType>
        <xsd:complexContent>
          <xsd:extension base="dms:MultiChoice">
            <xsd:sequence>
              <xsd:element name="Value" maxOccurs="unbounded" minOccurs="0" nillable="true">
                <xsd:simpleType>
                  <xsd:restriction base="dms:Choice">
                    <xsd:enumeration value="E2E Arch and Prot"/>
                    <xsd:enumeration value="5G Radio"/>
                    <xsd:enumeration value="LTE Radio"/>
                    <xsd:enumeration value="E2E CIoT"/>
                    <xsd:enumeration value="E2E Verticals"/>
                    <xsd:enumeration value="EPC"/>
                    <xsd:enumeration value="IMS"/>
                    <xsd:enumeration value="SEC"/>
                    <xsd:enumeration value="Network Management"/>
                    <xsd:enumeration value="Virtualization"/>
                    <xsd:enumeration value="MEC"/>
                    <xsd:enumeration value="None (handled in delegation)"/>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12221c3-31f6-4131-92b6-ad64a8e7740f"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a172805-4a52-411b-ab7a-31123f72fdd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mso-contentType ?>
<SharedContentType xmlns="Microsoft.SharePoint.Taxonomy.ContentTypeSync" SourceId="34c87397-5fc1-491e-85e7-d6110dbe9cbd" ContentTypeId="0x0101" PreviousValue="false"/>
</file>

<file path=customXml/itemProps1.xml><?xml version="1.0" encoding="utf-8"?>
<ds:datastoreItem xmlns:ds="http://schemas.openxmlformats.org/officeDocument/2006/customXml" ds:itemID="{77524868-0229-4DBE-9A65-F6706FB4EE01}">
  <ds:schemaRefs>
    <ds:schemaRef ds:uri="http://schemas.microsoft.com/sharepoint/v3/contenttype/forms"/>
  </ds:schemaRefs>
</ds:datastoreItem>
</file>

<file path=customXml/itemProps2.xml><?xml version="1.0" encoding="utf-8"?>
<ds:datastoreItem xmlns:ds="http://schemas.openxmlformats.org/officeDocument/2006/customXml" ds:itemID="{FA867ADF-0854-4EEA-9888-D8B44F01242E}">
  <ds:schemaRefs>
    <ds:schemaRef ds:uri="http://www.w3.org/2001/XMLSchema"/>
  </ds:schemaRefs>
</ds:datastoreItem>
</file>

<file path=customXml/itemProps3.xml><?xml version="1.0" encoding="utf-8"?>
<ds:datastoreItem xmlns:ds="http://schemas.openxmlformats.org/officeDocument/2006/customXml" ds:itemID="{D0CE6F0F-BD22-41EE-BF7D-B425AFDF74E4}">
  <ds:schemaRefs>
    <ds:schemaRef ds:uri="http://schemas.microsoft.com/sharepoint/events"/>
  </ds:schemaRefs>
</ds:datastoreItem>
</file>

<file path=customXml/itemProps4.xml><?xml version="1.0" encoding="utf-8"?>
<ds:datastoreItem xmlns:ds="http://schemas.openxmlformats.org/officeDocument/2006/customXml" ds:itemID="{6F572A05-1904-47A0-A4C3-EA4A3EC086A1}">
  <ds:schemaRefs>
    <ds:schemaRef ds:uri="b12221c3-31f6-4131-92b6-ad64a8e7740f"/>
    <ds:schemaRef ds:uri="http://schemas.microsoft.com/office/infopath/2007/PartnerControls"/>
    <ds:schemaRef ds:uri="http://purl.org/dc/elements/1.1/"/>
    <ds:schemaRef ds:uri="http://schemas.microsoft.com/office/2006/metadata/properties"/>
    <ds:schemaRef ds:uri="71c5aaf6-e6ce-465b-b873-5148d2a4c105"/>
    <ds:schemaRef ds:uri="http://schemas.openxmlformats.org/package/2006/metadata/core-properties"/>
    <ds:schemaRef ds:uri="http://purl.org/dc/terms/"/>
    <ds:schemaRef ds:uri="fa172805-4a52-411b-ab7a-31123f72fdd0"/>
    <ds:schemaRef ds:uri="http://schemas.microsoft.com/office/2006/documentManagement/types"/>
    <ds:schemaRef ds:uri="3b34c8f0-1ef5-4d1e-bb66-517ce7fe7356"/>
    <ds:schemaRef ds:uri="http://www.w3.org/XML/1998/namespace"/>
    <ds:schemaRef ds:uri="http://purl.org/dc/dcmitype/"/>
  </ds:schemaRefs>
</ds:datastoreItem>
</file>

<file path=customXml/itemProps5.xml><?xml version="1.0" encoding="utf-8"?>
<ds:datastoreItem xmlns:ds="http://schemas.openxmlformats.org/officeDocument/2006/customXml" ds:itemID="{E529109C-A091-4FDE-B206-77C69C701E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c5aaf6-e6ce-465b-b873-5148d2a4c105"/>
    <ds:schemaRef ds:uri="3b34c8f0-1ef5-4d1e-bb66-517ce7fe7356"/>
    <ds:schemaRef ds:uri="b12221c3-31f6-4131-92b6-ad64a8e7740f"/>
    <ds:schemaRef ds:uri="fa172805-4a52-411b-ab7a-31123f72fd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832A8907-2927-4020-87D2-A55580B2BF6E}">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Nokia-BellLabs</Template>
  <TotalTime>0</TotalTime>
  <Words>726</Words>
  <Application>Microsoft Office PowerPoint</Application>
  <PresentationFormat>On-screen Show (16:9)</PresentationFormat>
  <Paragraphs>81</Paragraphs>
  <Slides>9</Slides>
  <Notes>0</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9</vt:i4>
      </vt:variant>
    </vt:vector>
  </HeadingPairs>
  <TitlesOfParts>
    <vt:vector size="19" baseType="lpstr">
      <vt:lpstr>Arial</vt:lpstr>
      <vt:lpstr>Calibri</vt:lpstr>
      <vt:lpstr>Nokia Pure Headline Light</vt:lpstr>
      <vt:lpstr>Nokia Pure Headline Ultra Light</vt:lpstr>
      <vt:lpstr>Nokia Pure Text</vt:lpstr>
      <vt:lpstr>Nokia Pure Text Light</vt:lpstr>
      <vt:lpstr>Times New Roman</vt:lpstr>
      <vt:lpstr>Nokia White Master with headline</vt:lpstr>
      <vt:lpstr>6 Nokia Divider Master plain</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2016-07-01T04:52:45Z</dcterms:created>
  <dcterms:modified xsi:type="dcterms:W3CDTF">2020-08-08T00:30:21Z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bjectLinks">
    <vt:lpwstr>{FA867ADF-0854-4EEA-9888-D8B44F01242E}</vt:lpwstr>
  </property>
  <property fmtid="{D5CDD505-2E9C-101B-9397-08002B2CF9AE}" pid="3" name="ContentTypeId">
    <vt:lpwstr>0x01010093150D4A7E762F49A7E97B6181566AD6</vt:lpwstr>
  </property>
  <property fmtid="{D5CDD505-2E9C-101B-9397-08002B2CF9AE}" pid="4" name="_dlc_DocIdItemGuid">
    <vt:lpwstr>9602fb0c-b280-4ae5-81bf-b8ea0b2d51b3</vt:lpwstr>
  </property>
  <property fmtid="{D5CDD505-2E9C-101B-9397-08002B2CF9AE}" pid="5" name="MSIP_Label_b1aa2129-79ec-42c0-bfac-e5b7a0374572_Enabled">
    <vt:lpwstr>True</vt:lpwstr>
  </property>
  <property fmtid="{D5CDD505-2E9C-101B-9397-08002B2CF9AE}" pid="6" name="MSIP_Label_b1aa2129-79ec-42c0-bfac-e5b7a0374572_SiteId">
    <vt:lpwstr>5d471751-9675-428d-917b-70f44f9630b0</vt:lpwstr>
  </property>
  <property fmtid="{D5CDD505-2E9C-101B-9397-08002B2CF9AE}" pid="7" name="MSIP_Label_b1aa2129-79ec-42c0-bfac-e5b7a0374572_Owner">
    <vt:lpwstr>sung.won@nokia.com</vt:lpwstr>
  </property>
  <property fmtid="{D5CDD505-2E9C-101B-9397-08002B2CF9AE}" pid="8" name="MSIP_Label_b1aa2129-79ec-42c0-bfac-e5b7a0374572_SetDate">
    <vt:lpwstr>2020-08-07T21:21:32.1988128Z</vt:lpwstr>
  </property>
  <property fmtid="{D5CDD505-2E9C-101B-9397-08002B2CF9AE}" pid="9" name="MSIP_Label_b1aa2129-79ec-42c0-bfac-e5b7a0374572_Name">
    <vt:lpwstr>Public</vt:lpwstr>
  </property>
  <property fmtid="{D5CDD505-2E9C-101B-9397-08002B2CF9AE}" pid="10" name="MSIP_Label_b1aa2129-79ec-42c0-bfac-e5b7a0374572_Application">
    <vt:lpwstr>Microsoft Azure Information Protection</vt:lpwstr>
  </property>
  <property fmtid="{D5CDD505-2E9C-101B-9397-08002B2CF9AE}" pid="11" name="MSIP_Label_b1aa2129-79ec-42c0-bfac-e5b7a0374572_Extended_MSFT_Method">
    <vt:lpwstr>Manual</vt:lpwstr>
  </property>
  <property fmtid="{D5CDD505-2E9C-101B-9397-08002B2CF9AE}" pid="12" name="Sensitivity">
    <vt:lpwstr>Public</vt:lpwstr>
  </property>
</Properties>
</file>