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62" r:id="rId2"/>
    <p:sldId id="367" r:id="rId3"/>
    <p:sldId id="364" r:id="rId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7" autoAdjust="0"/>
    <p:restoredTop sz="94967" autoAdjust="0"/>
  </p:normalViewPr>
  <p:slideViewPr>
    <p:cSldViewPr snapToGrid="0">
      <p:cViewPr varScale="1">
        <p:scale>
          <a:sx n="68" d="100"/>
          <a:sy n="68" d="100"/>
        </p:scale>
        <p:origin x="8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253166A-E49F-420B-A704-383E5EE078A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61F0A08-F516-41D3-99EF-3BEC30C50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717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7720FFB-B43F-49A3-B969-C9DC2F53D672}" type="slidenum">
              <a:rPr lang="en-GB" altLang="en-US" smtClean="0">
                <a:latin typeface="Times New Roman" panose="02020603050405020304" pitchFamily="18" charset="0"/>
              </a:rPr>
              <a:pPr/>
              <a:t>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391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832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15509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091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57812-67F4-4258-B7BA-BDB9A704819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48631450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sp>
        <p:nvSpPr>
          <p:cNvPr id="10" name="Rectangle 11"/>
          <p:cNvSpPr>
            <a:spLocks noChangeArrowheads="1"/>
          </p:cNvSpPr>
          <p:nvPr userDrawn="1"/>
        </p:nvSpPr>
        <p:spPr bwMode="auto">
          <a:xfrm>
            <a:off x="3875088" y="6383338"/>
            <a:ext cx="39354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1200" dirty="0">
                <a:latin typeface="Calibri" panose="020F0502020204030204" pitchFamily="34" charset="0"/>
              </a:rPr>
              <a:t>C1-200446, </a:t>
            </a:r>
            <a:r>
              <a:rPr lang="en-GB" altLang="en-US" sz="1200" dirty="0">
                <a:latin typeface="Calibri" panose="020F0502020204030204" pitchFamily="34" charset="0"/>
              </a:rPr>
              <a:t>3GPP CT WG1#122e</a:t>
            </a:r>
          </a:p>
        </p:txBody>
      </p:sp>
      <p:sp>
        <p:nvSpPr>
          <p:cNvPr id="11" name="Rectangle 12"/>
          <p:cNvSpPr>
            <a:spLocks noChangeArrowheads="1"/>
          </p:cNvSpPr>
          <p:nvPr userDrawn="1"/>
        </p:nvSpPr>
        <p:spPr bwMode="auto">
          <a:xfrm>
            <a:off x="117475" y="6384925"/>
            <a:ext cx="148483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</a:rPr>
              <a:t>20-28 February 2020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62466E90-5CD3-440A-8A6B-1B476D02D7DA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9" r:id="rId1"/>
    <p:sldLayoutId id="2147485240" r:id="rId2"/>
    <p:sldLayoutId id="2147485241" r:id="rId3"/>
    <p:sldLayoutId id="214748524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9912350" cy="2579687"/>
          </a:xfrm>
        </p:spPr>
        <p:txBody>
          <a:bodyPr/>
          <a:lstStyle/>
          <a:p>
            <a:pPr eaLnBrk="1" hangingPunct="1"/>
            <a:r>
              <a:rPr lang="en-US" altLang="en-US" dirty="0"/>
              <a:t>Workplan for </a:t>
            </a:r>
            <a:r>
              <a:rPr lang="en-US" altLang="en-US" dirty="0" err="1"/>
              <a:t>ePWS</a:t>
            </a:r>
            <a:r>
              <a:rPr lang="en-US" altLang="en-US" dirty="0"/>
              <a:t>-CT aspects</a:t>
            </a:r>
            <a:endParaRPr lang="en-GB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01713" y="4529138"/>
            <a:ext cx="8108950" cy="78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ko-K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Hyounhee Koo</a:t>
            </a:r>
          </a:p>
          <a:p>
            <a:pPr>
              <a:spcAft>
                <a:spcPts val="600"/>
              </a:spcAft>
              <a:defRPr/>
            </a:pPr>
            <a:r>
              <a:rPr lang="en-US" altLang="ko-K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SyncTechno Inc. (Rapporteur)</a:t>
            </a:r>
            <a:endParaRPr lang="ko-KR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Workplan of Stage 2/3 ePWS</a:t>
            </a:r>
            <a:endParaRPr lang="ko-KR" altLang="en-US"/>
          </a:p>
        </p:txBody>
      </p:sp>
      <p:grpSp>
        <p:nvGrpSpPr>
          <p:cNvPr id="20" name="그룹 19"/>
          <p:cNvGrpSpPr/>
          <p:nvPr/>
        </p:nvGrpSpPr>
        <p:grpSpPr>
          <a:xfrm>
            <a:off x="294290" y="2099276"/>
            <a:ext cx="11275890" cy="4038549"/>
            <a:chOff x="294290" y="2036216"/>
            <a:chExt cx="11275890" cy="4038549"/>
          </a:xfrm>
        </p:grpSpPr>
        <p:grpSp>
          <p:nvGrpSpPr>
            <p:cNvPr id="6147" name="그룹 42"/>
            <p:cNvGrpSpPr>
              <a:grpSpLocks/>
            </p:cNvGrpSpPr>
            <p:nvPr/>
          </p:nvGrpSpPr>
          <p:grpSpPr bwMode="auto">
            <a:xfrm>
              <a:off x="499208" y="2380978"/>
              <a:ext cx="11012068" cy="1288776"/>
              <a:chOff x="7141289" y="3340883"/>
              <a:chExt cx="5801156" cy="1288236"/>
            </a:xfrm>
          </p:grpSpPr>
          <p:grpSp>
            <p:nvGrpSpPr>
              <p:cNvPr id="6189" name="그룹 32"/>
              <p:cNvGrpSpPr>
                <a:grpSpLocks/>
              </p:cNvGrpSpPr>
              <p:nvPr/>
            </p:nvGrpSpPr>
            <p:grpSpPr bwMode="auto">
              <a:xfrm>
                <a:off x="7141289" y="4332380"/>
                <a:ext cx="5801156" cy="296739"/>
                <a:chOff x="7141289" y="4332380"/>
                <a:chExt cx="5801156" cy="296739"/>
              </a:xfrm>
            </p:grpSpPr>
            <p:sp>
              <p:nvSpPr>
                <p:cNvPr id="8" name="직사각형 7"/>
                <p:cNvSpPr/>
                <p:nvPr/>
              </p:nvSpPr>
              <p:spPr bwMode="auto">
                <a:xfrm>
                  <a:off x="7141289" y="4332380"/>
                  <a:ext cx="2276651" cy="296739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600" b="1" dirty="0"/>
                </a:p>
              </p:txBody>
            </p:sp>
            <p:sp>
              <p:nvSpPr>
                <p:cNvPr id="25" name="직사각형 24"/>
                <p:cNvSpPr/>
                <p:nvPr/>
              </p:nvSpPr>
              <p:spPr>
                <a:xfrm>
                  <a:off x="9417942" y="4332381"/>
                  <a:ext cx="3524503" cy="296738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600" b="1" dirty="0"/>
                </a:p>
              </p:txBody>
            </p:sp>
          </p:grpSp>
          <p:cxnSp>
            <p:nvCxnSpPr>
              <p:cNvPr id="37" name="연결선: 꺾임 36"/>
              <p:cNvCxnSpPr/>
              <p:nvPr/>
            </p:nvCxnSpPr>
            <p:spPr>
              <a:xfrm rot="16200000" flipV="1">
                <a:off x="8785425" y="3926248"/>
                <a:ext cx="926428" cy="189375"/>
              </a:xfrm>
              <a:prstGeom prst="bentConnector2">
                <a:avLst/>
              </a:prstGeom>
              <a:ln>
                <a:solidFill>
                  <a:srgbClr val="C00000"/>
                </a:solidFill>
                <a:headEnd type="oval" w="lg" len="lg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/>
              <p:cNvSpPr txBox="1"/>
              <p:nvPr/>
            </p:nvSpPr>
            <p:spPr>
              <a:xfrm>
                <a:off x="10074246" y="3513574"/>
                <a:ext cx="1234315" cy="314194"/>
              </a:xfrm>
              <a:prstGeom prst="rect">
                <a:avLst/>
              </a:prstGeom>
              <a:noFill/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ko-KR" sz="1400" b="1" dirty="0">
                    <a:solidFill>
                      <a:srgbClr val="00B0F0"/>
                    </a:solidFill>
                    <a:latin typeface="+mn-lt"/>
                  </a:rPr>
                  <a:t>Rel-16 Stage 3 freeze</a:t>
                </a:r>
                <a:endParaRPr lang="ko-KR" altLang="en-US" sz="1400" b="1" dirty="0">
                  <a:solidFill>
                    <a:srgbClr val="00B0F0"/>
                  </a:solidFill>
                  <a:latin typeface="+mn-lt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1806521" y="3340883"/>
                <a:ext cx="814450" cy="523001"/>
              </a:xfrm>
              <a:prstGeom prst="rect">
                <a:avLst/>
              </a:prstGeom>
              <a:noFill/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ko-KR" sz="1400" b="1" dirty="0">
                    <a:solidFill>
                      <a:srgbClr val="00B0F0"/>
                    </a:solidFill>
                    <a:latin typeface="+mn-lt"/>
                  </a:rPr>
                  <a:t>Rel-16 ASN.1 freeze</a:t>
                </a:r>
                <a:endParaRPr lang="ko-KR" altLang="en-US" sz="1400" b="1" dirty="0">
                  <a:solidFill>
                    <a:srgbClr val="00B0F0"/>
                  </a:solidFill>
                  <a:latin typeface="+mn-lt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 bwMode="auto">
            <a:xfrm>
              <a:off x="294290" y="2036216"/>
              <a:ext cx="4025462" cy="11233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  <a:defRPr/>
              </a:pPr>
              <a:r>
                <a:rPr lang="en-US" altLang="ko-KR" sz="1200" dirty="0">
                  <a:solidFill>
                    <a:srgbClr val="C00000"/>
                  </a:solidFill>
                  <a:latin typeface="+mn-lt"/>
                </a:rPr>
                <a:t>CRs for TS 23.041 for approval</a:t>
              </a:r>
            </a:p>
            <a:p>
              <a:pPr algn="r">
                <a:spcAft>
                  <a:spcPts val="600"/>
                </a:spcAft>
                <a:defRPr/>
              </a:pPr>
              <a:r>
                <a:rPr lang="en-US" altLang="ko-KR" sz="1200" dirty="0">
                  <a:solidFill>
                    <a:srgbClr val="C00000"/>
                  </a:solidFill>
                </a:rPr>
                <a:t>Completion of normative work of </a:t>
              </a:r>
              <a:r>
                <a:rPr lang="en-US" altLang="ko-KR" sz="1200" dirty="0" err="1">
                  <a:solidFill>
                    <a:srgbClr val="C00000"/>
                  </a:solidFill>
                </a:rPr>
                <a:t>ePWS</a:t>
              </a:r>
              <a:r>
                <a:rPr lang="en-US" altLang="ko-KR" sz="1200" dirty="0">
                  <a:solidFill>
                    <a:srgbClr val="C00000"/>
                  </a:solidFill>
                </a:rPr>
                <a:t>-CT aspects</a:t>
              </a:r>
              <a:r>
                <a:rPr lang="en-US" altLang="ko-KR" sz="1200" dirty="0">
                  <a:solidFill>
                    <a:srgbClr val="C00000"/>
                  </a:solidFill>
                  <a:latin typeface="+mn-lt"/>
                </a:rPr>
                <a:t>: 95%</a:t>
              </a:r>
            </a:p>
            <a:p>
              <a:pPr>
                <a:spcAft>
                  <a:spcPts val="600"/>
                </a:spcAft>
                <a:defRPr/>
              </a:pPr>
              <a:r>
                <a:rPr lang="en-US" altLang="ko-KR" sz="1100" dirty="0">
                  <a:solidFill>
                    <a:srgbClr val="C00000"/>
                  </a:solidFill>
                  <a:latin typeface="+mn-lt"/>
                </a:rPr>
                <a:t>(5% is left for any potential works at CT1#124 depending on the discussion at AWG#26. If no action to be needed after AWG#26, it will be completed 100% at CT1#124 without any additional work.)</a:t>
              </a:r>
            </a:p>
          </p:txBody>
        </p:sp>
        <p:sp>
          <p:nvSpPr>
            <p:cNvPr id="94" name="TextBox 93"/>
            <p:cNvSpPr txBox="1"/>
            <p:nvPr/>
          </p:nvSpPr>
          <p:spPr bwMode="auto">
            <a:xfrm>
              <a:off x="625207" y="3669754"/>
              <a:ext cx="22695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200" b="1" dirty="0">
                  <a:solidFill>
                    <a:srgbClr val="00B050"/>
                  </a:solidFill>
                </a:rPr>
                <a:t>CT1#122e</a:t>
              </a:r>
            </a:p>
            <a:p>
              <a:pPr algn="ctr">
                <a:defRPr/>
              </a:pPr>
              <a:r>
                <a:rPr lang="en-US" altLang="ko-KR" sz="1200" b="1" dirty="0">
                  <a:solidFill>
                    <a:srgbClr val="00B050"/>
                  </a:solidFill>
                </a:rPr>
                <a:t>(20</a:t>
              </a:r>
              <a:r>
                <a:rPr lang="en-US" altLang="ko-KR" sz="1200" b="1" baseline="30000" dirty="0">
                  <a:solidFill>
                    <a:srgbClr val="00B050"/>
                  </a:solidFill>
                </a:rPr>
                <a:t>th</a:t>
              </a:r>
              <a:r>
                <a:rPr lang="en-US" altLang="ko-KR" sz="1200" b="1" dirty="0">
                  <a:solidFill>
                    <a:srgbClr val="00B050"/>
                  </a:solidFill>
                </a:rPr>
                <a:t> ~ 28</a:t>
              </a:r>
              <a:r>
                <a:rPr lang="en-US" altLang="ko-KR" sz="1200" b="1" baseline="30000" dirty="0">
                  <a:solidFill>
                    <a:srgbClr val="00B050"/>
                  </a:solidFill>
                </a:rPr>
                <a:t>th</a:t>
              </a:r>
              <a:r>
                <a:rPr lang="en-US" altLang="ko-KR" sz="1200" b="1" dirty="0">
                  <a:solidFill>
                    <a:srgbClr val="00B050"/>
                  </a:solidFill>
                </a:rPr>
                <a:t> February 2020)</a:t>
              </a:r>
              <a:endParaRPr lang="ko-KR" altLang="en-US" sz="1200" b="1" dirty="0">
                <a:solidFill>
                  <a:srgbClr val="00B050"/>
                </a:solidFill>
              </a:endParaRPr>
            </a:p>
          </p:txBody>
        </p:sp>
        <p:sp>
          <p:nvSpPr>
            <p:cNvPr id="4" name="타원 3"/>
            <p:cNvSpPr/>
            <p:nvPr/>
          </p:nvSpPr>
          <p:spPr>
            <a:xfrm>
              <a:off x="4435123" y="3390580"/>
              <a:ext cx="488222" cy="26828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71" name="타원 70"/>
            <p:cNvSpPr/>
            <p:nvPr/>
          </p:nvSpPr>
          <p:spPr>
            <a:xfrm>
              <a:off x="10566400" y="3390580"/>
              <a:ext cx="429738" cy="26828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cxnSp>
          <p:nvCxnSpPr>
            <p:cNvPr id="10" name="연결선: 꺾임 9"/>
            <p:cNvCxnSpPr>
              <a:stCxn id="4" idx="6"/>
              <a:endCxn id="41" idx="1"/>
            </p:cNvCxnSpPr>
            <p:nvPr/>
          </p:nvCxnSpPr>
          <p:spPr>
            <a:xfrm flipV="1">
              <a:off x="4923344" y="2710904"/>
              <a:ext cx="1143362" cy="813820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00B0F0"/>
              </a:solidFill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연결선: 꺾임 76"/>
            <p:cNvCxnSpPr>
              <a:stCxn id="71" idx="6"/>
              <a:endCxn id="42" idx="3"/>
            </p:cNvCxnSpPr>
            <p:nvPr/>
          </p:nvCxnSpPr>
          <p:spPr>
            <a:xfrm flipH="1" flipV="1">
              <a:off x="10901037" y="2642588"/>
              <a:ext cx="95101" cy="882136"/>
            </a:xfrm>
            <a:prstGeom prst="bentConnector3">
              <a:avLst>
                <a:gd name="adj1" fmla="val -240376"/>
              </a:avLst>
            </a:prstGeom>
            <a:ln>
              <a:solidFill>
                <a:srgbClr val="00B0F0"/>
              </a:solidFill>
              <a:headEnd type="non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 bwMode="auto">
            <a:xfrm>
              <a:off x="7882137" y="3704287"/>
              <a:ext cx="212371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200" b="1" dirty="0">
                  <a:solidFill>
                    <a:srgbClr val="00B050"/>
                  </a:solidFill>
                </a:rPr>
                <a:t>CT1#124</a:t>
              </a:r>
            </a:p>
            <a:p>
              <a:pPr algn="ctr">
                <a:defRPr/>
              </a:pPr>
              <a:r>
                <a:rPr lang="en-US" altLang="ko-KR" sz="1200" b="1" dirty="0">
                  <a:solidFill>
                    <a:srgbClr val="00B050"/>
                  </a:solidFill>
                </a:rPr>
                <a:t>(25</a:t>
              </a:r>
              <a:r>
                <a:rPr lang="en-US" altLang="ko-KR" sz="1200" b="1" baseline="30000" dirty="0">
                  <a:solidFill>
                    <a:srgbClr val="00B050"/>
                  </a:solidFill>
                </a:rPr>
                <a:t>th</a:t>
              </a:r>
              <a:r>
                <a:rPr lang="en-US" altLang="ko-KR" sz="1200" b="1" dirty="0">
                  <a:solidFill>
                    <a:srgbClr val="00B050"/>
                  </a:solidFill>
                </a:rPr>
                <a:t> ~ 29</a:t>
              </a:r>
              <a:r>
                <a:rPr lang="en-US" altLang="ko-KR" sz="1200" b="1" baseline="30000" dirty="0">
                  <a:solidFill>
                    <a:srgbClr val="00B050"/>
                  </a:solidFill>
                </a:rPr>
                <a:t>th</a:t>
              </a:r>
              <a:r>
                <a:rPr lang="en-US" altLang="ko-KR" sz="1200" b="1" dirty="0">
                  <a:solidFill>
                    <a:srgbClr val="00B050"/>
                  </a:solidFill>
                </a:rPr>
                <a:t> May 2020)</a:t>
              </a:r>
              <a:endParaRPr lang="ko-KR" altLang="en-US" sz="1200" b="1" dirty="0">
                <a:solidFill>
                  <a:srgbClr val="00B050"/>
                </a:solidFill>
              </a:endParaRPr>
            </a:p>
          </p:txBody>
        </p:sp>
        <p:sp>
          <p:nvSpPr>
            <p:cNvPr id="64" name="타원 63"/>
            <p:cNvSpPr/>
            <p:nvPr/>
          </p:nvSpPr>
          <p:spPr bwMode="auto">
            <a:xfrm>
              <a:off x="8818877" y="3426071"/>
              <a:ext cx="226422" cy="19447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73" name="TextBox 72"/>
            <p:cNvSpPr txBox="1"/>
            <p:nvPr/>
          </p:nvSpPr>
          <p:spPr bwMode="auto">
            <a:xfrm>
              <a:off x="499209" y="4658993"/>
              <a:ext cx="4180025" cy="141577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400" b="1" u="sng" dirty="0">
                  <a:solidFill>
                    <a:srgbClr val="00B050"/>
                  </a:solidFill>
                  <a:latin typeface="+mn-lt"/>
                </a:rPr>
                <a:t>Targeted works at CT1#122</a:t>
              </a:r>
            </a:p>
            <a:p>
              <a:pPr marL="228600" indent="-228600">
                <a:buFont typeface="+mj-ea"/>
                <a:buAutoNum type="circleNumDbPlain"/>
                <a:defRPr/>
              </a:pPr>
              <a:r>
                <a:rPr lang="en-US" altLang="ko-KR" sz="1200" dirty="0">
                  <a:solidFill>
                    <a:srgbClr val="00B050"/>
                  </a:solidFill>
                  <a:latin typeface="+mn-lt"/>
                </a:rPr>
                <a:t>Proposal of CR for TS 23.041 to address solution 2 of TR 23.735 (Identification of characteristics of a disaster for UEs with no user interface) in 3GPP TS 23.041</a:t>
              </a:r>
            </a:p>
            <a:p>
              <a:pPr marL="228600" indent="-228600">
                <a:buFont typeface="+mj-ea"/>
                <a:buAutoNum type="circleNumDbPlain"/>
                <a:defRPr/>
              </a:pPr>
              <a:r>
                <a:rPr lang="en-US" altLang="ko-KR" sz="1200" dirty="0">
                  <a:solidFill>
                    <a:srgbClr val="00B050"/>
                  </a:solidFill>
                  <a:latin typeface="+mn-lt"/>
                </a:rPr>
                <a:t>Proposal of CR for TS 23.041 to address solution 4 of TR 23.735</a:t>
              </a:r>
            </a:p>
            <a:p>
              <a:pPr marL="228600" indent="-228600">
                <a:buFont typeface="+mj-ea"/>
                <a:buAutoNum type="circleNumDbPlain"/>
                <a:defRPr/>
              </a:pPr>
              <a:r>
                <a:rPr lang="en-US" altLang="ko-KR" sz="1200" dirty="0">
                  <a:solidFill>
                    <a:srgbClr val="00B050"/>
                  </a:solidFill>
                  <a:latin typeface="+mn-lt"/>
                </a:rPr>
                <a:t>Proposal of CRs for TS 23.041 to address Editor’s NOTEs</a:t>
              </a:r>
            </a:p>
          </p:txBody>
        </p:sp>
        <p:sp>
          <p:nvSpPr>
            <p:cNvPr id="74" name="TextBox 73"/>
            <p:cNvSpPr txBox="1"/>
            <p:nvPr/>
          </p:nvSpPr>
          <p:spPr bwMode="auto">
            <a:xfrm>
              <a:off x="3858581" y="3704288"/>
              <a:ext cx="1636445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ko-KR" sz="1200" b="1" dirty="0">
                  <a:solidFill>
                    <a:srgbClr val="C00000"/>
                  </a:solidFill>
                </a:rPr>
                <a:t>TSG CT#87e</a:t>
              </a:r>
            </a:p>
            <a:p>
              <a:pPr algn="ctr">
                <a:defRPr/>
              </a:pPr>
              <a:r>
                <a:rPr lang="en-US" altLang="ko-KR" sz="1200" b="1" dirty="0">
                  <a:solidFill>
                    <a:srgbClr val="C00000"/>
                  </a:solidFill>
                </a:rPr>
                <a:t>(March 2020)</a:t>
              </a:r>
              <a:endParaRPr lang="ko-KR" altLang="en-US" sz="1200" b="1" dirty="0">
                <a:solidFill>
                  <a:srgbClr val="C00000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 bwMode="auto">
            <a:xfrm>
              <a:off x="9933735" y="3707852"/>
              <a:ext cx="1636445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ko-KR" sz="1200" b="1" dirty="0">
                  <a:solidFill>
                    <a:srgbClr val="C00000"/>
                  </a:solidFill>
                </a:rPr>
                <a:t>TSG CT#88</a:t>
              </a:r>
            </a:p>
            <a:p>
              <a:pPr algn="ctr">
                <a:defRPr/>
              </a:pPr>
              <a:r>
                <a:rPr lang="en-US" altLang="ko-KR" sz="1200" b="1" dirty="0">
                  <a:solidFill>
                    <a:srgbClr val="C00000"/>
                  </a:solidFill>
                </a:rPr>
                <a:t>(‘20.06)</a:t>
              </a:r>
              <a:endParaRPr lang="ko-KR" altLang="en-US" sz="1200" b="1" dirty="0">
                <a:solidFill>
                  <a:srgbClr val="C00000"/>
                </a:solidFill>
              </a:endParaRPr>
            </a:p>
          </p:txBody>
        </p:sp>
        <p:sp>
          <p:nvSpPr>
            <p:cNvPr id="89" name="타원 88"/>
            <p:cNvSpPr/>
            <p:nvPr/>
          </p:nvSpPr>
          <p:spPr bwMode="auto">
            <a:xfrm>
              <a:off x="10653985" y="3430041"/>
              <a:ext cx="247052" cy="1905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cxnSp>
          <p:nvCxnSpPr>
            <p:cNvPr id="101" name="직선 화살표 연결선 100"/>
            <p:cNvCxnSpPr/>
            <p:nvPr/>
          </p:nvCxnSpPr>
          <p:spPr bwMode="auto">
            <a:xfrm>
              <a:off x="1759974" y="4131419"/>
              <a:ext cx="0" cy="492659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 bwMode="auto">
            <a:xfrm>
              <a:off x="8666477" y="4671088"/>
              <a:ext cx="2844799" cy="10464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400" b="1" u="sng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Potential works at CT1#124</a:t>
              </a:r>
            </a:p>
            <a:p>
              <a:pPr marL="228600" indent="-228600">
                <a:buFont typeface="+mj-ea"/>
                <a:buAutoNum type="circleNumDbPlain"/>
                <a:defRPr/>
              </a:pPr>
              <a:r>
                <a:rPr lang="en-US" altLang="ko-KR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Further update if necessary</a:t>
              </a:r>
              <a:br>
                <a:rPr lang="en-US" altLang="ko-KR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</a:br>
              <a:r>
                <a:rPr lang="en-US" altLang="ko-KR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(Related to the survey outcome of APT countries at AWG (APT Wireless Group) in 1Q’2020</a:t>
              </a:r>
            </a:p>
          </p:txBody>
        </p:sp>
        <p:cxnSp>
          <p:nvCxnSpPr>
            <p:cNvPr id="3" name="연결선: 꺾임 2"/>
            <p:cNvCxnSpPr>
              <a:stCxn id="96" idx="2"/>
              <a:endCxn id="43" idx="1"/>
            </p:cNvCxnSpPr>
            <p:nvPr/>
          </p:nvCxnSpPr>
          <p:spPr>
            <a:xfrm rot="5400000">
              <a:off x="8291057" y="4541372"/>
              <a:ext cx="1028356" cy="277516"/>
            </a:xfrm>
            <a:prstGeom prst="bentConnector4">
              <a:avLst>
                <a:gd name="adj1" fmla="val 24560"/>
                <a:gd name="adj2" fmla="val 182374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타원 47"/>
            <p:cNvSpPr/>
            <p:nvPr/>
          </p:nvSpPr>
          <p:spPr bwMode="auto">
            <a:xfrm>
              <a:off x="1646763" y="3418717"/>
              <a:ext cx="226422" cy="19447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/>
            </a:p>
          </p:txBody>
        </p:sp>
        <p:sp>
          <p:nvSpPr>
            <p:cNvPr id="52" name="타원 51"/>
            <p:cNvSpPr/>
            <p:nvPr/>
          </p:nvSpPr>
          <p:spPr bwMode="auto">
            <a:xfrm>
              <a:off x="6363336" y="3427166"/>
              <a:ext cx="247052" cy="1905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54" name="TextBox 53"/>
            <p:cNvSpPr txBox="1"/>
            <p:nvPr/>
          </p:nvSpPr>
          <p:spPr bwMode="auto">
            <a:xfrm>
              <a:off x="5511179" y="3704286"/>
              <a:ext cx="20144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</a:rPr>
                <a:t>CT1#123</a:t>
              </a:r>
            </a:p>
            <a:p>
              <a:pPr algn="ctr">
                <a:defRPr/>
              </a:pP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</a:rPr>
                <a:t>(20</a:t>
              </a:r>
              <a:r>
                <a:rPr lang="en-US" altLang="ko-KR" sz="1200" b="1" baseline="30000" dirty="0">
                  <a:solidFill>
                    <a:schemeClr val="bg1">
                      <a:lumMod val="50000"/>
                    </a:schemeClr>
                  </a:solidFill>
                </a:rPr>
                <a:t>th</a:t>
              </a: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</a:rPr>
                <a:t> ~ 24</a:t>
              </a:r>
              <a:r>
                <a:rPr lang="en-US" altLang="ko-KR" sz="1200" b="1" baseline="30000" dirty="0">
                  <a:solidFill>
                    <a:schemeClr val="bg1">
                      <a:lumMod val="50000"/>
                    </a:schemeClr>
                  </a:solidFill>
                </a:rPr>
                <a:t>th</a:t>
              </a:r>
              <a:r>
                <a:rPr lang="en-US" altLang="ko-KR" sz="1200" b="1" dirty="0">
                  <a:solidFill>
                    <a:schemeClr val="bg1">
                      <a:lumMod val="50000"/>
                    </a:schemeClr>
                  </a:solidFill>
                </a:rPr>
                <a:t> April 2020)</a:t>
              </a:r>
              <a:endParaRPr lang="ko-KR" altLang="en-US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 bwMode="auto">
            <a:xfrm>
              <a:off x="5533045" y="4267023"/>
              <a:ext cx="201442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200" b="1" dirty="0">
                  <a:solidFill>
                    <a:srgbClr val="7030A0"/>
                  </a:solidFill>
                </a:rPr>
                <a:t>AWG#26</a:t>
              </a:r>
            </a:p>
            <a:p>
              <a:pPr algn="ctr">
                <a:defRPr/>
              </a:pPr>
              <a:r>
                <a:rPr lang="en-US" altLang="ko-KR" sz="1200" b="1" dirty="0">
                  <a:solidFill>
                    <a:srgbClr val="7030A0"/>
                  </a:solidFill>
                </a:rPr>
                <a:t>(20</a:t>
              </a:r>
              <a:r>
                <a:rPr lang="en-US" altLang="ko-KR" sz="1200" b="1" baseline="30000" dirty="0">
                  <a:solidFill>
                    <a:srgbClr val="7030A0"/>
                  </a:solidFill>
                </a:rPr>
                <a:t>th</a:t>
              </a:r>
              <a:r>
                <a:rPr lang="en-US" altLang="ko-KR" sz="1200" b="1" dirty="0">
                  <a:solidFill>
                    <a:srgbClr val="7030A0"/>
                  </a:solidFill>
                </a:rPr>
                <a:t> ~ 24</a:t>
              </a:r>
              <a:r>
                <a:rPr lang="en-US" altLang="ko-KR" sz="1200" b="1" baseline="30000" dirty="0">
                  <a:solidFill>
                    <a:srgbClr val="7030A0"/>
                  </a:solidFill>
                </a:rPr>
                <a:t>th</a:t>
              </a:r>
              <a:r>
                <a:rPr lang="en-US" altLang="ko-KR" sz="1200" b="1" dirty="0">
                  <a:solidFill>
                    <a:srgbClr val="7030A0"/>
                  </a:solidFill>
                </a:rPr>
                <a:t> April 2020)</a:t>
              </a:r>
              <a:endParaRPr lang="ko-KR" altLang="en-US" sz="1200" b="1" dirty="0">
                <a:solidFill>
                  <a:srgbClr val="7030A0"/>
                </a:solidFill>
              </a:endParaRPr>
            </a:p>
          </p:txBody>
        </p:sp>
        <p:sp>
          <p:nvSpPr>
            <p:cNvPr id="57" name="타원 56"/>
            <p:cNvSpPr/>
            <p:nvPr/>
          </p:nvSpPr>
          <p:spPr bwMode="auto">
            <a:xfrm>
              <a:off x="6515008" y="3421306"/>
              <a:ext cx="247052" cy="1905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786298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at CT1#122e</a:t>
            </a:r>
            <a:endParaRPr lang="ko-KR" altLang="en-US" dirty="0"/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>
          <a:xfrm>
            <a:off x="414866" y="1882070"/>
            <a:ext cx="11362267" cy="4106863"/>
          </a:xfrm>
        </p:spPr>
        <p:txBody>
          <a:bodyPr/>
          <a:lstStyle/>
          <a:p>
            <a:pPr marL="358775" indent="-358775">
              <a:lnSpc>
                <a:spcPct val="150000"/>
              </a:lnSpc>
            </a:pPr>
            <a:r>
              <a:rPr lang="en-US" altLang="ko-KR" sz="2400" dirty="0"/>
              <a:t>  Approval of following CRs and LS-out for the normative work of </a:t>
            </a:r>
            <a:r>
              <a:rPr lang="en-US" altLang="ko-KR" sz="2400" dirty="0" err="1"/>
              <a:t>ePWS</a:t>
            </a:r>
            <a:r>
              <a:rPr lang="en-US" altLang="ko-KR" sz="2400" dirty="0"/>
              <a:t>-CT aspects</a:t>
            </a:r>
          </a:p>
          <a:p>
            <a:pPr lvl="1">
              <a:lnSpc>
                <a:spcPct val="150000"/>
              </a:lnSpc>
            </a:pPr>
            <a:r>
              <a:rPr lang="en-US" altLang="ko-KR" sz="2000" dirty="0"/>
              <a:t>C1-200442 to introduce new message identifiers for UEs with no user interface</a:t>
            </a:r>
          </a:p>
          <a:p>
            <a:pPr lvl="1">
              <a:lnSpc>
                <a:spcPct val="150000"/>
              </a:lnSpc>
            </a:pPr>
            <a:r>
              <a:rPr lang="en-US" altLang="ko-KR" sz="2000" dirty="0"/>
              <a:t>C1-200443 to add the support of a stored language-independent contents mapped to disasters in UEs with user interface that are incapable of text-based warning messages</a:t>
            </a:r>
          </a:p>
          <a:p>
            <a:pPr lvl="1">
              <a:lnSpc>
                <a:spcPct val="150000"/>
              </a:lnSpc>
            </a:pPr>
            <a:r>
              <a:rPr lang="en-US" altLang="ko-KR" sz="2000" dirty="0"/>
              <a:t>C1-200444 to add the description on Unicode-based symbols for the example of language-independent contents in NOTE</a:t>
            </a:r>
          </a:p>
          <a:p>
            <a:pPr lvl="1">
              <a:lnSpc>
                <a:spcPct val="150000"/>
              </a:lnSpc>
            </a:pPr>
            <a:r>
              <a:rPr lang="en-US" altLang="ko-KR" sz="2000" dirty="0"/>
              <a:t>C1-200445 to send a </a:t>
            </a:r>
            <a:r>
              <a:rPr lang="en-US" altLang="ko-KR" sz="2000" dirty="0" err="1"/>
              <a:t>liaision</a:t>
            </a:r>
            <a:r>
              <a:rPr lang="en-US" altLang="ko-KR" sz="2000" dirty="0"/>
              <a:t> to ISO</a:t>
            </a:r>
            <a:r>
              <a:rPr lang="en-US" altLang="ko-KR" sz="2000" dirty="0"/>
              <a:t>/IEC JTC1/SC2 to request the information on Unicode-based symbols possible to be mapped to disasters as language-independent contents </a:t>
            </a:r>
            <a:endParaRPr lang="en-US" altLang="ko-KR" sz="2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5896</TotalTime>
  <Words>300</Words>
  <Application>Microsoft Office PowerPoint</Application>
  <PresentationFormat>와이드스크린</PresentationFormat>
  <Paragraphs>34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굴림</vt:lpstr>
      <vt:lpstr>맑은 고딕</vt:lpstr>
      <vt:lpstr>Arial</vt:lpstr>
      <vt:lpstr>Calibri</vt:lpstr>
      <vt:lpstr>Calibri Light</vt:lpstr>
      <vt:lpstr>Times New Roman</vt:lpstr>
      <vt:lpstr>Office Theme</vt:lpstr>
      <vt:lpstr>Workplan for ePWS-CT aspects</vt:lpstr>
      <vt:lpstr>Workplan of Stage 2/3 ePWS</vt:lpstr>
      <vt:lpstr>Proposal at CT1#122e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Koo0</cp:lastModifiedBy>
  <cp:revision>707</cp:revision>
  <dcterms:created xsi:type="dcterms:W3CDTF">2010-02-05T13:52:04Z</dcterms:created>
  <dcterms:modified xsi:type="dcterms:W3CDTF">2020-02-17T10:11:40Z</dcterms:modified>
  <cp:contentStatus>Template 2017</cp:contentStatus>
</cp:coreProperties>
</file>