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C2" initials="QC2" lastIdx="4" clrIdx="0">
    <p:extLst>
      <p:ext uri="{19B8F6BF-5375-455C-9EA6-DF929625EA0E}">
        <p15:presenceInfo xmlns:p15="http://schemas.microsoft.com/office/powerpoint/2012/main" userId="QC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10-16T07:40:05.388" idx="1">
    <p:pos x="3582" y="3387"/>
    <p:text>Outcome of the discussion:
Requested NSSAI and UE status will be removed from the list and an FFS will be added as follows.
"Whether the Requested NSSAI and UE status should be cleartext IE is FFS"</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10-16T07:44:38.286" idx="2">
    <p:pos x="6322" y="3066"/>
    <p:text>Outcome of the discussion wrt the question on HASH_amf:
There does not seem to be a need for the UE to perform any check on the HASH_amf since the UE will anyways send the complete Registration Request in the Security Mode Complete message.
A consistent UE behavior would be that the UE always sends the entire Registration Request message everytime it gets the Security Mode Command message.</p:text>
    <p:extLst>
      <p:ext uri="{C676402C-5697-4E1C-873F-D02D1690AC5C}">
        <p15:threadingInfo xmlns:p15="http://schemas.microsoft.com/office/powerpoint/2012/main" timeZoneBias="24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10-16T22:21:50.175" idx="3">
    <p:pos x="3733" y="1441"/>
    <p:text>The NAS message container IE will not be present in this case since the UE has no non-cleartext IEs to send.
The same would apply to Registration Request i.e. the NAS message container is not present if the UE does not have non-cleartext IEs to send during a registration procedure.</p:text>
    <p:extLst>
      <p:ext uri="{C676402C-5697-4E1C-873F-D02D1690AC5C}">
        <p15:threadingInfo xmlns:p15="http://schemas.microsoft.com/office/powerpoint/2012/main" timeZoneBias="24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8-10-16T22:23:48.832" idx="4">
    <p:pos x="6589" y="2678"/>
    <p:text>The security header type of a NAS message with the NAS message container IE will set to 'integrity protected'.
The AMF will detect the presence of the NAS container IE by decoding of the IEI.</p:text>
    <p:extLst>
      <p:ext uri="{C676402C-5697-4E1C-873F-D02D1690AC5C}">
        <p15:threadingInfo xmlns:p15="http://schemas.microsoft.com/office/powerpoint/2012/main" timeZoneBias="24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BC60B-BD0E-4AD5-A9A6-827AACF359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8B3DDB-CB23-427D-93B2-C08061AD82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F3F8EB-10D6-40D4-88A7-6A31C6BBD577}"/>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C6F882C3-5391-4BAF-889A-0F22744C2B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62BD35-0775-4255-94B1-A4909DAF0660}"/>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2303545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5254-2C45-4C70-9F66-B8416CBF23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7610CD-A803-4DC5-9E08-DDA006255D4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32FB29-3EDB-4AE1-9300-4F532410A6A6}"/>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813B058A-D25D-4625-A9C7-219686BC25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74FF59-5DE3-446A-B8B3-1FACE2382CE9}"/>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2746369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FBE0F-C19A-4801-88E8-EBB8763F911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C1835F5-24E2-4651-9D83-348BD3FD595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B09C9D-6C87-441D-A7F8-44A52E2FE7CC}"/>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5EA84028-52E4-4F28-B35F-42E6B2197E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4C7002-668C-4DC3-BB03-AA99B1FC9090}"/>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1984441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711BE-4CE2-4C49-A716-65FF5BF850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CADF3B-B8DB-440F-98F1-D30E04777D2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69364D-97DD-4232-978C-1AC9026A0C7A}"/>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242EFAEE-241C-4C5D-BBC2-BBE952E033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77F403-3211-404C-968F-4356CC20CEC3}"/>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3321874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A194B-1E1E-4EF8-ADB3-B7B75B865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8E5282-9040-49D3-8B90-8DE7970277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413EF83-ABA3-4DDF-8A58-F4920A8E8314}"/>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E0BF55E8-102C-4C5B-994C-BB783DB3CE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E259-2C57-401D-8226-CDE4A50D80AE}"/>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313234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20C9-7216-48A1-87A3-ED9D9FA890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C51FD0-FD60-4F17-A0AE-1FB3812F650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D1D7FD-58AF-4B27-90A4-8FE4197805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FE63DA3-4CE1-4250-B6E3-43B1DC774CCB}"/>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6" name="Footer Placeholder 5">
            <a:extLst>
              <a:ext uri="{FF2B5EF4-FFF2-40B4-BE49-F238E27FC236}">
                <a16:creationId xmlns:a16="http://schemas.microsoft.com/office/drawing/2014/main" id="{4B45BB84-B085-4C05-B8B2-FE66C6F054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A81795-C280-4EA8-AEA9-DB4AE72510B5}"/>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243625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06BA6-7791-48D8-ACF8-21007F93D2B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E2B281-C222-42D5-9698-CC52B557A4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4D64D3-F314-4991-8B38-D0D2059FD5D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5D9303-D87E-44AF-A555-B1C23FE132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24A2F74-D5EC-4D59-8714-19E2FE83DB1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076964-2C47-4A5B-89F9-3E1F7F1DA8EC}"/>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8" name="Footer Placeholder 7">
            <a:extLst>
              <a:ext uri="{FF2B5EF4-FFF2-40B4-BE49-F238E27FC236}">
                <a16:creationId xmlns:a16="http://schemas.microsoft.com/office/drawing/2014/main" id="{7012D4AB-1A45-4617-9C7D-32E60782EF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FFE559-A222-40BF-B9D3-E6C5DBE542B3}"/>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3517714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10D65-BD82-415F-AFB4-67DB86C8B4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D6E1CD-8233-4613-85FB-BBCD2929CE32}"/>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4" name="Footer Placeholder 3">
            <a:extLst>
              <a:ext uri="{FF2B5EF4-FFF2-40B4-BE49-F238E27FC236}">
                <a16:creationId xmlns:a16="http://schemas.microsoft.com/office/drawing/2014/main" id="{38290C9B-C21E-4087-B88F-7404F2094E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FAF83C2-CF94-4D5C-A8A6-D52032C899D9}"/>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1229755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36AD47-7A2B-4CD1-B6C7-40D21120D3A4}"/>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3" name="Footer Placeholder 2">
            <a:extLst>
              <a:ext uri="{FF2B5EF4-FFF2-40B4-BE49-F238E27FC236}">
                <a16:creationId xmlns:a16="http://schemas.microsoft.com/office/drawing/2014/main" id="{247FF93D-4EA5-4B1D-9A4E-0D8085E8B5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3CC01E-5B9D-41A2-94FD-AE345CA845D2}"/>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825358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615A8-2D9F-443B-B441-DA59CB836A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B4ABF3-8D67-460C-92A1-03D74902DC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5AFEC7-F65C-4762-86A0-C4F86B85D0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FD118DF-0CB6-457A-9D9C-E3F59B22B077}"/>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6" name="Footer Placeholder 5">
            <a:extLst>
              <a:ext uri="{FF2B5EF4-FFF2-40B4-BE49-F238E27FC236}">
                <a16:creationId xmlns:a16="http://schemas.microsoft.com/office/drawing/2014/main" id="{7398289C-0AC5-4C0E-A35D-FC66E0EF39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2F0877-B14A-4CA6-B192-10DEC8A09802}"/>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2411512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6970C-9BD9-4B2A-A906-3A77306E3C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F0964D4-DCF6-4337-B85C-E467A5CCA3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1273BD0-075E-4793-B45A-FD2A2FD0B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762FEED-418D-4C20-8F73-554ECCD8580F}"/>
              </a:ext>
            </a:extLst>
          </p:cNvPr>
          <p:cNvSpPr>
            <a:spLocks noGrp="1"/>
          </p:cNvSpPr>
          <p:nvPr>
            <p:ph type="dt" sz="half" idx="10"/>
          </p:nvPr>
        </p:nvSpPr>
        <p:spPr/>
        <p:txBody>
          <a:bodyPr/>
          <a:lstStyle/>
          <a:p>
            <a:fld id="{08B8F911-F773-4903-9524-1474BFBF07F6}" type="datetimeFigureOut">
              <a:rPr lang="en-US" smtClean="0"/>
              <a:t>10/17/2018</a:t>
            </a:fld>
            <a:endParaRPr lang="en-US"/>
          </a:p>
        </p:txBody>
      </p:sp>
      <p:sp>
        <p:nvSpPr>
          <p:cNvPr id="6" name="Footer Placeholder 5">
            <a:extLst>
              <a:ext uri="{FF2B5EF4-FFF2-40B4-BE49-F238E27FC236}">
                <a16:creationId xmlns:a16="http://schemas.microsoft.com/office/drawing/2014/main" id="{94343B60-84DB-4670-A272-85168B1303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1FF20F-367D-48C9-9C58-AE7B89959C77}"/>
              </a:ext>
            </a:extLst>
          </p:cNvPr>
          <p:cNvSpPr>
            <a:spLocks noGrp="1"/>
          </p:cNvSpPr>
          <p:nvPr>
            <p:ph type="sldNum" sz="quarter" idx="12"/>
          </p:nvPr>
        </p:nvSpPr>
        <p:spPr/>
        <p:txBody>
          <a:bodyPr/>
          <a:lstStyle/>
          <a:p>
            <a:fld id="{C6343F58-9D33-4C8E-9A25-F0EC2AC9E333}" type="slidenum">
              <a:rPr lang="en-US" smtClean="0"/>
              <a:t>‹#›</a:t>
            </a:fld>
            <a:endParaRPr lang="en-US"/>
          </a:p>
        </p:txBody>
      </p:sp>
    </p:spTree>
    <p:extLst>
      <p:ext uri="{BB962C8B-B14F-4D97-AF65-F5344CB8AC3E}">
        <p14:creationId xmlns:p14="http://schemas.microsoft.com/office/powerpoint/2010/main" val="2438200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0D7D75-DE32-4244-9D19-112F36ECE3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160C65E-07A8-481B-A794-A9743867B3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07E0AD-4854-445C-8AB2-9A5E491E82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B8F911-F773-4903-9524-1474BFBF07F6}" type="datetimeFigureOut">
              <a:rPr lang="en-US" smtClean="0"/>
              <a:t>10/17/2018</a:t>
            </a:fld>
            <a:endParaRPr lang="en-US"/>
          </a:p>
        </p:txBody>
      </p:sp>
      <p:sp>
        <p:nvSpPr>
          <p:cNvPr id="5" name="Footer Placeholder 4">
            <a:extLst>
              <a:ext uri="{FF2B5EF4-FFF2-40B4-BE49-F238E27FC236}">
                <a16:creationId xmlns:a16="http://schemas.microsoft.com/office/drawing/2014/main" id="{6EF19A87-99DB-48E4-BBBD-3BE1522572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B9123A-3151-4CE4-97E7-63C6AD64F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43F58-9D33-4C8E-9A25-F0EC2AC9E333}" type="slidenum">
              <a:rPr lang="en-US" smtClean="0"/>
              <a:t>‹#›</a:t>
            </a:fld>
            <a:endParaRPr lang="en-US"/>
          </a:p>
        </p:txBody>
      </p:sp>
    </p:spTree>
    <p:extLst>
      <p:ext uri="{BB962C8B-B14F-4D97-AF65-F5344CB8AC3E}">
        <p14:creationId xmlns:p14="http://schemas.microsoft.com/office/powerpoint/2010/main" val="3583794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E59A5-4BCA-49DA-BD89-8087487BBF07}"/>
              </a:ext>
            </a:extLst>
          </p:cNvPr>
          <p:cNvSpPr>
            <a:spLocks noGrp="1"/>
          </p:cNvSpPr>
          <p:nvPr>
            <p:ph type="ctrTitle"/>
          </p:nvPr>
        </p:nvSpPr>
        <p:spPr>
          <a:xfrm>
            <a:off x="1524000" y="2496139"/>
            <a:ext cx="9144000" cy="1865721"/>
          </a:xfrm>
        </p:spPr>
        <p:txBody>
          <a:bodyPr/>
          <a:lstStyle/>
          <a:p>
            <a:r>
              <a:rPr lang="en-US" dirty="0"/>
              <a:t>Draft Session on Protection of Initial NAS Messages</a:t>
            </a:r>
          </a:p>
        </p:txBody>
      </p:sp>
      <p:sp>
        <p:nvSpPr>
          <p:cNvPr id="3" name="Rectangle 1">
            <a:extLst>
              <a:ext uri="{FF2B5EF4-FFF2-40B4-BE49-F238E27FC236}">
                <a16:creationId xmlns:a16="http://schemas.microsoft.com/office/drawing/2014/main" id="{80412827-F322-4D73-9FB9-68F3877E07B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itle 1">
            <a:extLst>
              <a:ext uri="{FF2B5EF4-FFF2-40B4-BE49-F238E27FC236}">
                <a16:creationId xmlns:a16="http://schemas.microsoft.com/office/drawing/2014/main" id="{18BA4B1A-B90F-4DFD-A40D-B2D43C02C442}"/>
              </a:ext>
            </a:extLst>
          </p:cNvPr>
          <p:cNvSpPr txBox="1">
            <a:spLocks/>
          </p:cNvSpPr>
          <p:nvPr/>
        </p:nvSpPr>
        <p:spPr>
          <a:xfrm>
            <a:off x="2315360" y="696286"/>
            <a:ext cx="6827241" cy="108678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C1-186661</a:t>
            </a:r>
          </a:p>
        </p:txBody>
      </p:sp>
    </p:spTree>
    <p:extLst>
      <p:ext uri="{BB962C8B-B14F-4D97-AF65-F5344CB8AC3E}">
        <p14:creationId xmlns:p14="http://schemas.microsoft.com/office/powerpoint/2010/main" val="4026573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85671-BBFD-4E73-B683-2DE1103113E6}"/>
              </a:ext>
            </a:extLst>
          </p:cNvPr>
          <p:cNvSpPr>
            <a:spLocks noGrp="1"/>
          </p:cNvSpPr>
          <p:nvPr>
            <p:ph type="title"/>
          </p:nvPr>
        </p:nvSpPr>
        <p:spPr/>
        <p:txBody>
          <a:bodyPr/>
          <a:lstStyle/>
          <a:p>
            <a:r>
              <a:rPr lang="en-US" dirty="0"/>
              <a:t>Next</a:t>
            </a:r>
          </a:p>
        </p:txBody>
      </p:sp>
      <p:sp>
        <p:nvSpPr>
          <p:cNvPr id="3" name="Content Placeholder 2">
            <a:extLst>
              <a:ext uri="{FF2B5EF4-FFF2-40B4-BE49-F238E27FC236}">
                <a16:creationId xmlns:a16="http://schemas.microsoft.com/office/drawing/2014/main" id="{4D0B632B-17EE-4626-8839-7CDF838F5196}"/>
              </a:ext>
            </a:extLst>
          </p:cNvPr>
          <p:cNvSpPr>
            <a:spLocks noGrp="1"/>
          </p:cNvSpPr>
          <p:nvPr>
            <p:ph idx="1"/>
          </p:nvPr>
        </p:nvSpPr>
        <p:spPr/>
        <p:txBody>
          <a:bodyPr/>
          <a:lstStyle/>
          <a:p>
            <a:r>
              <a:rPr lang="en-US" dirty="0"/>
              <a:t>Go over revised CRs for:</a:t>
            </a:r>
          </a:p>
          <a:p>
            <a:pPr lvl="1"/>
            <a:r>
              <a:rPr lang="en-US" dirty="0"/>
              <a:t>NAS procedures</a:t>
            </a:r>
          </a:p>
          <a:p>
            <a:pPr lvl="1"/>
            <a:r>
              <a:rPr lang="en-US" dirty="0"/>
              <a:t>Overall description</a:t>
            </a:r>
          </a:p>
        </p:txBody>
      </p:sp>
    </p:spTree>
    <p:extLst>
      <p:ext uri="{BB962C8B-B14F-4D97-AF65-F5344CB8AC3E}">
        <p14:creationId xmlns:p14="http://schemas.microsoft.com/office/powerpoint/2010/main" val="2307355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85671-BBFD-4E73-B683-2DE1103113E6}"/>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4D0B632B-17EE-4626-8839-7CDF838F5196}"/>
              </a:ext>
            </a:extLst>
          </p:cNvPr>
          <p:cNvSpPr>
            <a:spLocks noGrp="1"/>
          </p:cNvSpPr>
          <p:nvPr>
            <p:ph idx="1"/>
          </p:nvPr>
        </p:nvSpPr>
        <p:spPr/>
        <p:txBody>
          <a:bodyPr/>
          <a:lstStyle/>
          <a:p>
            <a:r>
              <a:rPr lang="en-US" dirty="0"/>
              <a:t>Cleartext IEs – way forward</a:t>
            </a:r>
          </a:p>
          <a:p>
            <a:r>
              <a:rPr lang="en-US" dirty="0"/>
              <a:t>Framework for protecting initial NAS messages</a:t>
            </a:r>
          </a:p>
          <a:p>
            <a:pPr lvl="1"/>
            <a:r>
              <a:rPr lang="en-US" dirty="0"/>
              <a:t>UE does not have a security context</a:t>
            </a:r>
          </a:p>
          <a:p>
            <a:pPr lvl="1"/>
            <a:r>
              <a:rPr lang="en-US" dirty="0"/>
              <a:t>UE has a security context</a:t>
            </a:r>
          </a:p>
          <a:p>
            <a:r>
              <a:rPr lang="en-US" dirty="0"/>
              <a:t>Security header type</a:t>
            </a:r>
          </a:p>
          <a:p>
            <a:r>
              <a:rPr lang="en-US" dirty="0"/>
              <a:t>Go over revised CRs for:</a:t>
            </a:r>
          </a:p>
          <a:p>
            <a:pPr lvl="1"/>
            <a:r>
              <a:rPr lang="en-US" dirty="0"/>
              <a:t>NAS procedures</a:t>
            </a:r>
          </a:p>
          <a:p>
            <a:pPr lvl="1"/>
            <a:r>
              <a:rPr lang="en-US" dirty="0"/>
              <a:t>Overall description</a:t>
            </a:r>
          </a:p>
        </p:txBody>
      </p:sp>
    </p:spTree>
    <p:extLst>
      <p:ext uri="{BB962C8B-B14F-4D97-AF65-F5344CB8AC3E}">
        <p14:creationId xmlns:p14="http://schemas.microsoft.com/office/powerpoint/2010/main" val="3288321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E9016-0386-472A-A05E-786ABA464B44}"/>
              </a:ext>
            </a:extLst>
          </p:cNvPr>
          <p:cNvSpPr>
            <a:spLocks noGrp="1"/>
          </p:cNvSpPr>
          <p:nvPr>
            <p:ph type="title"/>
          </p:nvPr>
        </p:nvSpPr>
        <p:spPr>
          <a:xfrm>
            <a:off x="426682" y="0"/>
            <a:ext cx="10515600" cy="918391"/>
          </a:xfrm>
        </p:spPr>
        <p:txBody>
          <a:bodyPr>
            <a:normAutofit/>
          </a:bodyPr>
          <a:lstStyle/>
          <a:p>
            <a:r>
              <a:rPr lang="en-US" sz="3600" dirty="0"/>
              <a:t>Cleartext IEs – Way forward</a:t>
            </a:r>
          </a:p>
        </p:txBody>
      </p:sp>
      <p:sp>
        <p:nvSpPr>
          <p:cNvPr id="3" name="Content Placeholder 2">
            <a:extLst>
              <a:ext uri="{FF2B5EF4-FFF2-40B4-BE49-F238E27FC236}">
                <a16:creationId xmlns:a16="http://schemas.microsoft.com/office/drawing/2014/main" id="{9534F984-B392-4BD7-9AD5-25DBC02F59FB}"/>
              </a:ext>
            </a:extLst>
          </p:cNvPr>
          <p:cNvSpPr>
            <a:spLocks noGrp="1"/>
          </p:cNvSpPr>
          <p:nvPr>
            <p:ph idx="1"/>
          </p:nvPr>
        </p:nvSpPr>
        <p:spPr>
          <a:xfrm>
            <a:off x="520959" y="918391"/>
            <a:ext cx="10515600" cy="611829"/>
          </a:xfrm>
        </p:spPr>
        <p:txBody>
          <a:bodyPr>
            <a:normAutofit/>
          </a:bodyPr>
          <a:lstStyle/>
          <a:p>
            <a:r>
              <a:rPr lang="en-US" sz="2400" dirty="0"/>
              <a:t>To enable progress, the final </a:t>
            </a:r>
            <a:r>
              <a:rPr lang="en-US" sz="2400" b="1" dirty="0">
                <a:solidFill>
                  <a:srgbClr val="FF0000"/>
                </a:solidFill>
              </a:rPr>
              <a:t>list of cleartext IEs is FFS</a:t>
            </a:r>
          </a:p>
        </p:txBody>
      </p:sp>
      <p:graphicFrame>
        <p:nvGraphicFramePr>
          <p:cNvPr id="7" name="Table 6">
            <a:extLst>
              <a:ext uri="{FF2B5EF4-FFF2-40B4-BE49-F238E27FC236}">
                <a16:creationId xmlns:a16="http://schemas.microsoft.com/office/drawing/2014/main" id="{30F9DDC5-21DB-4AC3-9300-7D70174AE4A3}"/>
              </a:ext>
            </a:extLst>
          </p:cNvPr>
          <p:cNvGraphicFramePr>
            <a:graphicFrameLocks noGrp="1"/>
          </p:cNvGraphicFramePr>
          <p:nvPr>
            <p:extLst>
              <p:ext uri="{D42A27DB-BD31-4B8C-83A1-F6EECF244321}">
                <p14:modId xmlns:p14="http://schemas.microsoft.com/office/powerpoint/2010/main" val="881170539"/>
              </p:ext>
            </p:extLst>
          </p:nvPr>
        </p:nvGraphicFramePr>
        <p:xfrm>
          <a:off x="1944447" y="1769290"/>
          <a:ext cx="3338818" cy="4724400"/>
        </p:xfrm>
        <a:graphic>
          <a:graphicData uri="http://schemas.openxmlformats.org/drawingml/2006/table">
            <a:tbl>
              <a:tblPr firstRow="1" bandRow="1">
                <a:tableStyleId>{5C22544A-7EE6-4342-B048-85BDC9FD1C3A}</a:tableStyleId>
              </a:tblPr>
              <a:tblGrid>
                <a:gridCol w="3338818">
                  <a:extLst>
                    <a:ext uri="{9D8B030D-6E8A-4147-A177-3AD203B41FA5}">
                      <a16:colId xmlns:a16="http://schemas.microsoft.com/office/drawing/2014/main" val="4205705213"/>
                    </a:ext>
                  </a:extLst>
                </a:gridCol>
              </a:tblGrid>
              <a:tr h="452586">
                <a:tc>
                  <a:txBody>
                    <a:bodyPr/>
                    <a:lstStyle/>
                    <a:p>
                      <a:pPr algn="ctr"/>
                      <a:r>
                        <a:rPr lang="en-US" sz="2400" dirty="0"/>
                        <a:t>REGISTRATION REQUEST</a:t>
                      </a:r>
                    </a:p>
                  </a:txBody>
                  <a:tcPr/>
                </a:tc>
                <a:extLst>
                  <a:ext uri="{0D108BD9-81ED-4DB2-BD59-A6C34878D82A}">
                    <a16:rowId xmlns:a16="http://schemas.microsoft.com/office/drawing/2014/main" val="4093966950"/>
                  </a:ext>
                </a:extLst>
              </a:tr>
              <a:tr h="323599">
                <a:tc>
                  <a:txBody>
                    <a:bodyPr/>
                    <a:lstStyle/>
                    <a:p>
                      <a:pPr algn="ctr"/>
                      <a:r>
                        <a:rPr lang="en-US" sz="1600" b="1" dirty="0"/>
                        <a:t>Extended protocol discriminator</a:t>
                      </a:r>
                    </a:p>
                  </a:txBody>
                  <a:tcPr/>
                </a:tc>
                <a:extLst>
                  <a:ext uri="{0D108BD9-81ED-4DB2-BD59-A6C34878D82A}">
                    <a16:rowId xmlns:a16="http://schemas.microsoft.com/office/drawing/2014/main" val="1752310797"/>
                  </a:ext>
                </a:extLst>
              </a:tr>
              <a:tr h="276836">
                <a:tc>
                  <a:txBody>
                    <a:bodyPr/>
                    <a:lstStyle/>
                    <a:p>
                      <a:pPr algn="ctr"/>
                      <a:r>
                        <a:rPr lang="en-US" sz="1600" b="1" dirty="0"/>
                        <a:t>Security header type</a:t>
                      </a:r>
                    </a:p>
                  </a:txBody>
                  <a:tcPr/>
                </a:tc>
                <a:extLst>
                  <a:ext uri="{0D108BD9-81ED-4DB2-BD59-A6C34878D82A}">
                    <a16:rowId xmlns:a16="http://schemas.microsoft.com/office/drawing/2014/main" val="2801845948"/>
                  </a:ext>
                </a:extLst>
              </a:tr>
              <a:tr h="276836">
                <a:tc>
                  <a:txBody>
                    <a:bodyPr/>
                    <a:lstStyle/>
                    <a:p>
                      <a:pPr algn="ctr"/>
                      <a:r>
                        <a:rPr lang="en-US" sz="1600" b="1" dirty="0"/>
                        <a:t>Spare half octet</a:t>
                      </a:r>
                    </a:p>
                  </a:txBody>
                  <a:tcPr/>
                </a:tc>
                <a:extLst>
                  <a:ext uri="{0D108BD9-81ED-4DB2-BD59-A6C34878D82A}">
                    <a16:rowId xmlns:a16="http://schemas.microsoft.com/office/drawing/2014/main" val="3950154545"/>
                  </a:ext>
                </a:extLst>
              </a:tr>
              <a:tr h="276836">
                <a:tc>
                  <a:txBody>
                    <a:bodyPr/>
                    <a:lstStyle/>
                    <a:p>
                      <a:pPr algn="ctr"/>
                      <a:r>
                        <a:rPr lang="en-US" sz="1600" b="1" dirty="0"/>
                        <a:t>Registration request message identity</a:t>
                      </a:r>
                    </a:p>
                  </a:txBody>
                  <a:tcPr/>
                </a:tc>
                <a:extLst>
                  <a:ext uri="{0D108BD9-81ED-4DB2-BD59-A6C34878D82A}">
                    <a16:rowId xmlns:a16="http://schemas.microsoft.com/office/drawing/2014/main" val="3710861777"/>
                  </a:ext>
                </a:extLst>
              </a:tr>
              <a:tr h="276836">
                <a:tc>
                  <a:txBody>
                    <a:bodyPr/>
                    <a:lstStyle/>
                    <a:p>
                      <a:pPr algn="ctr"/>
                      <a:r>
                        <a:rPr lang="en-US" sz="1600" b="1" dirty="0"/>
                        <a:t>5GS registration type</a:t>
                      </a:r>
                    </a:p>
                  </a:txBody>
                  <a:tcPr/>
                </a:tc>
                <a:extLst>
                  <a:ext uri="{0D108BD9-81ED-4DB2-BD59-A6C34878D82A}">
                    <a16:rowId xmlns:a16="http://schemas.microsoft.com/office/drawing/2014/main" val="4237196120"/>
                  </a:ext>
                </a:extLst>
              </a:tr>
              <a:tr h="276836">
                <a:tc>
                  <a:txBody>
                    <a:bodyPr/>
                    <a:lstStyle/>
                    <a:p>
                      <a:pPr algn="ctr"/>
                      <a:r>
                        <a:rPr lang="en-US" sz="1600" b="1" dirty="0" err="1"/>
                        <a:t>ngKSI</a:t>
                      </a:r>
                      <a:endParaRPr lang="en-US" sz="1600" b="1" dirty="0"/>
                    </a:p>
                  </a:txBody>
                  <a:tcPr/>
                </a:tc>
                <a:extLst>
                  <a:ext uri="{0D108BD9-81ED-4DB2-BD59-A6C34878D82A}">
                    <a16:rowId xmlns:a16="http://schemas.microsoft.com/office/drawing/2014/main" val="2551394874"/>
                  </a:ext>
                </a:extLst>
              </a:tr>
              <a:tr h="276836">
                <a:tc>
                  <a:txBody>
                    <a:bodyPr/>
                    <a:lstStyle/>
                    <a:p>
                      <a:pPr algn="ctr"/>
                      <a:r>
                        <a:rPr lang="en-US" sz="1600" b="1" dirty="0"/>
                        <a:t>5GS mobile identity (i.e. 5G-GUTI)</a:t>
                      </a:r>
                    </a:p>
                  </a:txBody>
                  <a:tcPr/>
                </a:tc>
                <a:extLst>
                  <a:ext uri="{0D108BD9-81ED-4DB2-BD59-A6C34878D82A}">
                    <a16:rowId xmlns:a16="http://schemas.microsoft.com/office/drawing/2014/main" val="1955347011"/>
                  </a:ext>
                </a:extLst>
              </a:tr>
              <a:tr h="276836">
                <a:tc>
                  <a:txBody>
                    <a:bodyPr/>
                    <a:lstStyle/>
                    <a:p>
                      <a:pPr algn="ctr"/>
                      <a:r>
                        <a:rPr lang="en-US" sz="1600" b="1" dirty="0"/>
                        <a:t>UE security capability </a:t>
                      </a:r>
                    </a:p>
                  </a:txBody>
                  <a:tcPr/>
                </a:tc>
                <a:extLst>
                  <a:ext uri="{0D108BD9-81ED-4DB2-BD59-A6C34878D82A}">
                    <a16:rowId xmlns:a16="http://schemas.microsoft.com/office/drawing/2014/main" val="3075104005"/>
                  </a:ext>
                </a:extLst>
              </a:tr>
              <a:tr h="276836">
                <a:tc>
                  <a:txBody>
                    <a:bodyPr/>
                    <a:lstStyle/>
                    <a:p>
                      <a:pPr algn="ctr"/>
                      <a:r>
                        <a:rPr lang="en-US" sz="1600" b="1" dirty="0"/>
                        <a:t>Requested NSSAI</a:t>
                      </a:r>
                    </a:p>
                  </a:txBody>
                  <a:tcPr/>
                </a:tc>
                <a:extLst>
                  <a:ext uri="{0D108BD9-81ED-4DB2-BD59-A6C34878D82A}">
                    <a16:rowId xmlns:a16="http://schemas.microsoft.com/office/drawing/2014/main" val="52325670"/>
                  </a:ext>
                </a:extLst>
              </a:tr>
              <a:tr h="276836">
                <a:tc>
                  <a:txBody>
                    <a:bodyPr/>
                    <a:lstStyle/>
                    <a:p>
                      <a:pPr algn="ctr"/>
                      <a:r>
                        <a:rPr lang="en-US" sz="1600" b="1" dirty="0"/>
                        <a:t>EPS NAS message container</a:t>
                      </a:r>
                    </a:p>
                  </a:txBody>
                  <a:tcPr/>
                </a:tc>
                <a:extLst>
                  <a:ext uri="{0D108BD9-81ED-4DB2-BD59-A6C34878D82A}">
                    <a16:rowId xmlns:a16="http://schemas.microsoft.com/office/drawing/2014/main" val="1305777953"/>
                  </a:ext>
                </a:extLst>
              </a:tr>
              <a:tr h="276836">
                <a:tc>
                  <a:txBody>
                    <a:bodyPr/>
                    <a:lstStyle/>
                    <a:p>
                      <a:pPr algn="ctr"/>
                      <a:r>
                        <a:rPr lang="en-US" sz="1600" b="1" dirty="0"/>
                        <a:t>UE status</a:t>
                      </a:r>
                    </a:p>
                  </a:txBody>
                  <a:tcPr/>
                </a:tc>
                <a:extLst>
                  <a:ext uri="{0D108BD9-81ED-4DB2-BD59-A6C34878D82A}">
                    <a16:rowId xmlns:a16="http://schemas.microsoft.com/office/drawing/2014/main" val="3672528581"/>
                  </a:ext>
                </a:extLst>
              </a:tr>
              <a:tr h="276836">
                <a:tc>
                  <a:txBody>
                    <a:bodyPr/>
                    <a:lstStyle/>
                    <a:p>
                      <a:pPr algn="ctr"/>
                      <a:r>
                        <a:rPr lang="en-US" sz="1600" b="1" dirty="0"/>
                        <a:t>Additional GUTI (i.e. 5G-GUTI)</a:t>
                      </a:r>
                    </a:p>
                  </a:txBody>
                  <a:tcPr/>
                </a:tc>
                <a:extLst>
                  <a:ext uri="{0D108BD9-81ED-4DB2-BD59-A6C34878D82A}">
                    <a16:rowId xmlns:a16="http://schemas.microsoft.com/office/drawing/2014/main" val="455247750"/>
                  </a:ext>
                </a:extLst>
              </a:tr>
            </a:tbl>
          </a:graphicData>
        </a:graphic>
      </p:graphicFrame>
      <p:graphicFrame>
        <p:nvGraphicFramePr>
          <p:cNvPr id="10" name="Table 9">
            <a:extLst>
              <a:ext uri="{FF2B5EF4-FFF2-40B4-BE49-F238E27FC236}">
                <a16:creationId xmlns:a16="http://schemas.microsoft.com/office/drawing/2014/main" id="{71D04246-5B17-43B9-B855-6CD506229F46}"/>
              </a:ext>
            </a:extLst>
          </p:cNvPr>
          <p:cNvGraphicFramePr>
            <a:graphicFrameLocks noGrp="1"/>
          </p:cNvGraphicFramePr>
          <p:nvPr>
            <p:extLst>
              <p:ext uri="{D42A27DB-BD31-4B8C-83A1-F6EECF244321}">
                <p14:modId xmlns:p14="http://schemas.microsoft.com/office/powerpoint/2010/main" val="1568258891"/>
              </p:ext>
            </p:extLst>
          </p:nvPr>
        </p:nvGraphicFramePr>
        <p:xfrm>
          <a:off x="7163369" y="1794839"/>
          <a:ext cx="3338818" cy="2804160"/>
        </p:xfrm>
        <a:graphic>
          <a:graphicData uri="http://schemas.openxmlformats.org/drawingml/2006/table">
            <a:tbl>
              <a:tblPr firstRow="1" bandRow="1">
                <a:tableStyleId>{9DCAF9ED-07DC-4A11-8D7F-57B35C25682E}</a:tableStyleId>
              </a:tblPr>
              <a:tblGrid>
                <a:gridCol w="3338818">
                  <a:extLst>
                    <a:ext uri="{9D8B030D-6E8A-4147-A177-3AD203B41FA5}">
                      <a16:colId xmlns:a16="http://schemas.microsoft.com/office/drawing/2014/main" val="4205705213"/>
                    </a:ext>
                  </a:extLst>
                </a:gridCol>
              </a:tblGrid>
              <a:tr h="452586">
                <a:tc>
                  <a:txBody>
                    <a:bodyPr/>
                    <a:lstStyle/>
                    <a:p>
                      <a:pPr algn="ctr"/>
                      <a:r>
                        <a:rPr lang="en-US" sz="2400" b="1" dirty="0"/>
                        <a:t>SERVICE REQUEST</a:t>
                      </a:r>
                    </a:p>
                  </a:txBody>
                  <a:tcPr/>
                </a:tc>
                <a:extLst>
                  <a:ext uri="{0D108BD9-81ED-4DB2-BD59-A6C34878D82A}">
                    <a16:rowId xmlns:a16="http://schemas.microsoft.com/office/drawing/2014/main" val="4093966950"/>
                  </a:ext>
                </a:extLst>
              </a:tr>
              <a:tr h="323599">
                <a:tc>
                  <a:txBody>
                    <a:bodyPr/>
                    <a:lstStyle/>
                    <a:p>
                      <a:pPr algn="ctr"/>
                      <a:r>
                        <a:rPr lang="en-US" sz="1600" b="1" dirty="0"/>
                        <a:t>Extended protocol discriminator</a:t>
                      </a:r>
                    </a:p>
                  </a:txBody>
                  <a:tcPr/>
                </a:tc>
                <a:extLst>
                  <a:ext uri="{0D108BD9-81ED-4DB2-BD59-A6C34878D82A}">
                    <a16:rowId xmlns:a16="http://schemas.microsoft.com/office/drawing/2014/main" val="1752310797"/>
                  </a:ext>
                </a:extLst>
              </a:tr>
              <a:tr h="276836">
                <a:tc>
                  <a:txBody>
                    <a:bodyPr/>
                    <a:lstStyle/>
                    <a:p>
                      <a:pPr algn="ctr"/>
                      <a:r>
                        <a:rPr lang="en-US" sz="1600" b="1" dirty="0"/>
                        <a:t>Security header type</a:t>
                      </a:r>
                    </a:p>
                  </a:txBody>
                  <a:tcPr/>
                </a:tc>
                <a:extLst>
                  <a:ext uri="{0D108BD9-81ED-4DB2-BD59-A6C34878D82A}">
                    <a16:rowId xmlns:a16="http://schemas.microsoft.com/office/drawing/2014/main" val="2801845948"/>
                  </a:ext>
                </a:extLst>
              </a:tr>
              <a:tr h="276836">
                <a:tc>
                  <a:txBody>
                    <a:bodyPr/>
                    <a:lstStyle/>
                    <a:p>
                      <a:pPr algn="ctr"/>
                      <a:r>
                        <a:rPr lang="en-US" sz="1600" b="1" dirty="0"/>
                        <a:t>Spare half octet</a:t>
                      </a:r>
                    </a:p>
                  </a:txBody>
                  <a:tcPr/>
                </a:tc>
                <a:extLst>
                  <a:ext uri="{0D108BD9-81ED-4DB2-BD59-A6C34878D82A}">
                    <a16:rowId xmlns:a16="http://schemas.microsoft.com/office/drawing/2014/main" val="3950154545"/>
                  </a:ext>
                </a:extLst>
              </a:tr>
              <a:tr h="276836">
                <a:tc>
                  <a:txBody>
                    <a:bodyPr/>
                    <a:lstStyle/>
                    <a:p>
                      <a:pPr algn="ctr"/>
                      <a:r>
                        <a:rPr lang="en-US" sz="1600" b="1" dirty="0"/>
                        <a:t>Service request message identity</a:t>
                      </a:r>
                    </a:p>
                  </a:txBody>
                  <a:tcPr/>
                </a:tc>
                <a:extLst>
                  <a:ext uri="{0D108BD9-81ED-4DB2-BD59-A6C34878D82A}">
                    <a16:rowId xmlns:a16="http://schemas.microsoft.com/office/drawing/2014/main" val="3710861777"/>
                  </a:ext>
                </a:extLst>
              </a:tr>
              <a:tr h="2768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err="1"/>
                        <a:t>ngKSI</a:t>
                      </a:r>
                      <a:endParaRPr lang="en-US" sz="1600" b="1" dirty="0"/>
                    </a:p>
                  </a:txBody>
                  <a:tcPr/>
                </a:tc>
                <a:extLst>
                  <a:ext uri="{0D108BD9-81ED-4DB2-BD59-A6C34878D82A}">
                    <a16:rowId xmlns:a16="http://schemas.microsoft.com/office/drawing/2014/main" val="4237196120"/>
                  </a:ext>
                </a:extLst>
              </a:tr>
              <a:tr h="276836">
                <a:tc>
                  <a:txBody>
                    <a:bodyPr/>
                    <a:lstStyle/>
                    <a:p>
                      <a:pPr algn="ctr"/>
                      <a:r>
                        <a:rPr lang="en-US" sz="1600" b="1" dirty="0"/>
                        <a:t>Service type</a:t>
                      </a:r>
                    </a:p>
                  </a:txBody>
                  <a:tcPr/>
                </a:tc>
                <a:extLst>
                  <a:ext uri="{0D108BD9-81ED-4DB2-BD59-A6C34878D82A}">
                    <a16:rowId xmlns:a16="http://schemas.microsoft.com/office/drawing/2014/main" val="2551394874"/>
                  </a:ext>
                </a:extLst>
              </a:tr>
              <a:tr h="276836">
                <a:tc>
                  <a:txBody>
                    <a:bodyPr/>
                    <a:lstStyle/>
                    <a:p>
                      <a:pPr algn="ctr"/>
                      <a:r>
                        <a:rPr lang="en-US" sz="1600" b="1" dirty="0"/>
                        <a:t>5G-S-TMSI</a:t>
                      </a:r>
                    </a:p>
                  </a:txBody>
                  <a:tcPr/>
                </a:tc>
                <a:extLst>
                  <a:ext uri="{0D108BD9-81ED-4DB2-BD59-A6C34878D82A}">
                    <a16:rowId xmlns:a16="http://schemas.microsoft.com/office/drawing/2014/main" val="1955347011"/>
                  </a:ext>
                </a:extLst>
              </a:tr>
            </a:tbl>
          </a:graphicData>
        </a:graphic>
      </p:graphicFrame>
    </p:spTree>
    <p:extLst>
      <p:ext uri="{BB962C8B-B14F-4D97-AF65-F5344CB8AC3E}">
        <p14:creationId xmlns:p14="http://schemas.microsoft.com/office/powerpoint/2010/main" val="2497030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4BA12-4826-4EDF-A99E-2CEC20AC0998}"/>
              </a:ext>
            </a:extLst>
          </p:cNvPr>
          <p:cNvSpPr>
            <a:spLocks noGrp="1"/>
          </p:cNvSpPr>
          <p:nvPr>
            <p:ph type="title"/>
          </p:nvPr>
        </p:nvSpPr>
        <p:spPr>
          <a:xfrm>
            <a:off x="446314" y="139959"/>
            <a:ext cx="10515600" cy="738966"/>
          </a:xfrm>
        </p:spPr>
        <p:txBody>
          <a:bodyPr>
            <a:normAutofit fontScale="90000"/>
          </a:bodyPr>
          <a:lstStyle/>
          <a:p>
            <a:r>
              <a:rPr lang="en-US" dirty="0"/>
              <a:t>Case 1: Registration with no valid security context </a:t>
            </a:r>
          </a:p>
        </p:txBody>
      </p:sp>
      <p:sp>
        <p:nvSpPr>
          <p:cNvPr id="4" name="Rectangle 3">
            <a:extLst>
              <a:ext uri="{FF2B5EF4-FFF2-40B4-BE49-F238E27FC236}">
                <a16:creationId xmlns:a16="http://schemas.microsoft.com/office/drawing/2014/main" id="{7DF2BCDA-097F-4215-A15A-F0124F0B2BC8}"/>
              </a:ext>
            </a:extLst>
          </p:cNvPr>
          <p:cNvSpPr/>
          <p:nvPr/>
        </p:nvSpPr>
        <p:spPr>
          <a:xfrm>
            <a:off x="2696550" y="989041"/>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657E568-405D-4831-A908-7F2E6DFFFF08}"/>
              </a:ext>
            </a:extLst>
          </p:cNvPr>
          <p:cNvSpPr txBox="1"/>
          <p:nvPr/>
        </p:nvSpPr>
        <p:spPr>
          <a:xfrm>
            <a:off x="2775859" y="1017034"/>
            <a:ext cx="867747" cy="461665"/>
          </a:xfrm>
          <a:prstGeom prst="rect">
            <a:avLst/>
          </a:prstGeom>
          <a:noFill/>
        </p:spPr>
        <p:txBody>
          <a:bodyPr wrap="square" rtlCol="0">
            <a:spAutoFit/>
          </a:bodyPr>
          <a:lstStyle/>
          <a:p>
            <a:pPr algn="ctr"/>
            <a:r>
              <a:rPr lang="en-US" sz="2400" b="1" dirty="0"/>
              <a:t>UE</a:t>
            </a:r>
          </a:p>
        </p:txBody>
      </p:sp>
      <p:sp>
        <p:nvSpPr>
          <p:cNvPr id="6" name="Rectangle 5">
            <a:extLst>
              <a:ext uri="{FF2B5EF4-FFF2-40B4-BE49-F238E27FC236}">
                <a16:creationId xmlns:a16="http://schemas.microsoft.com/office/drawing/2014/main" id="{E866A1E2-37EF-4D30-9945-9EA6EEBD9CB0}"/>
              </a:ext>
            </a:extLst>
          </p:cNvPr>
          <p:cNvSpPr/>
          <p:nvPr/>
        </p:nvSpPr>
        <p:spPr>
          <a:xfrm>
            <a:off x="8086535" y="989041"/>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81D1361-6C64-45F2-ABBD-CFB09EC2B103}"/>
              </a:ext>
            </a:extLst>
          </p:cNvPr>
          <p:cNvSpPr txBox="1"/>
          <p:nvPr/>
        </p:nvSpPr>
        <p:spPr>
          <a:xfrm>
            <a:off x="8165844" y="1017034"/>
            <a:ext cx="867747" cy="461665"/>
          </a:xfrm>
          <a:prstGeom prst="rect">
            <a:avLst/>
          </a:prstGeom>
          <a:noFill/>
        </p:spPr>
        <p:txBody>
          <a:bodyPr wrap="square" rtlCol="0">
            <a:spAutoFit/>
          </a:bodyPr>
          <a:lstStyle/>
          <a:p>
            <a:pPr algn="ctr"/>
            <a:r>
              <a:rPr lang="en-US" sz="2400" b="1" dirty="0"/>
              <a:t>AMF</a:t>
            </a:r>
          </a:p>
        </p:txBody>
      </p:sp>
      <p:cxnSp>
        <p:nvCxnSpPr>
          <p:cNvPr id="9" name="Straight Connector 8">
            <a:extLst>
              <a:ext uri="{FF2B5EF4-FFF2-40B4-BE49-F238E27FC236}">
                <a16:creationId xmlns:a16="http://schemas.microsoft.com/office/drawing/2014/main" id="{C59DD4D2-74F5-4145-A3F0-D85E4C6A1998}"/>
              </a:ext>
            </a:extLst>
          </p:cNvPr>
          <p:cNvCxnSpPr>
            <a:cxnSpLocks/>
          </p:cNvCxnSpPr>
          <p:nvPr/>
        </p:nvCxnSpPr>
        <p:spPr>
          <a:xfrm>
            <a:off x="3209733" y="1497361"/>
            <a:ext cx="0" cy="3042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8CFE5B7-2A42-4677-9454-9C4BFA236B08}"/>
              </a:ext>
            </a:extLst>
          </p:cNvPr>
          <p:cNvCxnSpPr>
            <a:cxnSpLocks/>
          </p:cNvCxnSpPr>
          <p:nvPr/>
        </p:nvCxnSpPr>
        <p:spPr>
          <a:xfrm flipH="1">
            <a:off x="8607493" y="1497361"/>
            <a:ext cx="7776" cy="3042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14B776-F9E3-4301-A0B9-5A4634A5BD02}"/>
              </a:ext>
            </a:extLst>
          </p:cNvPr>
          <p:cNvCxnSpPr/>
          <p:nvPr/>
        </p:nvCxnSpPr>
        <p:spPr>
          <a:xfrm>
            <a:off x="3209733" y="1894111"/>
            <a:ext cx="5405535" cy="0"/>
          </a:xfrm>
          <a:prstGeom prst="straightConnector1">
            <a:avLst/>
          </a:prstGeom>
          <a:ln w="190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6B17962-2BF9-4CC2-8D6C-DC35F4AB2E3C}"/>
              </a:ext>
            </a:extLst>
          </p:cNvPr>
          <p:cNvSpPr txBox="1"/>
          <p:nvPr/>
        </p:nvSpPr>
        <p:spPr>
          <a:xfrm>
            <a:off x="3953078" y="1567538"/>
            <a:ext cx="3918844" cy="369332"/>
          </a:xfrm>
          <a:prstGeom prst="rect">
            <a:avLst/>
          </a:prstGeom>
          <a:noFill/>
        </p:spPr>
        <p:txBody>
          <a:bodyPr wrap="square" rtlCol="0">
            <a:spAutoFit/>
          </a:bodyPr>
          <a:lstStyle/>
          <a:p>
            <a:r>
              <a:rPr lang="en-US" dirty="0"/>
              <a:t>Registration Request (cleartext IEs only)</a:t>
            </a:r>
          </a:p>
        </p:txBody>
      </p:sp>
      <p:cxnSp>
        <p:nvCxnSpPr>
          <p:cNvPr id="14" name="Straight Arrow Connector 13">
            <a:extLst>
              <a:ext uri="{FF2B5EF4-FFF2-40B4-BE49-F238E27FC236}">
                <a16:creationId xmlns:a16="http://schemas.microsoft.com/office/drawing/2014/main" id="{DF5CC1FD-A39C-455B-9EEF-36F4A4B2C822}"/>
              </a:ext>
            </a:extLst>
          </p:cNvPr>
          <p:cNvCxnSpPr/>
          <p:nvPr/>
        </p:nvCxnSpPr>
        <p:spPr>
          <a:xfrm>
            <a:off x="3219064" y="2475719"/>
            <a:ext cx="5405535" cy="0"/>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2FB8A9C-7B69-43EE-AA2A-637ABCAC7D20}"/>
              </a:ext>
            </a:extLst>
          </p:cNvPr>
          <p:cNvSpPr txBox="1"/>
          <p:nvPr/>
        </p:nvSpPr>
        <p:spPr>
          <a:xfrm>
            <a:off x="4432058" y="2144091"/>
            <a:ext cx="3918844" cy="369332"/>
          </a:xfrm>
          <a:prstGeom prst="rect">
            <a:avLst/>
          </a:prstGeom>
          <a:noFill/>
        </p:spPr>
        <p:txBody>
          <a:bodyPr wrap="square" rtlCol="0">
            <a:spAutoFit/>
          </a:bodyPr>
          <a:lstStyle/>
          <a:p>
            <a:r>
              <a:rPr lang="en-US" dirty="0"/>
              <a:t>Authentication procedure</a:t>
            </a:r>
          </a:p>
        </p:txBody>
      </p:sp>
      <p:cxnSp>
        <p:nvCxnSpPr>
          <p:cNvPr id="16" name="Straight Arrow Connector 15">
            <a:extLst>
              <a:ext uri="{FF2B5EF4-FFF2-40B4-BE49-F238E27FC236}">
                <a16:creationId xmlns:a16="http://schemas.microsoft.com/office/drawing/2014/main" id="{54DDC9F4-52AF-4E91-94D0-D301BD7DFA2E}"/>
              </a:ext>
            </a:extLst>
          </p:cNvPr>
          <p:cNvCxnSpPr/>
          <p:nvPr/>
        </p:nvCxnSpPr>
        <p:spPr>
          <a:xfrm>
            <a:off x="3219064" y="3054217"/>
            <a:ext cx="5405535" cy="0"/>
          </a:xfrm>
          <a:prstGeom prst="straightConnector1">
            <a:avLst/>
          </a:prstGeom>
          <a:ln w="19050">
            <a:headEnd type="arrow"/>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A6EBABC-C104-49D0-B66F-22156DD0FE5C}"/>
              </a:ext>
            </a:extLst>
          </p:cNvPr>
          <p:cNvSpPr txBox="1"/>
          <p:nvPr/>
        </p:nvSpPr>
        <p:spPr>
          <a:xfrm>
            <a:off x="4164580" y="2720644"/>
            <a:ext cx="3918844" cy="369332"/>
          </a:xfrm>
          <a:prstGeom prst="rect">
            <a:avLst/>
          </a:prstGeom>
          <a:noFill/>
        </p:spPr>
        <p:txBody>
          <a:bodyPr wrap="square" rtlCol="0">
            <a:spAutoFit/>
          </a:bodyPr>
          <a:lstStyle/>
          <a:p>
            <a:r>
              <a:rPr lang="en-US" dirty="0"/>
              <a:t>Security Mode Command (</a:t>
            </a:r>
            <a:r>
              <a:rPr lang="en-US" dirty="0" err="1"/>
              <a:t>HASH_amf</a:t>
            </a:r>
            <a:r>
              <a:rPr lang="en-US" dirty="0"/>
              <a:t>)</a:t>
            </a:r>
          </a:p>
        </p:txBody>
      </p:sp>
      <p:cxnSp>
        <p:nvCxnSpPr>
          <p:cNvPr id="18" name="Straight Arrow Connector 17">
            <a:extLst>
              <a:ext uri="{FF2B5EF4-FFF2-40B4-BE49-F238E27FC236}">
                <a16:creationId xmlns:a16="http://schemas.microsoft.com/office/drawing/2014/main" id="{48C7CEBC-BA5C-4904-B13C-42CB2323FA53}"/>
              </a:ext>
            </a:extLst>
          </p:cNvPr>
          <p:cNvCxnSpPr/>
          <p:nvPr/>
        </p:nvCxnSpPr>
        <p:spPr>
          <a:xfrm>
            <a:off x="3219064" y="3651376"/>
            <a:ext cx="5405535" cy="0"/>
          </a:xfrm>
          <a:prstGeom prst="straightConnector1">
            <a:avLst/>
          </a:prstGeom>
          <a:ln w="19050">
            <a:headEnd type="none"/>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02B7DC1-5D43-4A59-B304-E8172157BC09}"/>
              </a:ext>
            </a:extLst>
          </p:cNvPr>
          <p:cNvSpPr txBox="1"/>
          <p:nvPr/>
        </p:nvSpPr>
        <p:spPr>
          <a:xfrm>
            <a:off x="3374573" y="3337630"/>
            <a:ext cx="5405535" cy="369332"/>
          </a:xfrm>
          <a:prstGeom prst="rect">
            <a:avLst/>
          </a:prstGeom>
          <a:noFill/>
        </p:spPr>
        <p:txBody>
          <a:bodyPr wrap="square" rtlCol="0">
            <a:spAutoFit/>
          </a:bodyPr>
          <a:lstStyle/>
          <a:p>
            <a:r>
              <a:rPr lang="en-US" dirty="0"/>
              <a:t>Security Mode Complete (NAS message container IE)</a:t>
            </a:r>
          </a:p>
        </p:txBody>
      </p:sp>
      <p:cxnSp>
        <p:nvCxnSpPr>
          <p:cNvPr id="20" name="Straight Arrow Connector 19">
            <a:extLst>
              <a:ext uri="{FF2B5EF4-FFF2-40B4-BE49-F238E27FC236}">
                <a16:creationId xmlns:a16="http://schemas.microsoft.com/office/drawing/2014/main" id="{299C7034-6CDA-417A-8992-9ECBB0925CBF}"/>
              </a:ext>
            </a:extLst>
          </p:cNvPr>
          <p:cNvCxnSpPr/>
          <p:nvPr/>
        </p:nvCxnSpPr>
        <p:spPr>
          <a:xfrm>
            <a:off x="3209733" y="4288968"/>
            <a:ext cx="5405535" cy="0"/>
          </a:xfrm>
          <a:prstGeom prst="straightConnector1">
            <a:avLst/>
          </a:prstGeom>
          <a:ln w="19050">
            <a:headEnd type="arrow"/>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26FDFD7-6C41-4F77-A288-BD2FB559BD95}"/>
              </a:ext>
            </a:extLst>
          </p:cNvPr>
          <p:cNvSpPr txBox="1"/>
          <p:nvPr/>
        </p:nvSpPr>
        <p:spPr>
          <a:xfrm>
            <a:off x="4867476" y="3992916"/>
            <a:ext cx="2606342" cy="369332"/>
          </a:xfrm>
          <a:prstGeom prst="rect">
            <a:avLst/>
          </a:prstGeom>
          <a:noFill/>
        </p:spPr>
        <p:txBody>
          <a:bodyPr wrap="square" rtlCol="0">
            <a:spAutoFit/>
          </a:bodyPr>
          <a:lstStyle/>
          <a:p>
            <a:r>
              <a:rPr lang="en-US" dirty="0"/>
              <a:t>Registration Accept</a:t>
            </a:r>
          </a:p>
        </p:txBody>
      </p:sp>
      <p:sp>
        <p:nvSpPr>
          <p:cNvPr id="28" name="Content Placeholder 2">
            <a:extLst>
              <a:ext uri="{FF2B5EF4-FFF2-40B4-BE49-F238E27FC236}">
                <a16:creationId xmlns:a16="http://schemas.microsoft.com/office/drawing/2014/main" id="{3838DA14-8340-4071-8384-638E888C17F0}"/>
              </a:ext>
            </a:extLst>
          </p:cNvPr>
          <p:cNvSpPr>
            <a:spLocks noGrp="1"/>
          </p:cNvSpPr>
          <p:nvPr>
            <p:ph idx="1"/>
          </p:nvPr>
        </p:nvSpPr>
        <p:spPr>
          <a:xfrm>
            <a:off x="446314" y="5000729"/>
            <a:ext cx="10515600" cy="1547121"/>
          </a:xfrm>
        </p:spPr>
        <p:txBody>
          <a:bodyPr>
            <a:normAutofit fontScale="92500" lnSpcReduction="20000"/>
          </a:bodyPr>
          <a:lstStyle/>
          <a:p>
            <a:r>
              <a:rPr lang="en-US" sz="2400" dirty="0"/>
              <a:t>NAS message container IE: contains a complete Registration Request message </a:t>
            </a:r>
            <a:endParaRPr lang="en-US" sz="2400" b="1" dirty="0">
              <a:solidFill>
                <a:srgbClr val="FF0000"/>
              </a:solidFill>
            </a:endParaRPr>
          </a:p>
          <a:p>
            <a:r>
              <a:rPr lang="en-US" sz="2400" dirty="0"/>
              <a:t>Security Mode Complete is a ciphered message (i.e. no extra security handling needed for the NAS container IE)</a:t>
            </a:r>
          </a:p>
          <a:p>
            <a:r>
              <a:rPr lang="en-US" sz="2400" dirty="0">
                <a:solidFill>
                  <a:srgbClr val="FF0000"/>
                </a:solidFill>
              </a:rPr>
              <a:t>Question: do we really need the </a:t>
            </a:r>
            <a:r>
              <a:rPr lang="en-US" sz="2400" dirty="0" err="1">
                <a:solidFill>
                  <a:srgbClr val="FF0000"/>
                </a:solidFill>
              </a:rPr>
              <a:t>HASH_amf</a:t>
            </a:r>
            <a:r>
              <a:rPr lang="en-US" sz="2400" dirty="0">
                <a:solidFill>
                  <a:srgbClr val="FF0000"/>
                </a:solidFill>
              </a:rPr>
              <a:t>? </a:t>
            </a:r>
            <a:r>
              <a:rPr lang="en-US" sz="2400" dirty="0"/>
              <a:t>The UE can always send the full initial NAS message again when it sends the Security Mode Complete</a:t>
            </a:r>
          </a:p>
        </p:txBody>
      </p:sp>
    </p:spTree>
    <p:extLst>
      <p:ext uri="{BB962C8B-B14F-4D97-AF65-F5344CB8AC3E}">
        <p14:creationId xmlns:p14="http://schemas.microsoft.com/office/powerpoint/2010/main" val="2047483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4BA12-4826-4EDF-A99E-2CEC20AC0998}"/>
              </a:ext>
            </a:extLst>
          </p:cNvPr>
          <p:cNvSpPr>
            <a:spLocks noGrp="1"/>
          </p:cNvSpPr>
          <p:nvPr>
            <p:ph type="title"/>
          </p:nvPr>
        </p:nvSpPr>
        <p:spPr>
          <a:xfrm>
            <a:off x="446314" y="139959"/>
            <a:ext cx="10515600" cy="738966"/>
          </a:xfrm>
        </p:spPr>
        <p:txBody>
          <a:bodyPr>
            <a:normAutofit fontScale="90000"/>
          </a:bodyPr>
          <a:lstStyle/>
          <a:p>
            <a:r>
              <a:rPr lang="en-US" dirty="0"/>
              <a:t>Case 2a: Registration with a valid security context </a:t>
            </a:r>
          </a:p>
        </p:txBody>
      </p:sp>
      <p:sp>
        <p:nvSpPr>
          <p:cNvPr id="4" name="Rectangle 3">
            <a:extLst>
              <a:ext uri="{FF2B5EF4-FFF2-40B4-BE49-F238E27FC236}">
                <a16:creationId xmlns:a16="http://schemas.microsoft.com/office/drawing/2014/main" id="{7DF2BCDA-097F-4215-A15A-F0124F0B2BC8}"/>
              </a:ext>
            </a:extLst>
          </p:cNvPr>
          <p:cNvSpPr/>
          <p:nvPr/>
        </p:nvSpPr>
        <p:spPr>
          <a:xfrm>
            <a:off x="2696550" y="1847461"/>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657E568-405D-4831-A908-7F2E6DFFFF08}"/>
              </a:ext>
            </a:extLst>
          </p:cNvPr>
          <p:cNvSpPr txBox="1"/>
          <p:nvPr/>
        </p:nvSpPr>
        <p:spPr>
          <a:xfrm>
            <a:off x="2775859" y="1875454"/>
            <a:ext cx="867747" cy="461665"/>
          </a:xfrm>
          <a:prstGeom prst="rect">
            <a:avLst/>
          </a:prstGeom>
          <a:noFill/>
        </p:spPr>
        <p:txBody>
          <a:bodyPr wrap="square" rtlCol="0">
            <a:spAutoFit/>
          </a:bodyPr>
          <a:lstStyle/>
          <a:p>
            <a:pPr algn="ctr"/>
            <a:r>
              <a:rPr lang="en-US" sz="2400" b="1" dirty="0"/>
              <a:t>UE</a:t>
            </a:r>
          </a:p>
        </p:txBody>
      </p:sp>
      <p:sp>
        <p:nvSpPr>
          <p:cNvPr id="6" name="Rectangle 5">
            <a:extLst>
              <a:ext uri="{FF2B5EF4-FFF2-40B4-BE49-F238E27FC236}">
                <a16:creationId xmlns:a16="http://schemas.microsoft.com/office/drawing/2014/main" id="{E866A1E2-37EF-4D30-9945-9EA6EEBD9CB0}"/>
              </a:ext>
            </a:extLst>
          </p:cNvPr>
          <p:cNvSpPr/>
          <p:nvPr/>
        </p:nvSpPr>
        <p:spPr>
          <a:xfrm>
            <a:off x="8086535" y="1847461"/>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81D1361-6C64-45F2-ABBD-CFB09EC2B103}"/>
              </a:ext>
            </a:extLst>
          </p:cNvPr>
          <p:cNvSpPr txBox="1"/>
          <p:nvPr/>
        </p:nvSpPr>
        <p:spPr>
          <a:xfrm>
            <a:off x="8165844" y="1875454"/>
            <a:ext cx="867747" cy="461665"/>
          </a:xfrm>
          <a:prstGeom prst="rect">
            <a:avLst/>
          </a:prstGeom>
          <a:noFill/>
        </p:spPr>
        <p:txBody>
          <a:bodyPr wrap="square" rtlCol="0">
            <a:spAutoFit/>
          </a:bodyPr>
          <a:lstStyle/>
          <a:p>
            <a:pPr algn="ctr"/>
            <a:r>
              <a:rPr lang="en-US" sz="2400" b="1" dirty="0"/>
              <a:t>AMF</a:t>
            </a:r>
          </a:p>
        </p:txBody>
      </p:sp>
      <p:cxnSp>
        <p:nvCxnSpPr>
          <p:cNvPr id="9" name="Straight Connector 8">
            <a:extLst>
              <a:ext uri="{FF2B5EF4-FFF2-40B4-BE49-F238E27FC236}">
                <a16:creationId xmlns:a16="http://schemas.microsoft.com/office/drawing/2014/main" id="{C59DD4D2-74F5-4145-A3F0-D85E4C6A1998}"/>
              </a:ext>
            </a:extLst>
          </p:cNvPr>
          <p:cNvCxnSpPr>
            <a:cxnSpLocks/>
          </p:cNvCxnSpPr>
          <p:nvPr/>
        </p:nvCxnSpPr>
        <p:spPr>
          <a:xfrm>
            <a:off x="3209733" y="2355781"/>
            <a:ext cx="0" cy="25266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8CFE5B7-2A42-4677-9454-9C4BFA236B08}"/>
              </a:ext>
            </a:extLst>
          </p:cNvPr>
          <p:cNvCxnSpPr>
            <a:cxnSpLocks/>
          </p:cNvCxnSpPr>
          <p:nvPr/>
        </p:nvCxnSpPr>
        <p:spPr>
          <a:xfrm flipH="1">
            <a:off x="8599717" y="2355781"/>
            <a:ext cx="15552" cy="25266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14B776-F9E3-4301-A0B9-5A4634A5BD02}"/>
              </a:ext>
            </a:extLst>
          </p:cNvPr>
          <p:cNvCxnSpPr/>
          <p:nvPr/>
        </p:nvCxnSpPr>
        <p:spPr>
          <a:xfrm>
            <a:off x="3209733" y="3004458"/>
            <a:ext cx="5405535" cy="0"/>
          </a:xfrm>
          <a:prstGeom prst="straightConnector1">
            <a:avLst/>
          </a:prstGeom>
          <a:ln w="190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6B17962-2BF9-4CC2-8D6C-DC35F4AB2E3C}"/>
              </a:ext>
            </a:extLst>
          </p:cNvPr>
          <p:cNvSpPr txBox="1"/>
          <p:nvPr/>
        </p:nvSpPr>
        <p:spPr>
          <a:xfrm>
            <a:off x="2720504" y="2643614"/>
            <a:ext cx="6064273" cy="369332"/>
          </a:xfrm>
          <a:prstGeom prst="rect">
            <a:avLst/>
          </a:prstGeom>
          <a:noFill/>
        </p:spPr>
        <p:txBody>
          <a:bodyPr wrap="square" rtlCol="0">
            <a:spAutoFit/>
          </a:bodyPr>
          <a:lstStyle/>
          <a:p>
            <a:r>
              <a:rPr lang="en-US" dirty="0"/>
              <a:t>Registration Request (cleartext IEs + NAS message container IE)</a:t>
            </a:r>
          </a:p>
        </p:txBody>
      </p:sp>
      <p:cxnSp>
        <p:nvCxnSpPr>
          <p:cNvPr id="20" name="Straight Arrow Connector 19">
            <a:extLst>
              <a:ext uri="{FF2B5EF4-FFF2-40B4-BE49-F238E27FC236}">
                <a16:creationId xmlns:a16="http://schemas.microsoft.com/office/drawing/2014/main" id="{299C7034-6CDA-417A-8992-9ECBB0925CBF}"/>
              </a:ext>
            </a:extLst>
          </p:cNvPr>
          <p:cNvCxnSpPr/>
          <p:nvPr/>
        </p:nvCxnSpPr>
        <p:spPr>
          <a:xfrm>
            <a:off x="3209733" y="4559558"/>
            <a:ext cx="5405535" cy="0"/>
          </a:xfrm>
          <a:prstGeom prst="straightConnector1">
            <a:avLst/>
          </a:prstGeom>
          <a:ln w="19050">
            <a:headEnd type="arrow"/>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26FDFD7-6C41-4F77-A288-BD2FB559BD95}"/>
              </a:ext>
            </a:extLst>
          </p:cNvPr>
          <p:cNvSpPr txBox="1"/>
          <p:nvPr/>
        </p:nvSpPr>
        <p:spPr>
          <a:xfrm>
            <a:off x="4867476" y="4263506"/>
            <a:ext cx="2606342" cy="369332"/>
          </a:xfrm>
          <a:prstGeom prst="rect">
            <a:avLst/>
          </a:prstGeom>
          <a:noFill/>
        </p:spPr>
        <p:txBody>
          <a:bodyPr wrap="square" rtlCol="0">
            <a:spAutoFit/>
          </a:bodyPr>
          <a:lstStyle/>
          <a:p>
            <a:r>
              <a:rPr lang="en-US" dirty="0"/>
              <a:t>Registration Accept</a:t>
            </a:r>
          </a:p>
        </p:txBody>
      </p:sp>
      <p:sp>
        <p:nvSpPr>
          <p:cNvPr id="28" name="Content Placeholder 2">
            <a:extLst>
              <a:ext uri="{FF2B5EF4-FFF2-40B4-BE49-F238E27FC236}">
                <a16:creationId xmlns:a16="http://schemas.microsoft.com/office/drawing/2014/main" id="{3838DA14-8340-4071-8384-638E888C17F0}"/>
              </a:ext>
            </a:extLst>
          </p:cNvPr>
          <p:cNvSpPr>
            <a:spLocks noGrp="1"/>
          </p:cNvSpPr>
          <p:nvPr>
            <p:ph idx="1"/>
          </p:nvPr>
        </p:nvSpPr>
        <p:spPr>
          <a:xfrm>
            <a:off x="497253" y="5615160"/>
            <a:ext cx="10903381" cy="779574"/>
          </a:xfrm>
        </p:spPr>
        <p:txBody>
          <a:bodyPr>
            <a:normAutofit/>
          </a:bodyPr>
          <a:lstStyle/>
          <a:p>
            <a:r>
              <a:rPr lang="en-US" sz="2400" dirty="0"/>
              <a:t>NAS message container IE: contains a complete Registration Request message (with all types of IEs i.e. cleartext and non-cleartext).</a:t>
            </a:r>
            <a:r>
              <a:rPr lang="en-US" sz="2400" b="1" dirty="0">
                <a:solidFill>
                  <a:srgbClr val="FF0000"/>
                </a:solidFill>
              </a:rPr>
              <a:t> The value part of this IE is ciphered.</a:t>
            </a:r>
            <a:endParaRPr lang="en-US" sz="2400" dirty="0"/>
          </a:p>
        </p:txBody>
      </p:sp>
      <p:sp>
        <p:nvSpPr>
          <p:cNvPr id="3" name="Rectangle: Rounded Corners 2">
            <a:extLst>
              <a:ext uri="{FF2B5EF4-FFF2-40B4-BE49-F238E27FC236}">
                <a16:creationId xmlns:a16="http://schemas.microsoft.com/office/drawing/2014/main" id="{53C53656-B604-485F-9232-C2B84BE1879A}"/>
              </a:ext>
            </a:extLst>
          </p:cNvPr>
          <p:cNvSpPr/>
          <p:nvPr/>
        </p:nvSpPr>
        <p:spPr>
          <a:xfrm>
            <a:off x="7016628" y="3144842"/>
            <a:ext cx="3452314" cy="11767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DC5A0B2A-01F8-4847-8712-D397AFB69F31}"/>
              </a:ext>
            </a:extLst>
          </p:cNvPr>
          <p:cNvSpPr txBox="1"/>
          <p:nvPr/>
        </p:nvSpPr>
        <p:spPr>
          <a:xfrm>
            <a:off x="6988635" y="3278645"/>
            <a:ext cx="3592284" cy="923330"/>
          </a:xfrm>
          <a:prstGeom prst="rect">
            <a:avLst/>
          </a:prstGeom>
          <a:noFill/>
        </p:spPr>
        <p:txBody>
          <a:bodyPr wrap="square" rtlCol="0">
            <a:spAutoFit/>
          </a:bodyPr>
          <a:lstStyle/>
          <a:p>
            <a:r>
              <a:rPr lang="en-US" dirty="0"/>
              <a:t>Decipher the NAS message container IE &amp; process the complete </a:t>
            </a:r>
            <a:r>
              <a:rPr lang="en-US" b="1" dirty="0"/>
              <a:t>Registration Request</a:t>
            </a:r>
            <a:r>
              <a:rPr lang="en-US" dirty="0"/>
              <a:t> message</a:t>
            </a:r>
          </a:p>
        </p:txBody>
      </p:sp>
      <p:sp>
        <p:nvSpPr>
          <p:cNvPr id="23" name="Content Placeholder 2">
            <a:extLst>
              <a:ext uri="{FF2B5EF4-FFF2-40B4-BE49-F238E27FC236}">
                <a16:creationId xmlns:a16="http://schemas.microsoft.com/office/drawing/2014/main" id="{AC42B05D-4A9D-45DE-8D6B-97EEAC95CDE3}"/>
              </a:ext>
            </a:extLst>
          </p:cNvPr>
          <p:cNvSpPr txBox="1">
            <a:spLocks/>
          </p:cNvSpPr>
          <p:nvPr/>
        </p:nvSpPr>
        <p:spPr>
          <a:xfrm>
            <a:off x="514738" y="930846"/>
            <a:ext cx="5046307" cy="571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F0000"/>
                </a:solidFill>
              </a:rPr>
              <a:t>UE has non-cleartext IEs to send</a:t>
            </a:r>
            <a:endParaRPr lang="en-US" sz="2400" b="1" dirty="0">
              <a:solidFill>
                <a:srgbClr val="FF0000"/>
              </a:solidFill>
            </a:endParaRPr>
          </a:p>
        </p:txBody>
      </p:sp>
    </p:spTree>
    <p:extLst>
      <p:ext uri="{BB962C8B-B14F-4D97-AF65-F5344CB8AC3E}">
        <p14:creationId xmlns:p14="http://schemas.microsoft.com/office/powerpoint/2010/main" val="2852598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4BA12-4826-4EDF-A99E-2CEC20AC0998}"/>
              </a:ext>
            </a:extLst>
          </p:cNvPr>
          <p:cNvSpPr>
            <a:spLocks noGrp="1"/>
          </p:cNvSpPr>
          <p:nvPr>
            <p:ph type="title"/>
          </p:nvPr>
        </p:nvSpPr>
        <p:spPr>
          <a:xfrm>
            <a:off x="446314" y="139959"/>
            <a:ext cx="10515600" cy="738966"/>
          </a:xfrm>
        </p:spPr>
        <p:txBody>
          <a:bodyPr>
            <a:normAutofit/>
          </a:bodyPr>
          <a:lstStyle/>
          <a:p>
            <a:r>
              <a:rPr lang="en-US" dirty="0"/>
              <a:t>Case 2b: Service Request Procedure</a:t>
            </a:r>
          </a:p>
        </p:txBody>
      </p:sp>
      <p:sp>
        <p:nvSpPr>
          <p:cNvPr id="4" name="Rectangle 3">
            <a:extLst>
              <a:ext uri="{FF2B5EF4-FFF2-40B4-BE49-F238E27FC236}">
                <a16:creationId xmlns:a16="http://schemas.microsoft.com/office/drawing/2014/main" id="{7DF2BCDA-097F-4215-A15A-F0124F0B2BC8}"/>
              </a:ext>
            </a:extLst>
          </p:cNvPr>
          <p:cNvSpPr/>
          <p:nvPr/>
        </p:nvSpPr>
        <p:spPr>
          <a:xfrm>
            <a:off x="2696550" y="1931436"/>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657E568-405D-4831-A908-7F2E6DFFFF08}"/>
              </a:ext>
            </a:extLst>
          </p:cNvPr>
          <p:cNvSpPr txBox="1"/>
          <p:nvPr/>
        </p:nvSpPr>
        <p:spPr>
          <a:xfrm>
            <a:off x="2775859" y="1959429"/>
            <a:ext cx="867747" cy="461665"/>
          </a:xfrm>
          <a:prstGeom prst="rect">
            <a:avLst/>
          </a:prstGeom>
          <a:noFill/>
        </p:spPr>
        <p:txBody>
          <a:bodyPr wrap="square" rtlCol="0">
            <a:spAutoFit/>
          </a:bodyPr>
          <a:lstStyle/>
          <a:p>
            <a:pPr algn="ctr"/>
            <a:r>
              <a:rPr lang="en-US" sz="2400" b="1" dirty="0"/>
              <a:t>UE</a:t>
            </a:r>
          </a:p>
        </p:txBody>
      </p:sp>
      <p:sp>
        <p:nvSpPr>
          <p:cNvPr id="6" name="Rectangle 5">
            <a:extLst>
              <a:ext uri="{FF2B5EF4-FFF2-40B4-BE49-F238E27FC236}">
                <a16:creationId xmlns:a16="http://schemas.microsoft.com/office/drawing/2014/main" id="{E866A1E2-37EF-4D30-9945-9EA6EEBD9CB0}"/>
              </a:ext>
            </a:extLst>
          </p:cNvPr>
          <p:cNvSpPr/>
          <p:nvPr/>
        </p:nvSpPr>
        <p:spPr>
          <a:xfrm>
            <a:off x="8086535" y="1931436"/>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81D1361-6C64-45F2-ABBD-CFB09EC2B103}"/>
              </a:ext>
            </a:extLst>
          </p:cNvPr>
          <p:cNvSpPr txBox="1"/>
          <p:nvPr/>
        </p:nvSpPr>
        <p:spPr>
          <a:xfrm>
            <a:off x="8165844" y="1959429"/>
            <a:ext cx="867747" cy="461665"/>
          </a:xfrm>
          <a:prstGeom prst="rect">
            <a:avLst/>
          </a:prstGeom>
          <a:noFill/>
        </p:spPr>
        <p:txBody>
          <a:bodyPr wrap="square" rtlCol="0">
            <a:spAutoFit/>
          </a:bodyPr>
          <a:lstStyle/>
          <a:p>
            <a:pPr algn="ctr"/>
            <a:r>
              <a:rPr lang="en-US" sz="2400" b="1" dirty="0"/>
              <a:t>AMF</a:t>
            </a:r>
          </a:p>
        </p:txBody>
      </p:sp>
      <p:cxnSp>
        <p:nvCxnSpPr>
          <p:cNvPr id="9" name="Straight Connector 8">
            <a:extLst>
              <a:ext uri="{FF2B5EF4-FFF2-40B4-BE49-F238E27FC236}">
                <a16:creationId xmlns:a16="http://schemas.microsoft.com/office/drawing/2014/main" id="{C59DD4D2-74F5-4145-A3F0-D85E4C6A1998}"/>
              </a:ext>
            </a:extLst>
          </p:cNvPr>
          <p:cNvCxnSpPr>
            <a:cxnSpLocks/>
          </p:cNvCxnSpPr>
          <p:nvPr/>
        </p:nvCxnSpPr>
        <p:spPr>
          <a:xfrm>
            <a:off x="3209733" y="2439756"/>
            <a:ext cx="0" cy="3042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8CFE5B7-2A42-4677-9454-9C4BFA236B08}"/>
              </a:ext>
            </a:extLst>
          </p:cNvPr>
          <p:cNvCxnSpPr>
            <a:cxnSpLocks/>
          </p:cNvCxnSpPr>
          <p:nvPr/>
        </p:nvCxnSpPr>
        <p:spPr>
          <a:xfrm flipH="1">
            <a:off x="8607493" y="2439756"/>
            <a:ext cx="7776" cy="3042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14B776-F9E3-4301-A0B9-5A4634A5BD02}"/>
              </a:ext>
            </a:extLst>
          </p:cNvPr>
          <p:cNvCxnSpPr/>
          <p:nvPr/>
        </p:nvCxnSpPr>
        <p:spPr>
          <a:xfrm>
            <a:off x="3209733" y="3088433"/>
            <a:ext cx="5405535" cy="0"/>
          </a:xfrm>
          <a:prstGeom prst="straightConnector1">
            <a:avLst/>
          </a:prstGeom>
          <a:ln w="190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6B17962-2BF9-4CC2-8D6C-DC35F4AB2E3C}"/>
              </a:ext>
            </a:extLst>
          </p:cNvPr>
          <p:cNvSpPr txBox="1"/>
          <p:nvPr/>
        </p:nvSpPr>
        <p:spPr>
          <a:xfrm>
            <a:off x="3209732" y="2712145"/>
            <a:ext cx="5674555" cy="369332"/>
          </a:xfrm>
          <a:prstGeom prst="rect">
            <a:avLst/>
          </a:prstGeom>
          <a:noFill/>
        </p:spPr>
        <p:txBody>
          <a:bodyPr wrap="square" rtlCol="0">
            <a:spAutoFit/>
          </a:bodyPr>
          <a:lstStyle/>
          <a:p>
            <a:r>
              <a:rPr lang="en-US" dirty="0"/>
              <a:t>Service Request (cleartext IEs + NAS message container IE)</a:t>
            </a:r>
          </a:p>
        </p:txBody>
      </p:sp>
      <p:cxnSp>
        <p:nvCxnSpPr>
          <p:cNvPr id="20" name="Straight Arrow Connector 19">
            <a:extLst>
              <a:ext uri="{FF2B5EF4-FFF2-40B4-BE49-F238E27FC236}">
                <a16:creationId xmlns:a16="http://schemas.microsoft.com/office/drawing/2014/main" id="{299C7034-6CDA-417A-8992-9ECBB0925CBF}"/>
              </a:ext>
            </a:extLst>
          </p:cNvPr>
          <p:cNvCxnSpPr/>
          <p:nvPr/>
        </p:nvCxnSpPr>
        <p:spPr>
          <a:xfrm>
            <a:off x="3209733" y="4643533"/>
            <a:ext cx="5405535" cy="0"/>
          </a:xfrm>
          <a:prstGeom prst="straightConnector1">
            <a:avLst/>
          </a:prstGeom>
          <a:ln w="19050">
            <a:headEnd type="arrow"/>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26FDFD7-6C41-4F77-A288-BD2FB559BD95}"/>
              </a:ext>
            </a:extLst>
          </p:cNvPr>
          <p:cNvSpPr txBox="1"/>
          <p:nvPr/>
        </p:nvSpPr>
        <p:spPr>
          <a:xfrm>
            <a:off x="4867476" y="4347481"/>
            <a:ext cx="2606342" cy="369332"/>
          </a:xfrm>
          <a:prstGeom prst="rect">
            <a:avLst/>
          </a:prstGeom>
          <a:noFill/>
        </p:spPr>
        <p:txBody>
          <a:bodyPr wrap="square" rtlCol="0">
            <a:spAutoFit/>
          </a:bodyPr>
          <a:lstStyle/>
          <a:p>
            <a:r>
              <a:rPr lang="en-US" dirty="0"/>
              <a:t>Service Accept</a:t>
            </a:r>
          </a:p>
        </p:txBody>
      </p:sp>
      <p:sp>
        <p:nvSpPr>
          <p:cNvPr id="28" name="Content Placeholder 2">
            <a:extLst>
              <a:ext uri="{FF2B5EF4-FFF2-40B4-BE49-F238E27FC236}">
                <a16:creationId xmlns:a16="http://schemas.microsoft.com/office/drawing/2014/main" id="{3838DA14-8340-4071-8384-638E888C17F0}"/>
              </a:ext>
            </a:extLst>
          </p:cNvPr>
          <p:cNvSpPr>
            <a:spLocks noGrp="1"/>
          </p:cNvSpPr>
          <p:nvPr>
            <p:ph idx="1"/>
          </p:nvPr>
        </p:nvSpPr>
        <p:spPr>
          <a:xfrm>
            <a:off x="464200" y="5789964"/>
            <a:ext cx="11412893" cy="1001613"/>
          </a:xfrm>
        </p:spPr>
        <p:txBody>
          <a:bodyPr>
            <a:normAutofit/>
          </a:bodyPr>
          <a:lstStyle/>
          <a:p>
            <a:r>
              <a:rPr lang="en-US" sz="2400" dirty="0"/>
              <a:t>NAS message container IE: contains a complete Service Request message (with all types of IEs i.e. cleartext and non-cleartext). </a:t>
            </a:r>
            <a:r>
              <a:rPr lang="en-US" sz="2400" b="1" dirty="0">
                <a:solidFill>
                  <a:srgbClr val="FF0000"/>
                </a:solidFill>
              </a:rPr>
              <a:t>The value part of this IE is ciphered.</a:t>
            </a:r>
            <a:endParaRPr lang="en-US" sz="2400" dirty="0"/>
          </a:p>
        </p:txBody>
      </p:sp>
      <p:sp>
        <p:nvSpPr>
          <p:cNvPr id="16" name="Content Placeholder 2">
            <a:extLst>
              <a:ext uri="{FF2B5EF4-FFF2-40B4-BE49-F238E27FC236}">
                <a16:creationId xmlns:a16="http://schemas.microsoft.com/office/drawing/2014/main" id="{AB3A0635-3A24-4878-A7A5-EB82D763480A}"/>
              </a:ext>
            </a:extLst>
          </p:cNvPr>
          <p:cNvSpPr txBox="1">
            <a:spLocks/>
          </p:cNvSpPr>
          <p:nvPr/>
        </p:nvSpPr>
        <p:spPr>
          <a:xfrm>
            <a:off x="464200" y="976840"/>
            <a:ext cx="5046307" cy="571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F0000"/>
                </a:solidFill>
              </a:rPr>
              <a:t>UE has non-cleartext IEs to send</a:t>
            </a:r>
            <a:endParaRPr lang="en-US" sz="2400" b="1" dirty="0">
              <a:solidFill>
                <a:srgbClr val="FF0000"/>
              </a:solidFill>
            </a:endParaRPr>
          </a:p>
        </p:txBody>
      </p:sp>
      <p:sp>
        <p:nvSpPr>
          <p:cNvPr id="17" name="Rectangle: Rounded Corners 16">
            <a:extLst>
              <a:ext uri="{FF2B5EF4-FFF2-40B4-BE49-F238E27FC236}">
                <a16:creationId xmlns:a16="http://schemas.microsoft.com/office/drawing/2014/main" id="{930BBE22-3D27-4B9F-B5F5-8BC69BB6D811}"/>
              </a:ext>
            </a:extLst>
          </p:cNvPr>
          <p:cNvSpPr/>
          <p:nvPr/>
        </p:nvSpPr>
        <p:spPr>
          <a:xfrm>
            <a:off x="7016628" y="3275474"/>
            <a:ext cx="3452314" cy="11767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F780DBA-61BD-4EB5-A89C-1F80D0540C3B}"/>
              </a:ext>
            </a:extLst>
          </p:cNvPr>
          <p:cNvSpPr txBox="1"/>
          <p:nvPr/>
        </p:nvSpPr>
        <p:spPr>
          <a:xfrm>
            <a:off x="6988635" y="3409277"/>
            <a:ext cx="3480303" cy="923330"/>
          </a:xfrm>
          <a:prstGeom prst="rect">
            <a:avLst/>
          </a:prstGeom>
          <a:noFill/>
        </p:spPr>
        <p:txBody>
          <a:bodyPr wrap="square" rtlCol="0">
            <a:spAutoFit/>
          </a:bodyPr>
          <a:lstStyle/>
          <a:p>
            <a:r>
              <a:rPr lang="en-US" dirty="0"/>
              <a:t>Decipher the NAS message container IE &amp; process the complete </a:t>
            </a:r>
            <a:r>
              <a:rPr lang="en-US" b="1" dirty="0"/>
              <a:t>Service Request</a:t>
            </a:r>
            <a:r>
              <a:rPr lang="en-US" dirty="0"/>
              <a:t> message</a:t>
            </a:r>
          </a:p>
        </p:txBody>
      </p:sp>
    </p:spTree>
    <p:extLst>
      <p:ext uri="{BB962C8B-B14F-4D97-AF65-F5344CB8AC3E}">
        <p14:creationId xmlns:p14="http://schemas.microsoft.com/office/powerpoint/2010/main" val="2243099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4BA12-4826-4EDF-A99E-2CEC20AC0998}"/>
              </a:ext>
            </a:extLst>
          </p:cNvPr>
          <p:cNvSpPr>
            <a:spLocks noGrp="1"/>
          </p:cNvSpPr>
          <p:nvPr>
            <p:ph type="title"/>
          </p:nvPr>
        </p:nvSpPr>
        <p:spPr>
          <a:xfrm>
            <a:off x="446314" y="139959"/>
            <a:ext cx="10515600" cy="738966"/>
          </a:xfrm>
        </p:spPr>
        <p:txBody>
          <a:bodyPr>
            <a:normAutofit/>
          </a:bodyPr>
          <a:lstStyle/>
          <a:p>
            <a:r>
              <a:rPr lang="en-US" dirty="0"/>
              <a:t>Case 2c: Service Request Procedure</a:t>
            </a:r>
          </a:p>
        </p:txBody>
      </p:sp>
      <p:sp>
        <p:nvSpPr>
          <p:cNvPr id="4" name="Rectangle 3">
            <a:extLst>
              <a:ext uri="{FF2B5EF4-FFF2-40B4-BE49-F238E27FC236}">
                <a16:creationId xmlns:a16="http://schemas.microsoft.com/office/drawing/2014/main" id="{7DF2BCDA-097F-4215-A15A-F0124F0B2BC8}"/>
              </a:ext>
            </a:extLst>
          </p:cNvPr>
          <p:cNvSpPr/>
          <p:nvPr/>
        </p:nvSpPr>
        <p:spPr>
          <a:xfrm>
            <a:off x="2696550" y="1931436"/>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657E568-405D-4831-A908-7F2E6DFFFF08}"/>
              </a:ext>
            </a:extLst>
          </p:cNvPr>
          <p:cNvSpPr txBox="1"/>
          <p:nvPr/>
        </p:nvSpPr>
        <p:spPr>
          <a:xfrm>
            <a:off x="2775859" y="1959429"/>
            <a:ext cx="867747" cy="461665"/>
          </a:xfrm>
          <a:prstGeom prst="rect">
            <a:avLst/>
          </a:prstGeom>
          <a:noFill/>
        </p:spPr>
        <p:txBody>
          <a:bodyPr wrap="square" rtlCol="0">
            <a:spAutoFit/>
          </a:bodyPr>
          <a:lstStyle/>
          <a:p>
            <a:pPr algn="ctr"/>
            <a:r>
              <a:rPr lang="en-US" sz="2400" b="1" dirty="0"/>
              <a:t>UE</a:t>
            </a:r>
          </a:p>
        </p:txBody>
      </p:sp>
      <p:sp>
        <p:nvSpPr>
          <p:cNvPr id="6" name="Rectangle 5">
            <a:extLst>
              <a:ext uri="{FF2B5EF4-FFF2-40B4-BE49-F238E27FC236}">
                <a16:creationId xmlns:a16="http://schemas.microsoft.com/office/drawing/2014/main" id="{E866A1E2-37EF-4D30-9945-9EA6EEBD9CB0}"/>
              </a:ext>
            </a:extLst>
          </p:cNvPr>
          <p:cNvSpPr/>
          <p:nvPr/>
        </p:nvSpPr>
        <p:spPr>
          <a:xfrm>
            <a:off x="8086535" y="1931436"/>
            <a:ext cx="1045028" cy="51318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81D1361-6C64-45F2-ABBD-CFB09EC2B103}"/>
              </a:ext>
            </a:extLst>
          </p:cNvPr>
          <p:cNvSpPr txBox="1"/>
          <p:nvPr/>
        </p:nvSpPr>
        <p:spPr>
          <a:xfrm>
            <a:off x="8165844" y="1959429"/>
            <a:ext cx="867747" cy="461665"/>
          </a:xfrm>
          <a:prstGeom prst="rect">
            <a:avLst/>
          </a:prstGeom>
          <a:noFill/>
        </p:spPr>
        <p:txBody>
          <a:bodyPr wrap="square" rtlCol="0">
            <a:spAutoFit/>
          </a:bodyPr>
          <a:lstStyle/>
          <a:p>
            <a:pPr algn="ctr"/>
            <a:r>
              <a:rPr lang="en-US" sz="2400" b="1" dirty="0"/>
              <a:t>AMF</a:t>
            </a:r>
          </a:p>
        </p:txBody>
      </p:sp>
      <p:cxnSp>
        <p:nvCxnSpPr>
          <p:cNvPr id="9" name="Straight Connector 8">
            <a:extLst>
              <a:ext uri="{FF2B5EF4-FFF2-40B4-BE49-F238E27FC236}">
                <a16:creationId xmlns:a16="http://schemas.microsoft.com/office/drawing/2014/main" id="{C59DD4D2-74F5-4145-A3F0-D85E4C6A1998}"/>
              </a:ext>
            </a:extLst>
          </p:cNvPr>
          <p:cNvCxnSpPr>
            <a:cxnSpLocks/>
          </p:cNvCxnSpPr>
          <p:nvPr/>
        </p:nvCxnSpPr>
        <p:spPr>
          <a:xfrm>
            <a:off x="3209733" y="2439756"/>
            <a:ext cx="0" cy="16750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8CFE5B7-2A42-4677-9454-9C4BFA236B08}"/>
              </a:ext>
            </a:extLst>
          </p:cNvPr>
          <p:cNvCxnSpPr>
            <a:cxnSpLocks/>
          </p:cNvCxnSpPr>
          <p:nvPr/>
        </p:nvCxnSpPr>
        <p:spPr>
          <a:xfrm flipH="1">
            <a:off x="8607494" y="2439756"/>
            <a:ext cx="7775" cy="16750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14B776-F9E3-4301-A0B9-5A4634A5BD02}"/>
              </a:ext>
            </a:extLst>
          </p:cNvPr>
          <p:cNvCxnSpPr/>
          <p:nvPr/>
        </p:nvCxnSpPr>
        <p:spPr>
          <a:xfrm>
            <a:off x="3209733" y="3088433"/>
            <a:ext cx="5405535" cy="0"/>
          </a:xfrm>
          <a:prstGeom prst="straightConnector1">
            <a:avLst/>
          </a:prstGeom>
          <a:ln w="190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6B17962-2BF9-4CC2-8D6C-DC35F4AB2E3C}"/>
              </a:ext>
            </a:extLst>
          </p:cNvPr>
          <p:cNvSpPr txBox="1"/>
          <p:nvPr/>
        </p:nvSpPr>
        <p:spPr>
          <a:xfrm>
            <a:off x="3359033" y="2761860"/>
            <a:ext cx="5265564" cy="369332"/>
          </a:xfrm>
          <a:prstGeom prst="rect">
            <a:avLst/>
          </a:prstGeom>
          <a:noFill/>
        </p:spPr>
        <p:txBody>
          <a:bodyPr wrap="square" rtlCol="0">
            <a:spAutoFit/>
          </a:bodyPr>
          <a:lstStyle/>
          <a:p>
            <a:r>
              <a:rPr lang="en-US" dirty="0"/>
              <a:t>Service Request (cleartext IEs only)</a:t>
            </a:r>
          </a:p>
        </p:txBody>
      </p:sp>
      <p:cxnSp>
        <p:nvCxnSpPr>
          <p:cNvPr id="20" name="Straight Arrow Connector 19">
            <a:extLst>
              <a:ext uri="{FF2B5EF4-FFF2-40B4-BE49-F238E27FC236}">
                <a16:creationId xmlns:a16="http://schemas.microsoft.com/office/drawing/2014/main" id="{299C7034-6CDA-417A-8992-9ECBB0925CBF}"/>
              </a:ext>
            </a:extLst>
          </p:cNvPr>
          <p:cNvCxnSpPr/>
          <p:nvPr/>
        </p:nvCxnSpPr>
        <p:spPr>
          <a:xfrm>
            <a:off x="3209733" y="3719799"/>
            <a:ext cx="5405535" cy="0"/>
          </a:xfrm>
          <a:prstGeom prst="straightConnector1">
            <a:avLst/>
          </a:prstGeom>
          <a:ln w="19050">
            <a:headEnd type="arrow"/>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26FDFD7-6C41-4F77-A288-BD2FB559BD95}"/>
              </a:ext>
            </a:extLst>
          </p:cNvPr>
          <p:cNvSpPr txBox="1"/>
          <p:nvPr/>
        </p:nvSpPr>
        <p:spPr>
          <a:xfrm>
            <a:off x="4867476" y="3423747"/>
            <a:ext cx="2606342" cy="369332"/>
          </a:xfrm>
          <a:prstGeom prst="rect">
            <a:avLst/>
          </a:prstGeom>
          <a:noFill/>
        </p:spPr>
        <p:txBody>
          <a:bodyPr wrap="square" rtlCol="0">
            <a:spAutoFit/>
          </a:bodyPr>
          <a:lstStyle/>
          <a:p>
            <a:r>
              <a:rPr lang="en-US" dirty="0"/>
              <a:t>Service Accept</a:t>
            </a:r>
          </a:p>
        </p:txBody>
      </p:sp>
      <p:sp>
        <p:nvSpPr>
          <p:cNvPr id="28" name="Content Placeholder 2">
            <a:extLst>
              <a:ext uri="{FF2B5EF4-FFF2-40B4-BE49-F238E27FC236}">
                <a16:creationId xmlns:a16="http://schemas.microsoft.com/office/drawing/2014/main" id="{3838DA14-8340-4071-8384-638E888C17F0}"/>
              </a:ext>
            </a:extLst>
          </p:cNvPr>
          <p:cNvSpPr>
            <a:spLocks noGrp="1"/>
          </p:cNvSpPr>
          <p:nvPr>
            <p:ph idx="1"/>
          </p:nvPr>
        </p:nvSpPr>
        <p:spPr>
          <a:xfrm>
            <a:off x="464200" y="4890782"/>
            <a:ext cx="11412893" cy="1501619"/>
          </a:xfrm>
        </p:spPr>
        <p:txBody>
          <a:bodyPr>
            <a:normAutofit lnSpcReduction="10000"/>
          </a:bodyPr>
          <a:lstStyle/>
          <a:p>
            <a:r>
              <a:rPr lang="en-US" sz="2400" dirty="0"/>
              <a:t>Although the UE has a valid security context, if the </a:t>
            </a:r>
            <a:r>
              <a:rPr lang="en-US" sz="2400" dirty="0">
                <a:solidFill>
                  <a:srgbClr val="FF0000"/>
                </a:solidFill>
              </a:rPr>
              <a:t>UE does not need to send non-cleartext IEs</a:t>
            </a:r>
            <a:r>
              <a:rPr lang="en-US" sz="2400" dirty="0"/>
              <a:t>, the </a:t>
            </a:r>
            <a:r>
              <a:rPr lang="en-US" sz="2400" dirty="0">
                <a:solidFill>
                  <a:srgbClr val="FF0000"/>
                </a:solidFill>
              </a:rPr>
              <a:t>Service Request is sent without the NAS message container IE</a:t>
            </a:r>
          </a:p>
          <a:p>
            <a:r>
              <a:rPr lang="en-US" sz="2400" dirty="0"/>
              <a:t>So what does the UE indicate when sending a NAS message with no cleartext IEs vs a NAS message with protected IEs…?</a:t>
            </a:r>
          </a:p>
        </p:txBody>
      </p:sp>
      <p:sp>
        <p:nvSpPr>
          <p:cNvPr id="16" name="Content Placeholder 2">
            <a:extLst>
              <a:ext uri="{FF2B5EF4-FFF2-40B4-BE49-F238E27FC236}">
                <a16:creationId xmlns:a16="http://schemas.microsoft.com/office/drawing/2014/main" id="{AB3A0635-3A24-4878-A7A5-EB82D763480A}"/>
              </a:ext>
            </a:extLst>
          </p:cNvPr>
          <p:cNvSpPr txBox="1">
            <a:spLocks/>
          </p:cNvSpPr>
          <p:nvPr/>
        </p:nvSpPr>
        <p:spPr>
          <a:xfrm>
            <a:off x="464200" y="976840"/>
            <a:ext cx="5265564" cy="5712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FF0000"/>
                </a:solidFill>
              </a:rPr>
              <a:t>UE does </a:t>
            </a:r>
            <a:r>
              <a:rPr lang="en-US" sz="2400" b="1" u="sng" dirty="0">
                <a:solidFill>
                  <a:srgbClr val="FF0000"/>
                </a:solidFill>
              </a:rPr>
              <a:t>NOT</a:t>
            </a:r>
            <a:r>
              <a:rPr lang="en-US" sz="2400" dirty="0">
                <a:solidFill>
                  <a:srgbClr val="FF0000"/>
                </a:solidFill>
              </a:rPr>
              <a:t> need to send non-cleartext IEs</a:t>
            </a:r>
            <a:endParaRPr lang="en-US" sz="2400" b="1" dirty="0">
              <a:solidFill>
                <a:srgbClr val="FF0000"/>
              </a:solidFill>
            </a:endParaRPr>
          </a:p>
        </p:txBody>
      </p:sp>
    </p:spTree>
    <p:extLst>
      <p:ext uri="{BB962C8B-B14F-4D97-AF65-F5344CB8AC3E}">
        <p14:creationId xmlns:p14="http://schemas.microsoft.com/office/powerpoint/2010/main" val="1387390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85671-BBFD-4E73-B683-2DE1103113E6}"/>
              </a:ext>
            </a:extLst>
          </p:cNvPr>
          <p:cNvSpPr>
            <a:spLocks noGrp="1"/>
          </p:cNvSpPr>
          <p:nvPr>
            <p:ph type="title"/>
          </p:nvPr>
        </p:nvSpPr>
        <p:spPr>
          <a:xfrm>
            <a:off x="603309" y="160613"/>
            <a:ext cx="10515600" cy="708666"/>
          </a:xfrm>
        </p:spPr>
        <p:txBody>
          <a:bodyPr/>
          <a:lstStyle/>
          <a:p>
            <a:r>
              <a:rPr lang="en-US" dirty="0"/>
              <a:t>Security header type (1/2)</a:t>
            </a:r>
          </a:p>
        </p:txBody>
      </p:sp>
      <p:sp>
        <p:nvSpPr>
          <p:cNvPr id="3" name="Content Placeholder 2">
            <a:extLst>
              <a:ext uri="{FF2B5EF4-FFF2-40B4-BE49-F238E27FC236}">
                <a16:creationId xmlns:a16="http://schemas.microsoft.com/office/drawing/2014/main" id="{4D0B632B-17EE-4626-8839-7CDF838F5196}"/>
              </a:ext>
            </a:extLst>
          </p:cNvPr>
          <p:cNvSpPr>
            <a:spLocks noGrp="1"/>
          </p:cNvSpPr>
          <p:nvPr>
            <p:ph idx="1"/>
          </p:nvPr>
        </p:nvSpPr>
        <p:spPr>
          <a:xfrm>
            <a:off x="527808" y="1053838"/>
            <a:ext cx="10515600" cy="875630"/>
          </a:xfrm>
        </p:spPr>
        <p:txBody>
          <a:bodyPr>
            <a:normAutofit/>
          </a:bodyPr>
          <a:lstStyle/>
          <a:p>
            <a:r>
              <a:rPr lang="en-US" sz="2400" dirty="0"/>
              <a:t>The security header type of every NAS message takes one of the following current values (Table 9.3.1, 24.501)</a:t>
            </a:r>
          </a:p>
        </p:txBody>
      </p:sp>
      <p:graphicFrame>
        <p:nvGraphicFramePr>
          <p:cNvPr id="4" name="Table 3">
            <a:extLst>
              <a:ext uri="{FF2B5EF4-FFF2-40B4-BE49-F238E27FC236}">
                <a16:creationId xmlns:a16="http://schemas.microsoft.com/office/drawing/2014/main" id="{1D09431C-96EA-43BF-AABB-F30EEB16C399}"/>
              </a:ext>
            </a:extLst>
          </p:cNvPr>
          <p:cNvGraphicFramePr>
            <a:graphicFrameLocks noGrp="1"/>
          </p:cNvGraphicFramePr>
          <p:nvPr>
            <p:extLst>
              <p:ext uri="{D42A27DB-BD31-4B8C-83A1-F6EECF244321}">
                <p14:modId xmlns:p14="http://schemas.microsoft.com/office/powerpoint/2010/main" val="899264008"/>
              </p:ext>
            </p:extLst>
          </p:nvPr>
        </p:nvGraphicFramePr>
        <p:xfrm>
          <a:off x="1148592" y="1929468"/>
          <a:ext cx="7399089" cy="4359809"/>
        </p:xfrm>
        <a:graphic>
          <a:graphicData uri="http://schemas.openxmlformats.org/drawingml/2006/table">
            <a:tbl>
              <a:tblPr>
                <a:tableStyleId>{5C22544A-7EE6-4342-B048-85BDC9FD1C3A}</a:tableStyleId>
              </a:tblPr>
              <a:tblGrid>
                <a:gridCol w="296506">
                  <a:extLst>
                    <a:ext uri="{9D8B030D-6E8A-4147-A177-3AD203B41FA5}">
                      <a16:colId xmlns:a16="http://schemas.microsoft.com/office/drawing/2014/main" val="1494001032"/>
                    </a:ext>
                  </a:extLst>
                </a:gridCol>
                <a:gridCol w="296506">
                  <a:extLst>
                    <a:ext uri="{9D8B030D-6E8A-4147-A177-3AD203B41FA5}">
                      <a16:colId xmlns:a16="http://schemas.microsoft.com/office/drawing/2014/main" val="2144307286"/>
                    </a:ext>
                  </a:extLst>
                </a:gridCol>
                <a:gridCol w="295462">
                  <a:extLst>
                    <a:ext uri="{9D8B030D-6E8A-4147-A177-3AD203B41FA5}">
                      <a16:colId xmlns:a16="http://schemas.microsoft.com/office/drawing/2014/main" val="3412300863"/>
                    </a:ext>
                  </a:extLst>
                </a:gridCol>
                <a:gridCol w="295462">
                  <a:extLst>
                    <a:ext uri="{9D8B030D-6E8A-4147-A177-3AD203B41FA5}">
                      <a16:colId xmlns:a16="http://schemas.microsoft.com/office/drawing/2014/main" val="1063468928"/>
                    </a:ext>
                  </a:extLst>
                </a:gridCol>
                <a:gridCol w="6215153">
                  <a:extLst>
                    <a:ext uri="{9D8B030D-6E8A-4147-A177-3AD203B41FA5}">
                      <a16:colId xmlns:a16="http://schemas.microsoft.com/office/drawing/2014/main" val="3028469695"/>
                    </a:ext>
                  </a:extLst>
                </a:gridCol>
              </a:tblGrid>
              <a:tr h="231029">
                <a:tc gridSpan="5">
                  <a:txBody>
                    <a:bodyPr/>
                    <a:lstStyle/>
                    <a:p>
                      <a:pPr marL="0" marR="0">
                        <a:spcBef>
                          <a:spcPts val="0"/>
                        </a:spcBef>
                        <a:spcAft>
                          <a:spcPts val="0"/>
                        </a:spcAft>
                      </a:pPr>
                      <a:r>
                        <a:rPr lang="en-GB" sz="1600">
                          <a:effectLst/>
                        </a:rPr>
                        <a:t>Security header type (octet 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2794386"/>
                  </a:ext>
                </a:extLst>
              </a:tr>
              <a:tr h="284665">
                <a:tc gridSpan="5">
                  <a:txBody>
                    <a:bodyPr/>
                    <a:lstStyle/>
                    <a:p>
                      <a:pPr marL="0" marR="0">
                        <a:spcBef>
                          <a:spcPts val="0"/>
                        </a:spcBef>
                        <a:spcAft>
                          <a:spcPts val="0"/>
                        </a:spcAft>
                      </a:pPr>
                      <a:r>
                        <a:rPr lang="en-GB" sz="1600" dirty="0">
                          <a:effectLst/>
                        </a:rPr>
                        <a:t> Bits</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4387710"/>
                  </a:ext>
                </a:extLst>
              </a:tr>
              <a:tr h="231029">
                <a:tc>
                  <a:txBody>
                    <a:bodyPr/>
                    <a:lstStyle/>
                    <a:p>
                      <a:pPr marL="0" marR="0" algn="ctr">
                        <a:spcBef>
                          <a:spcPts val="0"/>
                        </a:spcBef>
                        <a:spcAft>
                          <a:spcPts val="0"/>
                        </a:spcAft>
                      </a:pPr>
                      <a:r>
                        <a:rPr lang="en-GB" sz="1600">
                          <a:effectLst/>
                        </a:rPr>
                        <a:t>4</a:t>
                      </a:r>
                      <a:endParaRPr lang="en-US" sz="160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3</a:t>
                      </a:r>
                      <a:endParaRPr lang="en-US" sz="160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2</a:t>
                      </a:r>
                      <a:endParaRPr lang="en-US" sz="160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854628731"/>
                  </a:ext>
                </a:extLst>
              </a:tr>
              <a:tr h="231029">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dirty="0">
                          <a:effectLst/>
                        </a:rPr>
                        <a:t>Plain 5GS NAS message, not security protected</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523390402"/>
                  </a:ext>
                </a:extLst>
              </a:tr>
              <a:tr h="231029">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838502398"/>
                  </a:ext>
                </a:extLst>
              </a:tr>
              <a:tr h="231029">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a:effectLst/>
                        </a:rPr>
                        <a:t>Security protected 5GS NAS message:</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465150271"/>
                  </a:ext>
                </a:extLst>
              </a:tr>
              <a:tr h="231029">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a:solidFill>
                            <a:srgbClr val="FF0000"/>
                          </a:solidFill>
                          <a:effectLst/>
                        </a:rPr>
                        <a:t>Integrity protected</a:t>
                      </a:r>
                      <a:endParaRPr lang="en-US" sz="160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577614589"/>
                  </a:ext>
                </a:extLst>
              </a:tr>
              <a:tr h="231029">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dirty="0">
                          <a:solidFill>
                            <a:srgbClr val="FF0000"/>
                          </a:solidFill>
                          <a:effectLst/>
                        </a:rPr>
                        <a:t>Integrity protected and ciphered</a:t>
                      </a:r>
                      <a:endParaRPr lang="en-US" sz="16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153641526"/>
                  </a:ext>
                </a:extLst>
              </a:tr>
              <a:tr h="231029">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a:effectLst/>
                        </a:rPr>
                        <a:t>Integrity protected with new 5G NAS security context (NOTE 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325958068"/>
                  </a:ext>
                </a:extLst>
              </a:tr>
              <a:tr h="462059">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1</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0</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dirty="0">
                          <a:effectLst/>
                        </a:rPr>
                        <a:t>Integrity protected and ciphered with new 5G NAS security context (NOTE 2)</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52111177"/>
                  </a:ext>
                </a:extLst>
              </a:tr>
              <a:tr h="231029">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600">
                          <a:effectLst/>
                        </a:rPr>
                        <a:t> </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600" dirty="0">
                          <a:effectLst/>
                        </a:rPr>
                        <a:t> </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416748023"/>
                  </a:ext>
                </a:extLst>
              </a:tr>
              <a:tr h="231029">
                <a:tc gridSpan="5">
                  <a:txBody>
                    <a:bodyPr/>
                    <a:lstStyle/>
                    <a:p>
                      <a:pPr marL="0" marR="0">
                        <a:spcBef>
                          <a:spcPts val="0"/>
                        </a:spcBef>
                        <a:spcAft>
                          <a:spcPts val="0"/>
                        </a:spcAft>
                      </a:pPr>
                      <a:r>
                        <a:rPr lang="en-GB" sz="1600">
                          <a:effectLst/>
                        </a:rPr>
                        <a:t>All other values are reserved.</a:t>
                      </a:r>
                      <a:endParaRPr lang="en-US" sz="16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7638569"/>
                  </a:ext>
                </a:extLst>
              </a:tr>
              <a:tr h="231029">
                <a:tc gridSpan="5">
                  <a:txBody>
                    <a:bodyPr/>
                    <a:lstStyle/>
                    <a:p>
                      <a:pPr marL="0" marR="0">
                        <a:spcBef>
                          <a:spcPts val="0"/>
                        </a:spcBef>
                        <a:spcAft>
                          <a:spcPts val="0"/>
                        </a:spcAft>
                      </a:pP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466828"/>
                  </a:ext>
                </a:extLst>
              </a:tr>
              <a:tr h="905224">
                <a:tc gridSpan="5">
                  <a:txBody>
                    <a:bodyPr/>
                    <a:lstStyle/>
                    <a:p>
                      <a:pPr marL="540385" marR="0" indent="-540385">
                        <a:spcBef>
                          <a:spcPts val="0"/>
                        </a:spcBef>
                        <a:spcAft>
                          <a:spcPts val="0"/>
                        </a:spcAft>
                      </a:pPr>
                      <a:r>
                        <a:rPr lang="en-US" sz="1600" dirty="0">
                          <a:effectLst/>
                        </a:rPr>
                        <a:t>NOTE 1:	This codepoint may be used only for a SECURITY MODE COMMAND message.</a:t>
                      </a:r>
                    </a:p>
                    <a:p>
                      <a:pPr marL="540385" marR="0" indent="-540385">
                        <a:spcBef>
                          <a:spcPts val="0"/>
                        </a:spcBef>
                        <a:spcAft>
                          <a:spcPts val="0"/>
                        </a:spcAft>
                      </a:pPr>
                      <a:r>
                        <a:rPr lang="en-US" sz="1600" dirty="0">
                          <a:effectLst/>
                        </a:rPr>
                        <a:t>NOTE 2:	This codepoint may be used only for a SECURITY MODE COMPLETE message.</a:t>
                      </a:r>
                      <a:endParaRPr lang="en-US" sz="16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8966156"/>
                  </a:ext>
                </a:extLst>
              </a:tr>
            </a:tbl>
          </a:graphicData>
        </a:graphic>
      </p:graphicFrame>
      <p:sp>
        <p:nvSpPr>
          <p:cNvPr id="6" name="Right Brace 5">
            <a:extLst>
              <a:ext uri="{FF2B5EF4-FFF2-40B4-BE49-F238E27FC236}">
                <a16:creationId xmlns:a16="http://schemas.microsoft.com/office/drawing/2014/main" id="{B0DCBF06-8039-4806-BBBB-851EB0E2E5E0}"/>
              </a:ext>
            </a:extLst>
          </p:cNvPr>
          <p:cNvSpPr/>
          <p:nvPr/>
        </p:nvSpPr>
        <p:spPr>
          <a:xfrm>
            <a:off x="8707773" y="3446641"/>
            <a:ext cx="159390" cy="444617"/>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740BBB0A-B79E-4BE3-B413-602AA56EC788}"/>
              </a:ext>
            </a:extLst>
          </p:cNvPr>
          <p:cNvSpPr txBox="1"/>
          <p:nvPr/>
        </p:nvSpPr>
        <p:spPr>
          <a:xfrm>
            <a:off x="9101353" y="3207284"/>
            <a:ext cx="2358008" cy="923330"/>
          </a:xfrm>
          <a:prstGeom prst="rect">
            <a:avLst/>
          </a:prstGeom>
          <a:noFill/>
        </p:spPr>
        <p:txBody>
          <a:bodyPr wrap="square" rtlCol="0">
            <a:spAutoFit/>
          </a:bodyPr>
          <a:lstStyle/>
          <a:p>
            <a:r>
              <a:rPr lang="en-US" dirty="0">
                <a:solidFill>
                  <a:srgbClr val="FF0000"/>
                </a:solidFill>
              </a:rPr>
              <a:t>These don’t apply to a partially ciphered NAS message</a:t>
            </a:r>
          </a:p>
        </p:txBody>
      </p:sp>
    </p:spTree>
    <p:extLst>
      <p:ext uri="{BB962C8B-B14F-4D97-AF65-F5344CB8AC3E}">
        <p14:creationId xmlns:p14="http://schemas.microsoft.com/office/powerpoint/2010/main" val="1233611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85671-BBFD-4E73-B683-2DE1103113E6}"/>
              </a:ext>
            </a:extLst>
          </p:cNvPr>
          <p:cNvSpPr>
            <a:spLocks noGrp="1"/>
          </p:cNvSpPr>
          <p:nvPr>
            <p:ph type="title"/>
          </p:nvPr>
        </p:nvSpPr>
        <p:spPr>
          <a:xfrm>
            <a:off x="603309" y="160613"/>
            <a:ext cx="10515600" cy="708666"/>
          </a:xfrm>
        </p:spPr>
        <p:txBody>
          <a:bodyPr/>
          <a:lstStyle/>
          <a:p>
            <a:r>
              <a:rPr lang="en-US" dirty="0"/>
              <a:t>Security header type (2/2)</a:t>
            </a:r>
          </a:p>
        </p:txBody>
      </p:sp>
      <p:sp>
        <p:nvSpPr>
          <p:cNvPr id="3" name="Content Placeholder 2">
            <a:extLst>
              <a:ext uri="{FF2B5EF4-FFF2-40B4-BE49-F238E27FC236}">
                <a16:creationId xmlns:a16="http://schemas.microsoft.com/office/drawing/2014/main" id="{4D0B632B-17EE-4626-8839-7CDF838F5196}"/>
              </a:ext>
            </a:extLst>
          </p:cNvPr>
          <p:cNvSpPr>
            <a:spLocks noGrp="1"/>
          </p:cNvSpPr>
          <p:nvPr>
            <p:ph idx="1"/>
          </p:nvPr>
        </p:nvSpPr>
        <p:spPr>
          <a:xfrm>
            <a:off x="603309" y="1297673"/>
            <a:ext cx="10515600" cy="4732775"/>
          </a:xfrm>
        </p:spPr>
        <p:txBody>
          <a:bodyPr>
            <a:normAutofit lnSpcReduction="10000"/>
          </a:bodyPr>
          <a:lstStyle/>
          <a:p>
            <a:r>
              <a:rPr lang="en-US" sz="2400" dirty="0"/>
              <a:t>If the security header type of a protected initial NAS message indicates:</a:t>
            </a:r>
          </a:p>
          <a:p>
            <a:pPr marL="914400" lvl="1" indent="-457200">
              <a:buFont typeface="+mj-lt"/>
              <a:buAutoNum type="arabicPeriod"/>
            </a:pPr>
            <a:r>
              <a:rPr lang="en-US" sz="2000" dirty="0"/>
              <a:t>Integrity protected</a:t>
            </a:r>
          </a:p>
          <a:p>
            <a:pPr lvl="2"/>
            <a:r>
              <a:rPr lang="en-US" sz="1800" dirty="0"/>
              <a:t>After the integrity check, an </a:t>
            </a:r>
            <a:r>
              <a:rPr lang="en-US" sz="1800" dirty="0">
                <a:solidFill>
                  <a:srgbClr val="FF0000"/>
                </a:solidFill>
              </a:rPr>
              <a:t>AMF may attempt to directly decode the ciphered NAS message container IE</a:t>
            </a:r>
          </a:p>
          <a:p>
            <a:pPr lvl="2"/>
            <a:r>
              <a:rPr lang="en-US" sz="1800" dirty="0"/>
              <a:t>The </a:t>
            </a:r>
            <a:r>
              <a:rPr lang="en-US" sz="1800" dirty="0">
                <a:solidFill>
                  <a:srgbClr val="FF0000"/>
                </a:solidFill>
              </a:rPr>
              <a:t>decoding of the IE will fail and the AMF discards the IE</a:t>
            </a:r>
            <a:r>
              <a:rPr lang="en-US" sz="1800" dirty="0"/>
              <a:t> as it is optional</a:t>
            </a:r>
          </a:p>
          <a:p>
            <a:pPr lvl="2"/>
            <a:endParaRPr lang="en-US" sz="1800" dirty="0"/>
          </a:p>
          <a:p>
            <a:pPr marL="914400" lvl="1" indent="-457200">
              <a:buFont typeface="+mj-lt"/>
              <a:buAutoNum type="arabicPeriod"/>
            </a:pPr>
            <a:r>
              <a:rPr lang="en-US" sz="2000" dirty="0"/>
              <a:t>Integrity protected and ciphered</a:t>
            </a:r>
          </a:p>
          <a:p>
            <a:pPr lvl="2"/>
            <a:r>
              <a:rPr lang="en-US" sz="1800" dirty="0"/>
              <a:t>After the integrity check, the </a:t>
            </a:r>
            <a:r>
              <a:rPr lang="en-US" sz="1800" dirty="0">
                <a:solidFill>
                  <a:srgbClr val="FF0000"/>
                </a:solidFill>
              </a:rPr>
              <a:t>AMF will attempt to decipher the entire NAS message (not just the NAS message container)</a:t>
            </a:r>
          </a:p>
          <a:p>
            <a:pPr lvl="2"/>
            <a:r>
              <a:rPr lang="en-US" sz="1800" dirty="0"/>
              <a:t>The </a:t>
            </a:r>
            <a:r>
              <a:rPr lang="en-US" sz="1800" dirty="0">
                <a:solidFill>
                  <a:srgbClr val="FF0000"/>
                </a:solidFill>
              </a:rPr>
              <a:t>output will be different and the decoding of the IE will fail</a:t>
            </a:r>
          </a:p>
          <a:p>
            <a:pPr lvl="1"/>
            <a:endParaRPr lang="en-US" sz="2000" dirty="0"/>
          </a:p>
          <a:p>
            <a:r>
              <a:rPr lang="en-US" sz="2400" dirty="0"/>
              <a:t>Therefore, it is suggested to use a new value for the security header type i.e. “integrity protected and partially ciphered”.</a:t>
            </a:r>
          </a:p>
          <a:p>
            <a:endParaRPr lang="en-US" sz="2400" dirty="0"/>
          </a:p>
          <a:p>
            <a:r>
              <a:rPr lang="en-US" sz="2400" dirty="0"/>
              <a:t>Finally, what do we want to call a protected initial NAS message…?</a:t>
            </a:r>
          </a:p>
        </p:txBody>
      </p:sp>
    </p:spTree>
    <p:extLst>
      <p:ext uri="{BB962C8B-B14F-4D97-AF65-F5344CB8AC3E}">
        <p14:creationId xmlns:p14="http://schemas.microsoft.com/office/powerpoint/2010/main" val="36510575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TotalTime>
  <Words>726</Words>
  <Application>Microsoft Office PowerPoint</Application>
  <PresentationFormat>Widescreen</PresentationFormat>
  <Paragraphs>139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SimSun</vt:lpstr>
      <vt:lpstr>Arial</vt:lpstr>
      <vt:lpstr>Calibri</vt:lpstr>
      <vt:lpstr>Calibri Light</vt:lpstr>
      <vt:lpstr>Times New Roman</vt:lpstr>
      <vt:lpstr>Office Theme</vt:lpstr>
      <vt:lpstr>Draft Session on Protection of Initial NAS Messages</vt:lpstr>
      <vt:lpstr>Agenda</vt:lpstr>
      <vt:lpstr>Cleartext IEs – Way forward</vt:lpstr>
      <vt:lpstr>Case 1: Registration with no valid security context </vt:lpstr>
      <vt:lpstr>Case 2a: Registration with a valid security context </vt:lpstr>
      <vt:lpstr>Case 2b: Service Request Procedure</vt:lpstr>
      <vt:lpstr>Case 2c: Service Request Procedure</vt:lpstr>
      <vt:lpstr>Security header type (1/2)</vt:lpstr>
      <vt:lpstr>Security header type (2/2)</vt:lpstr>
      <vt:lpstr>Next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Session on Protection of Initial NAS Messages</dc:title>
  <dc:creator>QC1a</dc:creator>
  <cp:lastModifiedBy>QC2</cp:lastModifiedBy>
  <cp:revision>48</cp:revision>
  <dcterms:created xsi:type="dcterms:W3CDTF">2018-10-15T20:13:59Z</dcterms:created>
  <dcterms:modified xsi:type="dcterms:W3CDTF">2018-10-17T05:32:11Z</dcterms:modified>
</cp:coreProperties>
</file>