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7" r:id="rId4"/>
    <p:sldId id="260" r:id="rId5"/>
    <p:sldId id="273" r:id="rId6"/>
    <p:sldId id="275" r:id="rId7"/>
    <p:sldId id="276" r:id="rId8"/>
    <p:sldId id="268" r:id="rId9"/>
    <p:sldId id="266" r:id="rId10"/>
    <p:sldId id="269" r:id="rId11"/>
    <p:sldId id="267"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633" autoAdjust="0"/>
    <p:restoredTop sz="94660"/>
  </p:normalViewPr>
  <p:slideViewPr>
    <p:cSldViewPr snapToGrid="0">
      <p:cViewPr varScale="1">
        <p:scale>
          <a:sx n="110" d="100"/>
          <a:sy n="110" d="100"/>
        </p:scale>
        <p:origin x="24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jbakker\Desktop\redundancy-v0%20(version%202).xlsb.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Extended ENL IE size (in octets)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Sheet2!$M$10</c:f>
              <c:strCache>
                <c:ptCount val="1"/>
                <c:pt idx="0">
                  <c:v>alt A: CSE URNs</c:v>
                </c:pt>
              </c:strCache>
            </c:strRef>
          </c:tx>
          <c:spPr>
            <a:ln w="28575" cap="rnd">
              <a:solidFill>
                <a:srgbClr val="00B050"/>
              </a:solidFill>
              <a:round/>
            </a:ln>
            <a:effectLst/>
          </c:spPr>
          <c:marker>
            <c:symbol val="circle"/>
            <c:size val="5"/>
            <c:spPr>
              <a:solidFill>
                <a:schemeClr val="accent1"/>
              </a:solidFill>
              <a:ln w="9525">
                <a:solidFill>
                  <a:srgbClr val="00B050"/>
                </a:solidFill>
              </a:ln>
              <a:effectLst/>
            </c:spPr>
          </c:marker>
          <c:cat>
            <c:strRef>
              <c:f>Sheet2!$N$9:$S$9</c:f>
              <c:strCache>
                <c:ptCount val="6"/>
                <c:pt idx="0">
                  <c:v>China**</c:v>
                </c:pt>
                <c:pt idx="1">
                  <c:v>Italy**</c:v>
                </c:pt>
                <c:pt idx="2">
                  <c:v>Austria</c:v>
                </c:pt>
                <c:pt idx="3">
                  <c:v>Poland</c:v>
                </c:pt>
                <c:pt idx="4">
                  <c:v>France</c:v>
                </c:pt>
                <c:pt idx="5">
                  <c:v>Brazil*</c:v>
                </c:pt>
              </c:strCache>
            </c:strRef>
          </c:cat>
          <c:val>
            <c:numRef>
              <c:f>Sheet2!$N$10:$S$10</c:f>
              <c:numCache>
                <c:formatCode>General</c:formatCode>
                <c:ptCount val="6"/>
                <c:pt idx="0">
                  <c:v>21</c:v>
                </c:pt>
                <c:pt idx="1">
                  <c:v>29</c:v>
                </c:pt>
                <c:pt idx="2">
                  <c:v>37</c:v>
                </c:pt>
                <c:pt idx="3">
                  <c:v>37</c:v>
                </c:pt>
                <c:pt idx="4">
                  <c:v>48</c:v>
                </c:pt>
                <c:pt idx="5">
                  <c:v>69</c:v>
                </c:pt>
              </c:numCache>
            </c:numRef>
          </c:val>
          <c:smooth val="0"/>
          <c:extLst>
            <c:ext xmlns:c16="http://schemas.microsoft.com/office/drawing/2014/chart" uri="{C3380CC4-5D6E-409C-BE32-E72D297353CC}">
              <c16:uniqueId val="{00000000-0977-4451-B96B-324EC6F45964}"/>
            </c:ext>
          </c:extLst>
        </c:ser>
        <c:ser>
          <c:idx val="1"/>
          <c:order val="1"/>
          <c:tx>
            <c:strRef>
              <c:f>Sheet2!$M$11</c:f>
              <c:strCache>
                <c:ptCount val="1"/>
                <c:pt idx="0">
                  <c:v>alt B:  CSE URNs</c:v>
                </c:pt>
              </c:strCache>
            </c:strRef>
          </c:tx>
          <c:spPr>
            <a:ln w="28575" cap="rnd">
              <a:solidFill>
                <a:srgbClr val="FF0066"/>
              </a:solidFill>
              <a:round/>
            </a:ln>
            <a:effectLst/>
          </c:spPr>
          <c:marker>
            <c:symbol val="circle"/>
            <c:size val="5"/>
            <c:spPr>
              <a:solidFill>
                <a:schemeClr val="accent2"/>
              </a:solidFill>
              <a:ln w="9525">
                <a:solidFill>
                  <a:srgbClr val="FF0066"/>
                </a:solidFill>
              </a:ln>
              <a:effectLst/>
            </c:spPr>
          </c:marker>
          <c:cat>
            <c:strRef>
              <c:f>Sheet2!$N$9:$S$9</c:f>
              <c:strCache>
                <c:ptCount val="6"/>
                <c:pt idx="0">
                  <c:v>China**</c:v>
                </c:pt>
                <c:pt idx="1">
                  <c:v>Italy**</c:v>
                </c:pt>
                <c:pt idx="2">
                  <c:v>Austria</c:v>
                </c:pt>
                <c:pt idx="3">
                  <c:v>Poland</c:v>
                </c:pt>
                <c:pt idx="4">
                  <c:v>France</c:v>
                </c:pt>
                <c:pt idx="5">
                  <c:v>Brazil*</c:v>
                </c:pt>
              </c:strCache>
            </c:strRef>
          </c:cat>
          <c:val>
            <c:numRef>
              <c:f>Sheet2!$N$11:$S$11</c:f>
              <c:numCache>
                <c:formatCode>General</c:formatCode>
                <c:ptCount val="6"/>
                <c:pt idx="0">
                  <c:v>111</c:v>
                </c:pt>
                <c:pt idx="1">
                  <c:v>167</c:v>
                </c:pt>
                <c:pt idx="2">
                  <c:v>219</c:v>
                </c:pt>
                <c:pt idx="3">
                  <c:v>219</c:v>
                </c:pt>
                <c:pt idx="4">
                  <c:v>302</c:v>
                </c:pt>
                <c:pt idx="5">
                  <c:v>412</c:v>
                </c:pt>
              </c:numCache>
            </c:numRef>
          </c:val>
          <c:smooth val="0"/>
          <c:extLst>
            <c:ext xmlns:c16="http://schemas.microsoft.com/office/drawing/2014/chart" uri="{C3380CC4-5D6E-409C-BE32-E72D297353CC}">
              <c16:uniqueId val="{00000001-0977-4451-B96B-324EC6F45964}"/>
            </c:ext>
          </c:extLst>
        </c:ser>
        <c:ser>
          <c:idx val="2"/>
          <c:order val="2"/>
          <c:tx>
            <c:strRef>
              <c:f>Sheet2!$M$12</c:f>
              <c:strCache>
                <c:ptCount val="1"/>
                <c:pt idx="0">
                  <c:v>alt A: (non) CSE URNs</c:v>
                </c:pt>
              </c:strCache>
            </c:strRef>
          </c:tx>
          <c:spPr>
            <a:ln w="28575" cap="rnd">
              <a:solidFill>
                <a:schemeClr val="accent6">
                  <a:lumMod val="60000"/>
                  <a:lumOff val="40000"/>
                </a:schemeClr>
              </a:solidFill>
              <a:round/>
            </a:ln>
            <a:effectLst/>
          </c:spPr>
          <c:marker>
            <c:symbol val="circle"/>
            <c:size val="5"/>
            <c:spPr>
              <a:solidFill>
                <a:schemeClr val="accent3"/>
              </a:solidFill>
              <a:ln w="9525">
                <a:solidFill>
                  <a:schemeClr val="accent6">
                    <a:lumMod val="60000"/>
                    <a:lumOff val="40000"/>
                  </a:schemeClr>
                </a:solidFill>
              </a:ln>
              <a:effectLst/>
            </c:spPr>
          </c:marker>
          <c:cat>
            <c:strRef>
              <c:f>Sheet2!$N$9:$S$9</c:f>
              <c:strCache>
                <c:ptCount val="6"/>
                <c:pt idx="0">
                  <c:v>China**</c:v>
                </c:pt>
                <c:pt idx="1">
                  <c:v>Italy**</c:v>
                </c:pt>
                <c:pt idx="2">
                  <c:v>Austria</c:v>
                </c:pt>
                <c:pt idx="3">
                  <c:v>Poland</c:v>
                </c:pt>
                <c:pt idx="4">
                  <c:v>France</c:v>
                </c:pt>
                <c:pt idx="5">
                  <c:v>Brazil*</c:v>
                </c:pt>
              </c:strCache>
            </c:strRef>
          </c:cat>
          <c:val>
            <c:numRef>
              <c:f>Sheet2!$N$12:$S$12</c:f>
              <c:numCache>
                <c:formatCode>General</c:formatCode>
                <c:ptCount val="6"/>
                <c:pt idx="0">
                  <c:v>40</c:v>
                </c:pt>
                <c:pt idx="1">
                  <c:v>54</c:v>
                </c:pt>
                <c:pt idx="2">
                  <c:v>67</c:v>
                </c:pt>
                <c:pt idx="3">
                  <c:v>56</c:v>
                </c:pt>
                <c:pt idx="4">
                  <c:v>73</c:v>
                </c:pt>
                <c:pt idx="5">
                  <c:v>94</c:v>
                </c:pt>
              </c:numCache>
            </c:numRef>
          </c:val>
          <c:smooth val="0"/>
          <c:extLst>
            <c:ext xmlns:c16="http://schemas.microsoft.com/office/drawing/2014/chart" uri="{C3380CC4-5D6E-409C-BE32-E72D297353CC}">
              <c16:uniqueId val="{00000002-0977-4451-B96B-324EC6F45964}"/>
            </c:ext>
          </c:extLst>
        </c:ser>
        <c:ser>
          <c:idx val="3"/>
          <c:order val="3"/>
          <c:tx>
            <c:strRef>
              <c:f>Sheet2!$M$13</c:f>
              <c:strCache>
                <c:ptCount val="1"/>
                <c:pt idx="0">
                  <c:v>alt B: (non) CSE URNs</c:v>
                </c:pt>
              </c:strCache>
            </c:strRef>
          </c:tx>
          <c:spPr>
            <a:ln w="28575" cap="rnd">
              <a:solidFill>
                <a:srgbClr val="FF00FF"/>
              </a:solidFill>
              <a:round/>
            </a:ln>
            <a:effectLst/>
          </c:spPr>
          <c:marker>
            <c:symbol val="circle"/>
            <c:size val="5"/>
            <c:spPr>
              <a:solidFill>
                <a:schemeClr val="accent4"/>
              </a:solidFill>
              <a:ln w="9525">
                <a:solidFill>
                  <a:srgbClr val="FF00FF"/>
                </a:solidFill>
              </a:ln>
              <a:effectLst/>
            </c:spPr>
          </c:marker>
          <c:cat>
            <c:strRef>
              <c:f>Sheet2!$N$9:$S$9</c:f>
              <c:strCache>
                <c:ptCount val="6"/>
                <c:pt idx="0">
                  <c:v>China**</c:v>
                </c:pt>
                <c:pt idx="1">
                  <c:v>Italy**</c:v>
                </c:pt>
                <c:pt idx="2">
                  <c:v>Austria</c:v>
                </c:pt>
                <c:pt idx="3">
                  <c:v>Poland</c:v>
                </c:pt>
                <c:pt idx="4">
                  <c:v>France</c:v>
                </c:pt>
                <c:pt idx="5">
                  <c:v>Brazil*</c:v>
                </c:pt>
              </c:strCache>
            </c:strRef>
          </c:cat>
          <c:val>
            <c:numRef>
              <c:f>Sheet2!$N$13:$S$13</c:f>
              <c:numCache>
                <c:formatCode>General</c:formatCode>
                <c:ptCount val="6"/>
                <c:pt idx="0">
                  <c:v>61</c:v>
                </c:pt>
                <c:pt idx="1">
                  <c:v>99</c:v>
                </c:pt>
                <c:pt idx="2">
                  <c:v>134</c:v>
                </c:pt>
                <c:pt idx="3">
                  <c:v>192</c:v>
                </c:pt>
                <c:pt idx="4">
                  <c:v>238</c:v>
                </c:pt>
                <c:pt idx="5">
                  <c:v>345</c:v>
                </c:pt>
              </c:numCache>
            </c:numRef>
          </c:val>
          <c:smooth val="0"/>
          <c:extLst>
            <c:ext xmlns:c16="http://schemas.microsoft.com/office/drawing/2014/chart" uri="{C3380CC4-5D6E-409C-BE32-E72D297353CC}">
              <c16:uniqueId val="{00000003-0977-4451-B96B-324EC6F45964}"/>
            </c:ext>
          </c:extLst>
        </c:ser>
        <c:dLbls>
          <c:showLegendKey val="0"/>
          <c:showVal val="0"/>
          <c:showCatName val="0"/>
          <c:showSerName val="0"/>
          <c:showPercent val="0"/>
          <c:showBubbleSize val="0"/>
        </c:dLbls>
        <c:marker val="1"/>
        <c:smooth val="0"/>
        <c:axId val="589250768"/>
        <c:axId val="589252080"/>
      </c:lineChart>
      <c:catAx>
        <c:axId val="5892507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89252080"/>
        <c:crosses val="autoZero"/>
        <c:auto val="0"/>
        <c:lblAlgn val="ctr"/>
        <c:lblOffset val="100"/>
        <c:noMultiLvlLbl val="0"/>
      </c:catAx>
      <c:valAx>
        <c:axId val="58925208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892507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332D5-28CC-4C9E-9920-5498E186CD2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E4EB6AC-C640-4B3E-A30A-F46E6C11688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E0B57F9-4F3F-4DAE-A9DE-E02978AF84F8}"/>
              </a:ext>
            </a:extLst>
          </p:cNvPr>
          <p:cNvSpPr>
            <a:spLocks noGrp="1"/>
          </p:cNvSpPr>
          <p:nvPr>
            <p:ph type="dt" sz="half" idx="10"/>
          </p:nvPr>
        </p:nvSpPr>
        <p:spPr/>
        <p:txBody>
          <a:bodyPr/>
          <a:lstStyle/>
          <a:p>
            <a:fld id="{AB26F81D-F4A7-419C-8F4D-1BA662AE3985}" type="datetimeFigureOut">
              <a:rPr lang="en-US" smtClean="0"/>
              <a:t>5/3/2018</a:t>
            </a:fld>
            <a:endParaRPr lang="en-US"/>
          </a:p>
        </p:txBody>
      </p:sp>
      <p:sp>
        <p:nvSpPr>
          <p:cNvPr id="5" name="Footer Placeholder 4">
            <a:extLst>
              <a:ext uri="{FF2B5EF4-FFF2-40B4-BE49-F238E27FC236}">
                <a16:creationId xmlns:a16="http://schemas.microsoft.com/office/drawing/2014/main" id="{38EEA848-3C19-4626-9D42-18CA537093E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CC66E51-D42D-429E-A375-91277F93D07C}"/>
              </a:ext>
            </a:extLst>
          </p:cNvPr>
          <p:cNvSpPr>
            <a:spLocks noGrp="1"/>
          </p:cNvSpPr>
          <p:nvPr>
            <p:ph type="sldNum" sz="quarter" idx="12"/>
          </p:nvPr>
        </p:nvSpPr>
        <p:spPr/>
        <p:txBody>
          <a:bodyPr/>
          <a:lstStyle/>
          <a:p>
            <a:fld id="{3F11FE4B-291C-4DBD-BFF8-B7D89535CF86}" type="slidenum">
              <a:rPr lang="en-US" smtClean="0"/>
              <a:t>‹#›</a:t>
            </a:fld>
            <a:endParaRPr lang="en-US"/>
          </a:p>
        </p:txBody>
      </p:sp>
    </p:spTree>
    <p:extLst>
      <p:ext uri="{BB962C8B-B14F-4D97-AF65-F5344CB8AC3E}">
        <p14:creationId xmlns:p14="http://schemas.microsoft.com/office/powerpoint/2010/main" val="11373749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2DACAF-DC62-40A6-B0D0-FBB3E642A92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2775EBF-6423-4CD2-870B-E7320838341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3B4462-5D4D-4E43-8341-8C70785D4A70}"/>
              </a:ext>
            </a:extLst>
          </p:cNvPr>
          <p:cNvSpPr>
            <a:spLocks noGrp="1"/>
          </p:cNvSpPr>
          <p:nvPr>
            <p:ph type="dt" sz="half" idx="10"/>
          </p:nvPr>
        </p:nvSpPr>
        <p:spPr/>
        <p:txBody>
          <a:bodyPr/>
          <a:lstStyle/>
          <a:p>
            <a:fld id="{AB26F81D-F4A7-419C-8F4D-1BA662AE3985}" type="datetimeFigureOut">
              <a:rPr lang="en-US" smtClean="0"/>
              <a:t>5/3/2018</a:t>
            </a:fld>
            <a:endParaRPr lang="en-US"/>
          </a:p>
        </p:txBody>
      </p:sp>
      <p:sp>
        <p:nvSpPr>
          <p:cNvPr id="5" name="Footer Placeholder 4">
            <a:extLst>
              <a:ext uri="{FF2B5EF4-FFF2-40B4-BE49-F238E27FC236}">
                <a16:creationId xmlns:a16="http://schemas.microsoft.com/office/drawing/2014/main" id="{AD06B988-2643-4972-8409-7AAFD59DD9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EEE471-29DA-4B08-9A0A-5F1851F62EDC}"/>
              </a:ext>
            </a:extLst>
          </p:cNvPr>
          <p:cNvSpPr>
            <a:spLocks noGrp="1"/>
          </p:cNvSpPr>
          <p:nvPr>
            <p:ph type="sldNum" sz="quarter" idx="12"/>
          </p:nvPr>
        </p:nvSpPr>
        <p:spPr/>
        <p:txBody>
          <a:bodyPr/>
          <a:lstStyle/>
          <a:p>
            <a:fld id="{3F11FE4B-291C-4DBD-BFF8-B7D89535CF86}" type="slidenum">
              <a:rPr lang="en-US" smtClean="0"/>
              <a:t>‹#›</a:t>
            </a:fld>
            <a:endParaRPr lang="en-US"/>
          </a:p>
        </p:txBody>
      </p:sp>
    </p:spTree>
    <p:extLst>
      <p:ext uri="{BB962C8B-B14F-4D97-AF65-F5344CB8AC3E}">
        <p14:creationId xmlns:p14="http://schemas.microsoft.com/office/powerpoint/2010/main" val="570538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B49F47-6D0E-4B5E-8767-7AA440FE122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8B140C2-3E2B-4842-B09E-9827B0F93BD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70506F-A909-468C-9C9E-7F005185A594}"/>
              </a:ext>
            </a:extLst>
          </p:cNvPr>
          <p:cNvSpPr>
            <a:spLocks noGrp="1"/>
          </p:cNvSpPr>
          <p:nvPr>
            <p:ph type="dt" sz="half" idx="10"/>
          </p:nvPr>
        </p:nvSpPr>
        <p:spPr/>
        <p:txBody>
          <a:bodyPr/>
          <a:lstStyle/>
          <a:p>
            <a:fld id="{AB26F81D-F4A7-419C-8F4D-1BA662AE3985}" type="datetimeFigureOut">
              <a:rPr lang="en-US" smtClean="0"/>
              <a:t>5/3/2018</a:t>
            </a:fld>
            <a:endParaRPr lang="en-US"/>
          </a:p>
        </p:txBody>
      </p:sp>
      <p:sp>
        <p:nvSpPr>
          <p:cNvPr id="5" name="Footer Placeholder 4">
            <a:extLst>
              <a:ext uri="{FF2B5EF4-FFF2-40B4-BE49-F238E27FC236}">
                <a16:creationId xmlns:a16="http://schemas.microsoft.com/office/drawing/2014/main" id="{C658E3A2-9CF6-4911-AC37-7FE7FC4AB9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2F026B-77E5-44A1-8BE7-F5BE4C9421B6}"/>
              </a:ext>
            </a:extLst>
          </p:cNvPr>
          <p:cNvSpPr>
            <a:spLocks noGrp="1"/>
          </p:cNvSpPr>
          <p:nvPr>
            <p:ph type="sldNum" sz="quarter" idx="12"/>
          </p:nvPr>
        </p:nvSpPr>
        <p:spPr/>
        <p:txBody>
          <a:bodyPr/>
          <a:lstStyle/>
          <a:p>
            <a:fld id="{3F11FE4B-291C-4DBD-BFF8-B7D89535CF86}" type="slidenum">
              <a:rPr lang="en-US" smtClean="0"/>
              <a:t>‹#›</a:t>
            </a:fld>
            <a:endParaRPr lang="en-US"/>
          </a:p>
        </p:txBody>
      </p:sp>
    </p:spTree>
    <p:extLst>
      <p:ext uri="{BB962C8B-B14F-4D97-AF65-F5344CB8AC3E}">
        <p14:creationId xmlns:p14="http://schemas.microsoft.com/office/powerpoint/2010/main" val="37368501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3C3FC-C097-4B46-991E-E73CEDB1AAB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402982-2F4F-4541-B3B7-7344CE576A9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AB6C1A-19AD-402A-BAA2-BBB573845ED6}"/>
              </a:ext>
            </a:extLst>
          </p:cNvPr>
          <p:cNvSpPr>
            <a:spLocks noGrp="1"/>
          </p:cNvSpPr>
          <p:nvPr>
            <p:ph type="dt" sz="half" idx="10"/>
          </p:nvPr>
        </p:nvSpPr>
        <p:spPr/>
        <p:txBody>
          <a:bodyPr/>
          <a:lstStyle/>
          <a:p>
            <a:fld id="{AB26F81D-F4A7-419C-8F4D-1BA662AE3985}" type="datetimeFigureOut">
              <a:rPr lang="en-US" smtClean="0"/>
              <a:t>5/3/2018</a:t>
            </a:fld>
            <a:endParaRPr lang="en-US"/>
          </a:p>
        </p:txBody>
      </p:sp>
      <p:sp>
        <p:nvSpPr>
          <p:cNvPr id="5" name="Footer Placeholder 4">
            <a:extLst>
              <a:ext uri="{FF2B5EF4-FFF2-40B4-BE49-F238E27FC236}">
                <a16:creationId xmlns:a16="http://schemas.microsoft.com/office/drawing/2014/main" id="{771F2928-C290-4ACC-8A0A-BF1E56422C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3D38D5-524A-4B03-A0EC-6FEC9ED32DD5}"/>
              </a:ext>
            </a:extLst>
          </p:cNvPr>
          <p:cNvSpPr>
            <a:spLocks noGrp="1"/>
          </p:cNvSpPr>
          <p:nvPr>
            <p:ph type="sldNum" sz="quarter" idx="12"/>
          </p:nvPr>
        </p:nvSpPr>
        <p:spPr/>
        <p:txBody>
          <a:bodyPr/>
          <a:lstStyle/>
          <a:p>
            <a:fld id="{3F11FE4B-291C-4DBD-BFF8-B7D89535CF86}" type="slidenum">
              <a:rPr lang="en-US" smtClean="0"/>
              <a:t>‹#›</a:t>
            </a:fld>
            <a:endParaRPr lang="en-US"/>
          </a:p>
        </p:txBody>
      </p:sp>
    </p:spTree>
    <p:extLst>
      <p:ext uri="{BB962C8B-B14F-4D97-AF65-F5344CB8AC3E}">
        <p14:creationId xmlns:p14="http://schemas.microsoft.com/office/powerpoint/2010/main" val="1098836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FBEEF-3974-4CD5-BE1A-0490FD2BDA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6DA2EAB-5685-40C0-B7EB-566826218C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746825B-046F-457B-B8C8-CBD7B9D6F5B7}"/>
              </a:ext>
            </a:extLst>
          </p:cNvPr>
          <p:cNvSpPr>
            <a:spLocks noGrp="1"/>
          </p:cNvSpPr>
          <p:nvPr>
            <p:ph type="dt" sz="half" idx="10"/>
          </p:nvPr>
        </p:nvSpPr>
        <p:spPr/>
        <p:txBody>
          <a:bodyPr/>
          <a:lstStyle/>
          <a:p>
            <a:fld id="{AB26F81D-F4A7-419C-8F4D-1BA662AE3985}" type="datetimeFigureOut">
              <a:rPr lang="en-US" smtClean="0"/>
              <a:t>5/3/2018</a:t>
            </a:fld>
            <a:endParaRPr lang="en-US"/>
          </a:p>
        </p:txBody>
      </p:sp>
      <p:sp>
        <p:nvSpPr>
          <p:cNvPr id="5" name="Footer Placeholder 4">
            <a:extLst>
              <a:ext uri="{FF2B5EF4-FFF2-40B4-BE49-F238E27FC236}">
                <a16:creationId xmlns:a16="http://schemas.microsoft.com/office/drawing/2014/main" id="{21235D1F-C99D-408A-927F-6D43961B06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C249B9-A973-4B99-94FD-F9F7AFF75C5E}"/>
              </a:ext>
            </a:extLst>
          </p:cNvPr>
          <p:cNvSpPr>
            <a:spLocks noGrp="1"/>
          </p:cNvSpPr>
          <p:nvPr>
            <p:ph type="sldNum" sz="quarter" idx="12"/>
          </p:nvPr>
        </p:nvSpPr>
        <p:spPr/>
        <p:txBody>
          <a:bodyPr/>
          <a:lstStyle/>
          <a:p>
            <a:fld id="{3F11FE4B-291C-4DBD-BFF8-B7D89535CF86}" type="slidenum">
              <a:rPr lang="en-US" smtClean="0"/>
              <a:t>‹#›</a:t>
            </a:fld>
            <a:endParaRPr lang="en-US"/>
          </a:p>
        </p:txBody>
      </p:sp>
    </p:spTree>
    <p:extLst>
      <p:ext uri="{BB962C8B-B14F-4D97-AF65-F5344CB8AC3E}">
        <p14:creationId xmlns:p14="http://schemas.microsoft.com/office/powerpoint/2010/main" val="7507130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2533B-FC7A-469D-B94E-F1517842B45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7BDF0EE-D76C-495B-A4EA-D73DE19CB56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F8B1A9A-CD11-4A27-A4C7-C7961F19E43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597BE78-D6FF-42F4-9EC1-DD52807AA73E}"/>
              </a:ext>
            </a:extLst>
          </p:cNvPr>
          <p:cNvSpPr>
            <a:spLocks noGrp="1"/>
          </p:cNvSpPr>
          <p:nvPr>
            <p:ph type="dt" sz="half" idx="10"/>
          </p:nvPr>
        </p:nvSpPr>
        <p:spPr/>
        <p:txBody>
          <a:bodyPr/>
          <a:lstStyle/>
          <a:p>
            <a:fld id="{AB26F81D-F4A7-419C-8F4D-1BA662AE3985}" type="datetimeFigureOut">
              <a:rPr lang="en-US" smtClean="0"/>
              <a:t>5/3/2018</a:t>
            </a:fld>
            <a:endParaRPr lang="en-US"/>
          </a:p>
        </p:txBody>
      </p:sp>
      <p:sp>
        <p:nvSpPr>
          <p:cNvPr id="6" name="Footer Placeholder 5">
            <a:extLst>
              <a:ext uri="{FF2B5EF4-FFF2-40B4-BE49-F238E27FC236}">
                <a16:creationId xmlns:a16="http://schemas.microsoft.com/office/drawing/2014/main" id="{8BB1C7C6-0BD1-4556-9EFB-3B53759C20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0B8B0C-A91F-415C-A700-6BF27B1115E6}"/>
              </a:ext>
            </a:extLst>
          </p:cNvPr>
          <p:cNvSpPr>
            <a:spLocks noGrp="1"/>
          </p:cNvSpPr>
          <p:nvPr>
            <p:ph type="sldNum" sz="quarter" idx="12"/>
          </p:nvPr>
        </p:nvSpPr>
        <p:spPr/>
        <p:txBody>
          <a:bodyPr/>
          <a:lstStyle/>
          <a:p>
            <a:fld id="{3F11FE4B-291C-4DBD-BFF8-B7D89535CF86}" type="slidenum">
              <a:rPr lang="en-US" smtClean="0"/>
              <a:t>‹#›</a:t>
            </a:fld>
            <a:endParaRPr lang="en-US"/>
          </a:p>
        </p:txBody>
      </p:sp>
    </p:spTree>
    <p:extLst>
      <p:ext uri="{BB962C8B-B14F-4D97-AF65-F5344CB8AC3E}">
        <p14:creationId xmlns:p14="http://schemas.microsoft.com/office/powerpoint/2010/main" val="678386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6B3CBF-C9FC-4D77-BA62-CD6364E6CEE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C1A058A-6D20-4852-BCB3-0B128EEC10D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DC6EBAF-F6B8-43FB-AAC3-33C5F7353235}"/>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55A5778-62DA-4519-890F-9E2B41A4BE5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E276CD0-699D-43E4-8614-5D94579D3A1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629C8D9-125A-41A4-BE37-78DD3068E63B}"/>
              </a:ext>
            </a:extLst>
          </p:cNvPr>
          <p:cNvSpPr>
            <a:spLocks noGrp="1"/>
          </p:cNvSpPr>
          <p:nvPr>
            <p:ph type="dt" sz="half" idx="10"/>
          </p:nvPr>
        </p:nvSpPr>
        <p:spPr/>
        <p:txBody>
          <a:bodyPr/>
          <a:lstStyle/>
          <a:p>
            <a:fld id="{AB26F81D-F4A7-419C-8F4D-1BA662AE3985}" type="datetimeFigureOut">
              <a:rPr lang="en-US" smtClean="0"/>
              <a:t>5/3/2018</a:t>
            </a:fld>
            <a:endParaRPr lang="en-US"/>
          </a:p>
        </p:txBody>
      </p:sp>
      <p:sp>
        <p:nvSpPr>
          <p:cNvPr id="8" name="Footer Placeholder 7">
            <a:extLst>
              <a:ext uri="{FF2B5EF4-FFF2-40B4-BE49-F238E27FC236}">
                <a16:creationId xmlns:a16="http://schemas.microsoft.com/office/drawing/2014/main" id="{ADD9FD84-C4CB-4053-B80D-475AE1E1382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C1A36D6-454D-4C34-9E47-CE5E19753DA6}"/>
              </a:ext>
            </a:extLst>
          </p:cNvPr>
          <p:cNvSpPr>
            <a:spLocks noGrp="1"/>
          </p:cNvSpPr>
          <p:nvPr>
            <p:ph type="sldNum" sz="quarter" idx="12"/>
          </p:nvPr>
        </p:nvSpPr>
        <p:spPr/>
        <p:txBody>
          <a:bodyPr/>
          <a:lstStyle/>
          <a:p>
            <a:fld id="{3F11FE4B-291C-4DBD-BFF8-B7D89535CF86}" type="slidenum">
              <a:rPr lang="en-US" smtClean="0"/>
              <a:t>‹#›</a:t>
            </a:fld>
            <a:endParaRPr lang="en-US"/>
          </a:p>
        </p:txBody>
      </p:sp>
    </p:spTree>
    <p:extLst>
      <p:ext uri="{BB962C8B-B14F-4D97-AF65-F5344CB8AC3E}">
        <p14:creationId xmlns:p14="http://schemas.microsoft.com/office/powerpoint/2010/main" val="3870616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322A0-2836-47CF-B65D-C8523138576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994D5AC-7210-4A48-96DC-012B4A374D46}"/>
              </a:ext>
            </a:extLst>
          </p:cNvPr>
          <p:cNvSpPr>
            <a:spLocks noGrp="1"/>
          </p:cNvSpPr>
          <p:nvPr>
            <p:ph type="dt" sz="half" idx="10"/>
          </p:nvPr>
        </p:nvSpPr>
        <p:spPr/>
        <p:txBody>
          <a:bodyPr/>
          <a:lstStyle/>
          <a:p>
            <a:fld id="{AB26F81D-F4A7-419C-8F4D-1BA662AE3985}" type="datetimeFigureOut">
              <a:rPr lang="en-US" smtClean="0"/>
              <a:t>5/3/2018</a:t>
            </a:fld>
            <a:endParaRPr lang="en-US"/>
          </a:p>
        </p:txBody>
      </p:sp>
      <p:sp>
        <p:nvSpPr>
          <p:cNvPr id="4" name="Footer Placeholder 3">
            <a:extLst>
              <a:ext uri="{FF2B5EF4-FFF2-40B4-BE49-F238E27FC236}">
                <a16:creationId xmlns:a16="http://schemas.microsoft.com/office/drawing/2014/main" id="{5CB55A6D-627B-4AFC-9BBE-3E1AA9BFF6F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BA7B692-CD7B-4D1B-80C6-C180A84E9283}"/>
              </a:ext>
            </a:extLst>
          </p:cNvPr>
          <p:cNvSpPr>
            <a:spLocks noGrp="1"/>
          </p:cNvSpPr>
          <p:nvPr>
            <p:ph type="sldNum" sz="quarter" idx="12"/>
          </p:nvPr>
        </p:nvSpPr>
        <p:spPr/>
        <p:txBody>
          <a:bodyPr/>
          <a:lstStyle/>
          <a:p>
            <a:fld id="{3F11FE4B-291C-4DBD-BFF8-B7D89535CF86}" type="slidenum">
              <a:rPr lang="en-US" smtClean="0"/>
              <a:t>‹#›</a:t>
            </a:fld>
            <a:endParaRPr lang="en-US"/>
          </a:p>
        </p:txBody>
      </p:sp>
    </p:spTree>
    <p:extLst>
      <p:ext uri="{BB962C8B-B14F-4D97-AF65-F5344CB8AC3E}">
        <p14:creationId xmlns:p14="http://schemas.microsoft.com/office/powerpoint/2010/main" val="27384825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44CA9C-E4C2-4DF2-BCA0-59DC1E367335}"/>
              </a:ext>
            </a:extLst>
          </p:cNvPr>
          <p:cNvSpPr>
            <a:spLocks noGrp="1"/>
          </p:cNvSpPr>
          <p:nvPr>
            <p:ph type="dt" sz="half" idx="10"/>
          </p:nvPr>
        </p:nvSpPr>
        <p:spPr/>
        <p:txBody>
          <a:bodyPr/>
          <a:lstStyle/>
          <a:p>
            <a:fld id="{AB26F81D-F4A7-419C-8F4D-1BA662AE3985}" type="datetimeFigureOut">
              <a:rPr lang="en-US" smtClean="0"/>
              <a:t>5/3/2018</a:t>
            </a:fld>
            <a:endParaRPr lang="en-US"/>
          </a:p>
        </p:txBody>
      </p:sp>
      <p:sp>
        <p:nvSpPr>
          <p:cNvPr id="3" name="Footer Placeholder 2">
            <a:extLst>
              <a:ext uri="{FF2B5EF4-FFF2-40B4-BE49-F238E27FC236}">
                <a16:creationId xmlns:a16="http://schemas.microsoft.com/office/drawing/2014/main" id="{40D75A5A-7510-432D-8852-44F23807C5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2B526E1-C53B-428C-81BA-39A5905C4BFD}"/>
              </a:ext>
            </a:extLst>
          </p:cNvPr>
          <p:cNvSpPr>
            <a:spLocks noGrp="1"/>
          </p:cNvSpPr>
          <p:nvPr>
            <p:ph type="sldNum" sz="quarter" idx="12"/>
          </p:nvPr>
        </p:nvSpPr>
        <p:spPr/>
        <p:txBody>
          <a:bodyPr/>
          <a:lstStyle/>
          <a:p>
            <a:fld id="{3F11FE4B-291C-4DBD-BFF8-B7D89535CF86}" type="slidenum">
              <a:rPr lang="en-US" smtClean="0"/>
              <a:t>‹#›</a:t>
            </a:fld>
            <a:endParaRPr lang="en-US"/>
          </a:p>
        </p:txBody>
      </p:sp>
    </p:spTree>
    <p:extLst>
      <p:ext uri="{BB962C8B-B14F-4D97-AF65-F5344CB8AC3E}">
        <p14:creationId xmlns:p14="http://schemas.microsoft.com/office/powerpoint/2010/main" val="7244977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D653F-7270-4DCB-9F8A-E307772593E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DCCCC8-B14A-4C69-B332-A4B4CEA205E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C185CA8-9575-41DF-8F78-336D978E9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53E580E-9C92-491C-A913-B8D75543DFA5}"/>
              </a:ext>
            </a:extLst>
          </p:cNvPr>
          <p:cNvSpPr>
            <a:spLocks noGrp="1"/>
          </p:cNvSpPr>
          <p:nvPr>
            <p:ph type="dt" sz="half" idx="10"/>
          </p:nvPr>
        </p:nvSpPr>
        <p:spPr/>
        <p:txBody>
          <a:bodyPr/>
          <a:lstStyle/>
          <a:p>
            <a:fld id="{AB26F81D-F4A7-419C-8F4D-1BA662AE3985}" type="datetimeFigureOut">
              <a:rPr lang="en-US" smtClean="0"/>
              <a:t>5/3/2018</a:t>
            </a:fld>
            <a:endParaRPr lang="en-US"/>
          </a:p>
        </p:txBody>
      </p:sp>
      <p:sp>
        <p:nvSpPr>
          <p:cNvPr id="6" name="Footer Placeholder 5">
            <a:extLst>
              <a:ext uri="{FF2B5EF4-FFF2-40B4-BE49-F238E27FC236}">
                <a16:creationId xmlns:a16="http://schemas.microsoft.com/office/drawing/2014/main" id="{CD936513-1033-4C51-8988-2E695A2519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4CB89C7-DA7C-4416-BAED-30E0C2B9C537}"/>
              </a:ext>
            </a:extLst>
          </p:cNvPr>
          <p:cNvSpPr>
            <a:spLocks noGrp="1"/>
          </p:cNvSpPr>
          <p:nvPr>
            <p:ph type="sldNum" sz="quarter" idx="12"/>
          </p:nvPr>
        </p:nvSpPr>
        <p:spPr/>
        <p:txBody>
          <a:bodyPr/>
          <a:lstStyle/>
          <a:p>
            <a:fld id="{3F11FE4B-291C-4DBD-BFF8-B7D89535CF86}" type="slidenum">
              <a:rPr lang="en-US" smtClean="0"/>
              <a:t>‹#›</a:t>
            </a:fld>
            <a:endParaRPr lang="en-US"/>
          </a:p>
        </p:txBody>
      </p:sp>
    </p:spTree>
    <p:extLst>
      <p:ext uri="{BB962C8B-B14F-4D97-AF65-F5344CB8AC3E}">
        <p14:creationId xmlns:p14="http://schemas.microsoft.com/office/powerpoint/2010/main" val="24800962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EFE82E-43AD-4F77-8ECC-129C875F64A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D1FDEF0-C45D-476A-AA1C-EB4C3E717AF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4F97A47-16B9-427B-A6BC-80CD26E7AB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51581C3-E960-4792-9AB0-03E32BE9FCE5}"/>
              </a:ext>
            </a:extLst>
          </p:cNvPr>
          <p:cNvSpPr>
            <a:spLocks noGrp="1"/>
          </p:cNvSpPr>
          <p:nvPr>
            <p:ph type="dt" sz="half" idx="10"/>
          </p:nvPr>
        </p:nvSpPr>
        <p:spPr/>
        <p:txBody>
          <a:bodyPr/>
          <a:lstStyle/>
          <a:p>
            <a:fld id="{AB26F81D-F4A7-419C-8F4D-1BA662AE3985}" type="datetimeFigureOut">
              <a:rPr lang="en-US" smtClean="0"/>
              <a:t>5/3/2018</a:t>
            </a:fld>
            <a:endParaRPr lang="en-US"/>
          </a:p>
        </p:txBody>
      </p:sp>
      <p:sp>
        <p:nvSpPr>
          <p:cNvPr id="6" name="Footer Placeholder 5">
            <a:extLst>
              <a:ext uri="{FF2B5EF4-FFF2-40B4-BE49-F238E27FC236}">
                <a16:creationId xmlns:a16="http://schemas.microsoft.com/office/drawing/2014/main" id="{5265120D-B44D-45C5-A3C4-93483B3A7A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9409688-05AB-4058-BD3B-1393F0E7239D}"/>
              </a:ext>
            </a:extLst>
          </p:cNvPr>
          <p:cNvSpPr>
            <a:spLocks noGrp="1"/>
          </p:cNvSpPr>
          <p:nvPr>
            <p:ph type="sldNum" sz="quarter" idx="12"/>
          </p:nvPr>
        </p:nvSpPr>
        <p:spPr/>
        <p:txBody>
          <a:bodyPr/>
          <a:lstStyle/>
          <a:p>
            <a:fld id="{3F11FE4B-291C-4DBD-BFF8-B7D89535CF86}" type="slidenum">
              <a:rPr lang="en-US" smtClean="0"/>
              <a:t>‹#›</a:t>
            </a:fld>
            <a:endParaRPr lang="en-US"/>
          </a:p>
        </p:txBody>
      </p:sp>
    </p:spTree>
    <p:extLst>
      <p:ext uri="{BB962C8B-B14F-4D97-AF65-F5344CB8AC3E}">
        <p14:creationId xmlns:p14="http://schemas.microsoft.com/office/powerpoint/2010/main" val="4565489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6F192AC-B67F-48B1-BE38-E4D4FF81FF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AF3C357-1E1F-4EF9-AFE2-66B86D50AB7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69116D-97D4-427D-BC02-A6ABEB57068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26F81D-F4A7-419C-8F4D-1BA662AE3985}" type="datetimeFigureOut">
              <a:rPr lang="en-US" smtClean="0"/>
              <a:t>5/3/2018</a:t>
            </a:fld>
            <a:endParaRPr lang="en-US"/>
          </a:p>
        </p:txBody>
      </p:sp>
      <p:sp>
        <p:nvSpPr>
          <p:cNvPr id="5" name="Footer Placeholder 4">
            <a:extLst>
              <a:ext uri="{FF2B5EF4-FFF2-40B4-BE49-F238E27FC236}">
                <a16:creationId xmlns:a16="http://schemas.microsoft.com/office/drawing/2014/main" id="{913E6661-BEAA-486C-BB15-0D975E4795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1EAB67E-5885-43F6-86DC-98F564DA5C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11FE4B-291C-4DBD-BFF8-B7D89535CF86}" type="slidenum">
              <a:rPr lang="en-US" smtClean="0"/>
              <a:t>‹#›</a:t>
            </a:fld>
            <a:endParaRPr lang="en-US"/>
          </a:p>
        </p:txBody>
      </p:sp>
    </p:spTree>
    <p:extLst>
      <p:ext uri="{BB962C8B-B14F-4D97-AF65-F5344CB8AC3E}">
        <p14:creationId xmlns:p14="http://schemas.microsoft.com/office/powerpoint/2010/main" val="10770380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www.iana.org/assignments/urn-serviceid-labels/urn-serviceid-labels.xht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anatel.gov.br/consumidor/cartilhas/40-numeros-de-unidade-publica/37-telefones-de-utilidade-publica" TargetMode="External"/><Relationship Id="rId2" Type="http://schemas.openxmlformats.org/officeDocument/2006/relationships/chart" Target="../charts/chart1.xml"/><Relationship Id="rId1" Type="http://schemas.openxmlformats.org/officeDocument/2006/relationships/slideLayout" Target="../slideLayouts/slideLayout4.xml"/><Relationship Id="rId4" Type="http://schemas.openxmlformats.org/officeDocument/2006/relationships/hyperlink" Target="http://www.anatel.gov.br/Portal/exibirPortalNoticias.do?acao=carregaNoticia&amp;codigo=29788"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865C4-D501-41E8-AF68-D4E62C67A821}"/>
              </a:ext>
            </a:extLst>
          </p:cNvPr>
          <p:cNvSpPr>
            <a:spLocks noGrp="1"/>
          </p:cNvSpPr>
          <p:nvPr>
            <p:ph type="ctrTitle"/>
          </p:nvPr>
        </p:nvSpPr>
        <p:spPr>
          <a:xfrm>
            <a:off x="1524000" y="698500"/>
            <a:ext cx="9144000" cy="1682391"/>
          </a:xfrm>
        </p:spPr>
        <p:txBody>
          <a:bodyPr>
            <a:noAutofit/>
          </a:bodyPr>
          <a:lstStyle/>
          <a:p>
            <a:r>
              <a:rPr lang="en-CA" sz="4400" b="1" dirty="0"/>
              <a:t>CT#111 vote on:</a:t>
            </a:r>
            <a:br>
              <a:rPr lang="en-CA" sz="4400" b="1" dirty="0"/>
            </a:br>
            <a:r>
              <a:rPr lang="en-US" sz="3200" b="1" dirty="0"/>
              <a:t>“Coding of the Extended Emergency Number List IE and the procedures for deriving an emergency service URN” </a:t>
            </a:r>
          </a:p>
        </p:txBody>
      </p:sp>
      <p:sp>
        <p:nvSpPr>
          <p:cNvPr id="4" name="Subtitle 2">
            <a:extLst>
              <a:ext uri="{FF2B5EF4-FFF2-40B4-BE49-F238E27FC236}">
                <a16:creationId xmlns:a16="http://schemas.microsoft.com/office/drawing/2014/main" id="{4194E535-22F8-4C65-9DFA-13ED734C14CD}"/>
              </a:ext>
            </a:extLst>
          </p:cNvPr>
          <p:cNvSpPr txBox="1">
            <a:spLocks/>
          </p:cNvSpPr>
          <p:nvPr/>
        </p:nvSpPr>
        <p:spPr>
          <a:xfrm>
            <a:off x="1143000" y="6287317"/>
            <a:ext cx="9906000" cy="512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CA" sz="1800" b="1" dirty="0"/>
              <a:t>BlackBerry UK Ltd., </a:t>
            </a:r>
            <a:r>
              <a:rPr lang="en-CA" sz="1800" i="1" dirty="0"/>
              <a:t>JBakker@blackberry.com</a:t>
            </a:r>
            <a:endParaRPr lang="en-US" sz="1800" i="1" dirty="0"/>
          </a:p>
          <a:p>
            <a:endParaRPr lang="en-US" sz="1800" dirty="0"/>
          </a:p>
        </p:txBody>
      </p:sp>
      <p:graphicFrame>
        <p:nvGraphicFramePr>
          <p:cNvPr id="5" name="Table 4">
            <a:extLst>
              <a:ext uri="{FF2B5EF4-FFF2-40B4-BE49-F238E27FC236}">
                <a16:creationId xmlns:a16="http://schemas.microsoft.com/office/drawing/2014/main" id="{901E2EAB-E5D6-4D4B-9432-612C46F70DDB}"/>
              </a:ext>
            </a:extLst>
          </p:cNvPr>
          <p:cNvGraphicFramePr>
            <a:graphicFrameLocks noGrp="1"/>
          </p:cNvGraphicFramePr>
          <p:nvPr>
            <p:extLst>
              <p:ext uri="{D42A27DB-BD31-4B8C-83A1-F6EECF244321}">
                <p14:modId xmlns:p14="http://schemas.microsoft.com/office/powerpoint/2010/main" val="2230174799"/>
              </p:ext>
            </p:extLst>
          </p:nvPr>
        </p:nvGraphicFramePr>
        <p:xfrm>
          <a:off x="1237890" y="3073618"/>
          <a:ext cx="10256808" cy="2351337"/>
        </p:xfrm>
        <a:graphic>
          <a:graphicData uri="http://schemas.openxmlformats.org/drawingml/2006/table">
            <a:tbl>
              <a:tblPr firstRow="1" bandRow="1">
                <a:tableStyleId>{5C22544A-7EE6-4342-B048-85BDC9FD1C3A}</a:tableStyleId>
              </a:tblPr>
              <a:tblGrid>
                <a:gridCol w="3118450">
                  <a:extLst>
                    <a:ext uri="{9D8B030D-6E8A-4147-A177-3AD203B41FA5}">
                      <a16:colId xmlns:a16="http://schemas.microsoft.com/office/drawing/2014/main" val="4088822630"/>
                    </a:ext>
                  </a:extLst>
                </a:gridCol>
                <a:gridCol w="3510951">
                  <a:extLst>
                    <a:ext uri="{9D8B030D-6E8A-4147-A177-3AD203B41FA5}">
                      <a16:colId xmlns:a16="http://schemas.microsoft.com/office/drawing/2014/main" val="1361021435"/>
                    </a:ext>
                  </a:extLst>
                </a:gridCol>
                <a:gridCol w="3627407">
                  <a:extLst>
                    <a:ext uri="{9D8B030D-6E8A-4147-A177-3AD203B41FA5}">
                      <a16:colId xmlns:a16="http://schemas.microsoft.com/office/drawing/2014/main" val="3987826565"/>
                    </a:ext>
                  </a:extLst>
                </a:gridCol>
              </a:tblGrid>
              <a:tr h="783779">
                <a:tc>
                  <a:txBody>
                    <a:bodyPr/>
                    <a:lstStyle/>
                    <a:p>
                      <a:endParaRPr lang="en-GB" sz="2000" dirty="0"/>
                    </a:p>
                  </a:txBody>
                  <a:tcPr/>
                </a:tc>
                <a:tc>
                  <a:txBody>
                    <a:bodyPr/>
                    <a:lstStyle/>
                    <a:p>
                      <a:pPr algn="ctr"/>
                      <a:r>
                        <a:rPr lang="en-GB" sz="2000" dirty="0"/>
                        <a:t>Non-Country-Specific</a:t>
                      </a:r>
                      <a:br>
                        <a:rPr lang="en-GB" sz="2000" dirty="0"/>
                      </a:br>
                      <a:r>
                        <a:rPr lang="en-GB" sz="2000" dirty="0"/>
                        <a:t>Emergency URNs</a:t>
                      </a:r>
                    </a:p>
                  </a:txBody>
                  <a:tcPr/>
                </a:tc>
                <a:tc>
                  <a:txBody>
                    <a:bodyPr/>
                    <a:lstStyle/>
                    <a:p>
                      <a:pPr algn="ctr"/>
                      <a:r>
                        <a:rPr lang="en-GB" sz="2000" dirty="0"/>
                        <a:t>Country-Specific</a:t>
                      </a:r>
                      <a:br>
                        <a:rPr lang="en-GB" sz="2000" dirty="0"/>
                      </a:br>
                      <a:r>
                        <a:rPr lang="en-GB" sz="2000" dirty="0"/>
                        <a:t>Emergency URNs</a:t>
                      </a:r>
                    </a:p>
                  </a:txBody>
                  <a:tcPr/>
                </a:tc>
                <a:extLst>
                  <a:ext uri="{0D108BD9-81ED-4DB2-BD59-A6C34878D82A}">
                    <a16:rowId xmlns:a16="http://schemas.microsoft.com/office/drawing/2014/main" val="1351112410"/>
                  </a:ext>
                </a:extLst>
              </a:tr>
              <a:tr h="783779">
                <a:tc>
                  <a:txBody>
                    <a:bodyPr/>
                    <a:lstStyle/>
                    <a:p>
                      <a:r>
                        <a:rPr lang="en-GB" sz="2000" dirty="0"/>
                        <a:t>Alternative A:</a:t>
                      </a:r>
                    </a:p>
                    <a:p>
                      <a:r>
                        <a:rPr lang="en-GB" sz="1800" dirty="0"/>
                        <a:t>C1-182478 and C1-182479</a:t>
                      </a:r>
                    </a:p>
                  </a:txBody>
                  <a:tcPr/>
                </a:tc>
                <a:tc>
                  <a:txBody>
                    <a:bodyPr/>
                    <a:lstStyle/>
                    <a:p>
                      <a:pPr algn="ctr"/>
                      <a:r>
                        <a:rPr lang="en-GB" sz="2000" dirty="0"/>
                        <a:t>Efficient encoding</a:t>
                      </a:r>
                    </a:p>
                  </a:txBody>
                  <a:tcPr/>
                </a:tc>
                <a:tc>
                  <a:txBody>
                    <a:bodyPr/>
                    <a:lstStyle/>
                    <a:p>
                      <a:pPr algn="ctr"/>
                      <a:r>
                        <a:rPr lang="en-GB" sz="2000" dirty="0"/>
                        <a:t>Efficient encoding</a:t>
                      </a:r>
                    </a:p>
                  </a:txBody>
                  <a:tcPr/>
                </a:tc>
                <a:extLst>
                  <a:ext uri="{0D108BD9-81ED-4DB2-BD59-A6C34878D82A}">
                    <a16:rowId xmlns:a16="http://schemas.microsoft.com/office/drawing/2014/main" val="574148687"/>
                  </a:ext>
                </a:extLst>
              </a:tr>
              <a:tr h="783779">
                <a:tc>
                  <a:txBody>
                    <a:bodyPr/>
                    <a:lstStyle/>
                    <a:p>
                      <a:r>
                        <a:rPr lang="en-GB" sz="2000" dirty="0"/>
                        <a:t>Alternative B:</a:t>
                      </a:r>
                    </a:p>
                    <a:p>
                      <a:r>
                        <a:rPr lang="en-GB" sz="1800" dirty="0"/>
                        <a:t>C1-182711 and C1-182712</a:t>
                      </a:r>
                    </a:p>
                  </a:txBody>
                  <a:tcPr/>
                </a:tc>
                <a:tc>
                  <a:txBody>
                    <a:bodyPr/>
                    <a:lstStyle/>
                    <a:p>
                      <a:pPr algn="ctr"/>
                      <a:r>
                        <a:rPr lang="en-GB" sz="2000" dirty="0"/>
                        <a:t>Efficient encoding</a:t>
                      </a:r>
                    </a:p>
                  </a:txBody>
                  <a:tcPr/>
                </a:tc>
                <a:tc>
                  <a:txBody>
                    <a:bodyPr/>
                    <a:lstStyle/>
                    <a:p>
                      <a:pPr algn="ctr"/>
                      <a:r>
                        <a:rPr lang="en-GB" sz="2000" dirty="0"/>
                        <a:t>Not optimised</a:t>
                      </a:r>
                    </a:p>
                  </a:txBody>
                  <a:tcPr/>
                </a:tc>
                <a:extLst>
                  <a:ext uri="{0D108BD9-81ED-4DB2-BD59-A6C34878D82A}">
                    <a16:rowId xmlns:a16="http://schemas.microsoft.com/office/drawing/2014/main" val="552470615"/>
                  </a:ext>
                </a:extLst>
              </a:tr>
            </a:tbl>
          </a:graphicData>
        </a:graphic>
      </p:graphicFrame>
      <p:pic>
        <p:nvPicPr>
          <p:cNvPr id="8" name="Picture 7">
            <a:extLst>
              <a:ext uri="{FF2B5EF4-FFF2-40B4-BE49-F238E27FC236}">
                <a16:creationId xmlns:a16="http://schemas.microsoft.com/office/drawing/2014/main" id="{39817FC0-2CF8-4D4A-AF92-7A255EFDFEF0}"/>
              </a:ext>
            </a:extLst>
          </p:cNvPr>
          <p:cNvPicPr>
            <a:picLocks noChangeAspect="1"/>
          </p:cNvPicPr>
          <p:nvPr/>
        </p:nvPicPr>
        <p:blipFill>
          <a:blip r:embed="rId2"/>
          <a:stretch>
            <a:fillRect/>
          </a:stretch>
        </p:blipFill>
        <p:spPr>
          <a:xfrm>
            <a:off x="7071983" y="3935980"/>
            <a:ext cx="622787" cy="559720"/>
          </a:xfrm>
          <a:prstGeom prst="rect">
            <a:avLst/>
          </a:prstGeom>
        </p:spPr>
      </p:pic>
      <p:pic>
        <p:nvPicPr>
          <p:cNvPr id="9" name="Picture 8">
            <a:extLst>
              <a:ext uri="{FF2B5EF4-FFF2-40B4-BE49-F238E27FC236}">
                <a16:creationId xmlns:a16="http://schemas.microsoft.com/office/drawing/2014/main" id="{EACC13B9-4FA3-4F4B-8BFD-B83C89E0936B}"/>
              </a:ext>
            </a:extLst>
          </p:cNvPr>
          <p:cNvPicPr>
            <a:picLocks noChangeAspect="1"/>
          </p:cNvPicPr>
          <p:nvPr/>
        </p:nvPicPr>
        <p:blipFill>
          <a:blip r:embed="rId2"/>
          <a:stretch>
            <a:fillRect/>
          </a:stretch>
        </p:blipFill>
        <p:spPr>
          <a:xfrm>
            <a:off x="7071982" y="4751187"/>
            <a:ext cx="622787" cy="559720"/>
          </a:xfrm>
          <a:prstGeom prst="rect">
            <a:avLst/>
          </a:prstGeom>
        </p:spPr>
      </p:pic>
      <p:pic>
        <p:nvPicPr>
          <p:cNvPr id="10" name="Picture 9">
            <a:extLst>
              <a:ext uri="{FF2B5EF4-FFF2-40B4-BE49-F238E27FC236}">
                <a16:creationId xmlns:a16="http://schemas.microsoft.com/office/drawing/2014/main" id="{6E3F5630-5CBA-46D9-9AC1-35C21768D31C}"/>
              </a:ext>
            </a:extLst>
          </p:cNvPr>
          <p:cNvPicPr>
            <a:picLocks noChangeAspect="1"/>
          </p:cNvPicPr>
          <p:nvPr/>
        </p:nvPicPr>
        <p:blipFill>
          <a:blip r:embed="rId2"/>
          <a:stretch>
            <a:fillRect/>
          </a:stretch>
        </p:blipFill>
        <p:spPr>
          <a:xfrm>
            <a:off x="10686443" y="3926369"/>
            <a:ext cx="622787" cy="559720"/>
          </a:xfrm>
          <a:prstGeom prst="rect">
            <a:avLst/>
          </a:prstGeom>
        </p:spPr>
      </p:pic>
      <p:pic>
        <p:nvPicPr>
          <p:cNvPr id="11" name="Picture 10">
            <a:extLst>
              <a:ext uri="{FF2B5EF4-FFF2-40B4-BE49-F238E27FC236}">
                <a16:creationId xmlns:a16="http://schemas.microsoft.com/office/drawing/2014/main" id="{207E29BA-A73C-4EEA-A69A-10F4847044D6}"/>
              </a:ext>
            </a:extLst>
          </p:cNvPr>
          <p:cNvPicPr>
            <a:picLocks noChangeAspect="1"/>
          </p:cNvPicPr>
          <p:nvPr/>
        </p:nvPicPr>
        <p:blipFill>
          <a:blip r:embed="rId3"/>
          <a:stretch>
            <a:fillRect/>
          </a:stretch>
        </p:blipFill>
        <p:spPr>
          <a:xfrm>
            <a:off x="10783604" y="4835430"/>
            <a:ext cx="437924" cy="437924"/>
          </a:xfrm>
          <a:prstGeom prst="rect">
            <a:avLst/>
          </a:prstGeom>
        </p:spPr>
      </p:pic>
    </p:spTree>
    <p:extLst>
      <p:ext uri="{BB962C8B-B14F-4D97-AF65-F5344CB8AC3E}">
        <p14:creationId xmlns:p14="http://schemas.microsoft.com/office/powerpoint/2010/main" val="34317516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5E01D-79A6-4E42-8140-2C6FA39A908A}"/>
              </a:ext>
            </a:extLst>
          </p:cNvPr>
          <p:cNvSpPr>
            <a:spLocks noGrp="1"/>
          </p:cNvSpPr>
          <p:nvPr>
            <p:ph type="title"/>
          </p:nvPr>
        </p:nvSpPr>
        <p:spPr/>
        <p:txBody>
          <a:bodyPr/>
          <a:lstStyle/>
          <a:p>
            <a:r>
              <a:rPr lang="en-CA" dirty="0"/>
              <a:t>Provisioning the network</a:t>
            </a:r>
            <a:endParaRPr lang="en-US" dirty="0"/>
          </a:p>
        </p:txBody>
      </p:sp>
      <p:sp>
        <p:nvSpPr>
          <p:cNvPr id="5" name="Text Placeholder 4">
            <a:extLst>
              <a:ext uri="{FF2B5EF4-FFF2-40B4-BE49-F238E27FC236}">
                <a16:creationId xmlns:a16="http://schemas.microsoft.com/office/drawing/2014/main" id="{D3F36858-6B9E-4170-A34F-417120C49FE4}"/>
              </a:ext>
            </a:extLst>
          </p:cNvPr>
          <p:cNvSpPr>
            <a:spLocks noGrp="1"/>
          </p:cNvSpPr>
          <p:nvPr>
            <p:ph type="body" idx="1"/>
          </p:nvPr>
        </p:nvSpPr>
        <p:spPr>
          <a:xfrm>
            <a:off x="839788" y="1433513"/>
            <a:ext cx="5157787" cy="823912"/>
          </a:xfrm>
        </p:spPr>
        <p:txBody>
          <a:bodyPr/>
          <a:lstStyle/>
          <a:p>
            <a:r>
              <a:rPr lang="en-CA" dirty="0"/>
              <a:t>Alt B</a:t>
            </a:r>
            <a:endParaRPr lang="en-US" dirty="0"/>
          </a:p>
        </p:txBody>
      </p:sp>
      <p:sp>
        <p:nvSpPr>
          <p:cNvPr id="6" name="Content Placeholder 5">
            <a:extLst>
              <a:ext uri="{FF2B5EF4-FFF2-40B4-BE49-F238E27FC236}">
                <a16:creationId xmlns:a16="http://schemas.microsoft.com/office/drawing/2014/main" id="{BA345A9A-3645-45F0-9C07-F86CBE7472E2}"/>
              </a:ext>
            </a:extLst>
          </p:cNvPr>
          <p:cNvSpPr>
            <a:spLocks noGrp="1"/>
          </p:cNvSpPr>
          <p:nvPr>
            <p:ph sz="half" idx="2"/>
          </p:nvPr>
        </p:nvSpPr>
        <p:spPr>
          <a:xfrm>
            <a:off x="839787" y="2419349"/>
            <a:ext cx="5157787" cy="4111625"/>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p:spPr>
        <p:txBody>
          <a:bodyPr>
            <a:normAutofit/>
          </a:bodyPr>
          <a:lstStyle/>
          <a:p>
            <a:r>
              <a:rPr lang="en-CA" sz="2400" dirty="0"/>
              <a:t>Enter all sublabels, separated by dots, e.g. “</a:t>
            </a:r>
            <a:r>
              <a:rPr lang="en-CA" sz="2400" dirty="0" err="1"/>
              <a:t>police.municipal</a:t>
            </a:r>
            <a:r>
              <a:rPr lang="en-CA" sz="2400" dirty="0"/>
              <a:t>”</a:t>
            </a:r>
          </a:p>
          <a:p>
            <a:r>
              <a:rPr lang="en-CA" sz="2400" dirty="0"/>
              <a:t>If URN is CSE URN:</a:t>
            </a:r>
          </a:p>
          <a:p>
            <a:pPr lvl="1"/>
            <a:r>
              <a:rPr lang="en-CA" sz="2000" dirty="0"/>
              <a:t>administrator needs to correctly enter first label (i.e. “country-specific”), second label (i.e. 2 letter country code), third label (e.g. identical to emergency number digits) and the dots in between the labels.</a:t>
            </a:r>
          </a:p>
          <a:p>
            <a:pPr lvl="1"/>
            <a:r>
              <a:rPr lang="en-CA" sz="2000" dirty="0"/>
              <a:t>20 opportunities for typing errors or inconsistencies for each country-specific URN (e.g. missing dot, “</a:t>
            </a:r>
            <a:r>
              <a:rPr lang="en-CA" sz="2000" dirty="0" err="1"/>
              <a:t>country_specific</a:t>
            </a:r>
            <a:r>
              <a:rPr lang="en-CA" sz="2000" dirty="0"/>
              <a:t>”, missing country code, etc.).</a:t>
            </a:r>
            <a:endParaRPr lang="en-US" sz="2000" dirty="0"/>
          </a:p>
        </p:txBody>
      </p:sp>
      <p:sp>
        <p:nvSpPr>
          <p:cNvPr id="7" name="Text Placeholder 6">
            <a:extLst>
              <a:ext uri="{FF2B5EF4-FFF2-40B4-BE49-F238E27FC236}">
                <a16:creationId xmlns:a16="http://schemas.microsoft.com/office/drawing/2014/main" id="{90CED105-F52A-4865-B7F1-51B0202CB4EB}"/>
              </a:ext>
            </a:extLst>
          </p:cNvPr>
          <p:cNvSpPr>
            <a:spLocks noGrp="1"/>
          </p:cNvSpPr>
          <p:nvPr>
            <p:ph type="body" sz="quarter" idx="3"/>
          </p:nvPr>
        </p:nvSpPr>
        <p:spPr>
          <a:xfrm>
            <a:off x="6524625" y="1419226"/>
            <a:ext cx="5183188" cy="823912"/>
          </a:xfrm>
        </p:spPr>
        <p:txBody>
          <a:bodyPr/>
          <a:lstStyle/>
          <a:p>
            <a:r>
              <a:rPr lang="en-CA" dirty="0"/>
              <a:t>Alt A</a:t>
            </a:r>
            <a:endParaRPr lang="en-US" dirty="0"/>
          </a:p>
        </p:txBody>
      </p:sp>
      <p:sp>
        <p:nvSpPr>
          <p:cNvPr id="8" name="Content Placeholder 7">
            <a:extLst>
              <a:ext uri="{FF2B5EF4-FFF2-40B4-BE49-F238E27FC236}">
                <a16:creationId xmlns:a16="http://schemas.microsoft.com/office/drawing/2014/main" id="{5CC7C436-6FB1-431F-8C6A-35FEA9578216}"/>
              </a:ext>
            </a:extLst>
          </p:cNvPr>
          <p:cNvSpPr>
            <a:spLocks noGrp="1"/>
          </p:cNvSpPr>
          <p:nvPr>
            <p:ph sz="quarter" idx="4"/>
          </p:nvPr>
        </p:nvSpPr>
        <p:spPr>
          <a:xfrm>
            <a:off x="6524624" y="2419349"/>
            <a:ext cx="5183189" cy="4111625"/>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p:spPr>
        <p:txBody>
          <a:bodyPr>
            <a:normAutofit/>
          </a:bodyPr>
          <a:lstStyle/>
          <a:p>
            <a:r>
              <a:rPr lang="en-CA" sz="2400" dirty="0"/>
              <a:t>If URN is </a:t>
            </a:r>
            <a:r>
              <a:rPr lang="en-CA" sz="2400" u="sng" dirty="0"/>
              <a:t>non</a:t>
            </a:r>
            <a:r>
              <a:rPr lang="en-CA" sz="2400" dirty="0"/>
              <a:t>-CSE URN:</a:t>
            </a:r>
          </a:p>
          <a:p>
            <a:pPr lvl="1"/>
            <a:r>
              <a:rPr lang="en-CA" sz="2000" dirty="0"/>
              <a:t>enter all sublabels, separated by dots.  E.g. “</a:t>
            </a:r>
            <a:r>
              <a:rPr lang="en-CA" sz="2000" dirty="0" err="1"/>
              <a:t>police.municipal</a:t>
            </a:r>
            <a:r>
              <a:rPr lang="en-CA" sz="2000" dirty="0"/>
              <a:t>”</a:t>
            </a:r>
          </a:p>
          <a:p>
            <a:r>
              <a:rPr lang="en-CA" sz="2400" dirty="0"/>
              <a:t>else:</a:t>
            </a:r>
          </a:p>
          <a:p>
            <a:pPr lvl="1"/>
            <a:r>
              <a:rPr lang="en-CA" sz="2000" dirty="0"/>
              <a:t>enter 2 character country code </a:t>
            </a:r>
            <a:r>
              <a:rPr lang="en-CA" sz="2000" u="sng" dirty="0"/>
              <a:t>once</a:t>
            </a:r>
          </a:p>
          <a:p>
            <a:pPr lvl="1"/>
            <a:r>
              <a:rPr lang="en-CA" sz="2000" dirty="0"/>
              <a:t>enter third label for each URN if it is not identical to emergency number digits.</a:t>
            </a:r>
          </a:p>
          <a:p>
            <a:r>
              <a:rPr lang="en-CA" sz="2400" dirty="0">
                <a:solidFill>
                  <a:srgbClr val="FF0000"/>
                </a:solidFill>
              </a:rPr>
              <a:t>No need to enter any redundant information</a:t>
            </a:r>
            <a:endParaRPr lang="en-US" sz="2400" dirty="0">
              <a:solidFill>
                <a:srgbClr val="FF0000"/>
              </a:solidFill>
            </a:endParaRPr>
          </a:p>
        </p:txBody>
      </p:sp>
    </p:spTree>
    <p:extLst>
      <p:ext uri="{BB962C8B-B14F-4D97-AF65-F5344CB8AC3E}">
        <p14:creationId xmlns:p14="http://schemas.microsoft.com/office/powerpoint/2010/main" val="41410986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F6D02-372A-4E49-A0AD-2974E54D9CC9}"/>
              </a:ext>
            </a:extLst>
          </p:cNvPr>
          <p:cNvSpPr>
            <a:spLocks noGrp="1"/>
          </p:cNvSpPr>
          <p:nvPr>
            <p:ph type="title"/>
          </p:nvPr>
        </p:nvSpPr>
        <p:spPr/>
        <p:txBody>
          <a:bodyPr/>
          <a:lstStyle/>
          <a:p>
            <a:r>
              <a:rPr lang="en-CA" dirty="0"/>
              <a:t>Benefits of Alternative A</a:t>
            </a:r>
            <a:endParaRPr lang="en-US" dirty="0"/>
          </a:p>
        </p:txBody>
      </p:sp>
      <p:sp>
        <p:nvSpPr>
          <p:cNvPr id="3" name="Content Placeholder 2">
            <a:extLst>
              <a:ext uri="{FF2B5EF4-FFF2-40B4-BE49-F238E27FC236}">
                <a16:creationId xmlns:a16="http://schemas.microsoft.com/office/drawing/2014/main" id="{DF72DA64-FAD9-462F-AFA7-16AD49423F56}"/>
              </a:ext>
            </a:extLst>
          </p:cNvPr>
          <p:cNvSpPr>
            <a:spLocks noGrp="1"/>
          </p:cNvSpPr>
          <p:nvPr>
            <p:ph idx="1"/>
          </p:nvPr>
        </p:nvSpPr>
        <p:spPr>
          <a:xfrm>
            <a:off x="838200" y="1825625"/>
            <a:ext cx="11135264" cy="4351338"/>
          </a:xfrm>
        </p:spPr>
        <p:txBody>
          <a:bodyPr>
            <a:noAutofit/>
          </a:bodyPr>
          <a:lstStyle/>
          <a:p>
            <a:pPr>
              <a:spcAft>
                <a:spcPts val="600"/>
              </a:spcAft>
            </a:pPr>
            <a:r>
              <a:rPr lang="en-GB" sz="2400" dirty="0"/>
              <a:t>Same octet reduction as alternative B when encoding non-CSE URNs</a:t>
            </a:r>
            <a:endParaRPr lang="en-GB" sz="600" dirty="0"/>
          </a:p>
          <a:p>
            <a:pPr>
              <a:spcBef>
                <a:spcPts val="1800"/>
              </a:spcBef>
              <a:spcAft>
                <a:spcPts val="600"/>
              </a:spcAft>
            </a:pPr>
            <a:r>
              <a:rPr lang="en-CA" sz="2400" dirty="0"/>
              <a:t>More-efficient encoding of Country-Specific Emergency CSE URNs. In Austria alone:</a:t>
            </a:r>
          </a:p>
          <a:p>
            <a:pPr lvl="1">
              <a:spcAft>
                <a:spcPts val="600"/>
              </a:spcAft>
            </a:pPr>
            <a:r>
              <a:rPr lang="en-GB" dirty="0"/>
              <a:t>Additional octets 50-83% lower vs. Alt B</a:t>
            </a:r>
          </a:p>
          <a:p>
            <a:pPr lvl="1">
              <a:spcAft>
                <a:spcPts val="600"/>
              </a:spcAft>
            </a:pPr>
            <a:r>
              <a:rPr lang="en-GB" dirty="0"/>
              <a:t>Avoids excessive increase in TAU Accept message size (+48.2% to +99.5% in Alt B)</a:t>
            </a:r>
          </a:p>
          <a:p>
            <a:pPr lvl="1">
              <a:spcAft>
                <a:spcPts val="600"/>
              </a:spcAft>
            </a:pPr>
            <a:r>
              <a:rPr lang="en-GB" sz="1600" dirty="0"/>
              <a:t>* To achieve minimal TAU Accept message size increase of 48.2%, there is impact on CS domain</a:t>
            </a:r>
            <a:endParaRPr lang="en-GB" sz="700" dirty="0"/>
          </a:p>
          <a:p>
            <a:pPr>
              <a:spcBef>
                <a:spcPts val="1800"/>
              </a:spcBef>
              <a:spcAft>
                <a:spcPts val="600"/>
              </a:spcAft>
            </a:pPr>
            <a:r>
              <a:rPr lang="en-GB" sz="2400" dirty="0"/>
              <a:t>Fewer </a:t>
            </a:r>
            <a:r>
              <a:rPr lang="en-US" sz="2400" dirty="0"/>
              <a:t>human </a:t>
            </a:r>
            <a:r>
              <a:rPr lang="en-GB" sz="2400" dirty="0"/>
              <a:t>errors </a:t>
            </a:r>
            <a:r>
              <a:rPr lang="en-US" sz="2400" dirty="0"/>
              <a:t>when entering emergency information by network administrators</a:t>
            </a:r>
          </a:p>
          <a:p>
            <a:pPr lvl="1">
              <a:spcAft>
                <a:spcPts val="600"/>
              </a:spcAft>
            </a:pPr>
            <a:r>
              <a:rPr lang="en-GB" sz="2200" dirty="0"/>
              <a:t>Two tick boxes per CSE URN vs. entering e.g. 23 characters (incl. 3 digit </a:t>
            </a:r>
            <a:r>
              <a:rPr lang="en-GB" sz="2200" dirty="0" err="1"/>
              <a:t>emerg</a:t>
            </a:r>
            <a:r>
              <a:rPr lang="en-GB" sz="2200" dirty="0"/>
              <a:t>. number)</a:t>
            </a:r>
            <a:endParaRPr lang="en-GB" sz="1000" dirty="0"/>
          </a:p>
          <a:p>
            <a:pPr>
              <a:spcBef>
                <a:spcPts val="1800"/>
              </a:spcBef>
              <a:spcAft>
                <a:spcPts val="600"/>
              </a:spcAft>
            </a:pPr>
            <a:r>
              <a:rPr lang="en-CA" sz="2400" dirty="0"/>
              <a:t>Negligible increase in complexity</a:t>
            </a:r>
            <a:endParaRPr lang="en-US" sz="2400" dirty="0"/>
          </a:p>
        </p:txBody>
      </p:sp>
      <p:pic>
        <p:nvPicPr>
          <p:cNvPr id="4" name="Picture 3">
            <a:extLst>
              <a:ext uri="{FF2B5EF4-FFF2-40B4-BE49-F238E27FC236}">
                <a16:creationId xmlns:a16="http://schemas.microsoft.com/office/drawing/2014/main" id="{972AE06B-35C5-492C-8588-671F345C01C9}"/>
              </a:ext>
            </a:extLst>
          </p:cNvPr>
          <p:cNvPicPr>
            <a:picLocks noChangeAspect="1"/>
          </p:cNvPicPr>
          <p:nvPr/>
        </p:nvPicPr>
        <p:blipFill>
          <a:blip r:embed="rId2"/>
          <a:stretch>
            <a:fillRect/>
          </a:stretch>
        </p:blipFill>
        <p:spPr>
          <a:xfrm>
            <a:off x="375717" y="1825625"/>
            <a:ext cx="370827" cy="333275"/>
          </a:xfrm>
          <a:prstGeom prst="rect">
            <a:avLst/>
          </a:prstGeom>
        </p:spPr>
      </p:pic>
      <p:pic>
        <p:nvPicPr>
          <p:cNvPr id="5" name="Picture 4">
            <a:extLst>
              <a:ext uri="{FF2B5EF4-FFF2-40B4-BE49-F238E27FC236}">
                <a16:creationId xmlns:a16="http://schemas.microsoft.com/office/drawing/2014/main" id="{A81F7724-9882-4F7C-92B6-951411024C00}"/>
              </a:ext>
            </a:extLst>
          </p:cNvPr>
          <p:cNvPicPr>
            <a:picLocks noChangeAspect="1"/>
          </p:cNvPicPr>
          <p:nvPr/>
        </p:nvPicPr>
        <p:blipFill>
          <a:blip r:embed="rId2"/>
          <a:stretch>
            <a:fillRect/>
          </a:stretch>
        </p:blipFill>
        <p:spPr>
          <a:xfrm>
            <a:off x="375714" y="2464880"/>
            <a:ext cx="370827" cy="333275"/>
          </a:xfrm>
          <a:prstGeom prst="rect">
            <a:avLst/>
          </a:prstGeom>
        </p:spPr>
      </p:pic>
      <p:pic>
        <p:nvPicPr>
          <p:cNvPr id="6" name="Picture 5">
            <a:extLst>
              <a:ext uri="{FF2B5EF4-FFF2-40B4-BE49-F238E27FC236}">
                <a16:creationId xmlns:a16="http://schemas.microsoft.com/office/drawing/2014/main" id="{260A396A-6970-4580-BBB1-9FE069452494}"/>
              </a:ext>
            </a:extLst>
          </p:cNvPr>
          <p:cNvPicPr>
            <a:picLocks noChangeAspect="1"/>
          </p:cNvPicPr>
          <p:nvPr/>
        </p:nvPicPr>
        <p:blipFill>
          <a:blip r:embed="rId2"/>
          <a:stretch>
            <a:fillRect/>
          </a:stretch>
        </p:blipFill>
        <p:spPr>
          <a:xfrm>
            <a:off x="375713" y="4460307"/>
            <a:ext cx="370827" cy="333275"/>
          </a:xfrm>
          <a:prstGeom prst="rect">
            <a:avLst/>
          </a:prstGeom>
        </p:spPr>
      </p:pic>
      <p:pic>
        <p:nvPicPr>
          <p:cNvPr id="7" name="Picture 6">
            <a:extLst>
              <a:ext uri="{FF2B5EF4-FFF2-40B4-BE49-F238E27FC236}">
                <a16:creationId xmlns:a16="http://schemas.microsoft.com/office/drawing/2014/main" id="{0E562C46-61EA-4AA9-AFAD-9F7EEAC976C7}"/>
              </a:ext>
            </a:extLst>
          </p:cNvPr>
          <p:cNvPicPr>
            <a:picLocks noChangeAspect="1"/>
          </p:cNvPicPr>
          <p:nvPr/>
        </p:nvPicPr>
        <p:blipFill>
          <a:blip r:embed="rId2"/>
          <a:stretch>
            <a:fillRect/>
          </a:stretch>
        </p:blipFill>
        <p:spPr>
          <a:xfrm>
            <a:off x="375714" y="5483223"/>
            <a:ext cx="370827" cy="333275"/>
          </a:xfrm>
          <a:prstGeom prst="rect">
            <a:avLst/>
          </a:prstGeom>
        </p:spPr>
      </p:pic>
    </p:spTree>
    <p:extLst>
      <p:ext uri="{BB962C8B-B14F-4D97-AF65-F5344CB8AC3E}">
        <p14:creationId xmlns:p14="http://schemas.microsoft.com/office/powerpoint/2010/main" val="99019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12218-ACDD-4C25-9254-450ADE50D7C6}"/>
              </a:ext>
            </a:extLst>
          </p:cNvPr>
          <p:cNvSpPr>
            <a:spLocks noGrp="1"/>
          </p:cNvSpPr>
          <p:nvPr>
            <p:ph type="title"/>
          </p:nvPr>
        </p:nvSpPr>
        <p:spPr/>
        <p:txBody>
          <a:bodyPr>
            <a:normAutofit/>
          </a:bodyPr>
          <a:lstStyle/>
          <a:p>
            <a:r>
              <a:rPr lang="en-CA" dirty="0"/>
              <a:t>Issue</a:t>
            </a:r>
            <a:endParaRPr lang="en-US" dirty="0"/>
          </a:p>
        </p:txBody>
      </p:sp>
      <p:sp>
        <p:nvSpPr>
          <p:cNvPr id="3" name="Content Placeholder 2">
            <a:extLst>
              <a:ext uri="{FF2B5EF4-FFF2-40B4-BE49-F238E27FC236}">
                <a16:creationId xmlns:a16="http://schemas.microsoft.com/office/drawing/2014/main" id="{86B2DEE1-27E0-47F8-84A0-5BE499241516}"/>
              </a:ext>
            </a:extLst>
          </p:cNvPr>
          <p:cNvSpPr>
            <a:spLocks noGrp="1"/>
          </p:cNvSpPr>
          <p:nvPr>
            <p:ph idx="1"/>
          </p:nvPr>
        </p:nvSpPr>
        <p:spPr>
          <a:xfrm>
            <a:off x="838199" y="1506447"/>
            <a:ext cx="11161143" cy="5273915"/>
          </a:xfrm>
        </p:spPr>
        <p:txBody>
          <a:bodyPr>
            <a:noAutofit/>
          </a:bodyPr>
          <a:lstStyle/>
          <a:p>
            <a:pPr>
              <a:lnSpc>
                <a:spcPct val="100000"/>
              </a:lnSpc>
              <a:spcBef>
                <a:spcPts val="600"/>
              </a:spcBef>
            </a:pPr>
            <a:r>
              <a:rPr lang="en-US" sz="2000" dirty="0"/>
              <a:t>Emergency URNs are verbose</a:t>
            </a:r>
          </a:p>
          <a:p>
            <a:pPr>
              <a:lnSpc>
                <a:spcPct val="100000"/>
              </a:lnSpc>
              <a:spcBef>
                <a:spcPts val="600"/>
              </a:spcBef>
            </a:pPr>
            <a:r>
              <a:rPr lang="en-US" sz="2000" dirty="0"/>
              <a:t>Efficient encoding is necessary to avoid excessive increase to NAS messages</a:t>
            </a:r>
          </a:p>
          <a:p>
            <a:pPr>
              <a:lnSpc>
                <a:spcPct val="100000"/>
              </a:lnSpc>
              <a:spcBef>
                <a:spcPts val="600"/>
              </a:spcBef>
            </a:pPr>
            <a:r>
              <a:rPr lang="en-US" sz="2000" dirty="0"/>
              <a:t>Both alternatives (A and B) provide efficient encoding of non-country-specific emergency URNs.</a:t>
            </a:r>
          </a:p>
          <a:p>
            <a:pPr>
              <a:lnSpc>
                <a:spcPct val="100000"/>
              </a:lnSpc>
              <a:spcBef>
                <a:spcPts val="600"/>
              </a:spcBef>
            </a:pPr>
            <a:r>
              <a:rPr lang="en-GB" sz="2000" dirty="0"/>
              <a:t>Alternative A</a:t>
            </a:r>
            <a:r>
              <a:rPr lang="en-US" sz="2000" dirty="0"/>
              <a:t> also provides more-efficient encoding of country-specific emergency (CSE) URNs. </a:t>
            </a:r>
          </a:p>
          <a:p>
            <a:pPr>
              <a:lnSpc>
                <a:spcPct val="100000"/>
              </a:lnSpc>
              <a:spcBef>
                <a:spcPts val="600"/>
              </a:spcBef>
            </a:pPr>
            <a:endParaRPr lang="en-CA" sz="1050" dirty="0"/>
          </a:p>
          <a:p>
            <a:pPr>
              <a:lnSpc>
                <a:spcPct val="100000"/>
              </a:lnSpc>
              <a:spcBef>
                <a:spcPts val="600"/>
              </a:spcBef>
            </a:pPr>
            <a:endParaRPr lang="en-CA" sz="2000" dirty="0"/>
          </a:p>
          <a:p>
            <a:pPr>
              <a:lnSpc>
                <a:spcPct val="100000"/>
              </a:lnSpc>
              <a:spcBef>
                <a:spcPts val="600"/>
              </a:spcBef>
            </a:pPr>
            <a:endParaRPr lang="en-US" sz="2000" dirty="0"/>
          </a:p>
          <a:p>
            <a:pPr>
              <a:lnSpc>
                <a:spcPct val="100000"/>
              </a:lnSpc>
              <a:spcBef>
                <a:spcPts val="600"/>
              </a:spcBef>
            </a:pPr>
            <a:r>
              <a:rPr lang="en-US" sz="2000" dirty="0"/>
              <a:t>List of non-CSE URNs: </a:t>
            </a:r>
            <a:r>
              <a:rPr lang="en-US" sz="1800" u="sng" dirty="0">
                <a:hlinkClick r:id="rId2"/>
              </a:rPr>
              <a:t>https://www.iana.org/assignments/urn-serviceid-labels/urn-serviceid-labels.xhtml</a:t>
            </a:r>
            <a:endParaRPr lang="en-US" sz="2000" dirty="0"/>
          </a:p>
          <a:p>
            <a:pPr>
              <a:lnSpc>
                <a:spcPct val="100000"/>
              </a:lnSpc>
              <a:spcBef>
                <a:spcPts val="600"/>
              </a:spcBef>
            </a:pPr>
            <a:r>
              <a:rPr lang="en-US" sz="2000" dirty="0"/>
              <a:t>Example of a CSE URN included in 3GPP TS 24.229:</a:t>
            </a:r>
            <a:r>
              <a:rPr lang="en-CA" sz="2000" dirty="0"/>
              <a:t> </a:t>
            </a:r>
          </a:p>
          <a:p>
            <a:pPr lvl="1">
              <a:lnSpc>
                <a:spcPct val="100000"/>
              </a:lnSpc>
              <a:spcBef>
                <a:spcPts val="600"/>
              </a:spcBef>
            </a:pPr>
            <a:r>
              <a:rPr lang="en-GB" sz="1600" dirty="0"/>
              <a:t>Example:	</a:t>
            </a:r>
            <a:r>
              <a:rPr lang="en-CA" sz="1600" dirty="0"/>
              <a:t>“</a:t>
            </a:r>
            <a:r>
              <a:rPr lang="en-GB" sz="1600" dirty="0"/>
              <a:t>urn:service:sos.country-specific.xy.567”</a:t>
            </a:r>
          </a:p>
          <a:p>
            <a:pPr lvl="1">
              <a:lnSpc>
                <a:spcPct val="100000"/>
              </a:lnSpc>
              <a:spcBef>
                <a:spcPts val="600"/>
              </a:spcBef>
            </a:pPr>
            <a:r>
              <a:rPr lang="en-CA" sz="1600" dirty="0"/>
              <a:t>Template	</a:t>
            </a:r>
            <a:r>
              <a:rPr lang="en-GB" sz="1600" dirty="0" err="1"/>
              <a:t>urn:service:sos.country-specific</a:t>
            </a:r>
            <a:r>
              <a:rPr lang="en-GB" sz="1600" dirty="0"/>
              <a:t>.&lt;</a:t>
            </a:r>
            <a:r>
              <a:rPr lang="en-GB" sz="1600" dirty="0">
                <a:solidFill>
                  <a:srgbClr val="FF0000"/>
                </a:solidFill>
              </a:rPr>
              <a:t>second sub-service, 2 char country code, e.g. AT</a:t>
            </a:r>
            <a:r>
              <a:rPr lang="en-GB" sz="1600" dirty="0"/>
              <a:t>&gt;.&lt;</a:t>
            </a:r>
            <a:r>
              <a:rPr lang="en-GB" sz="1600" dirty="0">
                <a:solidFill>
                  <a:srgbClr val="FF0000"/>
                </a:solidFill>
              </a:rPr>
              <a:t>third “</a:t>
            </a:r>
            <a:r>
              <a:rPr lang="en-CA" sz="1600" i="1" dirty="0">
                <a:solidFill>
                  <a:srgbClr val="FF0000"/>
                </a:solidFill>
              </a:rPr>
              <a:t>sub-service is defined by the national regulation of the country where the type of emergency service is deployed</a:t>
            </a:r>
            <a:r>
              <a:rPr lang="en-GB" sz="1600" dirty="0">
                <a:solidFill>
                  <a:srgbClr val="FF0000"/>
                </a:solidFill>
              </a:rPr>
              <a:t>”, e.g. dialled digits</a:t>
            </a:r>
            <a:r>
              <a:rPr lang="en-GB" sz="1600" dirty="0"/>
              <a:t>&gt;</a:t>
            </a:r>
            <a:endParaRPr lang="en-CA" sz="1600" dirty="0"/>
          </a:p>
          <a:p>
            <a:pPr>
              <a:lnSpc>
                <a:spcPct val="100000"/>
              </a:lnSpc>
              <a:spcBef>
                <a:spcPts val="600"/>
              </a:spcBef>
            </a:pPr>
            <a:r>
              <a:rPr lang="en-US" sz="2000" dirty="0"/>
              <a:t>Max TAU Accept message size is 220 octets. </a:t>
            </a:r>
            <a:r>
              <a:rPr lang="en-US" sz="1800" dirty="0"/>
              <a:t>(</a:t>
            </a:r>
            <a:r>
              <a:rPr lang="en-US" sz="1600" dirty="0"/>
              <a:t>Rel-15, all optional IEs fully populated, excl. legacy Emergency Numbers List (ENL) IE. Note that a NAS message may use more than 220 octets. Typical TAU Accept message size is less than 220 octets.</a:t>
            </a:r>
            <a:r>
              <a:rPr lang="en-US" sz="1800" dirty="0"/>
              <a:t>)</a:t>
            </a:r>
            <a:endParaRPr lang="en-US" sz="2000" dirty="0"/>
          </a:p>
          <a:p>
            <a:pPr>
              <a:lnSpc>
                <a:spcPct val="100000"/>
              </a:lnSpc>
              <a:spcBef>
                <a:spcPts val="600"/>
              </a:spcBef>
            </a:pPr>
            <a:r>
              <a:rPr lang="en-CA" sz="2000" dirty="0"/>
              <a:t>Extended ENL can be included in </a:t>
            </a:r>
            <a:r>
              <a:rPr lang="en-CA" sz="2000" u="sng" dirty="0"/>
              <a:t>each</a:t>
            </a:r>
            <a:r>
              <a:rPr lang="en-CA" sz="2000" dirty="0"/>
              <a:t> </a:t>
            </a:r>
            <a:r>
              <a:rPr lang="en-CA" sz="1800" dirty="0"/>
              <a:t>Attach </a:t>
            </a:r>
            <a:r>
              <a:rPr lang="en-US" sz="1800" dirty="0"/>
              <a:t>Accept, TAU Accept, 5G REGISTER Accept (periodic and initial)</a:t>
            </a:r>
          </a:p>
          <a:p>
            <a:pPr>
              <a:lnSpc>
                <a:spcPct val="100000"/>
              </a:lnSpc>
              <a:spcBef>
                <a:spcPts val="600"/>
              </a:spcBef>
            </a:pPr>
            <a:endParaRPr lang="en-US" sz="2000" dirty="0"/>
          </a:p>
          <a:p>
            <a:pPr>
              <a:lnSpc>
                <a:spcPct val="100000"/>
              </a:lnSpc>
              <a:spcBef>
                <a:spcPts val="600"/>
              </a:spcBef>
            </a:pPr>
            <a:endParaRPr lang="en-US" sz="2000" dirty="0"/>
          </a:p>
          <a:p>
            <a:pPr>
              <a:lnSpc>
                <a:spcPct val="100000"/>
              </a:lnSpc>
              <a:spcBef>
                <a:spcPts val="600"/>
              </a:spcBef>
            </a:pPr>
            <a:endParaRPr lang="en-US" sz="2000" dirty="0"/>
          </a:p>
        </p:txBody>
      </p:sp>
      <p:sp>
        <p:nvSpPr>
          <p:cNvPr id="5" name="Title 1">
            <a:extLst>
              <a:ext uri="{FF2B5EF4-FFF2-40B4-BE49-F238E27FC236}">
                <a16:creationId xmlns:a16="http://schemas.microsoft.com/office/drawing/2014/main" id="{CA49E82D-54F7-4E5A-9BA7-CF2B5A82590D}"/>
              </a:ext>
            </a:extLst>
          </p:cNvPr>
          <p:cNvSpPr txBox="1">
            <a:spLocks/>
          </p:cNvSpPr>
          <p:nvPr/>
        </p:nvSpPr>
        <p:spPr>
          <a:xfrm>
            <a:off x="838198" y="2909961"/>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CA" sz="4000" dirty="0"/>
              <a:t>Background</a:t>
            </a:r>
            <a:endParaRPr lang="en-US" sz="4000" dirty="0"/>
          </a:p>
        </p:txBody>
      </p:sp>
    </p:spTree>
    <p:extLst>
      <p:ext uri="{BB962C8B-B14F-4D97-AF65-F5344CB8AC3E}">
        <p14:creationId xmlns:p14="http://schemas.microsoft.com/office/powerpoint/2010/main" val="15093305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A7D2E4B-76B4-4968-9DF2-19ECE877373C}"/>
              </a:ext>
            </a:extLst>
          </p:cNvPr>
          <p:cNvSpPr>
            <a:spLocks noGrp="1"/>
          </p:cNvSpPr>
          <p:nvPr>
            <p:ph type="title"/>
          </p:nvPr>
        </p:nvSpPr>
        <p:spPr/>
        <p:txBody>
          <a:bodyPr/>
          <a:lstStyle/>
          <a:p>
            <a:r>
              <a:rPr lang="en-CA" dirty="0"/>
              <a:t>Country Specific Emergency URN refresher</a:t>
            </a:r>
            <a:endParaRPr lang="en-US" dirty="0"/>
          </a:p>
        </p:txBody>
      </p:sp>
      <p:sp>
        <p:nvSpPr>
          <p:cNvPr id="12" name="Text Placeholder 11">
            <a:extLst>
              <a:ext uri="{FF2B5EF4-FFF2-40B4-BE49-F238E27FC236}">
                <a16:creationId xmlns:a16="http://schemas.microsoft.com/office/drawing/2014/main" id="{784F5F20-AC5B-444E-8EAA-7B56A7DF053E}"/>
              </a:ext>
            </a:extLst>
          </p:cNvPr>
          <p:cNvSpPr>
            <a:spLocks noGrp="1"/>
          </p:cNvSpPr>
          <p:nvPr>
            <p:ph type="body" idx="1"/>
          </p:nvPr>
        </p:nvSpPr>
        <p:spPr>
          <a:xfrm>
            <a:off x="839788" y="1681163"/>
            <a:ext cx="5157787" cy="417603"/>
          </a:xfrm>
        </p:spPr>
        <p:txBody>
          <a:bodyPr>
            <a:normAutofit lnSpcReduction="10000"/>
          </a:bodyPr>
          <a:lstStyle/>
          <a:p>
            <a:r>
              <a:rPr lang="en-CA" dirty="0"/>
              <a:t>Brief history</a:t>
            </a:r>
            <a:endParaRPr lang="en-US" dirty="0"/>
          </a:p>
        </p:txBody>
      </p:sp>
      <p:sp>
        <p:nvSpPr>
          <p:cNvPr id="10" name="Content Placeholder 2">
            <a:extLst>
              <a:ext uri="{FF2B5EF4-FFF2-40B4-BE49-F238E27FC236}">
                <a16:creationId xmlns:a16="http://schemas.microsoft.com/office/drawing/2014/main" id="{585477ED-211E-4D2C-815B-54CA08FDBE85}"/>
              </a:ext>
            </a:extLst>
          </p:cNvPr>
          <p:cNvSpPr>
            <a:spLocks noGrp="1"/>
          </p:cNvSpPr>
          <p:nvPr>
            <p:ph sz="half" idx="2"/>
          </p:nvPr>
        </p:nvSpPr>
        <p:spPr>
          <a:xfrm>
            <a:off x="839788" y="2098766"/>
            <a:ext cx="5157787" cy="4090897"/>
          </a:xfrm>
        </p:spPr>
        <p:txBody>
          <a:bodyPr>
            <a:normAutofit fontScale="70000" lnSpcReduction="20000"/>
          </a:bodyPr>
          <a:lstStyle/>
          <a:p>
            <a:pPr lvl="0"/>
            <a:r>
              <a:rPr lang="en-CA" dirty="0"/>
              <a:t>24.229CR#4477 by </a:t>
            </a:r>
            <a:r>
              <a:rPr lang="en-GB" i="1" dirty="0"/>
              <a:t>Ericsson, ST-Ericsson, Telecom Italia</a:t>
            </a:r>
            <a:r>
              <a:rPr lang="en-GB" dirty="0"/>
              <a:t>,</a:t>
            </a:r>
            <a:r>
              <a:rPr lang="en-CA" dirty="0"/>
              <a:t> introduced CSE URN.</a:t>
            </a:r>
          </a:p>
          <a:p>
            <a:r>
              <a:rPr lang="en-CA" dirty="0"/>
              <a:t>24.229CR#4444 by </a:t>
            </a:r>
            <a:r>
              <a:rPr lang="en-GB" i="1" dirty="0"/>
              <a:t>Ericsson, ST-Ericsson, Telecom Italia S.P.A., Deutsche Telekom AG, China Mobile Communications Corporation</a:t>
            </a:r>
            <a:r>
              <a:rPr lang="en-GB" dirty="0"/>
              <a:t> recognizes the authority/</a:t>
            </a:r>
            <a:r>
              <a:rPr lang="en-CA" dirty="0"/>
              <a:t>sovereignty </a:t>
            </a:r>
            <a:r>
              <a:rPr lang="en-GB" dirty="0"/>
              <a:t>of the national regulator to “</a:t>
            </a:r>
            <a:r>
              <a:rPr lang="en-GB" i="1" dirty="0"/>
              <a:t>introduce country specific types of emergency services where type of emergency service cannot be provided in USIM or sent over NAS signalling</a:t>
            </a:r>
            <a:r>
              <a:rPr lang="en-GB" dirty="0"/>
              <a:t>”.</a:t>
            </a:r>
          </a:p>
          <a:p>
            <a:r>
              <a:rPr lang="en-CA" dirty="0"/>
              <a:t>24.229CR#5980 by </a:t>
            </a:r>
            <a:r>
              <a:rPr lang="de-AT" i="1" dirty="0"/>
              <a:t>Deutsche Telekom, Telecom Italia</a:t>
            </a:r>
            <a:r>
              <a:rPr lang="en-CA" dirty="0"/>
              <a:t> clarified that a CSE’s “</a:t>
            </a:r>
            <a:r>
              <a:rPr lang="en-CA" i="1" dirty="0"/>
              <a:t>third sub-service is defined by the national regulation of the country where the type of emergency service is deployed</a:t>
            </a:r>
            <a:r>
              <a:rPr lang="en-CA" dirty="0"/>
              <a:t>”, e.g. emergency number.</a:t>
            </a:r>
            <a:endParaRPr lang="en-US" dirty="0"/>
          </a:p>
          <a:p>
            <a:pPr lvl="0"/>
            <a:endParaRPr lang="en-US" dirty="0"/>
          </a:p>
        </p:txBody>
      </p:sp>
      <p:sp>
        <p:nvSpPr>
          <p:cNvPr id="13" name="Text Placeholder 12">
            <a:extLst>
              <a:ext uri="{FF2B5EF4-FFF2-40B4-BE49-F238E27FC236}">
                <a16:creationId xmlns:a16="http://schemas.microsoft.com/office/drawing/2014/main" id="{0327E0B7-8F52-4E19-B414-AC9818F74024}"/>
              </a:ext>
            </a:extLst>
          </p:cNvPr>
          <p:cNvSpPr>
            <a:spLocks noGrp="1"/>
          </p:cNvSpPr>
          <p:nvPr>
            <p:ph type="body" sz="quarter" idx="3"/>
          </p:nvPr>
        </p:nvSpPr>
        <p:spPr>
          <a:xfrm>
            <a:off x="6172200" y="1681163"/>
            <a:ext cx="5183188" cy="417603"/>
          </a:xfrm>
        </p:spPr>
        <p:txBody>
          <a:bodyPr>
            <a:normAutofit lnSpcReduction="10000"/>
          </a:bodyPr>
          <a:lstStyle/>
          <a:p>
            <a:r>
              <a:rPr lang="en-CA" dirty="0"/>
              <a:t>Draw backs non-CSE URN</a:t>
            </a:r>
            <a:endParaRPr lang="en-US" dirty="0"/>
          </a:p>
        </p:txBody>
      </p:sp>
      <p:sp>
        <p:nvSpPr>
          <p:cNvPr id="14" name="Content Placeholder 13">
            <a:extLst>
              <a:ext uri="{FF2B5EF4-FFF2-40B4-BE49-F238E27FC236}">
                <a16:creationId xmlns:a16="http://schemas.microsoft.com/office/drawing/2014/main" id="{F5610D7D-A5C1-4289-BD35-AA8F3DC49E57}"/>
              </a:ext>
            </a:extLst>
          </p:cNvPr>
          <p:cNvSpPr>
            <a:spLocks noGrp="1"/>
          </p:cNvSpPr>
          <p:nvPr>
            <p:ph sz="quarter" idx="4"/>
          </p:nvPr>
        </p:nvSpPr>
        <p:spPr>
          <a:xfrm>
            <a:off x="6172200" y="2098766"/>
            <a:ext cx="5183188" cy="4545873"/>
          </a:xfrm>
        </p:spPr>
        <p:txBody>
          <a:bodyPr>
            <a:normAutofit fontScale="70000" lnSpcReduction="20000"/>
          </a:bodyPr>
          <a:lstStyle/>
          <a:p>
            <a:r>
              <a:rPr lang="en-CA" sz="2200" dirty="0"/>
              <a:t>PLMNs in the same country (sometimes including border region PLMNs) need to agree which URN routes to which PSAPs based on this short definition.</a:t>
            </a:r>
          </a:p>
          <a:p>
            <a:pPr lvl="1"/>
            <a:r>
              <a:rPr lang="en-CA" sz="1800" dirty="0"/>
              <a:t>misinterpretations are warp and woof.</a:t>
            </a:r>
          </a:p>
          <a:p>
            <a:pPr lvl="1"/>
            <a:r>
              <a:rPr lang="en-CA" sz="1800" dirty="0"/>
              <a:t>a malicious competitor may delay  IMS (</a:t>
            </a:r>
            <a:r>
              <a:rPr lang="en-CA" sz="1800" dirty="0" err="1"/>
              <a:t>sos</a:t>
            </a:r>
            <a:r>
              <a:rPr lang="en-CA" sz="1800" dirty="0"/>
              <a:t>) services roll-out.</a:t>
            </a:r>
          </a:p>
          <a:p>
            <a:pPr lvl="1"/>
            <a:r>
              <a:rPr lang="en-CA" sz="1800" dirty="0"/>
              <a:t>when a SIP emergency request is misrouted:</a:t>
            </a:r>
          </a:p>
          <a:p>
            <a:pPr lvl="2"/>
            <a:r>
              <a:rPr lang="en-GB" sz="1400" dirty="0"/>
              <a:t>the regulatory requirements are not fulfilled;</a:t>
            </a:r>
            <a:endParaRPr lang="en-US" sz="1400" dirty="0"/>
          </a:p>
          <a:p>
            <a:pPr lvl="2"/>
            <a:r>
              <a:rPr lang="en-GB" sz="1400" dirty="0"/>
              <a:t>there is additional delay since the operator of the default PSAP needs to determine the requested type of emergency service by discussion with the caller; and</a:t>
            </a:r>
            <a:endParaRPr lang="en-US" sz="1400" dirty="0"/>
          </a:p>
          <a:p>
            <a:pPr lvl="2"/>
            <a:r>
              <a:rPr lang="en-GB" sz="1400" dirty="0"/>
              <a:t>possible failure of emergency call as the traffic model of the default PSAP does not necessarily expect receiving such misrouted emergency calls since this erroneous routing does not happen in CS domain.</a:t>
            </a:r>
            <a:endParaRPr lang="en-CA" sz="1400" dirty="0"/>
          </a:p>
          <a:p>
            <a:r>
              <a:rPr lang="en-CA" sz="2200" dirty="0"/>
              <a:t>Literally anybody can attempt to register an </a:t>
            </a:r>
            <a:r>
              <a:rPr lang="en-CA" sz="2200" dirty="0" err="1"/>
              <a:t>emerg</a:t>
            </a:r>
            <a:r>
              <a:rPr lang="en-CA" sz="2200" dirty="0"/>
              <a:t>. URN and define its use via a short description.</a:t>
            </a:r>
          </a:p>
          <a:p>
            <a:pPr lvl="1"/>
            <a:r>
              <a:rPr lang="en-CA" sz="1800" dirty="0"/>
              <a:t>The average number of words of this definition is </a:t>
            </a:r>
            <a:r>
              <a:rPr lang="en-US" sz="1800" dirty="0"/>
              <a:t>4.27!</a:t>
            </a:r>
          </a:p>
          <a:p>
            <a:r>
              <a:rPr lang="en-CA" sz="2200" dirty="0"/>
              <a:t>IANA’s strict sub-service hierarchy may have implications that violate local regulations.</a:t>
            </a:r>
          </a:p>
          <a:p>
            <a:r>
              <a:rPr lang="en-CA" sz="2200" dirty="0"/>
              <a:t>IANA’s registration procedures for these URNs slow things down, are unpredictable and “live a life of their own”.</a:t>
            </a:r>
          </a:p>
          <a:p>
            <a:r>
              <a:rPr lang="en-CA" sz="2200" dirty="0"/>
              <a:t>Today’s non-CSE URN’s sub-labels are between 3 and 16 characters in length (average 8.73 characters).</a:t>
            </a:r>
          </a:p>
          <a:p>
            <a:endParaRPr lang="en-US" sz="2000" dirty="0"/>
          </a:p>
        </p:txBody>
      </p:sp>
    </p:spTree>
    <p:extLst>
      <p:ext uri="{BB962C8B-B14F-4D97-AF65-F5344CB8AC3E}">
        <p14:creationId xmlns:p14="http://schemas.microsoft.com/office/powerpoint/2010/main" val="3392555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5E01D-79A6-4E42-8140-2C6FA39A908A}"/>
              </a:ext>
            </a:extLst>
          </p:cNvPr>
          <p:cNvSpPr>
            <a:spLocks noGrp="1"/>
          </p:cNvSpPr>
          <p:nvPr>
            <p:ph type="title"/>
          </p:nvPr>
        </p:nvSpPr>
        <p:spPr>
          <a:xfrm>
            <a:off x="533397" y="365125"/>
            <a:ext cx="10515600" cy="1325563"/>
          </a:xfrm>
        </p:spPr>
        <p:txBody>
          <a:bodyPr/>
          <a:lstStyle/>
          <a:p>
            <a:r>
              <a:rPr lang="en-CA" dirty="0"/>
              <a:t>Austria:  example #1</a:t>
            </a:r>
            <a:endParaRPr lang="en-US" dirty="0"/>
          </a:p>
        </p:txBody>
      </p:sp>
      <p:sp>
        <p:nvSpPr>
          <p:cNvPr id="3" name="Content Placeholder 2">
            <a:extLst>
              <a:ext uri="{FF2B5EF4-FFF2-40B4-BE49-F238E27FC236}">
                <a16:creationId xmlns:a16="http://schemas.microsoft.com/office/drawing/2014/main" id="{B8D42A6A-8E7D-4F7A-8F2C-0024DBABE960}"/>
              </a:ext>
            </a:extLst>
          </p:cNvPr>
          <p:cNvSpPr>
            <a:spLocks noGrp="1"/>
          </p:cNvSpPr>
          <p:nvPr>
            <p:ph idx="1"/>
          </p:nvPr>
        </p:nvSpPr>
        <p:spPr>
          <a:xfrm>
            <a:off x="533397" y="1825624"/>
            <a:ext cx="3952878" cy="2374901"/>
          </a:xfrm>
        </p:spPr>
        <p:txBody>
          <a:bodyPr>
            <a:normAutofit/>
          </a:bodyPr>
          <a:lstStyle/>
          <a:p>
            <a:r>
              <a:rPr lang="en-CA" dirty="0"/>
              <a:t>Alt-A: </a:t>
            </a:r>
            <a:r>
              <a:rPr lang="en-CA" dirty="0">
                <a:solidFill>
                  <a:srgbClr val="00B050"/>
                </a:solidFill>
              </a:rPr>
              <a:t>saves 67 octets</a:t>
            </a:r>
          </a:p>
          <a:p>
            <a:r>
              <a:rPr lang="en-CA" dirty="0"/>
              <a:t>TAU accept message:</a:t>
            </a:r>
          </a:p>
          <a:p>
            <a:pPr lvl="1"/>
            <a:r>
              <a:rPr lang="en-CA" dirty="0"/>
              <a:t>Alt-A: </a:t>
            </a:r>
            <a:r>
              <a:rPr lang="en-CA" dirty="0">
                <a:solidFill>
                  <a:srgbClr val="00B050"/>
                </a:solidFill>
              </a:rPr>
              <a:t>+30.5%</a:t>
            </a:r>
            <a:r>
              <a:rPr lang="en-CA" dirty="0">
                <a:solidFill>
                  <a:schemeClr val="accent6">
                    <a:lumMod val="75000"/>
                  </a:schemeClr>
                </a:solidFill>
              </a:rPr>
              <a:t> </a:t>
            </a:r>
          </a:p>
          <a:p>
            <a:pPr lvl="1"/>
            <a:r>
              <a:rPr lang="en-CA" dirty="0"/>
              <a:t>Alt-B: </a:t>
            </a:r>
            <a:r>
              <a:rPr lang="en-CA" dirty="0">
                <a:solidFill>
                  <a:srgbClr val="FF0000"/>
                </a:solidFill>
              </a:rPr>
              <a:t>+60.9% </a:t>
            </a:r>
            <a:endParaRPr lang="en-US" dirty="0">
              <a:solidFill>
                <a:srgbClr val="FF0000"/>
              </a:solidFill>
            </a:endParaRPr>
          </a:p>
        </p:txBody>
      </p:sp>
      <p:graphicFrame>
        <p:nvGraphicFramePr>
          <p:cNvPr id="6" name="Table 5">
            <a:extLst>
              <a:ext uri="{FF2B5EF4-FFF2-40B4-BE49-F238E27FC236}">
                <a16:creationId xmlns:a16="http://schemas.microsoft.com/office/drawing/2014/main" id="{8EB47652-8874-454C-8E30-8D5B9E88EC93}"/>
              </a:ext>
            </a:extLst>
          </p:cNvPr>
          <p:cNvGraphicFramePr>
            <a:graphicFrameLocks noGrp="1"/>
          </p:cNvGraphicFramePr>
          <p:nvPr>
            <p:extLst>
              <p:ext uri="{D42A27DB-BD31-4B8C-83A1-F6EECF244321}">
                <p14:modId xmlns:p14="http://schemas.microsoft.com/office/powerpoint/2010/main" val="2082133030"/>
              </p:ext>
            </p:extLst>
          </p:nvPr>
        </p:nvGraphicFramePr>
        <p:xfrm>
          <a:off x="4486275" y="1825624"/>
          <a:ext cx="7105649" cy="3514803"/>
        </p:xfrm>
        <a:graphic>
          <a:graphicData uri="http://schemas.openxmlformats.org/drawingml/2006/table">
            <a:tbl>
              <a:tblPr>
                <a:tableStyleId>{D113A9D2-9D6B-4929-AA2D-F23B5EE8CBE7}</a:tableStyleId>
              </a:tblPr>
              <a:tblGrid>
                <a:gridCol w="1114425">
                  <a:extLst>
                    <a:ext uri="{9D8B030D-6E8A-4147-A177-3AD203B41FA5}">
                      <a16:colId xmlns:a16="http://schemas.microsoft.com/office/drawing/2014/main" val="3437688147"/>
                    </a:ext>
                  </a:extLst>
                </a:gridCol>
                <a:gridCol w="1028700">
                  <a:extLst>
                    <a:ext uri="{9D8B030D-6E8A-4147-A177-3AD203B41FA5}">
                      <a16:colId xmlns:a16="http://schemas.microsoft.com/office/drawing/2014/main" val="3164326836"/>
                    </a:ext>
                  </a:extLst>
                </a:gridCol>
                <a:gridCol w="2219325">
                  <a:extLst>
                    <a:ext uri="{9D8B030D-6E8A-4147-A177-3AD203B41FA5}">
                      <a16:colId xmlns:a16="http://schemas.microsoft.com/office/drawing/2014/main" val="1716344628"/>
                    </a:ext>
                  </a:extLst>
                </a:gridCol>
                <a:gridCol w="1473086">
                  <a:extLst>
                    <a:ext uri="{9D8B030D-6E8A-4147-A177-3AD203B41FA5}">
                      <a16:colId xmlns:a16="http://schemas.microsoft.com/office/drawing/2014/main" val="64838366"/>
                    </a:ext>
                  </a:extLst>
                </a:gridCol>
                <a:gridCol w="1270113">
                  <a:extLst>
                    <a:ext uri="{9D8B030D-6E8A-4147-A177-3AD203B41FA5}">
                      <a16:colId xmlns:a16="http://schemas.microsoft.com/office/drawing/2014/main" val="1118242056"/>
                    </a:ext>
                  </a:extLst>
                </a:gridCol>
              </a:tblGrid>
              <a:tr h="357187">
                <a:tc>
                  <a:txBody>
                    <a:bodyPr/>
                    <a:lstStyle/>
                    <a:p>
                      <a:pPr algn="l" fontAlgn="b"/>
                      <a:r>
                        <a:rPr lang="en-CA" sz="1700" u="none" strike="noStrike" dirty="0">
                          <a:effectLst/>
                        </a:rPr>
                        <a:t>Numbers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r>
                        <a:rPr lang="en-CA" sz="1700" u="none" strike="noStrike" dirty="0">
                          <a:effectLst/>
                        </a:rPr>
                        <a:t>Notes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r>
                        <a:rPr lang="en-CA" sz="1700" u="none" strike="noStrike" dirty="0">
                          <a:effectLst/>
                        </a:rPr>
                        <a:t>Sub-labels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CA" sz="1700" u="none" strike="noStrike" dirty="0">
                          <a:effectLst/>
                        </a:rPr>
                        <a:t>Alt A (octets)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CA" sz="1700" u="none" strike="noStrike" dirty="0">
                          <a:effectLst/>
                        </a:rPr>
                        <a:t>Alt B (octets)</a:t>
                      </a:r>
                      <a:endParaRPr lang="en-US" sz="1700" b="1"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4147381007"/>
                  </a:ext>
                </a:extLst>
              </a:tr>
              <a:tr h="286078">
                <a:tc>
                  <a:txBody>
                    <a:bodyPr/>
                    <a:lstStyle/>
                    <a:p>
                      <a:pPr algn="l" fontAlgn="b"/>
                      <a:r>
                        <a:rPr lang="en-US" sz="1500" b="0" i="0" u="none" strike="noStrike" dirty="0">
                          <a:solidFill>
                            <a:schemeClr val="bg1"/>
                          </a:solidFill>
                          <a:effectLst/>
                          <a:latin typeface="Calibri" panose="020F0502020204030204" pitchFamily="34" charset="0"/>
                        </a:rPr>
                        <a:t>- - -</a:t>
                      </a:r>
                    </a:p>
                  </a:txBody>
                  <a:tcPr marL="14366" marR="14366" marT="14366" marB="0" anchor="b"/>
                </a:tc>
                <a:tc>
                  <a:txBody>
                    <a:bodyPr/>
                    <a:lstStyle/>
                    <a:p>
                      <a:pPr algn="l" fontAlgn="b"/>
                      <a:r>
                        <a:rPr lang="en-CA" sz="1500" u="none" strike="noStrike" dirty="0">
                          <a:effectLst/>
                        </a:rPr>
                        <a:t>IE header</a:t>
                      </a:r>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a:effectLst/>
                        </a:rPr>
                        <a:t>5</a:t>
                      </a:r>
                      <a:endParaRPr lang="en-US" sz="1500" b="0" i="0" u="none" strike="noStrike">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3</a:t>
                      </a:r>
                      <a:endParaRPr lang="en-US" sz="1500" b="0"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1816505639"/>
                  </a:ext>
                </a:extLst>
              </a:tr>
              <a:tr h="286078">
                <a:tc>
                  <a:txBody>
                    <a:bodyPr/>
                    <a:lstStyle/>
                    <a:p>
                      <a:pPr algn="l" fontAlgn="ctr"/>
                      <a:r>
                        <a:rPr lang="en-US" sz="1500" u="none" strike="noStrike" dirty="0">
                          <a:effectLst/>
                        </a:rPr>
                        <a:t>112</a:t>
                      </a: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l" fontAlgn="ctr"/>
                      <a:r>
                        <a:rPr lang="en-US" sz="1500" u="none" strike="noStrike" dirty="0">
                          <a:effectLst/>
                        </a:rPr>
                        <a:t>on ME</a:t>
                      </a: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0</a:t>
                      </a:r>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0</a:t>
                      </a:r>
                      <a:endParaRPr lang="en-US" sz="1500" b="0"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782615788"/>
                  </a:ext>
                </a:extLst>
              </a:tr>
              <a:tr h="286078">
                <a:tc>
                  <a:txBody>
                    <a:bodyPr/>
                    <a:lstStyle/>
                    <a:p>
                      <a:pPr algn="l" fontAlgn="ctr"/>
                      <a:r>
                        <a:rPr lang="en-US" sz="1500" u="none" strike="noStrike">
                          <a:effectLst/>
                        </a:rPr>
                        <a:t>122</a:t>
                      </a:r>
                      <a:endParaRPr lang="en-US" sz="1500" b="0" i="0" u="none" strike="noStrike">
                        <a:solidFill>
                          <a:srgbClr val="000000"/>
                        </a:solidFill>
                        <a:effectLst/>
                        <a:latin typeface="Arial" panose="020B0604020202020204" pitchFamily="34" charset="0"/>
                      </a:endParaRPr>
                    </a:p>
                  </a:txBody>
                  <a:tcPr marL="14366" marR="14366" marT="14366" marB="0" anchor="ctr"/>
                </a:tc>
                <a:tc>
                  <a:txBody>
                    <a:bodyPr/>
                    <a:lstStyle/>
                    <a:p>
                      <a:pPr algn="l" fontAlgn="ct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l" fontAlgn="b"/>
                      <a:r>
                        <a:rPr lang="en-US" sz="1500" u="none" strike="noStrike" dirty="0">
                          <a:effectLst/>
                        </a:rPr>
                        <a:t>fire</a:t>
                      </a:r>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8</a:t>
                      </a:r>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8</a:t>
                      </a:r>
                      <a:endParaRPr lang="en-US" sz="1500" b="0"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3299127521"/>
                  </a:ext>
                </a:extLst>
              </a:tr>
              <a:tr h="286078">
                <a:tc>
                  <a:txBody>
                    <a:bodyPr/>
                    <a:lstStyle/>
                    <a:p>
                      <a:pPr algn="l" fontAlgn="ctr"/>
                      <a:r>
                        <a:rPr lang="en-US" sz="1500" u="none" strike="noStrike">
                          <a:effectLst/>
                        </a:rPr>
                        <a:t>128</a:t>
                      </a:r>
                      <a:endParaRPr lang="en-US" sz="1500" b="0" i="0" u="none" strike="noStrike">
                        <a:solidFill>
                          <a:srgbClr val="000000"/>
                        </a:solidFill>
                        <a:effectLst/>
                        <a:latin typeface="Arial" panose="020B0604020202020204" pitchFamily="34" charset="0"/>
                      </a:endParaRPr>
                    </a:p>
                  </a:txBody>
                  <a:tcPr marL="14366" marR="14366" marT="14366" marB="0" anchor="ctr"/>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ctr"/>
                      <a:r>
                        <a:rPr lang="en-US" sz="1500" u="none" strike="noStrike" dirty="0">
                          <a:effectLst/>
                        </a:rPr>
                        <a:t>gas</a:t>
                      </a: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ctr" fontAlgn="b"/>
                      <a:r>
                        <a:rPr lang="en-US" sz="1500" u="none" strike="noStrike" dirty="0">
                          <a:effectLst/>
                        </a:rPr>
                        <a:t>7</a:t>
                      </a:r>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7</a:t>
                      </a:r>
                      <a:endParaRPr lang="en-US" sz="1500" b="0"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3292677160"/>
                  </a:ext>
                </a:extLst>
              </a:tr>
              <a:tr h="272455">
                <a:tc>
                  <a:txBody>
                    <a:bodyPr/>
                    <a:lstStyle/>
                    <a:p>
                      <a:pPr algn="l" fontAlgn="ctr"/>
                      <a:r>
                        <a:rPr lang="en-US" sz="1500" u="none" strike="noStrike">
                          <a:effectLst/>
                        </a:rPr>
                        <a:t>133</a:t>
                      </a:r>
                      <a:endParaRPr lang="en-US" sz="1500" b="0" i="0" u="none" strike="noStrike">
                        <a:solidFill>
                          <a:srgbClr val="000000"/>
                        </a:solidFill>
                        <a:effectLst/>
                        <a:latin typeface="Arial" panose="020B0604020202020204" pitchFamily="34" charset="0"/>
                      </a:endParaRPr>
                    </a:p>
                  </a:txBody>
                  <a:tcPr marL="14366" marR="14366" marT="14366" marB="0" anchor="ctr"/>
                </a:tc>
                <a:tc>
                  <a:txBody>
                    <a:bodyPr/>
                    <a:lstStyle/>
                    <a:p>
                      <a:pPr algn="l" fontAlgn="ct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l" fontAlgn="ctr"/>
                      <a:r>
                        <a:rPr lang="en-US" sz="1500" u="none" strike="noStrike" dirty="0">
                          <a:effectLst/>
                        </a:rPr>
                        <a:t>police</a:t>
                      </a: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ctr" fontAlgn="b"/>
                      <a:r>
                        <a:rPr lang="en-US" sz="1500" u="none" strike="noStrike" dirty="0">
                          <a:effectLst/>
                        </a:rPr>
                        <a:t>10</a:t>
                      </a:r>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10</a:t>
                      </a:r>
                      <a:endParaRPr lang="en-US" sz="1500" b="0"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3032379954"/>
                  </a:ext>
                </a:extLst>
              </a:tr>
              <a:tr h="272455">
                <a:tc>
                  <a:txBody>
                    <a:bodyPr/>
                    <a:lstStyle/>
                    <a:p>
                      <a:pPr algn="l" fontAlgn="ctr"/>
                      <a:r>
                        <a:rPr lang="en-US" sz="1500" u="none" strike="noStrike" dirty="0">
                          <a:effectLst/>
                        </a:rPr>
                        <a:t>140</a:t>
                      </a: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ctr"/>
                      <a:r>
                        <a:rPr lang="en-US" sz="1500" u="none" strike="noStrike" dirty="0">
                          <a:effectLst/>
                        </a:rPr>
                        <a:t>mountain</a:t>
                      </a: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ctr" fontAlgn="b"/>
                      <a:r>
                        <a:rPr lang="en-US" sz="1500" u="none" strike="noStrike" dirty="0">
                          <a:effectLst/>
                        </a:rPr>
                        <a:t>12</a:t>
                      </a:r>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12</a:t>
                      </a:r>
                      <a:endParaRPr lang="en-US" sz="1500" b="0"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3542054332"/>
                  </a:ext>
                </a:extLst>
              </a:tr>
              <a:tr h="272455">
                <a:tc>
                  <a:txBody>
                    <a:bodyPr/>
                    <a:lstStyle/>
                    <a:p>
                      <a:pPr algn="l" fontAlgn="ctr"/>
                      <a:r>
                        <a:rPr lang="en-US" sz="1500" u="none" strike="noStrike">
                          <a:effectLst/>
                        </a:rPr>
                        <a:t>141</a:t>
                      </a:r>
                      <a:endParaRPr lang="en-US" sz="1500" b="0" i="0" u="none" strike="noStrike">
                        <a:solidFill>
                          <a:srgbClr val="000000"/>
                        </a:solidFill>
                        <a:effectLst/>
                        <a:latin typeface="Arial" panose="020B0604020202020204" pitchFamily="34" charset="0"/>
                      </a:endParaRPr>
                    </a:p>
                  </a:txBody>
                  <a:tcPr marL="14366" marR="14366" marT="14366" marB="0" anchor="ctr"/>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ctr"/>
                      <a:r>
                        <a:rPr lang="en-US" sz="1500" u="none" strike="noStrike" dirty="0">
                          <a:effectLst/>
                        </a:rPr>
                        <a:t>ambulance</a:t>
                      </a: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ctr" fontAlgn="b"/>
                      <a:r>
                        <a:rPr lang="en-US" sz="1500" u="none" strike="noStrike" dirty="0">
                          <a:effectLst/>
                        </a:rPr>
                        <a:t>13</a:t>
                      </a:r>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13</a:t>
                      </a:r>
                      <a:endParaRPr lang="en-US" sz="1500" b="0"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2584140496"/>
                  </a:ext>
                </a:extLst>
              </a:tr>
              <a:tr h="286223">
                <a:tc>
                  <a:txBody>
                    <a:bodyPr/>
                    <a:lstStyle/>
                    <a:p>
                      <a:pPr algn="l" fontAlgn="ctr"/>
                      <a:r>
                        <a:rPr lang="en-US" sz="1500" u="none" strike="noStrike">
                          <a:effectLst/>
                        </a:rPr>
                        <a:t>142</a:t>
                      </a:r>
                      <a:endParaRPr lang="en-US" sz="1500" b="0" i="0" u="none" strike="noStrike">
                        <a:solidFill>
                          <a:srgbClr val="000000"/>
                        </a:solidFill>
                        <a:effectLst/>
                        <a:latin typeface="Arial" panose="020B0604020202020204" pitchFamily="34" charset="0"/>
                      </a:endParaRPr>
                    </a:p>
                  </a:txBody>
                  <a:tcPr marL="14366" marR="14366" marT="14366" marB="0" anchor="ctr"/>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ctr"/>
                      <a:r>
                        <a:rPr lang="en-US" sz="1500" u="none" strike="noStrike" dirty="0">
                          <a:effectLst/>
                        </a:rPr>
                        <a:t>country-specific.at.142</a:t>
                      </a: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ctr" fontAlgn="b"/>
                      <a:r>
                        <a:rPr lang="en-US" sz="1500" u="none" strike="noStrike" dirty="0">
                          <a:effectLst/>
                        </a:rPr>
                        <a:t>4</a:t>
                      </a:r>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27</a:t>
                      </a:r>
                      <a:endParaRPr lang="en-US" sz="1500" b="0"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2282318408"/>
                  </a:ext>
                </a:extLst>
              </a:tr>
              <a:tr h="295275">
                <a:tc>
                  <a:txBody>
                    <a:bodyPr/>
                    <a:lstStyle/>
                    <a:p>
                      <a:pPr algn="l" fontAlgn="ctr"/>
                      <a:r>
                        <a:rPr lang="en-US" sz="1500" u="none" strike="noStrike">
                          <a:effectLst/>
                        </a:rPr>
                        <a:t>144</a:t>
                      </a:r>
                      <a:endParaRPr lang="en-US" sz="1500" b="0" i="0" u="none" strike="noStrike">
                        <a:solidFill>
                          <a:srgbClr val="000000"/>
                        </a:solidFill>
                        <a:effectLst/>
                        <a:latin typeface="Arial" panose="020B0604020202020204" pitchFamily="34" charset="0"/>
                      </a:endParaRPr>
                    </a:p>
                  </a:txBody>
                  <a:tcPr marL="14366" marR="14366" marT="14366" marB="0" anchor="ctr"/>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ctr"/>
                      <a:r>
                        <a:rPr lang="en-US" sz="1500" u="none" strike="noStrike" dirty="0">
                          <a:effectLst/>
                        </a:rPr>
                        <a:t>country-specific.at.144</a:t>
                      </a: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ctr" fontAlgn="b"/>
                      <a:r>
                        <a:rPr lang="en-US" sz="1500" u="none" strike="noStrike" dirty="0">
                          <a:effectLst/>
                        </a:rPr>
                        <a:t>4</a:t>
                      </a:r>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27</a:t>
                      </a:r>
                      <a:endParaRPr lang="en-US" sz="1500" b="0"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21568737"/>
                  </a:ext>
                </a:extLst>
              </a:tr>
              <a:tr h="295275">
                <a:tc>
                  <a:txBody>
                    <a:bodyPr/>
                    <a:lstStyle/>
                    <a:p>
                      <a:pPr algn="l" fontAlgn="ctr"/>
                      <a:r>
                        <a:rPr lang="en-US" sz="1500" u="none" strike="noStrike">
                          <a:effectLst/>
                        </a:rPr>
                        <a:t>147</a:t>
                      </a:r>
                      <a:endParaRPr lang="en-US" sz="1500" b="0" i="0" u="none" strike="noStrike">
                        <a:solidFill>
                          <a:srgbClr val="000000"/>
                        </a:solidFill>
                        <a:effectLst/>
                        <a:latin typeface="Arial" panose="020B0604020202020204" pitchFamily="34" charset="0"/>
                      </a:endParaRPr>
                    </a:p>
                  </a:txBody>
                  <a:tcPr marL="14366" marR="14366" marT="14366" marB="0" anchor="ctr"/>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ctr"/>
                      <a:r>
                        <a:rPr lang="en-US" sz="1500" u="none" strike="noStrike" dirty="0">
                          <a:effectLst/>
                        </a:rPr>
                        <a:t>country-specific.at.147</a:t>
                      </a:r>
                      <a:endParaRPr lang="en-US" sz="1500" b="0" i="0" u="none" strike="noStrike" dirty="0">
                        <a:solidFill>
                          <a:srgbClr val="000000"/>
                        </a:solidFill>
                        <a:effectLst/>
                        <a:latin typeface="Arial" panose="020B0604020202020204" pitchFamily="34" charset="0"/>
                      </a:endParaRPr>
                    </a:p>
                  </a:txBody>
                  <a:tcPr marL="14366" marR="14366" marT="14366" marB="0" anchor="ctr"/>
                </a:tc>
                <a:tc>
                  <a:txBody>
                    <a:bodyPr/>
                    <a:lstStyle/>
                    <a:p>
                      <a:pPr algn="ctr" fontAlgn="b"/>
                      <a:r>
                        <a:rPr lang="en-US" sz="1500" u="none" strike="noStrike" dirty="0">
                          <a:effectLst/>
                        </a:rPr>
                        <a:t>4</a:t>
                      </a:r>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1500" u="none" strike="noStrike" dirty="0">
                          <a:effectLst/>
                        </a:rPr>
                        <a:t>27</a:t>
                      </a:r>
                      <a:endParaRPr lang="en-US" sz="1500" b="0"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2430031434"/>
                  </a:ext>
                </a:extLst>
              </a:tr>
              <a:tr h="302659">
                <a:tc>
                  <a:txBody>
                    <a:bodyPr/>
                    <a:lstStyle/>
                    <a:p>
                      <a:pPr algn="l" fontAlgn="b"/>
                      <a:endParaRPr lang="en-US" sz="17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2000" b="1" u="none" strike="noStrike" dirty="0">
                          <a:solidFill>
                            <a:srgbClr val="00B050"/>
                          </a:solidFill>
                          <a:effectLst/>
                        </a:rPr>
                        <a:t>67</a:t>
                      </a:r>
                      <a:endParaRPr lang="en-US" sz="2000" b="1" i="0" u="none" strike="noStrike" dirty="0">
                        <a:solidFill>
                          <a:srgbClr val="00B050"/>
                        </a:solidFill>
                        <a:effectLst/>
                        <a:latin typeface="Calibri" panose="020F0502020204030204" pitchFamily="34" charset="0"/>
                      </a:endParaRPr>
                    </a:p>
                  </a:txBody>
                  <a:tcPr marL="14366" marR="14366" marT="14366" marB="0" anchor="b"/>
                </a:tc>
                <a:tc>
                  <a:txBody>
                    <a:bodyPr/>
                    <a:lstStyle/>
                    <a:p>
                      <a:pPr algn="ctr" fontAlgn="b"/>
                      <a:r>
                        <a:rPr lang="en-US" sz="2000" b="1" u="none" strike="noStrike" dirty="0">
                          <a:solidFill>
                            <a:srgbClr val="FF0000"/>
                          </a:solidFill>
                          <a:effectLst/>
                        </a:rPr>
                        <a:t>134</a:t>
                      </a:r>
                      <a:endParaRPr lang="en-US" sz="2000" b="1" i="0" u="none" strike="noStrike" dirty="0">
                        <a:solidFill>
                          <a:srgbClr val="FF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489372900"/>
                  </a:ext>
                </a:extLst>
              </a:tr>
            </a:tbl>
          </a:graphicData>
        </a:graphic>
      </p:graphicFrame>
      <p:sp>
        <p:nvSpPr>
          <p:cNvPr id="4" name="Rectangle 3">
            <a:extLst>
              <a:ext uri="{FF2B5EF4-FFF2-40B4-BE49-F238E27FC236}">
                <a16:creationId xmlns:a16="http://schemas.microsoft.com/office/drawing/2014/main" id="{465ABF66-0F80-421E-9191-0F28EBFA233F}"/>
              </a:ext>
            </a:extLst>
          </p:cNvPr>
          <p:cNvSpPr/>
          <p:nvPr/>
        </p:nvSpPr>
        <p:spPr>
          <a:xfrm>
            <a:off x="533397" y="5602981"/>
            <a:ext cx="9049255" cy="1077218"/>
          </a:xfrm>
          <a:prstGeom prst="rect">
            <a:avLst/>
          </a:prstGeom>
        </p:spPr>
        <p:txBody>
          <a:bodyPr wrap="square">
            <a:spAutoFit/>
          </a:bodyPr>
          <a:lstStyle/>
          <a:p>
            <a:r>
              <a:rPr lang="en-CA" sz="1600" dirty="0"/>
              <a:t>Assumptions:</a:t>
            </a:r>
          </a:p>
          <a:p>
            <a:pPr marL="742950" lvl="1" indent="-285750">
              <a:buFont typeface="Arial" panose="020B0604020202020204" pitchFamily="34" charset="0"/>
              <a:buChar char="•"/>
            </a:pPr>
            <a:r>
              <a:rPr lang="en-CA" sz="1600" dirty="0"/>
              <a:t>112 is configured on ME</a:t>
            </a:r>
          </a:p>
          <a:p>
            <a:pPr marL="742950" lvl="1" indent="-285750">
              <a:buFont typeface="Arial" panose="020B0604020202020204" pitchFamily="34" charset="0"/>
              <a:buChar char="•"/>
            </a:pPr>
            <a:r>
              <a:rPr lang="en-CA" sz="1600" dirty="0"/>
              <a:t>No support in CS for non-112/911 UE detected emergency calls</a:t>
            </a:r>
          </a:p>
          <a:p>
            <a:pPr marL="742950" lvl="1" indent="-285750">
              <a:buFont typeface="Arial" panose="020B0604020202020204" pitchFamily="34" charset="0"/>
              <a:buChar char="•"/>
            </a:pPr>
            <a:r>
              <a:rPr lang="en-CA" sz="1600" u="sng" dirty="0"/>
              <a:t>PLMNs in same country and in border region agree use of non-CSE emergency URNs</a:t>
            </a:r>
          </a:p>
        </p:txBody>
      </p:sp>
    </p:spTree>
    <p:extLst>
      <p:ext uri="{BB962C8B-B14F-4D97-AF65-F5344CB8AC3E}">
        <p14:creationId xmlns:p14="http://schemas.microsoft.com/office/powerpoint/2010/main" val="3495239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5E01D-79A6-4E42-8140-2C6FA39A908A}"/>
              </a:ext>
            </a:extLst>
          </p:cNvPr>
          <p:cNvSpPr>
            <a:spLocks noGrp="1"/>
          </p:cNvSpPr>
          <p:nvPr>
            <p:ph type="title"/>
          </p:nvPr>
        </p:nvSpPr>
        <p:spPr>
          <a:xfrm>
            <a:off x="533397" y="365125"/>
            <a:ext cx="10515600" cy="1325563"/>
          </a:xfrm>
        </p:spPr>
        <p:txBody>
          <a:bodyPr/>
          <a:lstStyle/>
          <a:p>
            <a:r>
              <a:rPr lang="en-CA" dirty="0"/>
              <a:t>Austria:  example #2</a:t>
            </a:r>
            <a:endParaRPr lang="en-US" dirty="0"/>
          </a:p>
        </p:txBody>
      </p:sp>
      <p:sp>
        <p:nvSpPr>
          <p:cNvPr id="3" name="Content Placeholder 2">
            <a:extLst>
              <a:ext uri="{FF2B5EF4-FFF2-40B4-BE49-F238E27FC236}">
                <a16:creationId xmlns:a16="http://schemas.microsoft.com/office/drawing/2014/main" id="{B8D42A6A-8E7D-4F7A-8F2C-0024DBABE960}"/>
              </a:ext>
            </a:extLst>
          </p:cNvPr>
          <p:cNvSpPr>
            <a:spLocks noGrp="1"/>
          </p:cNvSpPr>
          <p:nvPr>
            <p:ph idx="1"/>
          </p:nvPr>
        </p:nvSpPr>
        <p:spPr>
          <a:xfrm>
            <a:off x="533397" y="1825624"/>
            <a:ext cx="3952878" cy="2374901"/>
          </a:xfrm>
        </p:spPr>
        <p:txBody>
          <a:bodyPr>
            <a:normAutofit/>
          </a:bodyPr>
          <a:lstStyle/>
          <a:p>
            <a:pPr lvl="0"/>
            <a:r>
              <a:rPr lang="en-CA" dirty="0">
                <a:solidFill>
                  <a:prstClr val="black"/>
                </a:solidFill>
              </a:rPr>
              <a:t>Alt-A: </a:t>
            </a:r>
            <a:r>
              <a:rPr lang="en-CA" dirty="0">
                <a:solidFill>
                  <a:srgbClr val="00B050"/>
                </a:solidFill>
              </a:rPr>
              <a:t>saves 182 octets</a:t>
            </a:r>
          </a:p>
          <a:p>
            <a:pPr lvl="0"/>
            <a:r>
              <a:rPr lang="en-CA" dirty="0">
                <a:solidFill>
                  <a:prstClr val="black"/>
                </a:solidFill>
              </a:rPr>
              <a:t>TAU accept message:</a:t>
            </a:r>
          </a:p>
          <a:p>
            <a:pPr lvl="1"/>
            <a:r>
              <a:rPr lang="en-CA" dirty="0">
                <a:solidFill>
                  <a:prstClr val="black"/>
                </a:solidFill>
              </a:rPr>
              <a:t>Alt-A: </a:t>
            </a:r>
            <a:r>
              <a:rPr lang="en-CA" dirty="0">
                <a:solidFill>
                  <a:srgbClr val="00B050"/>
                </a:solidFill>
              </a:rPr>
              <a:t>+16.8%</a:t>
            </a:r>
            <a:r>
              <a:rPr lang="en-CA" dirty="0">
                <a:solidFill>
                  <a:srgbClr val="70AD47">
                    <a:lumMod val="75000"/>
                  </a:srgbClr>
                </a:solidFill>
              </a:rPr>
              <a:t> </a:t>
            </a:r>
          </a:p>
          <a:p>
            <a:pPr lvl="1"/>
            <a:r>
              <a:rPr lang="en-CA" dirty="0">
                <a:solidFill>
                  <a:prstClr val="black"/>
                </a:solidFill>
              </a:rPr>
              <a:t>Alt-B: </a:t>
            </a:r>
            <a:r>
              <a:rPr lang="en-CA" dirty="0">
                <a:solidFill>
                  <a:srgbClr val="FF0000"/>
                </a:solidFill>
              </a:rPr>
              <a:t>+99.5% </a:t>
            </a:r>
            <a:endParaRPr lang="en-US" dirty="0">
              <a:solidFill>
                <a:srgbClr val="FF0000"/>
              </a:solidFill>
            </a:endParaRPr>
          </a:p>
        </p:txBody>
      </p:sp>
      <p:graphicFrame>
        <p:nvGraphicFramePr>
          <p:cNvPr id="6" name="Table 5">
            <a:extLst>
              <a:ext uri="{FF2B5EF4-FFF2-40B4-BE49-F238E27FC236}">
                <a16:creationId xmlns:a16="http://schemas.microsoft.com/office/drawing/2014/main" id="{8EB47652-8874-454C-8E30-8D5B9E88EC93}"/>
              </a:ext>
            </a:extLst>
          </p:cNvPr>
          <p:cNvGraphicFramePr>
            <a:graphicFrameLocks noGrp="1"/>
          </p:cNvGraphicFramePr>
          <p:nvPr>
            <p:extLst>
              <p:ext uri="{D42A27DB-BD31-4B8C-83A1-F6EECF244321}">
                <p14:modId xmlns:p14="http://schemas.microsoft.com/office/powerpoint/2010/main" val="501151910"/>
              </p:ext>
            </p:extLst>
          </p:nvPr>
        </p:nvGraphicFramePr>
        <p:xfrm>
          <a:off x="4486275" y="1825624"/>
          <a:ext cx="7105649" cy="3514803"/>
        </p:xfrm>
        <a:graphic>
          <a:graphicData uri="http://schemas.openxmlformats.org/drawingml/2006/table">
            <a:tbl>
              <a:tblPr>
                <a:tableStyleId>{D113A9D2-9D6B-4929-AA2D-F23B5EE8CBE7}</a:tableStyleId>
              </a:tblPr>
              <a:tblGrid>
                <a:gridCol w="1114425">
                  <a:extLst>
                    <a:ext uri="{9D8B030D-6E8A-4147-A177-3AD203B41FA5}">
                      <a16:colId xmlns:a16="http://schemas.microsoft.com/office/drawing/2014/main" val="3437688147"/>
                    </a:ext>
                  </a:extLst>
                </a:gridCol>
                <a:gridCol w="1028700">
                  <a:extLst>
                    <a:ext uri="{9D8B030D-6E8A-4147-A177-3AD203B41FA5}">
                      <a16:colId xmlns:a16="http://schemas.microsoft.com/office/drawing/2014/main" val="3164326836"/>
                    </a:ext>
                  </a:extLst>
                </a:gridCol>
                <a:gridCol w="2219325">
                  <a:extLst>
                    <a:ext uri="{9D8B030D-6E8A-4147-A177-3AD203B41FA5}">
                      <a16:colId xmlns:a16="http://schemas.microsoft.com/office/drawing/2014/main" val="1716344628"/>
                    </a:ext>
                  </a:extLst>
                </a:gridCol>
                <a:gridCol w="1473086">
                  <a:extLst>
                    <a:ext uri="{9D8B030D-6E8A-4147-A177-3AD203B41FA5}">
                      <a16:colId xmlns:a16="http://schemas.microsoft.com/office/drawing/2014/main" val="64838366"/>
                    </a:ext>
                  </a:extLst>
                </a:gridCol>
                <a:gridCol w="1270113">
                  <a:extLst>
                    <a:ext uri="{9D8B030D-6E8A-4147-A177-3AD203B41FA5}">
                      <a16:colId xmlns:a16="http://schemas.microsoft.com/office/drawing/2014/main" val="1118242056"/>
                    </a:ext>
                  </a:extLst>
                </a:gridCol>
              </a:tblGrid>
              <a:tr h="357187">
                <a:tc>
                  <a:txBody>
                    <a:bodyPr/>
                    <a:lstStyle/>
                    <a:p>
                      <a:pPr algn="l" fontAlgn="b"/>
                      <a:r>
                        <a:rPr lang="en-CA" sz="1700" u="none" strike="noStrike" dirty="0">
                          <a:effectLst/>
                        </a:rPr>
                        <a:t>Numbers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r>
                        <a:rPr lang="en-CA" sz="1700" u="none" strike="noStrike" dirty="0">
                          <a:effectLst/>
                        </a:rPr>
                        <a:t>Notes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r>
                        <a:rPr lang="en-CA" sz="1700" u="none" strike="noStrike" dirty="0">
                          <a:effectLst/>
                        </a:rPr>
                        <a:t>Sub-labels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CA" sz="1700" u="none" strike="noStrike" dirty="0">
                          <a:effectLst/>
                        </a:rPr>
                        <a:t>Alt A (octets)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CA" sz="1700" u="none" strike="noStrike" dirty="0">
                          <a:effectLst/>
                        </a:rPr>
                        <a:t>Alt B (octets)</a:t>
                      </a:r>
                      <a:endParaRPr lang="en-US" sz="1700" b="1"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4147381007"/>
                  </a:ext>
                </a:extLst>
              </a:tr>
              <a:tr h="2860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 - -</a:t>
                      </a:r>
                    </a:p>
                  </a:txBody>
                  <a:tcPr marL="13293" marR="13293" marT="13293" marB="0" anchor="b"/>
                </a:tc>
                <a:tc>
                  <a:txBody>
                    <a:bodyPr/>
                    <a:lstStyle/>
                    <a:p>
                      <a:pPr algn="l" fontAlgn="b"/>
                      <a:r>
                        <a:rPr lang="en-US" sz="1500" u="none" strike="noStrike" dirty="0">
                          <a:effectLst/>
                        </a:rPr>
                        <a:t>IE header</a:t>
                      </a:r>
                      <a:endParaRPr lang="en-US" sz="1500" b="0" i="0" u="none" strike="noStrike" dirty="0">
                        <a:solidFill>
                          <a:srgbClr val="000000"/>
                        </a:solidFill>
                        <a:effectLst/>
                        <a:latin typeface="Calibri" panose="020F0502020204030204" pitchFamily="34" charset="0"/>
                      </a:endParaRPr>
                    </a:p>
                  </a:txBody>
                  <a:tcPr marL="13293" marR="13293" marT="13293" marB="0" anchor="b"/>
                </a:tc>
                <a:tc>
                  <a:txBody>
                    <a:bodyPr/>
                    <a:lstStyle/>
                    <a:p>
                      <a:pPr algn="l" fontAlgn="b"/>
                      <a:endParaRPr lang="en-US" sz="1500" b="0" i="0" u="none" strike="noStrike">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dirty="0">
                          <a:effectLst/>
                        </a:rPr>
                        <a:t>5</a:t>
                      </a:r>
                      <a:endParaRPr lang="en-US" sz="1500" b="0" i="0" u="none" strike="noStrike" dirty="0">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dirty="0">
                          <a:effectLst/>
                        </a:rPr>
                        <a:t>3</a:t>
                      </a:r>
                      <a:endParaRPr lang="en-US" sz="1500" b="0" i="0" u="none" strike="noStrike" dirty="0">
                        <a:solidFill>
                          <a:srgbClr val="000000"/>
                        </a:solidFill>
                        <a:effectLst/>
                        <a:latin typeface="Calibri" panose="020F0502020204030204" pitchFamily="34" charset="0"/>
                      </a:endParaRPr>
                    </a:p>
                  </a:txBody>
                  <a:tcPr marL="13293" marR="13293" marT="13293" marB="0" anchor="b"/>
                </a:tc>
                <a:extLst>
                  <a:ext uri="{0D108BD9-81ED-4DB2-BD59-A6C34878D82A}">
                    <a16:rowId xmlns:a16="http://schemas.microsoft.com/office/drawing/2014/main" val="1816505639"/>
                  </a:ext>
                </a:extLst>
              </a:tr>
              <a:tr h="286078">
                <a:tc>
                  <a:txBody>
                    <a:bodyPr/>
                    <a:lstStyle/>
                    <a:p>
                      <a:pPr algn="l" fontAlgn="ctr"/>
                      <a:r>
                        <a:rPr lang="en-US" sz="1500" u="none" strike="noStrike">
                          <a:effectLst/>
                        </a:rPr>
                        <a:t>112</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ctr"/>
                      <a:r>
                        <a:rPr lang="en-US" sz="1500" u="none" strike="noStrike" dirty="0">
                          <a:effectLst/>
                        </a:rPr>
                        <a:t>on ME</a:t>
                      </a:r>
                      <a:endParaRPr lang="en-US" sz="1500" b="0" i="0" u="none" strike="noStrike" dirty="0">
                        <a:solidFill>
                          <a:srgbClr val="000000"/>
                        </a:solidFill>
                        <a:effectLst/>
                        <a:latin typeface="Arial" panose="020B0604020202020204" pitchFamily="34" charset="0"/>
                      </a:endParaRPr>
                    </a:p>
                  </a:txBody>
                  <a:tcPr marL="13293" marR="13293" marT="13293" marB="0" anchor="ctr"/>
                </a:tc>
                <a:tc>
                  <a:txBody>
                    <a:bodyPr/>
                    <a:lstStyle/>
                    <a:p>
                      <a:pPr algn="l" fontAlgn="b"/>
                      <a:endParaRPr lang="en-US" sz="1500" b="0" i="0" u="none" strike="noStrike">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a:effectLst/>
                        </a:rPr>
                        <a:t>0</a:t>
                      </a:r>
                      <a:endParaRPr lang="en-US" sz="1500" b="0" i="0" u="none" strike="noStrike">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dirty="0">
                          <a:effectLst/>
                        </a:rPr>
                        <a:t>0</a:t>
                      </a:r>
                      <a:endParaRPr lang="en-US" sz="1500" b="0" i="0" u="none" strike="noStrike" dirty="0">
                        <a:solidFill>
                          <a:srgbClr val="000000"/>
                        </a:solidFill>
                        <a:effectLst/>
                        <a:latin typeface="Calibri" panose="020F0502020204030204" pitchFamily="34" charset="0"/>
                      </a:endParaRPr>
                    </a:p>
                  </a:txBody>
                  <a:tcPr marL="13293" marR="13293" marT="13293" marB="0" anchor="b"/>
                </a:tc>
                <a:extLst>
                  <a:ext uri="{0D108BD9-81ED-4DB2-BD59-A6C34878D82A}">
                    <a16:rowId xmlns:a16="http://schemas.microsoft.com/office/drawing/2014/main" val="782615788"/>
                  </a:ext>
                </a:extLst>
              </a:tr>
              <a:tr h="286078">
                <a:tc>
                  <a:txBody>
                    <a:bodyPr/>
                    <a:lstStyle/>
                    <a:p>
                      <a:pPr algn="l" fontAlgn="ctr"/>
                      <a:r>
                        <a:rPr lang="en-US" sz="1500" u="none" strike="noStrike">
                          <a:effectLst/>
                        </a:rPr>
                        <a:t>122</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ctr"/>
                      <a:endParaRPr lang="en-US" sz="1500" b="0" i="0" u="none" strike="noStrike" dirty="0">
                        <a:solidFill>
                          <a:srgbClr val="000000"/>
                        </a:solidFill>
                        <a:effectLst/>
                        <a:latin typeface="Arial" panose="020B0604020202020204" pitchFamily="34" charset="0"/>
                      </a:endParaRPr>
                    </a:p>
                  </a:txBody>
                  <a:tcPr marL="13293" marR="13293" marT="13293" marB="0" anchor="ctr"/>
                </a:tc>
                <a:tc>
                  <a:txBody>
                    <a:bodyPr/>
                    <a:lstStyle/>
                    <a:p>
                      <a:pPr algn="l" fontAlgn="ctr"/>
                      <a:r>
                        <a:rPr lang="en-US" sz="1500" u="none" strike="noStrike" dirty="0">
                          <a:effectLst/>
                        </a:rPr>
                        <a:t>country-specific.at.122</a:t>
                      </a:r>
                      <a:endParaRPr lang="en-US" sz="1500" b="0" i="0" u="none" strike="noStrike" dirty="0">
                        <a:solidFill>
                          <a:srgbClr val="000000"/>
                        </a:solidFill>
                        <a:effectLst/>
                        <a:latin typeface="Arial" panose="020B0604020202020204" pitchFamily="34" charset="0"/>
                      </a:endParaRPr>
                    </a:p>
                  </a:txBody>
                  <a:tcPr marL="13293" marR="13293" marT="13293" marB="0" anchor="ctr"/>
                </a:tc>
                <a:tc>
                  <a:txBody>
                    <a:bodyPr/>
                    <a:lstStyle/>
                    <a:p>
                      <a:pPr algn="ctr" fontAlgn="b"/>
                      <a:r>
                        <a:rPr lang="en-US" sz="1500" u="none" strike="noStrike">
                          <a:effectLst/>
                        </a:rPr>
                        <a:t>4</a:t>
                      </a:r>
                      <a:endParaRPr lang="en-US" sz="1500" b="0" i="0" u="none" strike="noStrike">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dirty="0">
                          <a:effectLst/>
                        </a:rPr>
                        <a:t>27</a:t>
                      </a:r>
                      <a:endParaRPr lang="en-US" sz="1500" b="0" i="0" u="none" strike="noStrike" dirty="0">
                        <a:solidFill>
                          <a:srgbClr val="000000"/>
                        </a:solidFill>
                        <a:effectLst/>
                        <a:latin typeface="Calibri" panose="020F0502020204030204" pitchFamily="34" charset="0"/>
                      </a:endParaRPr>
                    </a:p>
                  </a:txBody>
                  <a:tcPr marL="13293" marR="13293" marT="13293" marB="0" anchor="b"/>
                </a:tc>
                <a:extLst>
                  <a:ext uri="{0D108BD9-81ED-4DB2-BD59-A6C34878D82A}">
                    <a16:rowId xmlns:a16="http://schemas.microsoft.com/office/drawing/2014/main" val="3299127521"/>
                  </a:ext>
                </a:extLst>
              </a:tr>
              <a:tr h="286078">
                <a:tc>
                  <a:txBody>
                    <a:bodyPr/>
                    <a:lstStyle/>
                    <a:p>
                      <a:pPr algn="l" fontAlgn="ctr"/>
                      <a:r>
                        <a:rPr lang="en-US" sz="1500" u="none" strike="noStrike">
                          <a:effectLst/>
                        </a:rPr>
                        <a:t>128</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3293" marR="13293" marT="13293" marB="0" anchor="b"/>
                </a:tc>
                <a:tc>
                  <a:txBody>
                    <a:bodyPr/>
                    <a:lstStyle/>
                    <a:p>
                      <a:pPr algn="l" fontAlgn="ctr"/>
                      <a:r>
                        <a:rPr lang="en-US" sz="1500" u="none" strike="noStrike" dirty="0">
                          <a:effectLst/>
                        </a:rPr>
                        <a:t>country-specific.at.128</a:t>
                      </a:r>
                      <a:endParaRPr lang="en-US" sz="1500" b="0" i="0" u="none" strike="noStrike" dirty="0">
                        <a:solidFill>
                          <a:srgbClr val="000000"/>
                        </a:solidFill>
                        <a:effectLst/>
                        <a:latin typeface="Arial" panose="020B0604020202020204" pitchFamily="34" charset="0"/>
                      </a:endParaRPr>
                    </a:p>
                  </a:txBody>
                  <a:tcPr marL="13293" marR="13293" marT="13293" marB="0" anchor="ctr"/>
                </a:tc>
                <a:tc>
                  <a:txBody>
                    <a:bodyPr/>
                    <a:lstStyle/>
                    <a:p>
                      <a:pPr algn="ctr" fontAlgn="b"/>
                      <a:r>
                        <a:rPr lang="en-US" sz="1500" u="none" strike="noStrike">
                          <a:effectLst/>
                        </a:rPr>
                        <a:t>4</a:t>
                      </a:r>
                      <a:endParaRPr lang="en-US" sz="1500" b="0" i="0" u="none" strike="noStrike">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dirty="0">
                          <a:effectLst/>
                        </a:rPr>
                        <a:t>27</a:t>
                      </a:r>
                      <a:endParaRPr lang="en-US" sz="1500" b="0" i="0" u="none" strike="noStrike" dirty="0">
                        <a:solidFill>
                          <a:srgbClr val="000000"/>
                        </a:solidFill>
                        <a:effectLst/>
                        <a:latin typeface="Calibri" panose="020F0502020204030204" pitchFamily="34" charset="0"/>
                      </a:endParaRPr>
                    </a:p>
                  </a:txBody>
                  <a:tcPr marL="13293" marR="13293" marT="13293" marB="0" anchor="b"/>
                </a:tc>
                <a:extLst>
                  <a:ext uri="{0D108BD9-81ED-4DB2-BD59-A6C34878D82A}">
                    <a16:rowId xmlns:a16="http://schemas.microsoft.com/office/drawing/2014/main" val="3292677160"/>
                  </a:ext>
                </a:extLst>
              </a:tr>
              <a:tr h="272455">
                <a:tc>
                  <a:txBody>
                    <a:bodyPr/>
                    <a:lstStyle/>
                    <a:p>
                      <a:pPr algn="l" fontAlgn="ctr"/>
                      <a:r>
                        <a:rPr lang="en-US" sz="1500" u="none" strike="noStrike">
                          <a:effectLst/>
                        </a:rPr>
                        <a:t>133</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ctr"/>
                      <a:endParaRPr lang="en-US" sz="1500" b="0" i="0" u="none" strike="noStrike" dirty="0">
                        <a:solidFill>
                          <a:srgbClr val="000000"/>
                        </a:solidFill>
                        <a:effectLst/>
                        <a:latin typeface="Arial" panose="020B0604020202020204" pitchFamily="34" charset="0"/>
                      </a:endParaRPr>
                    </a:p>
                  </a:txBody>
                  <a:tcPr marL="13293" marR="13293" marT="13293" marB="0" anchor="ctr"/>
                </a:tc>
                <a:tc>
                  <a:txBody>
                    <a:bodyPr/>
                    <a:lstStyle/>
                    <a:p>
                      <a:pPr algn="l" fontAlgn="ctr"/>
                      <a:r>
                        <a:rPr lang="en-US" sz="1500" u="none" strike="noStrike" dirty="0">
                          <a:effectLst/>
                        </a:rPr>
                        <a:t>country-specific.at.133</a:t>
                      </a:r>
                      <a:endParaRPr lang="en-US" sz="1500" b="0" i="0" u="none" strike="noStrike" dirty="0">
                        <a:solidFill>
                          <a:srgbClr val="000000"/>
                        </a:solidFill>
                        <a:effectLst/>
                        <a:latin typeface="Arial" panose="020B0604020202020204" pitchFamily="34" charset="0"/>
                      </a:endParaRPr>
                    </a:p>
                  </a:txBody>
                  <a:tcPr marL="13293" marR="13293" marT="13293" marB="0" anchor="ctr"/>
                </a:tc>
                <a:tc>
                  <a:txBody>
                    <a:bodyPr/>
                    <a:lstStyle/>
                    <a:p>
                      <a:pPr algn="ctr" fontAlgn="b"/>
                      <a:r>
                        <a:rPr lang="en-US" sz="1500" u="none" strike="noStrike" dirty="0">
                          <a:effectLst/>
                        </a:rPr>
                        <a:t>4</a:t>
                      </a:r>
                      <a:endParaRPr lang="en-US" sz="1500" b="0" i="0" u="none" strike="noStrike" dirty="0">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dirty="0">
                          <a:effectLst/>
                        </a:rPr>
                        <a:t>27</a:t>
                      </a:r>
                      <a:endParaRPr lang="en-US" sz="1500" b="0" i="0" u="none" strike="noStrike" dirty="0">
                        <a:solidFill>
                          <a:srgbClr val="000000"/>
                        </a:solidFill>
                        <a:effectLst/>
                        <a:latin typeface="Calibri" panose="020F0502020204030204" pitchFamily="34" charset="0"/>
                      </a:endParaRPr>
                    </a:p>
                  </a:txBody>
                  <a:tcPr marL="13293" marR="13293" marT="13293" marB="0" anchor="b"/>
                </a:tc>
                <a:extLst>
                  <a:ext uri="{0D108BD9-81ED-4DB2-BD59-A6C34878D82A}">
                    <a16:rowId xmlns:a16="http://schemas.microsoft.com/office/drawing/2014/main" val="3032379954"/>
                  </a:ext>
                </a:extLst>
              </a:tr>
              <a:tr h="272455">
                <a:tc>
                  <a:txBody>
                    <a:bodyPr/>
                    <a:lstStyle/>
                    <a:p>
                      <a:pPr algn="l" fontAlgn="ctr"/>
                      <a:r>
                        <a:rPr lang="en-US" sz="1500" u="none" strike="noStrike">
                          <a:effectLst/>
                        </a:rPr>
                        <a:t>140</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3293" marR="13293" marT="13293" marB="0" anchor="b"/>
                </a:tc>
                <a:tc>
                  <a:txBody>
                    <a:bodyPr/>
                    <a:lstStyle/>
                    <a:p>
                      <a:pPr algn="l" fontAlgn="ctr"/>
                      <a:r>
                        <a:rPr lang="en-US" sz="1500" u="none" strike="noStrike" dirty="0">
                          <a:effectLst/>
                        </a:rPr>
                        <a:t>country-specific.at.140</a:t>
                      </a:r>
                      <a:endParaRPr lang="en-US" sz="1500" b="0" i="0" u="none" strike="noStrike" dirty="0">
                        <a:solidFill>
                          <a:srgbClr val="000000"/>
                        </a:solidFill>
                        <a:effectLst/>
                        <a:latin typeface="Arial" panose="020B0604020202020204" pitchFamily="34" charset="0"/>
                      </a:endParaRPr>
                    </a:p>
                  </a:txBody>
                  <a:tcPr marL="13293" marR="13293" marT="13293" marB="0" anchor="ctr"/>
                </a:tc>
                <a:tc>
                  <a:txBody>
                    <a:bodyPr/>
                    <a:lstStyle/>
                    <a:p>
                      <a:pPr algn="ctr" fontAlgn="b"/>
                      <a:r>
                        <a:rPr lang="en-US" sz="1500" u="none" strike="noStrike" dirty="0">
                          <a:effectLst/>
                        </a:rPr>
                        <a:t>4</a:t>
                      </a:r>
                      <a:endParaRPr lang="en-US" sz="1500" b="0" i="0" u="none" strike="noStrike" dirty="0">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dirty="0">
                          <a:effectLst/>
                        </a:rPr>
                        <a:t>27</a:t>
                      </a:r>
                      <a:endParaRPr lang="en-US" sz="1500" b="0" i="0" u="none" strike="noStrike" dirty="0">
                        <a:solidFill>
                          <a:srgbClr val="000000"/>
                        </a:solidFill>
                        <a:effectLst/>
                        <a:latin typeface="Calibri" panose="020F0502020204030204" pitchFamily="34" charset="0"/>
                      </a:endParaRPr>
                    </a:p>
                  </a:txBody>
                  <a:tcPr marL="13293" marR="13293" marT="13293" marB="0" anchor="b"/>
                </a:tc>
                <a:extLst>
                  <a:ext uri="{0D108BD9-81ED-4DB2-BD59-A6C34878D82A}">
                    <a16:rowId xmlns:a16="http://schemas.microsoft.com/office/drawing/2014/main" val="3542054332"/>
                  </a:ext>
                </a:extLst>
              </a:tr>
              <a:tr h="272455">
                <a:tc>
                  <a:txBody>
                    <a:bodyPr/>
                    <a:lstStyle/>
                    <a:p>
                      <a:pPr algn="l" fontAlgn="ctr"/>
                      <a:r>
                        <a:rPr lang="en-US" sz="1500" u="none" strike="noStrike">
                          <a:effectLst/>
                        </a:rPr>
                        <a:t>141</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b"/>
                      <a:endParaRPr lang="en-US" sz="1500" b="0" i="0" u="none" strike="noStrike">
                        <a:solidFill>
                          <a:srgbClr val="000000"/>
                        </a:solidFill>
                        <a:effectLst/>
                        <a:latin typeface="Calibri" panose="020F0502020204030204" pitchFamily="34" charset="0"/>
                      </a:endParaRPr>
                    </a:p>
                  </a:txBody>
                  <a:tcPr marL="13293" marR="13293" marT="13293" marB="0" anchor="b"/>
                </a:tc>
                <a:tc>
                  <a:txBody>
                    <a:bodyPr/>
                    <a:lstStyle/>
                    <a:p>
                      <a:pPr algn="l" fontAlgn="ctr"/>
                      <a:r>
                        <a:rPr lang="en-US" sz="1500" u="none" strike="noStrike" dirty="0">
                          <a:effectLst/>
                        </a:rPr>
                        <a:t>country-specific.at.141</a:t>
                      </a:r>
                      <a:endParaRPr lang="en-US" sz="1500" b="0" i="0" u="none" strike="noStrike" dirty="0">
                        <a:solidFill>
                          <a:srgbClr val="000000"/>
                        </a:solidFill>
                        <a:effectLst/>
                        <a:latin typeface="Arial" panose="020B0604020202020204" pitchFamily="34" charset="0"/>
                      </a:endParaRPr>
                    </a:p>
                  </a:txBody>
                  <a:tcPr marL="13293" marR="13293" marT="13293" marB="0" anchor="ctr"/>
                </a:tc>
                <a:tc>
                  <a:txBody>
                    <a:bodyPr/>
                    <a:lstStyle/>
                    <a:p>
                      <a:pPr algn="ctr" fontAlgn="b"/>
                      <a:r>
                        <a:rPr lang="en-US" sz="1500" u="none" strike="noStrike" dirty="0">
                          <a:effectLst/>
                        </a:rPr>
                        <a:t>4</a:t>
                      </a:r>
                      <a:endParaRPr lang="en-US" sz="1500" b="0" i="0" u="none" strike="noStrike" dirty="0">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dirty="0">
                          <a:effectLst/>
                        </a:rPr>
                        <a:t>27</a:t>
                      </a:r>
                      <a:endParaRPr lang="en-US" sz="1500" b="0" i="0" u="none" strike="noStrike" dirty="0">
                        <a:solidFill>
                          <a:srgbClr val="000000"/>
                        </a:solidFill>
                        <a:effectLst/>
                        <a:latin typeface="Calibri" panose="020F0502020204030204" pitchFamily="34" charset="0"/>
                      </a:endParaRPr>
                    </a:p>
                  </a:txBody>
                  <a:tcPr marL="13293" marR="13293" marT="13293" marB="0" anchor="b"/>
                </a:tc>
                <a:extLst>
                  <a:ext uri="{0D108BD9-81ED-4DB2-BD59-A6C34878D82A}">
                    <a16:rowId xmlns:a16="http://schemas.microsoft.com/office/drawing/2014/main" val="2584140496"/>
                  </a:ext>
                </a:extLst>
              </a:tr>
              <a:tr h="286223">
                <a:tc>
                  <a:txBody>
                    <a:bodyPr/>
                    <a:lstStyle/>
                    <a:p>
                      <a:pPr algn="l" fontAlgn="ctr"/>
                      <a:r>
                        <a:rPr lang="en-US" sz="1500" u="none" strike="noStrike">
                          <a:effectLst/>
                        </a:rPr>
                        <a:t>142</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b"/>
                      <a:endParaRPr lang="en-US" sz="1500" b="0" i="0" u="none" strike="noStrike">
                        <a:solidFill>
                          <a:srgbClr val="000000"/>
                        </a:solidFill>
                        <a:effectLst/>
                        <a:latin typeface="Calibri" panose="020F0502020204030204" pitchFamily="34" charset="0"/>
                      </a:endParaRPr>
                    </a:p>
                  </a:txBody>
                  <a:tcPr marL="13293" marR="13293" marT="13293" marB="0" anchor="b"/>
                </a:tc>
                <a:tc>
                  <a:txBody>
                    <a:bodyPr/>
                    <a:lstStyle/>
                    <a:p>
                      <a:pPr algn="l" fontAlgn="ctr"/>
                      <a:r>
                        <a:rPr lang="en-US" sz="1500" u="none" strike="noStrike">
                          <a:effectLst/>
                        </a:rPr>
                        <a:t>country-specific.at.142</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ctr" fontAlgn="b"/>
                      <a:r>
                        <a:rPr lang="en-US" sz="1500" u="none" strike="noStrike" dirty="0">
                          <a:effectLst/>
                        </a:rPr>
                        <a:t>4</a:t>
                      </a:r>
                      <a:endParaRPr lang="en-US" sz="1500" b="0" i="0" u="none" strike="noStrike" dirty="0">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dirty="0">
                          <a:effectLst/>
                        </a:rPr>
                        <a:t>27</a:t>
                      </a:r>
                      <a:endParaRPr lang="en-US" sz="1500" b="0" i="0" u="none" strike="noStrike" dirty="0">
                        <a:solidFill>
                          <a:srgbClr val="000000"/>
                        </a:solidFill>
                        <a:effectLst/>
                        <a:latin typeface="Calibri" panose="020F0502020204030204" pitchFamily="34" charset="0"/>
                      </a:endParaRPr>
                    </a:p>
                  </a:txBody>
                  <a:tcPr marL="13293" marR="13293" marT="13293" marB="0" anchor="b"/>
                </a:tc>
                <a:extLst>
                  <a:ext uri="{0D108BD9-81ED-4DB2-BD59-A6C34878D82A}">
                    <a16:rowId xmlns:a16="http://schemas.microsoft.com/office/drawing/2014/main" val="2282318408"/>
                  </a:ext>
                </a:extLst>
              </a:tr>
              <a:tr h="295275">
                <a:tc>
                  <a:txBody>
                    <a:bodyPr/>
                    <a:lstStyle/>
                    <a:p>
                      <a:pPr algn="l" fontAlgn="ctr"/>
                      <a:r>
                        <a:rPr lang="en-US" sz="1500" u="none" strike="noStrike">
                          <a:effectLst/>
                        </a:rPr>
                        <a:t>144</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b"/>
                      <a:endParaRPr lang="en-US" sz="1500" b="0" i="0" u="none" strike="noStrike">
                        <a:solidFill>
                          <a:srgbClr val="000000"/>
                        </a:solidFill>
                        <a:effectLst/>
                        <a:latin typeface="Calibri" panose="020F0502020204030204" pitchFamily="34" charset="0"/>
                      </a:endParaRPr>
                    </a:p>
                  </a:txBody>
                  <a:tcPr marL="13293" marR="13293" marT="13293" marB="0" anchor="b"/>
                </a:tc>
                <a:tc>
                  <a:txBody>
                    <a:bodyPr/>
                    <a:lstStyle/>
                    <a:p>
                      <a:pPr algn="l" fontAlgn="ctr"/>
                      <a:r>
                        <a:rPr lang="en-US" sz="1500" u="none" strike="noStrike">
                          <a:effectLst/>
                        </a:rPr>
                        <a:t>country-specific.at.144</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ctr" fontAlgn="b"/>
                      <a:r>
                        <a:rPr lang="en-US" sz="1500" u="none" strike="noStrike" dirty="0">
                          <a:effectLst/>
                        </a:rPr>
                        <a:t>4</a:t>
                      </a:r>
                      <a:endParaRPr lang="en-US" sz="1500" b="0" i="0" u="none" strike="noStrike" dirty="0">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dirty="0">
                          <a:effectLst/>
                        </a:rPr>
                        <a:t>27</a:t>
                      </a:r>
                      <a:endParaRPr lang="en-US" sz="1500" b="0" i="0" u="none" strike="noStrike" dirty="0">
                        <a:solidFill>
                          <a:srgbClr val="000000"/>
                        </a:solidFill>
                        <a:effectLst/>
                        <a:latin typeface="Calibri" panose="020F0502020204030204" pitchFamily="34" charset="0"/>
                      </a:endParaRPr>
                    </a:p>
                  </a:txBody>
                  <a:tcPr marL="13293" marR="13293" marT="13293" marB="0" anchor="b"/>
                </a:tc>
                <a:extLst>
                  <a:ext uri="{0D108BD9-81ED-4DB2-BD59-A6C34878D82A}">
                    <a16:rowId xmlns:a16="http://schemas.microsoft.com/office/drawing/2014/main" val="21568737"/>
                  </a:ext>
                </a:extLst>
              </a:tr>
              <a:tr h="295275">
                <a:tc>
                  <a:txBody>
                    <a:bodyPr/>
                    <a:lstStyle/>
                    <a:p>
                      <a:pPr algn="l" fontAlgn="ctr"/>
                      <a:r>
                        <a:rPr lang="en-US" sz="1500" u="none" strike="noStrike">
                          <a:effectLst/>
                        </a:rPr>
                        <a:t>147</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b"/>
                      <a:endParaRPr lang="en-US" sz="1500" b="0" i="0" u="none" strike="noStrike">
                        <a:solidFill>
                          <a:srgbClr val="000000"/>
                        </a:solidFill>
                        <a:effectLst/>
                        <a:latin typeface="Calibri" panose="020F0502020204030204" pitchFamily="34" charset="0"/>
                      </a:endParaRPr>
                    </a:p>
                  </a:txBody>
                  <a:tcPr marL="13293" marR="13293" marT="13293" marB="0" anchor="b"/>
                </a:tc>
                <a:tc>
                  <a:txBody>
                    <a:bodyPr/>
                    <a:lstStyle/>
                    <a:p>
                      <a:pPr algn="l" fontAlgn="ctr"/>
                      <a:r>
                        <a:rPr lang="en-US" sz="1500" u="none" strike="noStrike" dirty="0">
                          <a:effectLst/>
                        </a:rPr>
                        <a:t>country-specific.at.147</a:t>
                      </a:r>
                      <a:endParaRPr lang="en-US" sz="1500" b="0" i="0" u="none" strike="noStrike" dirty="0">
                        <a:solidFill>
                          <a:srgbClr val="000000"/>
                        </a:solidFill>
                        <a:effectLst/>
                        <a:latin typeface="Arial" panose="020B0604020202020204" pitchFamily="34" charset="0"/>
                      </a:endParaRPr>
                    </a:p>
                  </a:txBody>
                  <a:tcPr marL="13293" marR="13293" marT="13293" marB="0" anchor="ctr"/>
                </a:tc>
                <a:tc>
                  <a:txBody>
                    <a:bodyPr/>
                    <a:lstStyle/>
                    <a:p>
                      <a:pPr algn="ctr" fontAlgn="b"/>
                      <a:r>
                        <a:rPr lang="en-US" sz="1500" u="none" strike="noStrike" dirty="0">
                          <a:effectLst/>
                        </a:rPr>
                        <a:t>4</a:t>
                      </a:r>
                      <a:endParaRPr lang="en-US" sz="1500" b="0" i="0" u="none" strike="noStrike" dirty="0">
                        <a:solidFill>
                          <a:srgbClr val="000000"/>
                        </a:solidFill>
                        <a:effectLst/>
                        <a:latin typeface="Calibri" panose="020F0502020204030204" pitchFamily="34" charset="0"/>
                      </a:endParaRPr>
                    </a:p>
                  </a:txBody>
                  <a:tcPr marL="13293" marR="13293" marT="13293" marB="0" anchor="b"/>
                </a:tc>
                <a:tc>
                  <a:txBody>
                    <a:bodyPr/>
                    <a:lstStyle/>
                    <a:p>
                      <a:pPr algn="ctr" fontAlgn="b"/>
                      <a:r>
                        <a:rPr lang="en-US" sz="1500" u="none" strike="noStrike" dirty="0">
                          <a:effectLst/>
                        </a:rPr>
                        <a:t>27</a:t>
                      </a:r>
                      <a:endParaRPr lang="en-US" sz="1500" b="0" i="0" u="none" strike="noStrike" dirty="0">
                        <a:solidFill>
                          <a:srgbClr val="000000"/>
                        </a:solidFill>
                        <a:effectLst/>
                        <a:latin typeface="Calibri" panose="020F0502020204030204" pitchFamily="34" charset="0"/>
                      </a:endParaRPr>
                    </a:p>
                  </a:txBody>
                  <a:tcPr marL="13293" marR="13293" marT="13293" marB="0" anchor="b"/>
                </a:tc>
                <a:extLst>
                  <a:ext uri="{0D108BD9-81ED-4DB2-BD59-A6C34878D82A}">
                    <a16:rowId xmlns:a16="http://schemas.microsoft.com/office/drawing/2014/main" val="2430031434"/>
                  </a:ext>
                </a:extLst>
              </a:tr>
              <a:tr h="302659">
                <a:tc>
                  <a:txBody>
                    <a:bodyPr/>
                    <a:lstStyle/>
                    <a:p>
                      <a:pPr algn="l" fontAlgn="b"/>
                      <a:endParaRPr lang="en-US" sz="17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2000" b="1" u="none" strike="noStrike" dirty="0">
                          <a:solidFill>
                            <a:srgbClr val="00B050"/>
                          </a:solidFill>
                          <a:effectLst/>
                        </a:rPr>
                        <a:t>37</a:t>
                      </a:r>
                      <a:endParaRPr lang="en-US" sz="2000" b="1" i="0" u="none" strike="noStrike" dirty="0">
                        <a:solidFill>
                          <a:srgbClr val="00B050"/>
                        </a:solidFill>
                        <a:effectLst/>
                        <a:latin typeface="Calibri" panose="020F0502020204030204" pitchFamily="34" charset="0"/>
                      </a:endParaRPr>
                    </a:p>
                  </a:txBody>
                  <a:tcPr marL="14366" marR="14366" marT="14366" marB="0" anchor="b"/>
                </a:tc>
                <a:tc>
                  <a:txBody>
                    <a:bodyPr/>
                    <a:lstStyle/>
                    <a:p>
                      <a:pPr algn="ctr" fontAlgn="b"/>
                      <a:r>
                        <a:rPr lang="en-US" sz="2000" b="1" u="none" strike="noStrike" dirty="0">
                          <a:solidFill>
                            <a:srgbClr val="FF0000"/>
                          </a:solidFill>
                          <a:effectLst/>
                        </a:rPr>
                        <a:t>219</a:t>
                      </a:r>
                      <a:endParaRPr lang="en-US" sz="2000" b="1" i="0" u="none" strike="noStrike" dirty="0">
                        <a:solidFill>
                          <a:srgbClr val="FF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489372900"/>
                  </a:ext>
                </a:extLst>
              </a:tr>
            </a:tbl>
          </a:graphicData>
        </a:graphic>
      </p:graphicFrame>
      <p:sp>
        <p:nvSpPr>
          <p:cNvPr id="4" name="Rectangle 3">
            <a:extLst>
              <a:ext uri="{FF2B5EF4-FFF2-40B4-BE49-F238E27FC236}">
                <a16:creationId xmlns:a16="http://schemas.microsoft.com/office/drawing/2014/main" id="{465ABF66-0F80-421E-9191-0F28EBFA233F}"/>
              </a:ext>
            </a:extLst>
          </p:cNvPr>
          <p:cNvSpPr/>
          <p:nvPr/>
        </p:nvSpPr>
        <p:spPr>
          <a:xfrm>
            <a:off x="533397" y="5475363"/>
            <a:ext cx="11210928" cy="1323439"/>
          </a:xfrm>
          <a:prstGeom prst="rect">
            <a:avLst/>
          </a:prstGeom>
        </p:spPr>
        <p:txBody>
          <a:bodyPr wrap="square">
            <a:spAutoFit/>
          </a:bodyPr>
          <a:lstStyle/>
          <a:p>
            <a:r>
              <a:rPr lang="en-CA" sz="1600" dirty="0"/>
              <a:t>Assumptions:</a:t>
            </a:r>
          </a:p>
          <a:p>
            <a:pPr marL="742950" lvl="1" indent="-285750">
              <a:buFont typeface="Arial" panose="020B0604020202020204" pitchFamily="34" charset="0"/>
              <a:buChar char="•"/>
            </a:pPr>
            <a:r>
              <a:rPr lang="en-GB" sz="1600" dirty="0"/>
              <a:t>112 is configured on ME</a:t>
            </a:r>
          </a:p>
          <a:p>
            <a:pPr marL="742950" lvl="1" indent="-285750">
              <a:buFont typeface="Arial" panose="020B0604020202020204" pitchFamily="34" charset="0"/>
              <a:buChar char="•"/>
            </a:pPr>
            <a:r>
              <a:rPr lang="en-GB" sz="1600" dirty="0"/>
              <a:t>No support in CS for non-112/911 UE detected emergency calls</a:t>
            </a:r>
          </a:p>
          <a:p>
            <a:pPr marL="742950" lvl="1" indent="-285750">
              <a:buFont typeface="Arial" panose="020B0604020202020204" pitchFamily="34" charset="0"/>
              <a:buChar char="•"/>
            </a:pPr>
            <a:r>
              <a:rPr lang="en-GB" sz="1600" u="sng" dirty="0"/>
              <a:t>Use only CSE URNs</a:t>
            </a:r>
            <a:r>
              <a:rPr lang="en-GB" sz="1600" dirty="0"/>
              <a:t>:</a:t>
            </a:r>
          </a:p>
          <a:p>
            <a:pPr marL="1200150" lvl="2" indent="-285750">
              <a:buFont typeface="Arial" panose="020B0604020202020204" pitchFamily="34" charset="0"/>
              <a:buChar char="•"/>
            </a:pPr>
            <a:r>
              <a:rPr lang="en-GB" sz="1600" dirty="0"/>
              <a:t>third label contents set to </a:t>
            </a:r>
            <a:r>
              <a:rPr lang="en-GB" sz="1600" dirty="0" err="1"/>
              <a:t>dialed</a:t>
            </a:r>
            <a:r>
              <a:rPr lang="en-GB" sz="1600" dirty="0"/>
              <a:t> digits (emergency numbers are determined by the regulator, see TS 24.229)</a:t>
            </a:r>
          </a:p>
        </p:txBody>
      </p:sp>
    </p:spTree>
    <p:extLst>
      <p:ext uri="{BB962C8B-B14F-4D97-AF65-F5344CB8AC3E}">
        <p14:creationId xmlns:p14="http://schemas.microsoft.com/office/powerpoint/2010/main" val="20677507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5E01D-79A6-4E42-8140-2C6FA39A908A}"/>
              </a:ext>
            </a:extLst>
          </p:cNvPr>
          <p:cNvSpPr>
            <a:spLocks noGrp="1"/>
          </p:cNvSpPr>
          <p:nvPr>
            <p:ph type="title"/>
          </p:nvPr>
        </p:nvSpPr>
        <p:spPr>
          <a:xfrm>
            <a:off x="533397" y="365125"/>
            <a:ext cx="10515600" cy="1325563"/>
          </a:xfrm>
        </p:spPr>
        <p:txBody>
          <a:bodyPr/>
          <a:lstStyle/>
          <a:p>
            <a:r>
              <a:rPr lang="en-CA" dirty="0"/>
              <a:t>Austria:  example #3</a:t>
            </a:r>
            <a:endParaRPr lang="en-US" dirty="0"/>
          </a:p>
        </p:txBody>
      </p:sp>
      <p:sp>
        <p:nvSpPr>
          <p:cNvPr id="3" name="Content Placeholder 2">
            <a:extLst>
              <a:ext uri="{FF2B5EF4-FFF2-40B4-BE49-F238E27FC236}">
                <a16:creationId xmlns:a16="http://schemas.microsoft.com/office/drawing/2014/main" id="{B8D42A6A-8E7D-4F7A-8F2C-0024DBABE960}"/>
              </a:ext>
            </a:extLst>
          </p:cNvPr>
          <p:cNvSpPr>
            <a:spLocks noGrp="1"/>
          </p:cNvSpPr>
          <p:nvPr>
            <p:ph idx="1"/>
          </p:nvPr>
        </p:nvSpPr>
        <p:spPr>
          <a:xfrm>
            <a:off x="533397" y="1825624"/>
            <a:ext cx="3952878" cy="2374901"/>
          </a:xfrm>
        </p:spPr>
        <p:txBody>
          <a:bodyPr>
            <a:normAutofit/>
          </a:bodyPr>
          <a:lstStyle/>
          <a:p>
            <a:pPr lvl="0"/>
            <a:r>
              <a:rPr lang="en-CA" dirty="0">
                <a:solidFill>
                  <a:prstClr val="black"/>
                </a:solidFill>
              </a:rPr>
              <a:t>Alt-A: </a:t>
            </a:r>
            <a:r>
              <a:rPr lang="en-CA" dirty="0">
                <a:solidFill>
                  <a:srgbClr val="00B050"/>
                </a:solidFill>
              </a:rPr>
              <a:t>saves 67 octets</a:t>
            </a:r>
          </a:p>
          <a:p>
            <a:pPr lvl="0"/>
            <a:r>
              <a:rPr lang="en-CA" dirty="0">
                <a:solidFill>
                  <a:prstClr val="black"/>
                </a:solidFill>
              </a:rPr>
              <a:t>TAU accept message*:</a:t>
            </a:r>
          </a:p>
          <a:p>
            <a:pPr lvl="1"/>
            <a:r>
              <a:rPr lang="en-CA" dirty="0">
                <a:solidFill>
                  <a:prstClr val="black"/>
                </a:solidFill>
              </a:rPr>
              <a:t>Alt-A: </a:t>
            </a:r>
            <a:r>
              <a:rPr lang="en-CA" dirty="0">
                <a:solidFill>
                  <a:srgbClr val="00B050"/>
                </a:solidFill>
              </a:rPr>
              <a:t>+11.7%</a:t>
            </a:r>
            <a:r>
              <a:rPr lang="en-CA" dirty="0">
                <a:solidFill>
                  <a:srgbClr val="70AD47">
                    <a:lumMod val="75000"/>
                  </a:srgbClr>
                </a:solidFill>
              </a:rPr>
              <a:t> </a:t>
            </a:r>
          </a:p>
          <a:p>
            <a:pPr lvl="1"/>
            <a:r>
              <a:rPr lang="en-CA" dirty="0">
                <a:solidFill>
                  <a:prstClr val="black"/>
                </a:solidFill>
              </a:rPr>
              <a:t>Alt-B: </a:t>
            </a:r>
            <a:r>
              <a:rPr lang="en-CA" dirty="0">
                <a:solidFill>
                  <a:srgbClr val="FF0000"/>
                </a:solidFill>
              </a:rPr>
              <a:t>+48.2% </a:t>
            </a:r>
            <a:endParaRPr lang="en-US" dirty="0">
              <a:solidFill>
                <a:srgbClr val="FF0000"/>
              </a:solidFill>
            </a:endParaRPr>
          </a:p>
        </p:txBody>
      </p:sp>
      <p:graphicFrame>
        <p:nvGraphicFramePr>
          <p:cNvPr id="6" name="Table 5">
            <a:extLst>
              <a:ext uri="{FF2B5EF4-FFF2-40B4-BE49-F238E27FC236}">
                <a16:creationId xmlns:a16="http://schemas.microsoft.com/office/drawing/2014/main" id="{8EB47652-8874-454C-8E30-8D5B9E88EC93}"/>
              </a:ext>
            </a:extLst>
          </p:cNvPr>
          <p:cNvGraphicFramePr>
            <a:graphicFrameLocks noGrp="1"/>
          </p:cNvGraphicFramePr>
          <p:nvPr>
            <p:extLst>
              <p:ext uri="{D42A27DB-BD31-4B8C-83A1-F6EECF244321}">
                <p14:modId xmlns:p14="http://schemas.microsoft.com/office/powerpoint/2010/main" val="1902653053"/>
              </p:ext>
            </p:extLst>
          </p:nvPr>
        </p:nvGraphicFramePr>
        <p:xfrm>
          <a:off x="4486275" y="1825624"/>
          <a:ext cx="7105649" cy="3514803"/>
        </p:xfrm>
        <a:graphic>
          <a:graphicData uri="http://schemas.openxmlformats.org/drawingml/2006/table">
            <a:tbl>
              <a:tblPr>
                <a:tableStyleId>{D113A9D2-9D6B-4929-AA2D-F23B5EE8CBE7}</a:tableStyleId>
              </a:tblPr>
              <a:tblGrid>
                <a:gridCol w="1114425">
                  <a:extLst>
                    <a:ext uri="{9D8B030D-6E8A-4147-A177-3AD203B41FA5}">
                      <a16:colId xmlns:a16="http://schemas.microsoft.com/office/drawing/2014/main" val="3437688147"/>
                    </a:ext>
                  </a:extLst>
                </a:gridCol>
                <a:gridCol w="1028700">
                  <a:extLst>
                    <a:ext uri="{9D8B030D-6E8A-4147-A177-3AD203B41FA5}">
                      <a16:colId xmlns:a16="http://schemas.microsoft.com/office/drawing/2014/main" val="3164326836"/>
                    </a:ext>
                  </a:extLst>
                </a:gridCol>
                <a:gridCol w="2219325">
                  <a:extLst>
                    <a:ext uri="{9D8B030D-6E8A-4147-A177-3AD203B41FA5}">
                      <a16:colId xmlns:a16="http://schemas.microsoft.com/office/drawing/2014/main" val="1716344628"/>
                    </a:ext>
                  </a:extLst>
                </a:gridCol>
                <a:gridCol w="1473086">
                  <a:extLst>
                    <a:ext uri="{9D8B030D-6E8A-4147-A177-3AD203B41FA5}">
                      <a16:colId xmlns:a16="http://schemas.microsoft.com/office/drawing/2014/main" val="64838366"/>
                    </a:ext>
                  </a:extLst>
                </a:gridCol>
                <a:gridCol w="1270113">
                  <a:extLst>
                    <a:ext uri="{9D8B030D-6E8A-4147-A177-3AD203B41FA5}">
                      <a16:colId xmlns:a16="http://schemas.microsoft.com/office/drawing/2014/main" val="1118242056"/>
                    </a:ext>
                  </a:extLst>
                </a:gridCol>
              </a:tblGrid>
              <a:tr h="357187">
                <a:tc>
                  <a:txBody>
                    <a:bodyPr/>
                    <a:lstStyle/>
                    <a:p>
                      <a:pPr algn="l" fontAlgn="b"/>
                      <a:r>
                        <a:rPr lang="en-CA" sz="1700" u="none" strike="noStrike" dirty="0">
                          <a:effectLst/>
                        </a:rPr>
                        <a:t>Numbers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r>
                        <a:rPr lang="en-CA" sz="1700" u="none" strike="noStrike" dirty="0">
                          <a:effectLst/>
                        </a:rPr>
                        <a:t>Notes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r>
                        <a:rPr lang="en-CA" sz="1700" u="none" strike="noStrike" dirty="0">
                          <a:effectLst/>
                        </a:rPr>
                        <a:t>Sub-labels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CA" sz="1700" u="none" strike="noStrike" dirty="0">
                          <a:effectLst/>
                        </a:rPr>
                        <a:t>Alt A (octets)</a:t>
                      </a:r>
                      <a:endParaRPr lang="en-US" sz="1700" b="1"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CA" sz="1700" u="none" strike="noStrike" dirty="0">
                          <a:effectLst/>
                        </a:rPr>
                        <a:t>Alt B (octets)</a:t>
                      </a:r>
                      <a:endParaRPr lang="en-US" sz="1700" b="1" i="0" u="none" strike="noStrike" dirty="0">
                        <a:solidFill>
                          <a:srgbClr val="000000"/>
                        </a:solidFill>
                        <a:effectLst/>
                        <a:latin typeface="Calibri" panose="020F0502020204030204" pitchFamily="34" charset="0"/>
                      </a:endParaRPr>
                    </a:p>
                  </a:txBody>
                  <a:tcPr marL="14366" marR="14366" marT="14366" marB="0" anchor="b"/>
                </a:tc>
                <a:extLst>
                  <a:ext uri="{0D108BD9-81ED-4DB2-BD59-A6C34878D82A}">
                    <a16:rowId xmlns:a16="http://schemas.microsoft.com/office/drawing/2014/main" val="4147381007"/>
                  </a:ext>
                </a:extLst>
              </a:tr>
              <a:tr h="2860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 - -</a:t>
                      </a:r>
                    </a:p>
                  </a:txBody>
                  <a:tcPr marL="13293" marR="13293" marT="13293"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500" u="none" strike="noStrike" dirty="0">
                          <a:effectLst/>
                        </a:rPr>
                        <a:t>IE header</a:t>
                      </a:r>
                      <a:endParaRPr lang="en-US" sz="1500" b="0" i="0" u="none" strike="noStrike" dirty="0">
                        <a:solidFill>
                          <a:srgbClr val="000000"/>
                        </a:solidFill>
                        <a:effectLst/>
                        <a:latin typeface="Calibri" panose="020F0502020204030204" pitchFamily="34" charset="0"/>
                      </a:endParaRPr>
                    </a:p>
                  </a:txBody>
                  <a:tcPr marL="13293" marR="13293" marT="13293" marB="0" anchor="b"/>
                </a:tc>
                <a:tc>
                  <a:txBody>
                    <a:bodyPr/>
                    <a:lstStyle/>
                    <a:p>
                      <a:pPr algn="l" fontAlgn="b"/>
                      <a:endParaRPr lang="en-US" sz="1500" b="0" i="0" u="none" strike="noStrike">
                        <a:solidFill>
                          <a:schemeClr val="bg1"/>
                        </a:solidFill>
                        <a:effectLst/>
                        <a:latin typeface="+mn-lt"/>
                      </a:endParaRPr>
                    </a:p>
                  </a:txBody>
                  <a:tcPr marL="13293" marR="13293" marT="13293" marB="0" anchor="b"/>
                </a:tc>
                <a:tc>
                  <a:txBody>
                    <a:bodyPr/>
                    <a:lstStyle/>
                    <a:p>
                      <a:pPr algn="ctr" fontAlgn="b"/>
                      <a:r>
                        <a:rPr lang="en-US" sz="1500" u="none" strike="noStrike" dirty="0">
                          <a:solidFill>
                            <a:schemeClr val="bg1"/>
                          </a:solidFill>
                          <a:effectLst/>
                          <a:latin typeface="+mn-lt"/>
                        </a:rPr>
                        <a:t>5</a:t>
                      </a:r>
                      <a:endParaRPr lang="en-US" sz="1500" b="0" i="0" u="none" strike="noStrike" dirty="0">
                        <a:solidFill>
                          <a:schemeClr val="bg1"/>
                        </a:solidFill>
                        <a:effectLst/>
                        <a:latin typeface="+mn-lt"/>
                      </a:endParaRPr>
                    </a:p>
                  </a:txBody>
                  <a:tcPr marL="13293" marR="13293" marT="13293" marB="0" anchor="b"/>
                </a:tc>
                <a:tc>
                  <a:txBody>
                    <a:bodyPr/>
                    <a:lstStyle/>
                    <a:p>
                      <a:pPr algn="ctr" fontAlgn="b"/>
                      <a:r>
                        <a:rPr lang="en-US" sz="1500" u="none" strike="noStrike" dirty="0">
                          <a:solidFill>
                            <a:schemeClr val="bg1"/>
                          </a:solidFill>
                          <a:effectLst/>
                          <a:latin typeface="+mn-lt"/>
                        </a:rPr>
                        <a:t>3</a:t>
                      </a:r>
                      <a:endParaRPr lang="en-US" sz="1500" b="0" i="0" u="none" strike="noStrike" dirty="0">
                        <a:solidFill>
                          <a:schemeClr val="bg1"/>
                        </a:solidFill>
                        <a:effectLst/>
                        <a:latin typeface="+mn-lt"/>
                      </a:endParaRPr>
                    </a:p>
                  </a:txBody>
                  <a:tcPr marL="13293" marR="13293" marT="13293" marB="0" anchor="b"/>
                </a:tc>
                <a:extLst>
                  <a:ext uri="{0D108BD9-81ED-4DB2-BD59-A6C34878D82A}">
                    <a16:rowId xmlns:a16="http://schemas.microsoft.com/office/drawing/2014/main" val="1816505639"/>
                  </a:ext>
                </a:extLst>
              </a:tr>
              <a:tr h="286078">
                <a:tc>
                  <a:txBody>
                    <a:bodyPr/>
                    <a:lstStyle/>
                    <a:p>
                      <a:pPr algn="l" fontAlgn="ctr"/>
                      <a:r>
                        <a:rPr lang="en-US" sz="1500" u="none" strike="noStrike">
                          <a:effectLst/>
                        </a:rPr>
                        <a:t>112</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ctr"/>
                      <a:r>
                        <a:rPr lang="en-US" sz="1500" u="none" strike="noStrike" dirty="0">
                          <a:solidFill>
                            <a:schemeClr val="bg1"/>
                          </a:solidFill>
                          <a:effectLst/>
                          <a:latin typeface="+mn-lt"/>
                        </a:rPr>
                        <a:t>on ME</a:t>
                      </a:r>
                      <a:endParaRPr lang="en-US" sz="1500" b="0" i="0" u="none" strike="noStrike" dirty="0">
                        <a:solidFill>
                          <a:schemeClr val="bg1"/>
                        </a:solidFill>
                        <a:effectLst/>
                        <a:latin typeface="+mn-lt"/>
                      </a:endParaRPr>
                    </a:p>
                  </a:txBody>
                  <a:tcPr marL="13293" marR="13293" marT="13293" marB="0" anchor="ctr"/>
                </a:tc>
                <a:tc>
                  <a:txBody>
                    <a:bodyPr/>
                    <a:lstStyle/>
                    <a:p>
                      <a:pPr algn="l" fontAlgn="b"/>
                      <a:endParaRPr lang="en-US" sz="1500" b="0" i="0" u="none" strike="noStrike">
                        <a:solidFill>
                          <a:schemeClr val="bg1"/>
                        </a:solidFill>
                        <a:effectLst/>
                        <a:latin typeface="+mn-lt"/>
                      </a:endParaRPr>
                    </a:p>
                  </a:txBody>
                  <a:tcPr marL="13293" marR="13293" marT="13293" marB="0" anchor="b"/>
                </a:tc>
                <a:tc>
                  <a:txBody>
                    <a:bodyPr/>
                    <a:lstStyle/>
                    <a:p>
                      <a:pPr algn="ctr" fontAlgn="b"/>
                      <a:r>
                        <a:rPr lang="en-US" sz="1500" u="none" strike="noStrike">
                          <a:solidFill>
                            <a:schemeClr val="bg1"/>
                          </a:solidFill>
                          <a:effectLst/>
                          <a:latin typeface="+mn-lt"/>
                        </a:rPr>
                        <a:t>0</a:t>
                      </a:r>
                      <a:endParaRPr lang="en-US" sz="1500" b="0" i="0" u="none" strike="noStrike">
                        <a:solidFill>
                          <a:schemeClr val="bg1"/>
                        </a:solidFill>
                        <a:effectLst/>
                        <a:latin typeface="+mn-lt"/>
                      </a:endParaRPr>
                    </a:p>
                  </a:txBody>
                  <a:tcPr marL="13293" marR="13293" marT="13293" marB="0" anchor="b"/>
                </a:tc>
                <a:tc>
                  <a:txBody>
                    <a:bodyPr/>
                    <a:lstStyle/>
                    <a:p>
                      <a:pPr algn="ctr" fontAlgn="b"/>
                      <a:r>
                        <a:rPr lang="en-US" sz="1500" u="none" strike="noStrike" dirty="0">
                          <a:solidFill>
                            <a:schemeClr val="bg1"/>
                          </a:solidFill>
                          <a:effectLst/>
                          <a:latin typeface="+mn-lt"/>
                        </a:rPr>
                        <a:t>0</a:t>
                      </a:r>
                      <a:endParaRPr lang="en-US" sz="1500" b="0" i="0" u="none" strike="noStrike" dirty="0">
                        <a:solidFill>
                          <a:schemeClr val="bg1"/>
                        </a:solidFill>
                        <a:effectLst/>
                        <a:latin typeface="+mn-lt"/>
                      </a:endParaRPr>
                    </a:p>
                  </a:txBody>
                  <a:tcPr marL="13293" marR="13293" marT="13293" marB="0" anchor="b"/>
                </a:tc>
                <a:extLst>
                  <a:ext uri="{0D108BD9-81ED-4DB2-BD59-A6C34878D82A}">
                    <a16:rowId xmlns:a16="http://schemas.microsoft.com/office/drawing/2014/main" val="782615788"/>
                  </a:ext>
                </a:extLst>
              </a:tr>
              <a:tr h="286078">
                <a:tc>
                  <a:txBody>
                    <a:bodyPr/>
                    <a:lstStyle/>
                    <a:p>
                      <a:pPr algn="l" fontAlgn="ctr"/>
                      <a:r>
                        <a:rPr lang="en-US" sz="1500" u="none" strike="noStrike">
                          <a:effectLst/>
                        </a:rPr>
                        <a:t>122</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ctr"/>
                      <a:r>
                        <a:rPr lang="en-US" sz="1500" b="0" i="0" u="none" strike="noStrike" dirty="0">
                          <a:solidFill>
                            <a:schemeClr val="bg1"/>
                          </a:solidFill>
                          <a:effectLst/>
                          <a:latin typeface="+mn-lt"/>
                        </a:rPr>
                        <a:t>Cat: fire</a:t>
                      </a:r>
                    </a:p>
                  </a:txBody>
                  <a:tcPr marL="13293" marR="13293" marT="13293" marB="0" anchor="ctr"/>
                </a:tc>
                <a:tc>
                  <a:txBody>
                    <a:bodyPr/>
                    <a:lstStyle/>
                    <a:p>
                      <a:pPr algn="l" fontAlgn="ctr"/>
                      <a:endParaRPr lang="en-US" sz="1500" b="0" i="0" u="none" strike="noStrike" dirty="0">
                        <a:solidFill>
                          <a:schemeClr val="bg1"/>
                        </a:solidFill>
                        <a:effectLst/>
                        <a:latin typeface="+mn-lt"/>
                      </a:endParaRPr>
                    </a:p>
                  </a:txBody>
                  <a:tcPr marL="13293" marR="13293" marT="13293" marB="0" anchor="ctr"/>
                </a:tc>
                <a:tc>
                  <a:txBody>
                    <a:bodyPr/>
                    <a:lstStyle/>
                    <a:p>
                      <a:pPr algn="ctr" fontAlgn="b"/>
                      <a:r>
                        <a:rPr lang="en-US" sz="1500" b="0" i="0" u="none" strike="noStrike" dirty="0">
                          <a:solidFill>
                            <a:schemeClr val="bg1"/>
                          </a:solidFill>
                          <a:effectLst/>
                          <a:latin typeface="+mn-lt"/>
                        </a:rPr>
                        <a:t>0</a:t>
                      </a:r>
                    </a:p>
                  </a:txBody>
                  <a:tcPr marL="13293" marR="13293" marT="13293" marB="0" anchor="b"/>
                </a:tc>
                <a:tc>
                  <a:txBody>
                    <a:bodyPr/>
                    <a:lstStyle/>
                    <a:p>
                      <a:pPr algn="ctr" fontAlgn="b"/>
                      <a:r>
                        <a:rPr lang="en-US" sz="1500" b="0" i="0" u="none" strike="noStrike" dirty="0">
                          <a:solidFill>
                            <a:schemeClr val="bg1"/>
                          </a:solidFill>
                          <a:effectLst/>
                          <a:latin typeface="+mn-lt"/>
                        </a:rPr>
                        <a:t>0</a:t>
                      </a:r>
                    </a:p>
                  </a:txBody>
                  <a:tcPr marL="13293" marR="13293" marT="13293" marB="0" anchor="b"/>
                </a:tc>
                <a:extLst>
                  <a:ext uri="{0D108BD9-81ED-4DB2-BD59-A6C34878D82A}">
                    <a16:rowId xmlns:a16="http://schemas.microsoft.com/office/drawing/2014/main" val="3299127521"/>
                  </a:ext>
                </a:extLst>
              </a:tr>
              <a:tr h="286078">
                <a:tc>
                  <a:txBody>
                    <a:bodyPr/>
                    <a:lstStyle/>
                    <a:p>
                      <a:pPr algn="l" fontAlgn="ctr"/>
                      <a:r>
                        <a:rPr lang="en-US" sz="1500" u="none" strike="noStrike">
                          <a:effectLst/>
                        </a:rPr>
                        <a:t>128</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b"/>
                      <a:endParaRPr lang="en-US" sz="1500" b="0" i="0" u="none" strike="noStrike" dirty="0">
                        <a:solidFill>
                          <a:schemeClr val="bg1"/>
                        </a:solidFill>
                        <a:effectLst/>
                        <a:latin typeface="+mn-lt"/>
                      </a:endParaRPr>
                    </a:p>
                  </a:txBody>
                  <a:tcPr marL="13293" marR="13293" marT="13293" marB="0" anchor="b"/>
                </a:tc>
                <a:tc>
                  <a:txBody>
                    <a:bodyPr/>
                    <a:lstStyle/>
                    <a:p>
                      <a:pPr algn="l" fontAlgn="ctr"/>
                      <a:r>
                        <a:rPr lang="en-US" sz="1500" u="none" strike="noStrike" dirty="0">
                          <a:solidFill>
                            <a:schemeClr val="bg1"/>
                          </a:solidFill>
                          <a:effectLst/>
                          <a:latin typeface="+mn-lt"/>
                        </a:rPr>
                        <a:t>gas</a:t>
                      </a:r>
                      <a:endParaRPr lang="en-US" sz="1500" b="0" i="0" u="none" strike="noStrike" dirty="0">
                        <a:solidFill>
                          <a:schemeClr val="bg1"/>
                        </a:solidFill>
                        <a:effectLst/>
                        <a:latin typeface="+mn-lt"/>
                      </a:endParaRPr>
                    </a:p>
                  </a:txBody>
                  <a:tcPr marL="13293" marR="13293" marT="13293" marB="0" anchor="ctr"/>
                </a:tc>
                <a:tc>
                  <a:txBody>
                    <a:bodyPr/>
                    <a:lstStyle/>
                    <a:p>
                      <a:pPr algn="ctr" fontAlgn="b"/>
                      <a:r>
                        <a:rPr lang="en-US" sz="1500" b="0" i="0" u="none" strike="noStrike" dirty="0">
                          <a:solidFill>
                            <a:schemeClr val="bg1"/>
                          </a:solidFill>
                          <a:effectLst/>
                          <a:latin typeface="+mn-lt"/>
                        </a:rPr>
                        <a:t>7</a:t>
                      </a:r>
                    </a:p>
                  </a:txBody>
                  <a:tcPr marL="13293" marR="13293" marT="13293" marB="0" anchor="b"/>
                </a:tc>
                <a:tc>
                  <a:txBody>
                    <a:bodyPr/>
                    <a:lstStyle/>
                    <a:p>
                      <a:pPr algn="ctr" fontAlgn="b"/>
                      <a:r>
                        <a:rPr lang="en-US" sz="1500" b="0" i="0" u="none" strike="noStrike" dirty="0">
                          <a:solidFill>
                            <a:schemeClr val="bg1"/>
                          </a:solidFill>
                          <a:effectLst/>
                          <a:latin typeface="+mn-lt"/>
                        </a:rPr>
                        <a:t>7</a:t>
                      </a:r>
                    </a:p>
                  </a:txBody>
                  <a:tcPr marL="13293" marR="13293" marT="13293" marB="0" anchor="b"/>
                </a:tc>
                <a:extLst>
                  <a:ext uri="{0D108BD9-81ED-4DB2-BD59-A6C34878D82A}">
                    <a16:rowId xmlns:a16="http://schemas.microsoft.com/office/drawing/2014/main" val="3292677160"/>
                  </a:ext>
                </a:extLst>
              </a:tr>
              <a:tr h="272455">
                <a:tc>
                  <a:txBody>
                    <a:bodyPr/>
                    <a:lstStyle/>
                    <a:p>
                      <a:pPr algn="l" fontAlgn="ctr"/>
                      <a:r>
                        <a:rPr lang="en-US" sz="1500" u="none" strike="noStrike">
                          <a:effectLst/>
                        </a:rPr>
                        <a:t>133</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ctr"/>
                      <a:r>
                        <a:rPr lang="en-US" sz="1500" b="0" i="0" u="none" strike="noStrike" dirty="0">
                          <a:solidFill>
                            <a:schemeClr val="bg1"/>
                          </a:solidFill>
                          <a:effectLst/>
                          <a:latin typeface="+mn-lt"/>
                        </a:rPr>
                        <a:t>Cat: police</a:t>
                      </a:r>
                    </a:p>
                  </a:txBody>
                  <a:tcPr marL="13293" marR="13293" marT="13293" marB="0" anchor="ctr"/>
                </a:tc>
                <a:tc>
                  <a:txBody>
                    <a:bodyPr/>
                    <a:lstStyle/>
                    <a:p>
                      <a:pPr algn="l" fontAlgn="ctr"/>
                      <a:endParaRPr lang="en-US" sz="1500" b="0" i="0" u="none" strike="noStrike" dirty="0">
                        <a:solidFill>
                          <a:schemeClr val="bg1"/>
                        </a:solidFill>
                        <a:effectLst/>
                        <a:latin typeface="+mn-lt"/>
                      </a:endParaRPr>
                    </a:p>
                  </a:txBody>
                  <a:tcPr marL="13293" marR="13293" marT="13293" marB="0" anchor="ctr"/>
                </a:tc>
                <a:tc>
                  <a:txBody>
                    <a:bodyPr/>
                    <a:lstStyle/>
                    <a:p>
                      <a:pPr algn="ctr" fontAlgn="b"/>
                      <a:r>
                        <a:rPr lang="en-US" sz="1500" b="0" i="0" u="none" strike="noStrike" dirty="0">
                          <a:solidFill>
                            <a:schemeClr val="bg1"/>
                          </a:solidFill>
                          <a:effectLst/>
                          <a:latin typeface="+mn-lt"/>
                        </a:rPr>
                        <a:t>0</a:t>
                      </a:r>
                    </a:p>
                  </a:txBody>
                  <a:tcPr marL="13293" marR="13293" marT="13293" marB="0" anchor="b"/>
                </a:tc>
                <a:tc>
                  <a:txBody>
                    <a:bodyPr/>
                    <a:lstStyle/>
                    <a:p>
                      <a:pPr algn="ctr" fontAlgn="b"/>
                      <a:r>
                        <a:rPr lang="en-US" sz="1500" b="0" i="0" u="none" strike="noStrike" dirty="0">
                          <a:solidFill>
                            <a:schemeClr val="bg1"/>
                          </a:solidFill>
                          <a:effectLst/>
                          <a:latin typeface="+mn-lt"/>
                        </a:rPr>
                        <a:t>0</a:t>
                      </a:r>
                    </a:p>
                  </a:txBody>
                  <a:tcPr marL="13293" marR="13293" marT="13293" marB="0" anchor="b"/>
                </a:tc>
                <a:extLst>
                  <a:ext uri="{0D108BD9-81ED-4DB2-BD59-A6C34878D82A}">
                    <a16:rowId xmlns:a16="http://schemas.microsoft.com/office/drawing/2014/main" val="3032379954"/>
                  </a:ext>
                </a:extLst>
              </a:tr>
              <a:tr h="272455">
                <a:tc>
                  <a:txBody>
                    <a:bodyPr/>
                    <a:lstStyle/>
                    <a:p>
                      <a:pPr algn="l" fontAlgn="ctr"/>
                      <a:r>
                        <a:rPr lang="en-US" sz="1500" u="none" strike="noStrike">
                          <a:effectLst/>
                        </a:rPr>
                        <a:t>140</a:t>
                      </a:r>
                      <a:endParaRPr lang="en-US" sz="1500" b="0" i="0" u="none" strike="noStrike">
                        <a:solidFill>
                          <a:srgbClr val="000000"/>
                        </a:solidFill>
                        <a:effectLst/>
                        <a:latin typeface="Arial" panose="020B0604020202020204" pitchFamily="34" charset="0"/>
                      </a:endParaRPr>
                    </a:p>
                  </a:txBody>
                  <a:tcPr marL="13293" marR="13293" marT="13293" marB="0" anchor="ctr"/>
                </a:tc>
                <a:tc gridSpan="2">
                  <a:txBody>
                    <a:bodyPr/>
                    <a:lstStyle/>
                    <a:p>
                      <a:pPr algn="l" fontAlgn="b"/>
                      <a:r>
                        <a:rPr lang="en-US" sz="1500" b="0" i="0" u="none" strike="noStrike" dirty="0">
                          <a:solidFill>
                            <a:schemeClr val="bg1"/>
                          </a:solidFill>
                          <a:effectLst/>
                          <a:latin typeface="+mn-lt"/>
                        </a:rPr>
                        <a:t>Cat: mountain rescue</a:t>
                      </a:r>
                    </a:p>
                  </a:txBody>
                  <a:tcPr marL="13293" marR="13293" marT="13293" marB="0" anchor="b"/>
                </a:tc>
                <a:tc hMerge="1">
                  <a:txBody>
                    <a:bodyPr/>
                    <a:lstStyle/>
                    <a:p>
                      <a:pPr algn="l" fontAlgn="ctr"/>
                      <a:endParaRPr lang="en-US" sz="1500" b="0" i="0" u="none" strike="noStrike" dirty="0">
                        <a:solidFill>
                          <a:schemeClr val="bg1"/>
                        </a:solidFill>
                        <a:effectLst/>
                        <a:latin typeface="+mn-lt"/>
                      </a:endParaRPr>
                    </a:p>
                  </a:txBody>
                  <a:tcPr marL="13293" marR="13293" marT="13293" marB="0" anchor="ctr"/>
                </a:tc>
                <a:tc>
                  <a:txBody>
                    <a:bodyPr/>
                    <a:lstStyle/>
                    <a:p>
                      <a:pPr algn="ctr" fontAlgn="b"/>
                      <a:r>
                        <a:rPr lang="en-US" sz="1500" b="0" i="0" u="none" strike="noStrike" dirty="0">
                          <a:solidFill>
                            <a:schemeClr val="bg1"/>
                          </a:solidFill>
                          <a:effectLst/>
                          <a:latin typeface="+mn-lt"/>
                        </a:rPr>
                        <a:t>0</a:t>
                      </a:r>
                    </a:p>
                  </a:txBody>
                  <a:tcPr marL="13293" marR="13293" marT="13293" marB="0" anchor="b"/>
                </a:tc>
                <a:tc>
                  <a:txBody>
                    <a:bodyPr/>
                    <a:lstStyle/>
                    <a:p>
                      <a:pPr algn="ctr" fontAlgn="b"/>
                      <a:r>
                        <a:rPr lang="en-US" sz="1500" b="0" i="0" u="none" strike="noStrike" dirty="0">
                          <a:solidFill>
                            <a:schemeClr val="bg1"/>
                          </a:solidFill>
                          <a:effectLst/>
                          <a:latin typeface="+mn-lt"/>
                        </a:rPr>
                        <a:t>0</a:t>
                      </a:r>
                    </a:p>
                  </a:txBody>
                  <a:tcPr marL="13293" marR="13293" marT="13293" marB="0" anchor="b"/>
                </a:tc>
                <a:extLst>
                  <a:ext uri="{0D108BD9-81ED-4DB2-BD59-A6C34878D82A}">
                    <a16:rowId xmlns:a16="http://schemas.microsoft.com/office/drawing/2014/main" val="3542054332"/>
                  </a:ext>
                </a:extLst>
              </a:tr>
              <a:tr h="272455">
                <a:tc>
                  <a:txBody>
                    <a:bodyPr/>
                    <a:lstStyle/>
                    <a:p>
                      <a:pPr algn="l" fontAlgn="ctr"/>
                      <a:r>
                        <a:rPr lang="en-US" sz="1500" u="none" strike="noStrike">
                          <a:effectLst/>
                        </a:rPr>
                        <a:t>141</a:t>
                      </a:r>
                      <a:endParaRPr lang="en-US" sz="1500" b="0" i="0" u="none" strike="noStrike">
                        <a:solidFill>
                          <a:srgbClr val="000000"/>
                        </a:solidFill>
                        <a:effectLst/>
                        <a:latin typeface="Arial" panose="020B0604020202020204" pitchFamily="34" charset="0"/>
                      </a:endParaRPr>
                    </a:p>
                  </a:txBody>
                  <a:tcPr marL="13293" marR="13293" marT="13293" marB="0" anchor="ctr"/>
                </a:tc>
                <a:tc gridSpan="2">
                  <a:txBody>
                    <a:bodyPr/>
                    <a:lstStyle/>
                    <a:p>
                      <a:pPr algn="l" fontAlgn="b"/>
                      <a:r>
                        <a:rPr lang="en-US" sz="1500" b="0" i="0" u="none" strike="noStrike" dirty="0">
                          <a:solidFill>
                            <a:schemeClr val="bg1"/>
                          </a:solidFill>
                          <a:effectLst/>
                          <a:latin typeface="+mn-lt"/>
                        </a:rPr>
                        <a:t>Cat: ambulance</a:t>
                      </a:r>
                    </a:p>
                  </a:txBody>
                  <a:tcPr marL="13293" marR="13293" marT="13293" marB="0" anchor="b"/>
                </a:tc>
                <a:tc hMerge="1">
                  <a:txBody>
                    <a:bodyPr/>
                    <a:lstStyle/>
                    <a:p>
                      <a:pPr algn="l" fontAlgn="ctr"/>
                      <a:endParaRPr lang="en-US" sz="1500" b="0" i="0" u="none" strike="noStrike" dirty="0">
                        <a:solidFill>
                          <a:schemeClr val="bg1"/>
                        </a:solidFill>
                        <a:effectLst/>
                        <a:latin typeface="+mn-lt"/>
                      </a:endParaRPr>
                    </a:p>
                  </a:txBody>
                  <a:tcPr marL="13293" marR="13293" marT="13293" marB="0" anchor="ctr"/>
                </a:tc>
                <a:tc>
                  <a:txBody>
                    <a:bodyPr/>
                    <a:lstStyle/>
                    <a:p>
                      <a:pPr algn="ctr" fontAlgn="b"/>
                      <a:r>
                        <a:rPr lang="en-US" sz="1500" b="0" i="0" u="none" strike="noStrike" dirty="0">
                          <a:solidFill>
                            <a:schemeClr val="bg1"/>
                          </a:solidFill>
                          <a:effectLst/>
                          <a:latin typeface="+mn-lt"/>
                        </a:rPr>
                        <a:t>0</a:t>
                      </a:r>
                    </a:p>
                  </a:txBody>
                  <a:tcPr marL="13293" marR="13293" marT="13293" marB="0" anchor="b"/>
                </a:tc>
                <a:tc>
                  <a:txBody>
                    <a:bodyPr/>
                    <a:lstStyle/>
                    <a:p>
                      <a:pPr algn="ctr" fontAlgn="b"/>
                      <a:r>
                        <a:rPr lang="en-US" sz="1500" b="0" i="0" u="none" strike="noStrike" dirty="0">
                          <a:solidFill>
                            <a:schemeClr val="bg1"/>
                          </a:solidFill>
                          <a:effectLst/>
                          <a:latin typeface="+mn-lt"/>
                        </a:rPr>
                        <a:t>0</a:t>
                      </a:r>
                    </a:p>
                  </a:txBody>
                  <a:tcPr marL="13293" marR="13293" marT="13293" marB="0" anchor="b"/>
                </a:tc>
                <a:extLst>
                  <a:ext uri="{0D108BD9-81ED-4DB2-BD59-A6C34878D82A}">
                    <a16:rowId xmlns:a16="http://schemas.microsoft.com/office/drawing/2014/main" val="2584140496"/>
                  </a:ext>
                </a:extLst>
              </a:tr>
              <a:tr h="286223">
                <a:tc>
                  <a:txBody>
                    <a:bodyPr/>
                    <a:lstStyle/>
                    <a:p>
                      <a:pPr algn="l" fontAlgn="ctr"/>
                      <a:r>
                        <a:rPr lang="en-US" sz="1500" u="none" strike="noStrike">
                          <a:effectLst/>
                        </a:rPr>
                        <a:t>142</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b"/>
                      <a:endParaRPr lang="en-US" sz="1500" b="0" i="0" u="none" strike="noStrike">
                        <a:solidFill>
                          <a:schemeClr val="bg1"/>
                        </a:solidFill>
                        <a:effectLst/>
                        <a:latin typeface="+mn-lt"/>
                      </a:endParaRPr>
                    </a:p>
                  </a:txBody>
                  <a:tcPr marL="13293" marR="13293" marT="13293" marB="0" anchor="b"/>
                </a:tc>
                <a:tc>
                  <a:txBody>
                    <a:bodyPr/>
                    <a:lstStyle/>
                    <a:p>
                      <a:pPr algn="l" fontAlgn="ctr"/>
                      <a:r>
                        <a:rPr lang="en-US" sz="1500" u="none" strike="noStrike" dirty="0">
                          <a:solidFill>
                            <a:schemeClr val="bg1"/>
                          </a:solidFill>
                          <a:effectLst/>
                          <a:latin typeface="+mn-lt"/>
                        </a:rPr>
                        <a:t>country-specific.at.142</a:t>
                      </a:r>
                      <a:endParaRPr lang="en-US" sz="1500" b="0" i="0" u="none" strike="noStrike" dirty="0">
                        <a:solidFill>
                          <a:schemeClr val="bg1"/>
                        </a:solidFill>
                        <a:effectLst/>
                        <a:latin typeface="+mn-lt"/>
                      </a:endParaRPr>
                    </a:p>
                  </a:txBody>
                  <a:tcPr marL="13293" marR="13293" marT="13293" marB="0" anchor="ctr"/>
                </a:tc>
                <a:tc>
                  <a:txBody>
                    <a:bodyPr/>
                    <a:lstStyle/>
                    <a:p>
                      <a:pPr algn="ctr" fontAlgn="b"/>
                      <a:r>
                        <a:rPr lang="en-US" sz="1500" b="0" i="0" u="none" strike="noStrike" dirty="0">
                          <a:solidFill>
                            <a:schemeClr val="bg1"/>
                          </a:solidFill>
                          <a:effectLst/>
                          <a:latin typeface="+mn-lt"/>
                        </a:rPr>
                        <a:t>4</a:t>
                      </a:r>
                    </a:p>
                  </a:txBody>
                  <a:tcPr marL="13293" marR="13293" marT="13293" marB="0" anchor="b"/>
                </a:tc>
                <a:tc>
                  <a:txBody>
                    <a:bodyPr/>
                    <a:lstStyle/>
                    <a:p>
                      <a:pPr algn="ctr" fontAlgn="b"/>
                      <a:r>
                        <a:rPr lang="en-US" sz="1500" u="none" strike="noStrike" dirty="0">
                          <a:solidFill>
                            <a:schemeClr val="bg1"/>
                          </a:solidFill>
                          <a:effectLst/>
                          <a:latin typeface="+mn-lt"/>
                        </a:rPr>
                        <a:t>27</a:t>
                      </a:r>
                      <a:endParaRPr lang="en-US" sz="1500" b="0" i="0" u="none" strike="noStrike" dirty="0">
                        <a:solidFill>
                          <a:schemeClr val="bg1"/>
                        </a:solidFill>
                        <a:effectLst/>
                        <a:latin typeface="+mn-lt"/>
                      </a:endParaRPr>
                    </a:p>
                  </a:txBody>
                  <a:tcPr marL="13293" marR="13293" marT="13293" marB="0" anchor="b"/>
                </a:tc>
                <a:extLst>
                  <a:ext uri="{0D108BD9-81ED-4DB2-BD59-A6C34878D82A}">
                    <a16:rowId xmlns:a16="http://schemas.microsoft.com/office/drawing/2014/main" val="2282318408"/>
                  </a:ext>
                </a:extLst>
              </a:tr>
              <a:tr h="295275">
                <a:tc>
                  <a:txBody>
                    <a:bodyPr/>
                    <a:lstStyle/>
                    <a:p>
                      <a:pPr algn="l" fontAlgn="ctr"/>
                      <a:r>
                        <a:rPr lang="en-US" sz="1500" u="none" strike="noStrike">
                          <a:effectLst/>
                        </a:rPr>
                        <a:t>144</a:t>
                      </a:r>
                      <a:endParaRPr lang="en-US" sz="1500" b="0" i="0" u="none" strike="noStrike">
                        <a:solidFill>
                          <a:srgbClr val="000000"/>
                        </a:solidFill>
                        <a:effectLst/>
                        <a:latin typeface="Arial" panose="020B0604020202020204" pitchFamily="34" charset="0"/>
                      </a:endParaRPr>
                    </a:p>
                  </a:txBody>
                  <a:tcPr marL="13293" marR="13293" marT="13293" marB="0" anchor="ctr"/>
                </a:tc>
                <a:tc>
                  <a:txBody>
                    <a:bodyPr/>
                    <a:lstStyle/>
                    <a:p>
                      <a:pPr algn="l" fontAlgn="b"/>
                      <a:endParaRPr lang="en-US" sz="1500" b="0" i="0" u="none" strike="noStrike">
                        <a:solidFill>
                          <a:schemeClr val="bg1"/>
                        </a:solidFill>
                        <a:effectLst/>
                        <a:latin typeface="+mn-lt"/>
                      </a:endParaRPr>
                    </a:p>
                  </a:txBody>
                  <a:tcPr marL="13293" marR="13293" marT="13293" marB="0" anchor="b"/>
                </a:tc>
                <a:tc>
                  <a:txBody>
                    <a:bodyPr/>
                    <a:lstStyle/>
                    <a:p>
                      <a:pPr algn="l" fontAlgn="ctr"/>
                      <a:r>
                        <a:rPr lang="en-US" sz="1500" u="none" strike="noStrike" dirty="0">
                          <a:solidFill>
                            <a:schemeClr val="bg1"/>
                          </a:solidFill>
                          <a:effectLst/>
                          <a:latin typeface="+mn-lt"/>
                        </a:rPr>
                        <a:t>country-specific.at.144</a:t>
                      </a:r>
                      <a:endParaRPr lang="en-US" sz="1500" b="0" i="0" u="none" strike="noStrike" dirty="0">
                        <a:solidFill>
                          <a:schemeClr val="bg1"/>
                        </a:solidFill>
                        <a:effectLst/>
                        <a:latin typeface="+mn-lt"/>
                      </a:endParaRPr>
                    </a:p>
                  </a:txBody>
                  <a:tcPr marL="13293" marR="13293" marT="13293" marB="0" anchor="ctr"/>
                </a:tc>
                <a:tc>
                  <a:txBody>
                    <a:bodyPr/>
                    <a:lstStyle/>
                    <a:p>
                      <a:pPr algn="ctr" fontAlgn="b"/>
                      <a:r>
                        <a:rPr lang="en-US" sz="1500" u="none" strike="noStrike" dirty="0">
                          <a:solidFill>
                            <a:schemeClr val="bg1"/>
                          </a:solidFill>
                          <a:effectLst/>
                          <a:latin typeface="+mn-lt"/>
                        </a:rPr>
                        <a:t>4</a:t>
                      </a:r>
                      <a:endParaRPr lang="en-US" sz="1500" b="0" i="0" u="none" strike="noStrike" dirty="0">
                        <a:solidFill>
                          <a:schemeClr val="bg1"/>
                        </a:solidFill>
                        <a:effectLst/>
                        <a:latin typeface="+mn-lt"/>
                      </a:endParaRPr>
                    </a:p>
                  </a:txBody>
                  <a:tcPr marL="13293" marR="13293" marT="13293" marB="0" anchor="b"/>
                </a:tc>
                <a:tc>
                  <a:txBody>
                    <a:bodyPr/>
                    <a:lstStyle/>
                    <a:p>
                      <a:pPr algn="ctr" fontAlgn="b"/>
                      <a:r>
                        <a:rPr lang="en-US" sz="1500" u="none" strike="noStrike" dirty="0">
                          <a:solidFill>
                            <a:schemeClr val="bg1"/>
                          </a:solidFill>
                          <a:effectLst/>
                          <a:latin typeface="+mn-lt"/>
                        </a:rPr>
                        <a:t>27</a:t>
                      </a:r>
                      <a:endParaRPr lang="en-US" sz="1500" b="0" i="0" u="none" strike="noStrike" dirty="0">
                        <a:solidFill>
                          <a:schemeClr val="bg1"/>
                        </a:solidFill>
                        <a:effectLst/>
                        <a:latin typeface="+mn-lt"/>
                      </a:endParaRPr>
                    </a:p>
                  </a:txBody>
                  <a:tcPr marL="13293" marR="13293" marT="13293" marB="0" anchor="b"/>
                </a:tc>
                <a:extLst>
                  <a:ext uri="{0D108BD9-81ED-4DB2-BD59-A6C34878D82A}">
                    <a16:rowId xmlns:a16="http://schemas.microsoft.com/office/drawing/2014/main" val="21568737"/>
                  </a:ext>
                </a:extLst>
              </a:tr>
              <a:tr h="295275">
                <a:tc>
                  <a:txBody>
                    <a:bodyPr/>
                    <a:lstStyle/>
                    <a:p>
                      <a:pPr algn="l" fontAlgn="ctr"/>
                      <a:r>
                        <a:rPr lang="en-US" sz="1500" u="none" strike="noStrike" dirty="0">
                          <a:effectLst/>
                        </a:rPr>
                        <a:t>147</a:t>
                      </a:r>
                      <a:endParaRPr lang="en-US" sz="1500" b="0" i="0" u="none" strike="noStrike" dirty="0">
                        <a:solidFill>
                          <a:srgbClr val="000000"/>
                        </a:solidFill>
                        <a:effectLst/>
                        <a:latin typeface="Arial" panose="020B0604020202020204" pitchFamily="34" charset="0"/>
                      </a:endParaRPr>
                    </a:p>
                  </a:txBody>
                  <a:tcPr marL="13293" marR="13293" marT="13293" marB="0" anchor="ctr"/>
                </a:tc>
                <a:tc>
                  <a:txBody>
                    <a:bodyPr/>
                    <a:lstStyle/>
                    <a:p>
                      <a:pPr algn="l" fontAlgn="b"/>
                      <a:endParaRPr lang="en-US" sz="1500" b="0" i="0" u="none" strike="noStrike">
                        <a:solidFill>
                          <a:schemeClr val="bg1"/>
                        </a:solidFill>
                        <a:effectLst/>
                        <a:latin typeface="+mn-lt"/>
                      </a:endParaRPr>
                    </a:p>
                  </a:txBody>
                  <a:tcPr marL="13293" marR="13293" marT="13293" marB="0" anchor="b"/>
                </a:tc>
                <a:tc>
                  <a:txBody>
                    <a:bodyPr/>
                    <a:lstStyle/>
                    <a:p>
                      <a:pPr algn="l" fontAlgn="ctr"/>
                      <a:r>
                        <a:rPr lang="en-US" sz="1500" u="none" strike="noStrike" dirty="0">
                          <a:solidFill>
                            <a:schemeClr val="bg1"/>
                          </a:solidFill>
                          <a:effectLst/>
                          <a:latin typeface="+mn-lt"/>
                        </a:rPr>
                        <a:t>country-specific.at.147</a:t>
                      </a:r>
                      <a:endParaRPr lang="en-US" sz="1500" b="0" i="0" u="none" strike="noStrike" dirty="0">
                        <a:solidFill>
                          <a:schemeClr val="bg1"/>
                        </a:solidFill>
                        <a:effectLst/>
                        <a:latin typeface="+mn-lt"/>
                      </a:endParaRPr>
                    </a:p>
                  </a:txBody>
                  <a:tcPr marL="13293" marR="13293" marT="13293" marB="0" anchor="ctr"/>
                </a:tc>
                <a:tc>
                  <a:txBody>
                    <a:bodyPr/>
                    <a:lstStyle/>
                    <a:p>
                      <a:pPr algn="ctr" fontAlgn="b"/>
                      <a:r>
                        <a:rPr lang="en-US" sz="1500" u="none" strike="noStrike" dirty="0">
                          <a:solidFill>
                            <a:schemeClr val="bg1"/>
                          </a:solidFill>
                          <a:effectLst/>
                          <a:latin typeface="+mn-lt"/>
                        </a:rPr>
                        <a:t>4</a:t>
                      </a:r>
                      <a:endParaRPr lang="en-US" sz="1500" b="0" i="0" u="none" strike="noStrike" dirty="0">
                        <a:solidFill>
                          <a:schemeClr val="bg1"/>
                        </a:solidFill>
                        <a:effectLst/>
                        <a:latin typeface="+mn-lt"/>
                      </a:endParaRPr>
                    </a:p>
                  </a:txBody>
                  <a:tcPr marL="13293" marR="13293" marT="13293" marB="0" anchor="b"/>
                </a:tc>
                <a:tc>
                  <a:txBody>
                    <a:bodyPr/>
                    <a:lstStyle/>
                    <a:p>
                      <a:pPr algn="ctr" fontAlgn="b"/>
                      <a:r>
                        <a:rPr lang="en-US" sz="1500" u="none" strike="noStrike" dirty="0">
                          <a:solidFill>
                            <a:schemeClr val="bg1"/>
                          </a:solidFill>
                          <a:effectLst/>
                          <a:latin typeface="+mn-lt"/>
                        </a:rPr>
                        <a:t>27</a:t>
                      </a:r>
                      <a:endParaRPr lang="en-US" sz="1500" b="0" i="0" u="none" strike="noStrike" dirty="0">
                        <a:solidFill>
                          <a:schemeClr val="bg1"/>
                        </a:solidFill>
                        <a:effectLst/>
                        <a:latin typeface="+mn-lt"/>
                      </a:endParaRPr>
                    </a:p>
                  </a:txBody>
                  <a:tcPr marL="13293" marR="13293" marT="13293" marB="0" anchor="b"/>
                </a:tc>
                <a:extLst>
                  <a:ext uri="{0D108BD9-81ED-4DB2-BD59-A6C34878D82A}">
                    <a16:rowId xmlns:a16="http://schemas.microsoft.com/office/drawing/2014/main" val="2430031434"/>
                  </a:ext>
                </a:extLst>
              </a:tr>
              <a:tr h="302659">
                <a:tc>
                  <a:txBody>
                    <a:bodyPr/>
                    <a:lstStyle/>
                    <a:p>
                      <a:pPr algn="l" fontAlgn="b"/>
                      <a:endParaRPr lang="en-US" sz="17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l" fontAlgn="b"/>
                      <a:endParaRPr lang="en-US" sz="1500" b="0" i="0" u="none" strike="noStrike" dirty="0">
                        <a:solidFill>
                          <a:srgbClr val="000000"/>
                        </a:solidFill>
                        <a:effectLst/>
                        <a:latin typeface="Calibri" panose="020F0502020204030204" pitchFamily="34" charset="0"/>
                      </a:endParaRPr>
                    </a:p>
                  </a:txBody>
                  <a:tcPr marL="14366" marR="14366" marT="14366" marB="0" anchor="b"/>
                </a:tc>
                <a:tc>
                  <a:txBody>
                    <a:bodyPr/>
                    <a:lstStyle/>
                    <a:p>
                      <a:pPr algn="ctr" fontAlgn="b"/>
                      <a:r>
                        <a:rPr lang="en-US" sz="2000" b="1" i="0" u="none" strike="noStrike" dirty="0">
                          <a:solidFill>
                            <a:srgbClr val="00B050"/>
                          </a:solidFill>
                          <a:effectLst/>
                          <a:latin typeface="Calibri" panose="020F0502020204030204" pitchFamily="34" charset="0"/>
                        </a:rPr>
                        <a:t>24</a:t>
                      </a:r>
                    </a:p>
                  </a:txBody>
                  <a:tcPr marL="14366" marR="14366" marT="14366" marB="0" anchor="b"/>
                </a:tc>
                <a:tc>
                  <a:txBody>
                    <a:bodyPr/>
                    <a:lstStyle/>
                    <a:p>
                      <a:pPr algn="ctr" fontAlgn="b"/>
                      <a:r>
                        <a:rPr lang="en-US" sz="2000" b="1" i="0" u="none" strike="noStrike" dirty="0">
                          <a:solidFill>
                            <a:srgbClr val="FF0000"/>
                          </a:solidFill>
                          <a:effectLst/>
                          <a:latin typeface="Calibri" panose="020F0502020204030204" pitchFamily="34" charset="0"/>
                        </a:rPr>
                        <a:t>91</a:t>
                      </a:r>
                    </a:p>
                  </a:txBody>
                  <a:tcPr marL="14366" marR="14366" marT="14366" marB="0" anchor="b"/>
                </a:tc>
                <a:extLst>
                  <a:ext uri="{0D108BD9-81ED-4DB2-BD59-A6C34878D82A}">
                    <a16:rowId xmlns:a16="http://schemas.microsoft.com/office/drawing/2014/main" val="489372900"/>
                  </a:ext>
                </a:extLst>
              </a:tr>
            </a:tbl>
          </a:graphicData>
        </a:graphic>
      </p:graphicFrame>
      <p:sp>
        <p:nvSpPr>
          <p:cNvPr id="4" name="Rectangle 3">
            <a:extLst>
              <a:ext uri="{FF2B5EF4-FFF2-40B4-BE49-F238E27FC236}">
                <a16:creationId xmlns:a16="http://schemas.microsoft.com/office/drawing/2014/main" id="{465ABF66-0F80-421E-9191-0F28EBFA233F}"/>
              </a:ext>
            </a:extLst>
          </p:cNvPr>
          <p:cNvSpPr/>
          <p:nvPr/>
        </p:nvSpPr>
        <p:spPr>
          <a:xfrm>
            <a:off x="533397" y="5170563"/>
            <a:ext cx="11210928" cy="1569660"/>
          </a:xfrm>
          <a:prstGeom prst="rect">
            <a:avLst/>
          </a:prstGeom>
        </p:spPr>
        <p:txBody>
          <a:bodyPr wrap="square">
            <a:spAutoFit/>
          </a:bodyPr>
          <a:lstStyle/>
          <a:p>
            <a:r>
              <a:rPr lang="en-CA" sz="1600" dirty="0"/>
              <a:t>Assumptions:</a:t>
            </a:r>
          </a:p>
          <a:p>
            <a:pPr marL="742950" lvl="1" indent="-285750">
              <a:buFont typeface="Arial" panose="020B0604020202020204" pitchFamily="34" charset="0"/>
              <a:buChar char="•"/>
            </a:pPr>
            <a:r>
              <a:rPr lang="en-GB" sz="1600" dirty="0"/>
              <a:t>112 is configured on ME</a:t>
            </a:r>
          </a:p>
          <a:p>
            <a:pPr marL="742950" lvl="1" indent="-285750">
              <a:buFont typeface="Arial" panose="020B0604020202020204" pitchFamily="34" charset="0"/>
              <a:buChar char="•"/>
            </a:pPr>
            <a:r>
              <a:rPr lang="en-GB" sz="1600" u="sng" dirty="0"/>
              <a:t>Support in CS for some UE detected emergency calls*</a:t>
            </a:r>
          </a:p>
          <a:p>
            <a:pPr marL="742950" lvl="1" indent="-285750">
              <a:buFont typeface="Arial" panose="020B0604020202020204" pitchFamily="34" charset="0"/>
              <a:buChar char="•"/>
            </a:pPr>
            <a:r>
              <a:rPr lang="en-GB" sz="1600" u="sng" dirty="0"/>
              <a:t>PLMNs in same country and in border region agree use of single non-CSE emergency URN (gas)</a:t>
            </a:r>
          </a:p>
          <a:p>
            <a:pPr marL="742950" lvl="1" indent="-285750">
              <a:buFont typeface="Arial" panose="020B0604020202020204" pitchFamily="34" charset="0"/>
              <a:buChar char="•"/>
            </a:pPr>
            <a:r>
              <a:rPr lang="en-GB" sz="1600" dirty="0"/>
              <a:t>Use also CSE URNs:</a:t>
            </a:r>
          </a:p>
          <a:p>
            <a:pPr marL="1200150" lvl="2" indent="-285750">
              <a:buFont typeface="Arial" panose="020B0604020202020204" pitchFamily="34" charset="0"/>
              <a:buChar char="•"/>
            </a:pPr>
            <a:r>
              <a:rPr lang="en-GB" sz="1600" dirty="0"/>
              <a:t>third label contents set to dialled digits (emergency numbers are determined by the regulator, see TS 24.229)</a:t>
            </a:r>
          </a:p>
        </p:txBody>
      </p:sp>
      <p:sp>
        <p:nvSpPr>
          <p:cNvPr id="7" name="TextBox 6">
            <a:extLst>
              <a:ext uri="{FF2B5EF4-FFF2-40B4-BE49-F238E27FC236}">
                <a16:creationId xmlns:a16="http://schemas.microsoft.com/office/drawing/2014/main" id="{0D0644C0-21F0-4428-A435-3BA9E3A2EFC1}"/>
              </a:ext>
            </a:extLst>
          </p:cNvPr>
          <p:cNvSpPr txBox="1"/>
          <p:nvPr/>
        </p:nvSpPr>
        <p:spPr>
          <a:xfrm>
            <a:off x="533397" y="3831193"/>
            <a:ext cx="3952878" cy="738664"/>
          </a:xfrm>
          <a:prstGeom prst="rect">
            <a:avLst/>
          </a:prstGeom>
          <a:noFill/>
        </p:spPr>
        <p:txBody>
          <a:bodyPr wrap="square" rtlCol="0">
            <a:spAutoFit/>
          </a:bodyPr>
          <a:lstStyle/>
          <a:p>
            <a:r>
              <a:rPr lang="en-CA" sz="1400" dirty="0"/>
              <a:t>* TAU Accept message size increases due to inclusion of legacy ENL IE to provision (roaming) UEs. Legacy ENL IE size, in this example, is 15 octets.</a:t>
            </a:r>
            <a:endParaRPr lang="en-US" sz="1400" dirty="0"/>
          </a:p>
        </p:txBody>
      </p:sp>
    </p:spTree>
    <p:extLst>
      <p:ext uri="{BB962C8B-B14F-4D97-AF65-F5344CB8AC3E}">
        <p14:creationId xmlns:p14="http://schemas.microsoft.com/office/powerpoint/2010/main" val="1529956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ED8E900-AD75-436A-AEEF-3BE06A393080}"/>
              </a:ext>
            </a:extLst>
          </p:cNvPr>
          <p:cNvSpPr>
            <a:spLocks noGrp="1"/>
          </p:cNvSpPr>
          <p:nvPr>
            <p:ph type="title"/>
          </p:nvPr>
        </p:nvSpPr>
        <p:spPr/>
        <p:txBody>
          <a:bodyPr/>
          <a:lstStyle/>
          <a:p>
            <a:r>
              <a:rPr lang="en-US" dirty="0"/>
              <a:t>Extended ENL IE/country for Alt A and Alt B</a:t>
            </a:r>
          </a:p>
        </p:txBody>
      </p:sp>
      <p:sp>
        <p:nvSpPr>
          <p:cNvPr id="6" name="Content Placeholder 5">
            <a:extLst>
              <a:ext uri="{FF2B5EF4-FFF2-40B4-BE49-F238E27FC236}">
                <a16:creationId xmlns:a16="http://schemas.microsoft.com/office/drawing/2014/main" id="{533D35F8-E240-4791-9339-7BF621A8BE24}"/>
              </a:ext>
            </a:extLst>
          </p:cNvPr>
          <p:cNvSpPr>
            <a:spLocks noGrp="1"/>
          </p:cNvSpPr>
          <p:nvPr>
            <p:ph sz="half" idx="1"/>
          </p:nvPr>
        </p:nvSpPr>
        <p:spPr>
          <a:xfrm>
            <a:off x="838200" y="1825624"/>
            <a:ext cx="3394167" cy="4849495"/>
          </a:xfrm>
        </p:spPr>
        <p:txBody>
          <a:bodyPr>
            <a:normAutofit fontScale="62500" lnSpcReduction="20000"/>
          </a:bodyPr>
          <a:lstStyle/>
          <a:p>
            <a:pPr marL="0" indent="0">
              <a:buNone/>
            </a:pPr>
            <a:r>
              <a:rPr lang="en-US" dirty="0"/>
              <a:t>Size of the Extended ENL IE per country for Alt A and Alt B under two assumptions:</a:t>
            </a:r>
          </a:p>
          <a:p>
            <a:pPr lvl="1"/>
            <a:r>
              <a:rPr lang="en-US" b="1" dirty="0"/>
              <a:t>CSE URN</a:t>
            </a:r>
            <a:r>
              <a:rPr lang="en-US" dirty="0"/>
              <a:t>s: use only CSE URNs (for emergency services not already signaled via the optional legacy emergency numbers list)</a:t>
            </a:r>
          </a:p>
          <a:p>
            <a:pPr lvl="1"/>
            <a:r>
              <a:rPr lang="en-US" b="1" dirty="0"/>
              <a:t>(non) CSE URNs</a:t>
            </a:r>
            <a:r>
              <a:rPr lang="en-US" dirty="0"/>
              <a:t>: use a mixture of URNs currently registered with IANA and CSE URNs  (for emergency services not already signaled via the optional legacy emergency numbers list)</a:t>
            </a:r>
          </a:p>
          <a:p>
            <a:pPr marL="0" indent="0">
              <a:buNone/>
            </a:pPr>
            <a:r>
              <a:rPr lang="en-US" dirty="0"/>
              <a:t> </a:t>
            </a:r>
          </a:p>
          <a:p>
            <a:pPr marL="0" indent="0">
              <a:buNone/>
            </a:pPr>
            <a:r>
              <a:rPr lang="en-US" b="1" u="sng" dirty="0"/>
              <a:t>Summary:</a:t>
            </a:r>
            <a:endParaRPr lang="en-US" b="1" dirty="0"/>
          </a:p>
          <a:p>
            <a:r>
              <a:rPr lang="en-US" dirty="0"/>
              <a:t>Alt A “(non) CSE URNs” performs better than Alt B “(non) CSE URNs”.</a:t>
            </a:r>
          </a:p>
          <a:p>
            <a:r>
              <a:rPr lang="en-US" dirty="0"/>
              <a:t>Alt A “CSE URNs” performs best, regardless.</a:t>
            </a:r>
          </a:p>
          <a:p>
            <a:endParaRPr lang="en-US" dirty="0"/>
          </a:p>
        </p:txBody>
      </p:sp>
      <p:graphicFrame>
        <p:nvGraphicFramePr>
          <p:cNvPr id="4" name="Chart 3">
            <a:extLst>
              <a:ext uri="{FF2B5EF4-FFF2-40B4-BE49-F238E27FC236}">
                <a16:creationId xmlns:a16="http://schemas.microsoft.com/office/drawing/2014/main" id="{8E3CFF3A-49B6-440B-A517-D99FAD427353}"/>
              </a:ext>
            </a:extLst>
          </p:cNvPr>
          <p:cNvGraphicFramePr>
            <a:graphicFrameLocks/>
          </p:cNvGraphicFramePr>
          <p:nvPr>
            <p:extLst>
              <p:ext uri="{D42A27DB-BD31-4B8C-83A1-F6EECF244321}">
                <p14:modId xmlns:p14="http://schemas.microsoft.com/office/powerpoint/2010/main" val="2906571536"/>
              </p:ext>
            </p:extLst>
          </p:nvPr>
        </p:nvGraphicFramePr>
        <p:xfrm>
          <a:off x="4232367" y="1690688"/>
          <a:ext cx="7121434" cy="4984432"/>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a:extLst>
              <a:ext uri="{FF2B5EF4-FFF2-40B4-BE49-F238E27FC236}">
                <a16:creationId xmlns:a16="http://schemas.microsoft.com/office/drawing/2014/main" id="{2657C9FF-F40A-4B38-88C1-11CE69C8A7B2}"/>
              </a:ext>
            </a:extLst>
          </p:cNvPr>
          <p:cNvSpPr txBox="1"/>
          <p:nvPr/>
        </p:nvSpPr>
        <p:spPr>
          <a:xfrm>
            <a:off x="279489" y="6071391"/>
            <a:ext cx="3952878" cy="523220"/>
          </a:xfrm>
          <a:prstGeom prst="rect">
            <a:avLst/>
          </a:prstGeom>
          <a:noFill/>
        </p:spPr>
        <p:txBody>
          <a:bodyPr wrap="square" rtlCol="0">
            <a:spAutoFit/>
          </a:bodyPr>
          <a:lstStyle/>
          <a:p>
            <a:r>
              <a:rPr lang="en-CA" sz="1400" dirty="0"/>
              <a:t>*    See </a:t>
            </a:r>
            <a:r>
              <a:rPr lang="en-CA" sz="1400" dirty="0" err="1">
                <a:hlinkClick r:id="rId3"/>
              </a:rPr>
              <a:t>telefones</a:t>
            </a:r>
            <a:r>
              <a:rPr lang="en-CA" sz="1400" dirty="0">
                <a:hlinkClick r:id="rId3"/>
              </a:rPr>
              <a:t>-de-</a:t>
            </a:r>
            <a:r>
              <a:rPr lang="en-CA" sz="1400" dirty="0" err="1">
                <a:hlinkClick r:id="rId3"/>
              </a:rPr>
              <a:t>utilidade</a:t>
            </a:r>
            <a:r>
              <a:rPr lang="en-CA" sz="1400" dirty="0">
                <a:hlinkClick r:id="rId3"/>
              </a:rPr>
              <a:t>-</a:t>
            </a:r>
            <a:r>
              <a:rPr lang="en-CA" sz="1400" dirty="0" err="1">
                <a:hlinkClick r:id="rId3"/>
              </a:rPr>
              <a:t>publica</a:t>
            </a:r>
            <a:r>
              <a:rPr lang="en-CA" sz="1400" dirty="0"/>
              <a:t> and </a:t>
            </a:r>
            <a:r>
              <a:rPr lang="en-CA" sz="1400" dirty="0">
                <a:hlinkClick r:id="rId4"/>
              </a:rPr>
              <a:t>29788</a:t>
            </a:r>
            <a:r>
              <a:rPr lang="en-CA" sz="1400" dirty="0"/>
              <a:t>.</a:t>
            </a:r>
          </a:p>
          <a:p>
            <a:r>
              <a:rPr lang="en-CA" sz="1400" dirty="0"/>
              <a:t>**  Not yet seen regulatory documents.</a:t>
            </a:r>
            <a:endParaRPr lang="en-US" sz="1400" dirty="0"/>
          </a:p>
        </p:txBody>
      </p:sp>
    </p:spTree>
    <p:extLst>
      <p:ext uri="{BB962C8B-B14F-4D97-AF65-F5344CB8AC3E}">
        <p14:creationId xmlns:p14="http://schemas.microsoft.com/office/powerpoint/2010/main" val="14053026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039FFB-6CEE-435A-BB45-430EB089E529}"/>
              </a:ext>
            </a:extLst>
          </p:cNvPr>
          <p:cNvSpPr>
            <a:spLocks noGrp="1"/>
          </p:cNvSpPr>
          <p:nvPr>
            <p:ph type="title"/>
          </p:nvPr>
        </p:nvSpPr>
        <p:spPr/>
        <p:txBody>
          <a:bodyPr/>
          <a:lstStyle/>
          <a:p>
            <a:r>
              <a:rPr lang="en-CA" dirty="0"/>
              <a:t>Complexity: alternative B</a:t>
            </a:r>
            <a:endParaRPr lang="en-US" dirty="0"/>
          </a:p>
        </p:txBody>
      </p:sp>
      <p:sp>
        <p:nvSpPr>
          <p:cNvPr id="6" name="Rectangle: Rounded Corners 5">
            <a:extLst>
              <a:ext uri="{FF2B5EF4-FFF2-40B4-BE49-F238E27FC236}">
                <a16:creationId xmlns:a16="http://schemas.microsoft.com/office/drawing/2014/main" id="{6308BB15-5632-46B8-B353-B7A525FF7CC9}"/>
              </a:ext>
            </a:extLst>
          </p:cNvPr>
          <p:cNvSpPr/>
          <p:nvPr/>
        </p:nvSpPr>
        <p:spPr>
          <a:xfrm>
            <a:off x="838200" y="3542030"/>
            <a:ext cx="1603248" cy="914400"/>
          </a:xfrm>
          <a:prstGeom prst="roundRect">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Emergency number matched in Extended ENL </a:t>
            </a:r>
            <a:endParaRPr lang="en-US" sz="1400" dirty="0"/>
          </a:p>
        </p:txBody>
      </p:sp>
      <p:cxnSp>
        <p:nvCxnSpPr>
          <p:cNvPr id="11" name="Connector: Elbow 10">
            <a:extLst>
              <a:ext uri="{FF2B5EF4-FFF2-40B4-BE49-F238E27FC236}">
                <a16:creationId xmlns:a16="http://schemas.microsoft.com/office/drawing/2014/main" id="{3202E36F-45AD-4F30-AFF0-1B86D3081732}"/>
              </a:ext>
            </a:extLst>
          </p:cNvPr>
          <p:cNvCxnSpPr>
            <a:cxnSpLocks/>
            <a:stCxn id="68" idx="0"/>
            <a:endCxn id="100" idx="1"/>
          </p:cNvCxnSpPr>
          <p:nvPr/>
        </p:nvCxnSpPr>
        <p:spPr>
          <a:xfrm rot="5400000" flipH="1" flipV="1">
            <a:off x="4544902" y="1353983"/>
            <a:ext cx="288146" cy="1171423"/>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Connector: Elbow 11">
            <a:extLst>
              <a:ext uri="{FF2B5EF4-FFF2-40B4-BE49-F238E27FC236}">
                <a16:creationId xmlns:a16="http://schemas.microsoft.com/office/drawing/2014/main" id="{17F4FB9A-3485-444D-A219-1D7D5468C103}"/>
              </a:ext>
            </a:extLst>
          </p:cNvPr>
          <p:cNvCxnSpPr>
            <a:cxnSpLocks/>
            <a:stCxn id="6" idx="3"/>
            <a:endCxn id="68" idx="2"/>
          </p:cNvCxnSpPr>
          <p:nvPr/>
        </p:nvCxnSpPr>
        <p:spPr>
          <a:xfrm flipV="1">
            <a:off x="2441448" y="2998167"/>
            <a:ext cx="1661816" cy="1001063"/>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BDCCA4CF-16C3-4D62-8F87-45FFAD2BB300}"/>
              </a:ext>
            </a:extLst>
          </p:cNvPr>
          <p:cNvSpPr txBox="1"/>
          <p:nvPr/>
        </p:nvSpPr>
        <p:spPr>
          <a:xfrm>
            <a:off x="4783462" y="2575189"/>
            <a:ext cx="491225" cy="369332"/>
          </a:xfrm>
          <a:prstGeom prst="rect">
            <a:avLst/>
          </a:prstGeom>
          <a:noFill/>
        </p:spPr>
        <p:txBody>
          <a:bodyPr wrap="none" rtlCol="0">
            <a:spAutoFit/>
          </a:bodyPr>
          <a:lstStyle/>
          <a:p>
            <a:pPr algn="ctr"/>
            <a:r>
              <a:rPr lang="en-CA" dirty="0"/>
              <a:t>yes</a:t>
            </a:r>
            <a:endParaRPr lang="en-US" dirty="0"/>
          </a:p>
        </p:txBody>
      </p:sp>
      <p:sp>
        <p:nvSpPr>
          <p:cNvPr id="68" name="Diamond 67">
            <a:extLst>
              <a:ext uri="{FF2B5EF4-FFF2-40B4-BE49-F238E27FC236}">
                <a16:creationId xmlns:a16="http://schemas.microsoft.com/office/drawing/2014/main" id="{BBE71D0B-2F19-4005-B105-DE5D4E501A18}"/>
              </a:ext>
            </a:extLst>
          </p:cNvPr>
          <p:cNvSpPr/>
          <p:nvPr/>
        </p:nvSpPr>
        <p:spPr>
          <a:xfrm>
            <a:off x="3271160" y="2083767"/>
            <a:ext cx="1664208" cy="914400"/>
          </a:xfrm>
          <a:prstGeom prst="diamond">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Sub-label length is 0?</a:t>
            </a:r>
            <a:endParaRPr lang="en-US" sz="1400" dirty="0"/>
          </a:p>
        </p:txBody>
      </p:sp>
      <p:sp>
        <p:nvSpPr>
          <p:cNvPr id="100" name="Rectangle 99">
            <a:extLst>
              <a:ext uri="{FF2B5EF4-FFF2-40B4-BE49-F238E27FC236}">
                <a16:creationId xmlns:a16="http://schemas.microsoft.com/office/drawing/2014/main" id="{75AF3889-6FBA-4492-B68C-34CAE1903774}"/>
              </a:ext>
            </a:extLst>
          </p:cNvPr>
          <p:cNvSpPr/>
          <p:nvPr/>
        </p:nvSpPr>
        <p:spPr>
          <a:xfrm>
            <a:off x="5274687" y="1474373"/>
            <a:ext cx="2997200" cy="642495"/>
          </a:xfrm>
          <a:prstGeom prst="rect">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Concatenate “</a:t>
            </a:r>
            <a:r>
              <a:rPr lang="en-CA" sz="1400" dirty="0" err="1"/>
              <a:t>urn:service:sos</a:t>
            </a:r>
            <a:r>
              <a:rPr lang="en-CA" sz="1400" dirty="0"/>
              <a:t>.” with sub-labels in Extended ENL</a:t>
            </a:r>
            <a:endParaRPr lang="en-US" sz="1400" dirty="0"/>
          </a:p>
        </p:txBody>
      </p:sp>
      <p:sp>
        <p:nvSpPr>
          <p:cNvPr id="101" name="Rectangle 100">
            <a:extLst>
              <a:ext uri="{FF2B5EF4-FFF2-40B4-BE49-F238E27FC236}">
                <a16:creationId xmlns:a16="http://schemas.microsoft.com/office/drawing/2014/main" id="{54164307-F214-4B7E-9641-10A232C74060}"/>
              </a:ext>
            </a:extLst>
          </p:cNvPr>
          <p:cNvSpPr/>
          <p:nvPr/>
        </p:nvSpPr>
        <p:spPr>
          <a:xfrm>
            <a:off x="5274687" y="2398854"/>
            <a:ext cx="2997200" cy="284225"/>
          </a:xfrm>
          <a:prstGeom prst="rect">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Output is “</a:t>
            </a:r>
            <a:r>
              <a:rPr lang="en-CA" sz="1400" dirty="0" err="1"/>
              <a:t>urn:service:sos</a:t>
            </a:r>
            <a:r>
              <a:rPr lang="en-CA" sz="1400" dirty="0"/>
              <a:t>”</a:t>
            </a:r>
            <a:endParaRPr lang="en-US" sz="1400" dirty="0"/>
          </a:p>
        </p:txBody>
      </p:sp>
      <p:cxnSp>
        <p:nvCxnSpPr>
          <p:cNvPr id="105" name="Straight Arrow Connector 104">
            <a:extLst>
              <a:ext uri="{FF2B5EF4-FFF2-40B4-BE49-F238E27FC236}">
                <a16:creationId xmlns:a16="http://schemas.microsoft.com/office/drawing/2014/main" id="{C4307A35-42B0-4AB3-A598-11ED1F7E9217}"/>
              </a:ext>
            </a:extLst>
          </p:cNvPr>
          <p:cNvCxnSpPr>
            <a:cxnSpLocks/>
            <a:stCxn id="68" idx="3"/>
            <a:endCxn id="101" idx="1"/>
          </p:cNvCxnSpPr>
          <p:nvPr/>
        </p:nvCxnSpPr>
        <p:spPr>
          <a:xfrm>
            <a:off x="4935368" y="2540967"/>
            <a:ext cx="33931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33" name="Rectangle 132">
            <a:extLst>
              <a:ext uri="{FF2B5EF4-FFF2-40B4-BE49-F238E27FC236}">
                <a16:creationId xmlns:a16="http://schemas.microsoft.com/office/drawing/2014/main" id="{207ABA4D-13E2-4CA4-B4D6-32D19E17EC52}"/>
              </a:ext>
            </a:extLst>
          </p:cNvPr>
          <p:cNvSpPr/>
          <p:nvPr/>
        </p:nvSpPr>
        <p:spPr>
          <a:xfrm>
            <a:off x="2517648" y="1358899"/>
            <a:ext cx="9331452" cy="1779317"/>
          </a:xfrm>
          <a:prstGeom prst="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TextBox 133">
            <a:extLst>
              <a:ext uri="{FF2B5EF4-FFF2-40B4-BE49-F238E27FC236}">
                <a16:creationId xmlns:a16="http://schemas.microsoft.com/office/drawing/2014/main" id="{120C9FC9-1EEE-48B2-B362-3CD2AAE23E47}"/>
              </a:ext>
            </a:extLst>
          </p:cNvPr>
          <p:cNvSpPr txBox="1"/>
          <p:nvPr/>
        </p:nvSpPr>
        <p:spPr>
          <a:xfrm>
            <a:off x="8369300" y="1447473"/>
            <a:ext cx="3323819" cy="584775"/>
          </a:xfrm>
          <a:prstGeom prst="rect">
            <a:avLst/>
          </a:prstGeom>
          <a:noFill/>
        </p:spPr>
        <p:txBody>
          <a:bodyPr wrap="square" rtlCol="0">
            <a:spAutoFit/>
          </a:bodyPr>
          <a:lstStyle/>
          <a:p>
            <a:r>
              <a:rPr lang="en-CA" sz="1600" i="1" dirty="0"/>
              <a:t>Reduces IE size with 16 octets. Only octets for sublabels in Extended ENL.</a:t>
            </a:r>
            <a:endParaRPr lang="en-US" sz="1600" i="1" dirty="0"/>
          </a:p>
        </p:txBody>
      </p:sp>
      <p:sp>
        <p:nvSpPr>
          <p:cNvPr id="136" name="TextBox 135">
            <a:extLst>
              <a:ext uri="{FF2B5EF4-FFF2-40B4-BE49-F238E27FC236}">
                <a16:creationId xmlns:a16="http://schemas.microsoft.com/office/drawing/2014/main" id="{166C4101-5B80-4305-A21C-BFC878B07293}"/>
              </a:ext>
            </a:extLst>
          </p:cNvPr>
          <p:cNvSpPr txBox="1"/>
          <p:nvPr/>
        </p:nvSpPr>
        <p:spPr>
          <a:xfrm>
            <a:off x="8369299" y="2313333"/>
            <a:ext cx="3323819" cy="338554"/>
          </a:xfrm>
          <a:prstGeom prst="rect">
            <a:avLst/>
          </a:prstGeom>
          <a:noFill/>
        </p:spPr>
        <p:txBody>
          <a:bodyPr wrap="square" rtlCol="0">
            <a:spAutoFit/>
          </a:bodyPr>
          <a:lstStyle/>
          <a:p>
            <a:r>
              <a:rPr lang="en-CA" sz="1600" i="1" dirty="0"/>
              <a:t>Reduces IE size with 15 octets.</a:t>
            </a:r>
            <a:endParaRPr lang="en-US" sz="1600" i="1" dirty="0"/>
          </a:p>
        </p:txBody>
      </p:sp>
      <p:sp>
        <p:nvSpPr>
          <p:cNvPr id="34" name="Rectangle 33">
            <a:extLst>
              <a:ext uri="{FF2B5EF4-FFF2-40B4-BE49-F238E27FC236}">
                <a16:creationId xmlns:a16="http://schemas.microsoft.com/office/drawing/2014/main" id="{F1E54F15-5F24-40F9-9BBA-17B6047DD0D0}"/>
              </a:ext>
            </a:extLst>
          </p:cNvPr>
          <p:cNvSpPr/>
          <p:nvPr/>
        </p:nvSpPr>
        <p:spPr>
          <a:xfrm flipH="1">
            <a:off x="546122" y="1363223"/>
            <a:ext cx="1894754" cy="2059043"/>
          </a:xfrm>
          <a:prstGeom prst="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CA" b="1" i="1" u="sng" dirty="0">
                <a:solidFill>
                  <a:schemeClr val="tx1"/>
                </a:solidFill>
              </a:rPr>
              <a:t>Summary:</a:t>
            </a:r>
            <a:r>
              <a:rPr lang="en-CA" i="1" dirty="0">
                <a:solidFill>
                  <a:schemeClr val="tx1"/>
                </a:solidFill>
              </a:rPr>
              <a:t> </a:t>
            </a:r>
            <a:r>
              <a:rPr lang="en-CA" i="1" u="sng" dirty="0">
                <a:solidFill>
                  <a:schemeClr val="tx1"/>
                </a:solidFill>
              </a:rPr>
              <a:t>one “conditional” statement, and perform one string concatenation or assignment</a:t>
            </a:r>
            <a:endParaRPr lang="en-US" i="1" u="sng" dirty="0">
              <a:solidFill>
                <a:schemeClr val="tx1"/>
              </a:solidFill>
            </a:endParaRPr>
          </a:p>
        </p:txBody>
      </p:sp>
      <p:sp>
        <p:nvSpPr>
          <p:cNvPr id="15" name="TextBox 14">
            <a:extLst>
              <a:ext uri="{FF2B5EF4-FFF2-40B4-BE49-F238E27FC236}">
                <a16:creationId xmlns:a16="http://schemas.microsoft.com/office/drawing/2014/main" id="{CAFA92D3-BE1D-43BC-ADD4-A435D8AE5454}"/>
              </a:ext>
            </a:extLst>
          </p:cNvPr>
          <p:cNvSpPr txBox="1"/>
          <p:nvPr/>
        </p:nvSpPr>
        <p:spPr>
          <a:xfrm>
            <a:off x="4260652" y="1747536"/>
            <a:ext cx="428323" cy="369332"/>
          </a:xfrm>
          <a:prstGeom prst="rect">
            <a:avLst/>
          </a:prstGeom>
          <a:noFill/>
        </p:spPr>
        <p:txBody>
          <a:bodyPr wrap="none" rtlCol="0">
            <a:spAutoFit/>
          </a:bodyPr>
          <a:lstStyle/>
          <a:p>
            <a:pPr algn="ctr"/>
            <a:r>
              <a:rPr lang="en-CA" dirty="0"/>
              <a:t>no</a:t>
            </a:r>
            <a:endParaRPr lang="en-US" dirty="0"/>
          </a:p>
        </p:txBody>
      </p:sp>
    </p:spTree>
    <p:extLst>
      <p:ext uri="{BB962C8B-B14F-4D97-AF65-F5344CB8AC3E}">
        <p14:creationId xmlns:p14="http://schemas.microsoft.com/office/powerpoint/2010/main" val="12441870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039FFB-6CEE-435A-BB45-430EB089E529}"/>
              </a:ext>
            </a:extLst>
          </p:cNvPr>
          <p:cNvSpPr>
            <a:spLocks noGrp="1"/>
          </p:cNvSpPr>
          <p:nvPr>
            <p:ph type="title"/>
          </p:nvPr>
        </p:nvSpPr>
        <p:spPr/>
        <p:txBody>
          <a:bodyPr/>
          <a:lstStyle/>
          <a:p>
            <a:r>
              <a:rPr lang="en-CA" dirty="0"/>
              <a:t>Complexity: alternative A</a:t>
            </a:r>
            <a:endParaRPr lang="en-US" dirty="0"/>
          </a:p>
        </p:txBody>
      </p:sp>
      <p:sp>
        <p:nvSpPr>
          <p:cNvPr id="6" name="Rectangle: Rounded Corners 5">
            <a:extLst>
              <a:ext uri="{FF2B5EF4-FFF2-40B4-BE49-F238E27FC236}">
                <a16:creationId xmlns:a16="http://schemas.microsoft.com/office/drawing/2014/main" id="{6308BB15-5632-46B8-B353-B7A525FF7CC9}"/>
              </a:ext>
            </a:extLst>
          </p:cNvPr>
          <p:cNvSpPr/>
          <p:nvPr/>
        </p:nvSpPr>
        <p:spPr>
          <a:xfrm>
            <a:off x="838200" y="3542030"/>
            <a:ext cx="1603248" cy="914400"/>
          </a:xfrm>
          <a:prstGeom prst="roundRect">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Emergency number matched in Extended ENL </a:t>
            </a:r>
            <a:endParaRPr lang="en-US" sz="1400" dirty="0"/>
          </a:p>
        </p:txBody>
      </p:sp>
      <p:cxnSp>
        <p:nvCxnSpPr>
          <p:cNvPr id="11" name="Connector: Elbow 10">
            <a:extLst>
              <a:ext uri="{FF2B5EF4-FFF2-40B4-BE49-F238E27FC236}">
                <a16:creationId xmlns:a16="http://schemas.microsoft.com/office/drawing/2014/main" id="{3202E36F-45AD-4F30-AFF0-1B86D3081732}"/>
              </a:ext>
            </a:extLst>
          </p:cNvPr>
          <p:cNvCxnSpPr>
            <a:cxnSpLocks/>
            <a:stCxn id="68" idx="0"/>
            <a:endCxn id="100" idx="1"/>
          </p:cNvCxnSpPr>
          <p:nvPr/>
        </p:nvCxnSpPr>
        <p:spPr>
          <a:xfrm rot="5400000" flipH="1" flipV="1">
            <a:off x="4544902" y="1353983"/>
            <a:ext cx="288146" cy="1171423"/>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Connector: Elbow 11">
            <a:extLst>
              <a:ext uri="{FF2B5EF4-FFF2-40B4-BE49-F238E27FC236}">
                <a16:creationId xmlns:a16="http://schemas.microsoft.com/office/drawing/2014/main" id="{17F4FB9A-3485-444D-A219-1D7D5468C103}"/>
              </a:ext>
            </a:extLst>
          </p:cNvPr>
          <p:cNvCxnSpPr>
            <a:cxnSpLocks/>
            <a:stCxn id="70" idx="0"/>
            <a:endCxn id="93" idx="1"/>
          </p:cNvCxnSpPr>
          <p:nvPr/>
        </p:nvCxnSpPr>
        <p:spPr>
          <a:xfrm rot="5400000" flipH="1" flipV="1">
            <a:off x="6733016" y="4747490"/>
            <a:ext cx="412784" cy="579991"/>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62E05BC-A578-483A-8E1A-E1543B9A45C7}"/>
              </a:ext>
            </a:extLst>
          </p:cNvPr>
          <p:cNvSpPr txBox="1"/>
          <p:nvPr/>
        </p:nvSpPr>
        <p:spPr>
          <a:xfrm>
            <a:off x="3674941" y="3084161"/>
            <a:ext cx="428323" cy="369332"/>
          </a:xfrm>
          <a:prstGeom prst="rect">
            <a:avLst/>
          </a:prstGeom>
          <a:noFill/>
        </p:spPr>
        <p:txBody>
          <a:bodyPr wrap="none" rtlCol="0">
            <a:spAutoFit/>
          </a:bodyPr>
          <a:lstStyle/>
          <a:p>
            <a:pPr algn="ctr"/>
            <a:r>
              <a:rPr lang="en-CA" dirty="0"/>
              <a:t>no</a:t>
            </a:r>
            <a:endParaRPr lang="en-US" dirty="0"/>
          </a:p>
        </p:txBody>
      </p:sp>
      <p:sp>
        <p:nvSpPr>
          <p:cNvPr id="17" name="TextBox 16">
            <a:extLst>
              <a:ext uri="{FF2B5EF4-FFF2-40B4-BE49-F238E27FC236}">
                <a16:creationId xmlns:a16="http://schemas.microsoft.com/office/drawing/2014/main" id="{4762AE5D-30DF-4A87-8691-A0EBA112669E}"/>
              </a:ext>
            </a:extLst>
          </p:cNvPr>
          <p:cNvSpPr txBox="1"/>
          <p:nvPr/>
        </p:nvSpPr>
        <p:spPr>
          <a:xfrm>
            <a:off x="3612039" y="4547703"/>
            <a:ext cx="491225" cy="369332"/>
          </a:xfrm>
          <a:prstGeom prst="rect">
            <a:avLst/>
          </a:prstGeom>
          <a:noFill/>
        </p:spPr>
        <p:txBody>
          <a:bodyPr wrap="none" rtlCol="0">
            <a:spAutoFit/>
          </a:bodyPr>
          <a:lstStyle/>
          <a:p>
            <a:pPr algn="ctr"/>
            <a:r>
              <a:rPr lang="en-CA" dirty="0"/>
              <a:t>yes</a:t>
            </a:r>
            <a:endParaRPr lang="en-US" dirty="0"/>
          </a:p>
        </p:txBody>
      </p:sp>
      <p:cxnSp>
        <p:nvCxnSpPr>
          <p:cNvPr id="18" name="Connector: Elbow 17">
            <a:extLst>
              <a:ext uri="{FF2B5EF4-FFF2-40B4-BE49-F238E27FC236}">
                <a16:creationId xmlns:a16="http://schemas.microsoft.com/office/drawing/2014/main" id="{3F6BA1A9-5790-4B2A-A09D-397C2CFBD26B}"/>
              </a:ext>
            </a:extLst>
          </p:cNvPr>
          <p:cNvCxnSpPr>
            <a:cxnSpLocks/>
            <a:stCxn id="70" idx="2"/>
            <a:endCxn id="94" idx="1"/>
          </p:cNvCxnSpPr>
          <p:nvPr/>
        </p:nvCxnSpPr>
        <p:spPr>
          <a:xfrm rot="16200000" flipH="1">
            <a:off x="6777177" y="6030512"/>
            <a:ext cx="324462" cy="579991"/>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1515B02F-0EE7-4EEE-948D-18F9BCD264CF}"/>
              </a:ext>
            </a:extLst>
          </p:cNvPr>
          <p:cNvSpPr txBox="1"/>
          <p:nvPr/>
        </p:nvSpPr>
        <p:spPr>
          <a:xfrm>
            <a:off x="6712976" y="6059024"/>
            <a:ext cx="428323" cy="369332"/>
          </a:xfrm>
          <a:prstGeom prst="rect">
            <a:avLst/>
          </a:prstGeom>
          <a:noFill/>
        </p:spPr>
        <p:txBody>
          <a:bodyPr wrap="none" rtlCol="0">
            <a:spAutoFit/>
          </a:bodyPr>
          <a:lstStyle/>
          <a:p>
            <a:pPr algn="ctr"/>
            <a:r>
              <a:rPr lang="en-CA" dirty="0"/>
              <a:t>no</a:t>
            </a:r>
            <a:endParaRPr lang="en-US" dirty="0"/>
          </a:p>
        </p:txBody>
      </p:sp>
      <p:sp>
        <p:nvSpPr>
          <p:cNvPr id="31" name="Rectangle 30">
            <a:extLst>
              <a:ext uri="{FF2B5EF4-FFF2-40B4-BE49-F238E27FC236}">
                <a16:creationId xmlns:a16="http://schemas.microsoft.com/office/drawing/2014/main" id="{1906E792-9CE4-4599-87D5-70BD1ED00DD9}"/>
              </a:ext>
            </a:extLst>
          </p:cNvPr>
          <p:cNvSpPr/>
          <p:nvPr/>
        </p:nvSpPr>
        <p:spPr>
          <a:xfrm>
            <a:off x="2621803" y="5195617"/>
            <a:ext cx="2957936" cy="101092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Concatenate “</a:t>
            </a:r>
            <a:r>
              <a:rPr lang="en-CA" sz="1400" dirty="0" err="1"/>
              <a:t>urn:service:sos.country-specific</a:t>
            </a:r>
            <a:r>
              <a:rPr lang="en-CA" sz="1400" dirty="0"/>
              <a:t>.”, country characters in Extended ENL, a dot, and a third sub-label.</a:t>
            </a:r>
            <a:br>
              <a:rPr lang="en-CA" sz="1400" dirty="0"/>
            </a:br>
            <a:endParaRPr lang="en-US" sz="1400" dirty="0"/>
          </a:p>
        </p:txBody>
      </p:sp>
      <p:sp>
        <p:nvSpPr>
          <p:cNvPr id="33" name="Diamond 32">
            <a:extLst>
              <a:ext uri="{FF2B5EF4-FFF2-40B4-BE49-F238E27FC236}">
                <a16:creationId xmlns:a16="http://schemas.microsoft.com/office/drawing/2014/main" id="{66142CBD-CCF2-4603-A270-16865E1F204F}"/>
              </a:ext>
            </a:extLst>
          </p:cNvPr>
          <p:cNvSpPr/>
          <p:nvPr/>
        </p:nvSpPr>
        <p:spPr>
          <a:xfrm>
            <a:off x="2908663" y="3542030"/>
            <a:ext cx="2366024" cy="914400"/>
          </a:xfrm>
          <a:prstGeom prst="diamond">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Is country specific service label?</a:t>
            </a:r>
            <a:endParaRPr lang="en-US" sz="1400" dirty="0"/>
          </a:p>
        </p:txBody>
      </p:sp>
      <p:cxnSp>
        <p:nvCxnSpPr>
          <p:cNvPr id="41" name="Straight Arrow Connector 40">
            <a:extLst>
              <a:ext uri="{FF2B5EF4-FFF2-40B4-BE49-F238E27FC236}">
                <a16:creationId xmlns:a16="http://schemas.microsoft.com/office/drawing/2014/main" id="{83F0129F-B317-4FE5-9AC0-82A18A444D64}"/>
              </a:ext>
            </a:extLst>
          </p:cNvPr>
          <p:cNvCxnSpPr>
            <a:cxnSpLocks/>
            <a:stCxn id="6" idx="3"/>
            <a:endCxn id="33" idx="1"/>
          </p:cNvCxnSpPr>
          <p:nvPr/>
        </p:nvCxnSpPr>
        <p:spPr>
          <a:xfrm>
            <a:off x="2441448" y="3999230"/>
            <a:ext cx="467215"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02286A9C-12C3-4121-A42C-6557A2183908}"/>
              </a:ext>
            </a:extLst>
          </p:cNvPr>
          <p:cNvCxnSpPr>
            <a:cxnSpLocks/>
            <a:stCxn id="33" idx="0"/>
            <a:endCxn id="68" idx="2"/>
          </p:cNvCxnSpPr>
          <p:nvPr/>
        </p:nvCxnSpPr>
        <p:spPr>
          <a:xfrm flipV="1">
            <a:off x="4091675" y="2998167"/>
            <a:ext cx="11589" cy="54386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30D5D980-7DA9-40A8-B2FC-CC30866D119B}"/>
              </a:ext>
            </a:extLst>
          </p:cNvPr>
          <p:cNvCxnSpPr>
            <a:cxnSpLocks/>
            <a:stCxn id="33" idx="2"/>
            <a:endCxn id="31" idx="0"/>
          </p:cNvCxnSpPr>
          <p:nvPr/>
        </p:nvCxnSpPr>
        <p:spPr>
          <a:xfrm>
            <a:off x="4091675" y="4456430"/>
            <a:ext cx="9096" cy="73918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8" name="Diamond 67">
            <a:extLst>
              <a:ext uri="{FF2B5EF4-FFF2-40B4-BE49-F238E27FC236}">
                <a16:creationId xmlns:a16="http://schemas.microsoft.com/office/drawing/2014/main" id="{BBE71D0B-2F19-4005-B105-DE5D4E501A18}"/>
              </a:ext>
            </a:extLst>
          </p:cNvPr>
          <p:cNvSpPr/>
          <p:nvPr/>
        </p:nvSpPr>
        <p:spPr>
          <a:xfrm>
            <a:off x="3271160" y="2083767"/>
            <a:ext cx="1664208" cy="914400"/>
          </a:xfrm>
          <a:prstGeom prst="diamond">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Sub-label length is 0?</a:t>
            </a:r>
            <a:endParaRPr lang="en-US" sz="1400" dirty="0"/>
          </a:p>
        </p:txBody>
      </p:sp>
      <p:sp>
        <p:nvSpPr>
          <p:cNvPr id="70" name="Diamond 69">
            <a:extLst>
              <a:ext uri="{FF2B5EF4-FFF2-40B4-BE49-F238E27FC236}">
                <a16:creationId xmlns:a16="http://schemas.microsoft.com/office/drawing/2014/main" id="{6D79EBFE-7AE4-427F-B1F4-1F475AEF24AD}"/>
              </a:ext>
            </a:extLst>
          </p:cNvPr>
          <p:cNvSpPr/>
          <p:nvPr/>
        </p:nvSpPr>
        <p:spPr>
          <a:xfrm>
            <a:off x="5817309" y="5243877"/>
            <a:ext cx="1664208" cy="914400"/>
          </a:xfrm>
          <a:prstGeom prst="diamond">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Sub-label length is 0?</a:t>
            </a:r>
            <a:endParaRPr lang="en-US" sz="1400" dirty="0"/>
          </a:p>
        </p:txBody>
      </p:sp>
      <p:cxnSp>
        <p:nvCxnSpPr>
          <p:cNvPr id="89" name="Straight Arrow Connector 88">
            <a:extLst>
              <a:ext uri="{FF2B5EF4-FFF2-40B4-BE49-F238E27FC236}">
                <a16:creationId xmlns:a16="http://schemas.microsoft.com/office/drawing/2014/main" id="{FF1B86B1-75C5-4366-B925-4EB7A66749D5}"/>
              </a:ext>
            </a:extLst>
          </p:cNvPr>
          <p:cNvCxnSpPr>
            <a:cxnSpLocks/>
            <a:stCxn id="31" idx="3"/>
            <a:endCxn id="70" idx="1"/>
          </p:cNvCxnSpPr>
          <p:nvPr/>
        </p:nvCxnSpPr>
        <p:spPr>
          <a:xfrm>
            <a:off x="5579739" y="5701077"/>
            <a:ext cx="23757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3" name="Rectangle 92">
            <a:extLst>
              <a:ext uri="{FF2B5EF4-FFF2-40B4-BE49-F238E27FC236}">
                <a16:creationId xmlns:a16="http://schemas.microsoft.com/office/drawing/2014/main" id="{475A725D-46DA-4B90-84A9-A0F2BEF0AB84}"/>
              </a:ext>
            </a:extLst>
          </p:cNvPr>
          <p:cNvSpPr/>
          <p:nvPr/>
        </p:nvSpPr>
        <p:spPr>
          <a:xfrm>
            <a:off x="7229404" y="4442197"/>
            <a:ext cx="2196390" cy="777792"/>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Third sub-label is set to matched emergency number</a:t>
            </a:r>
            <a:endParaRPr lang="en-US" sz="1400" dirty="0"/>
          </a:p>
        </p:txBody>
      </p:sp>
      <p:sp>
        <p:nvSpPr>
          <p:cNvPr id="94" name="Rectangle 93">
            <a:extLst>
              <a:ext uri="{FF2B5EF4-FFF2-40B4-BE49-F238E27FC236}">
                <a16:creationId xmlns:a16="http://schemas.microsoft.com/office/drawing/2014/main" id="{2FFCE6B9-CBAB-42E6-A8FC-E03108BA5C29}"/>
              </a:ext>
            </a:extLst>
          </p:cNvPr>
          <p:cNvSpPr/>
          <p:nvPr/>
        </p:nvSpPr>
        <p:spPr>
          <a:xfrm>
            <a:off x="7229404" y="6206053"/>
            <a:ext cx="2196391" cy="553371"/>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Third sub-label is set to sub-labels in Extended ENL</a:t>
            </a:r>
            <a:endParaRPr lang="en-US" sz="1400" dirty="0"/>
          </a:p>
        </p:txBody>
      </p:sp>
      <p:sp>
        <p:nvSpPr>
          <p:cNvPr id="99" name="TextBox 98">
            <a:extLst>
              <a:ext uri="{FF2B5EF4-FFF2-40B4-BE49-F238E27FC236}">
                <a16:creationId xmlns:a16="http://schemas.microsoft.com/office/drawing/2014/main" id="{F54620D3-E735-47A9-8A43-161D3B59EAB5}"/>
              </a:ext>
            </a:extLst>
          </p:cNvPr>
          <p:cNvSpPr txBox="1"/>
          <p:nvPr/>
        </p:nvSpPr>
        <p:spPr>
          <a:xfrm>
            <a:off x="6693795" y="4826769"/>
            <a:ext cx="491225" cy="369332"/>
          </a:xfrm>
          <a:prstGeom prst="rect">
            <a:avLst/>
          </a:prstGeom>
          <a:noFill/>
        </p:spPr>
        <p:txBody>
          <a:bodyPr wrap="none" rtlCol="0">
            <a:spAutoFit/>
          </a:bodyPr>
          <a:lstStyle/>
          <a:p>
            <a:pPr algn="ctr"/>
            <a:r>
              <a:rPr lang="en-CA" dirty="0"/>
              <a:t>yes</a:t>
            </a:r>
            <a:endParaRPr lang="en-US" dirty="0"/>
          </a:p>
        </p:txBody>
      </p:sp>
      <p:sp>
        <p:nvSpPr>
          <p:cNvPr id="100" name="Rectangle 99">
            <a:extLst>
              <a:ext uri="{FF2B5EF4-FFF2-40B4-BE49-F238E27FC236}">
                <a16:creationId xmlns:a16="http://schemas.microsoft.com/office/drawing/2014/main" id="{75AF3889-6FBA-4492-B68C-34CAE1903774}"/>
              </a:ext>
            </a:extLst>
          </p:cNvPr>
          <p:cNvSpPr/>
          <p:nvPr/>
        </p:nvSpPr>
        <p:spPr>
          <a:xfrm>
            <a:off x="5274687" y="1474373"/>
            <a:ext cx="2997200" cy="642495"/>
          </a:xfrm>
          <a:prstGeom prst="rect">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Concatenate “</a:t>
            </a:r>
            <a:r>
              <a:rPr lang="en-CA" sz="1400" dirty="0" err="1"/>
              <a:t>urn:service:sos</a:t>
            </a:r>
            <a:r>
              <a:rPr lang="en-CA" sz="1400" dirty="0"/>
              <a:t>.” with sub-labels in Extended ENL</a:t>
            </a:r>
            <a:endParaRPr lang="en-US" sz="1400" dirty="0"/>
          </a:p>
        </p:txBody>
      </p:sp>
      <p:sp>
        <p:nvSpPr>
          <p:cNvPr id="101" name="Rectangle 100">
            <a:extLst>
              <a:ext uri="{FF2B5EF4-FFF2-40B4-BE49-F238E27FC236}">
                <a16:creationId xmlns:a16="http://schemas.microsoft.com/office/drawing/2014/main" id="{54164307-F214-4B7E-9641-10A232C74060}"/>
              </a:ext>
            </a:extLst>
          </p:cNvPr>
          <p:cNvSpPr/>
          <p:nvPr/>
        </p:nvSpPr>
        <p:spPr>
          <a:xfrm>
            <a:off x="5274687" y="2398854"/>
            <a:ext cx="2997200" cy="284225"/>
          </a:xfrm>
          <a:prstGeom prst="rect">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400" dirty="0"/>
              <a:t>Output is “</a:t>
            </a:r>
            <a:r>
              <a:rPr lang="en-CA" sz="1400" dirty="0" err="1"/>
              <a:t>urn:service:sos</a:t>
            </a:r>
            <a:r>
              <a:rPr lang="en-CA" sz="1400" dirty="0"/>
              <a:t>”</a:t>
            </a:r>
            <a:endParaRPr lang="en-US" sz="1400" dirty="0"/>
          </a:p>
        </p:txBody>
      </p:sp>
      <p:cxnSp>
        <p:nvCxnSpPr>
          <p:cNvPr id="105" name="Straight Arrow Connector 104">
            <a:extLst>
              <a:ext uri="{FF2B5EF4-FFF2-40B4-BE49-F238E27FC236}">
                <a16:creationId xmlns:a16="http://schemas.microsoft.com/office/drawing/2014/main" id="{C4307A35-42B0-4AB3-A598-11ED1F7E9217}"/>
              </a:ext>
            </a:extLst>
          </p:cNvPr>
          <p:cNvCxnSpPr>
            <a:cxnSpLocks/>
            <a:stCxn id="68" idx="3"/>
            <a:endCxn id="101" idx="1"/>
          </p:cNvCxnSpPr>
          <p:nvPr/>
        </p:nvCxnSpPr>
        <p:spPr>
          <a:xfrm>
            <a:off x="4935368" y="2540967"/>
            <a:ext cx="33931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12" name="Rectangle 111">
            <a:extLst>
              <a:ext uri="{FF2B5EF4-FFF2-40B4-BE49-F238E27FC236}">
                <a16:creationId xmlns:a16="http://schemas.microsoft.com/office/drawing/2014/main" id="{2EC3D772-0E9F-40CB-974D-8B654576712D}"/>
              </a:ext>
            </a:extLst>
          </p:cNvPr>
          <p:cNvSpPr/>
          <p:nvPr/>
        </p:nvSpPr>
        <p:spPr>
          <a:xfrm>
            <a:off x="2517648" y="3422266"/>
            <a:ext cx="9331452" cy="3384934"/>
          </a:xfrm>
          <a:prstGeom prst="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Rectangle 132">
            <a:extLst>
              <a:ext uri="{FF2B5EF4-FFF2-40B4-BE49-F238E27FC236}">
                <a16:creationId xmlns:a16="http://schemas.microsoft.com/office/drawing/2014/main" id="{207ABA4D-13E2-4CA4-B4D6-32D19E17EC52}"/>
              </a:ext>
            </a:extLst>
          </p:cNvPr>
          <p:cNvSpPr/>
          <p:nvPr/>
        </p:nvSpPr>
        <p:spPr>
          <a:xfrm>
            <a:off x="2517648" y="1358899"/>
            <a:ext cx="9331452" cy="1779317"/>
          </a:xfrm>
          <a:prstGeom prst="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TextBox 133">
            <a:extLst>
              <a:ext uri="{FF2B5EF4-FFF2-40B4-BE49-F238E27FC236}">
                <a16:creationId xmlns:a16="http://schemas.microsoft.com/office/drawing/2014/main" id="{120C9FC9-1EEE-48B2-B362-3CD2AAE23E47}"/>
              </a:ext>
            </a:extLst>
          </p:cNvPr>
          <p:cNvSpPr txBox="1"/>
          <p:nvPr/>
        </p:nvSpPr>
        <p:spPr>
          <a:xfrm>
            <a:off x="8369300" y="1447473"/>
            <a:ext cx="3323819" cy="584775"/>
          </a:xfrm>
          <a:prstGeom prst="rect">
            <a:avLst/>
          </a:prstGeom>
          <a:noFill/>
        </p:spPr>
        <p:txBody>
          <a:bodyPr wrap="square" rtlCol="0">
            <a:spAutoFit/>
          </a:bodyPr>
          <a:lstStyle/>
          <a:p>
            <a:r>
              <a:rPr lang="en-CA" sz="1600" i="1" dirty="0"/>
              <a:t>Reduces IE size with 16 octets. Only octets for sublabels in Extended ENL.</a:t>
            </a:r>
            <a:endParaRPr lang="en-US" sz="1600" i="1" dirty="0"/>
          </a:p>
        </p:txBody>
      </p:sp>
      <p:sp>
        <p:nvSpPr>
          <p:cNvPr id="135" name="TextBox 134">
            <a:extLst>
              <a:ext uri="{FF2B5EF4-FFF2-40B4-BE49-F238E27FC236}">
                <a16:creationId xmlns:a16="http://schemas.microsoft.com/office/drawing/2014/main" id="{B4FBB62C-8E9A-475F-A31A-B3D38D6044BD}"/>
              </a:ext>
            </a:extLst>
          </p:cNvPr>
          <p:cNvSpPr txBox="1"/>
          <p:nvPr/>
        </p:nvSpPr>
        <p:spPr>
          <a:xfrm>
            <a:off x="9453043" y="4364358"/>
            <a:ext cx="2038571" cy="830997"/>
          </a:xfrm>
          <a:prstGeom prst="rect">
            <a:avLst/>
          </a:prstGeom>
          <a:noFill/>
        </p:spPr>
        <p:txBody>
          <a:bodyPr wrap="none" rtlCol="0">
            <a:spAutoFit/>
          </a:bodyPr>
          <a:lstStyle/>
          <a:p>
            <a:r>
              <a:rPr lang="en-CA" sz="1600" i="1" dirty="0"/>
              <a:t>Zero additional octets </a:t>
            </a:r>
          </a:p>
          <a:p>
            <a:r>
              <a:rPr lang="en-CA" sz="1600" i="1" dirty="0"/>
              <a:t>needed to encode </a:t>
            </a:r>
          </a:p>
          <a:p>
            <a:r>
              <a:rPr lang="en-CA" sz="1600" i="1" dirty="0"/>
              <a:t>third sub-label.</a:t>
            </a:r>
            <a:endParaRPr lang="en-US" sz="1600" i="1" dirty="0"/>
          </a:p>
        </p:txBody>
      </p:sp>
      <p:sp>
        <p:nvSpPr>
          <p:cNvPr id="136" name="TextBox 135">
            <a:extLst>
              <a:ext uri="{FF2B5EF4-FFF2-40B4-BE49-F238E27FC236}">
                <a16:creationId xmlns:a16="http://schemas.microsoft.com/office/drawing/2014/main" id="{166C4101-5B80-4305-A21C-BFC878B07293}"/>
              </a:ext>
            </a:extLst>
          </p:cNvPr>
          <p:cNvSpPr txBox="1"/>
          <p:nvPr/>
        </p:nvSpPr>
        <p:spPr>
          <a:xfrm>
            <a:off x="8369299" y="2313333"/>
            <a:ext cx="3323819" cy="338554"/>
          </a:xfrm>
          <a:prstGeom prst="rect">
            <a:avLst/>
          </a:prstGeom>
          <a:noFill/>
        </p:spPr>
        <p:txBody>
          <a:bodyPr wrap="square" rtlCol="0">
            <a:spAutoFit/>
          </a:bodyPr>
          <a:lstStyle/>
          <a:p>
            <a:r>
              <a:rPr lang="en-CA" sz="1600" i="1" dirty="0"/>
              <a:t>Reduces IE size with 15 octets.</a:t>
            </a:r>
            <a:endParaRPr lang="en-US" sz="1600" i="1" dirty="0"/>
          </a:p>
        </p:txBody>
      </p:sp>
      <p:sp>
        <p:nvSpPr>
          <p:cNvPr id="137" name="TextBox 136">
            <a:extLst>
              <a:ext uri="{FF2B5EF4-FFF2-40B4-BE49-F238E27FC236}">
                <a16:creationId xmlns:a16="http://schemas.microsoft.com/office/drawing/2014/main" id="{3A791A90-1817-43E1-BB2F-7D9F22FF5747}"/>
              </a:ext>
            </a:extLst>
          </p:cNvPr>
          <p:cNvSpPr txBox="1"/>
          <p:nvPr/>
        </p:nvSpPr>
        <p:spPr>
          <a:xfrm>
            <a:off x="9471404" y="6206053"/>
            <a:ext cx="2121030" cy="584775"/>
          </a:xfrm>
          <a:prstGeom prst="rect">
            <a:avLst/>
          </a:prstGeom>
          <a:noFill/>
        </p:spPr>
        <p:txBody>
          <a:bodyPr wrap="none" rtlCol="0">
            <a:spAutoFit/>
          </a:bodyPr>
          <a:lstStyle/>
          <a:p>
            <a:r>
              <a:rPr lang="en-CA" sz="1600" i="1" dirty="0"/>
              <a:t>Only third sublabel’s </a:t>
            </a:r>
          </a:p>
          <a:p>
            <a:r>
              <a:rPr lang="en-CA" sz="1600" i="1" dirty="0"/>
              <a:t>octets in Extended ENL.</a:t>
            </a:r>
            <a:endParaRPr lang="en-US" sz="1600" i="1" dirty="0"/>
          </a:p>
        </p:txBody>
      </p:sp>
      <p:sp>
        <p:nvSpPr>
          <p:cNvPr id="138" name="TextBox 137">
            <a:extLst>
              <a:ext uri="{FF2B5EF4-FFF2-40B4-BE49-F238E27FC236}">
                <a16:creationId xmlns:a16="http://schemas.microsoft.com/office/drawing/2014/main" id="{5327CA66-B1A1-494B-A0A8-9D085AE82D3E}"/>
              </a:ext>
            </a:extLst>
          </p:cNvPr>
          <p:cNvSpPr txBox="1"/>
          <p:nvPr/>
        </p:nvSpPr>
        <p:spPr>
          <a:xfrm>
            <a:off x="4940916" y="4071703"/>
            <a:ext cx="3056820" cy="1077218"/>
          </a:xfrm>
          <a:prstGeom prst="rect">
            <a:avLst/>
          </a:prstGeom>
          <a:noFill/>
        </p:spPr>
        <p:txBody>
          <a:bodyPr wrap="square" rtlCol="0">
            <a:spAutoFit/>
          </a:bodyPr>
          <a:lstStyle/>
          <a:p>
            <a:r>
              <a:rPr lang="en-CA" sz="1600" i="1" dirty="0"/>
              <a:t>Reduces first CSE URN with 34 octets, subsequent CSE</a:t>
            </a:r>
            <a:br>
              <a:rPr lang="en-CA" sz="1600" i="1" dirty="0"/>
            </a:br>
            <a:r>
              <a:rPr lang="en-CA" sz="1600" i="1" dirty="0"/>
              <a:t>URNs are reduced</a:t>
            </a:r>
            <a:br>
              <a:rPr lang="en-CA" sz="1600" i="1" dirty="0"/>
            </a:br>
            <a:r>
              <a:rPr lang="en-CA" sz="1600" i="1" dirty="0"/>
              <a:t>with 36 octets.</a:t>
            </a:r>
            <a:endParaRPr lang="en-US" sz="1600" i="1" dirty="0"/>
          </a:p>
        </p:txBody>
      </p:sp>
      <p:sp>
        <p:nvSpPr>
          <p:cNvPr id="141" name="Rectangle 140">
            <a:extLst>
              <a:ext uri="{FF2B5EF4-FFF2-40B4-BE49-F238E27FC236}">
                <a16:creationId xmlns:a16="http://schemas.microsoft.com/office/drawing/2014/main" id="{56F69AC6-41E9-4C84-ABF3-DF6FE08A99FE}"/>
              </a:ext>
            </a:extLst>
          </p:cNvPr>
          <p:cNvSpPr/>
          <p:nvPr/>
        </p:nvSpPr>
        <p:spPr>
          <a:xfrm flipH="1">
            <a:off x="546121" y="4547704"/>
            <a:ext cx="1838111" cy="1658350"/>
          </a:xfrm>
          <a:prstGeom prst="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CA" b="1" i="1" u="sng" dirty="0">
                <a:solidFill>
                  <a:schemeClr val="tx1"/>
                </a:solidFill>
              </a:rPr>
              <a:t>Summary</a:t>
            </a:r>
            <a:r>
              <a:rPr lang="en-CA" i="1" u="sng" dirty="0">
                <a:solidFill>
                  <a:schemeClr val="tx1"/>
                </a:solidFill>
              </a:rPr>
              <a:t>: add two “conditional” statements, and one string concatenation</a:t>
            </a:r>
            <a:endParaRPr lang="en-US" i="1" u="sng" dirty="0">
              <a:solidFill>
                <a:schemeClr val="tx1"/>
              </a:solidFill>
            </a:endParaRPr>
          </a:p>
        </p:txBody>
      </p:sp>
      <p:sp>
        <p:nvSpPr>
          <p:cNvPr id="34" name="Rectangle 33">
            <a:extLst>
              <a:ext uri="{FF2B5EF4-FFF2-40B4-BE49-F238E27FC236}">
                <a16:creationId xmlns:a16="http://schemas.microsoft.com/office/drawing/2014/main" id="{C3409B75-3D04-4D02-8754-8253659038E0}"/>
              </a:ext>
            </a:extLst>
          </p:cNvPr>
          <p:cNvSpPr/>
          <p:nvPr/>
        </p:nvSpPr>
        <p:spPr>
          <a:xfrm flipH="1">
            <a:off x="546122" y="1363223"/>
            <a:ext cx="1894754" cy="2059043"/>
          </a:xfrm>
          <a:prstGeom prst="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CA" b="1" i="1" u="sng" dirty="0">
                <a:solidFill>
                  <a:schemeClr val="tx1"/>
                </a:solidFill>
              </a:rPr>
              <a:t>Summary:</a:t>
            </a:r>
            <a:r>
              <a:rPr lang="en-CA" i="1" dirty="0">
                <a:solidFill>
                  <a:schemeClr val="tx1"/>
                </a:solidFill>
              </a:rPr>
              <a:t> </a:t>
            </a:r>
            <a:r>
              <a:rPr lang="en-CA" i="1" u="sng" dirty="0">
                <a:solidFill>
                  <a:schemeClr val="tx1"/>
                </a:solidFill>
              </a:rPr>
              <a:t>one “conditional” statement, and one string concatenation or assignment</a:t>
            </a:r>
            <a:endParaRPr lang="en-US" i="1" u="sng" dirty="0">
              <a:solidFill>
                <a:schemeClr val="tx1"/>
              </a:solidFill>
            </a:endParaRPr>
          </a:p>
        </p:txBody>
      </p:sp>
      <p:sp>
        <p:nvSpPr>
          <p:cNvPr id="35" name="TextBox 34">
            <a:extLst>
              <a:ext uri="{FF2B5EF4-FFF2-40B4-BE49-F238E27FC236}">
                <a16:creationId xmlns:a16="http://schemas.microsoft.com/office/drawing/2014/main" id="{9A950E68-0F3E-4F0A-8154-1B5B272C3524}"/>
              </a:ext>
            </a:extLst>
          </p:cNvPr>
          <p:cNvSpPr txBox="1"/>
          <p:nvPr/>
        </p:nvSpPr>
        <p:spPr>
          <a:xfrm>
            <a:off x="4783462" y="2575189"/>
            <a:ext cx="491225" cy="369332"/>
          </a:xfrm>
          <a:prstGeom prst="rect">
            <a:avLst/>
          </a:prstGeom>
          <a:noFill/>
        </p:spPr>
        <p:txBody>
          <a:bodyPr wrap="none" rtlCol="0">
            <a:spAutoFit/>
          </a:bodyPr>
          <a:lstStyle/>
          <a:p>
            <a:pPr algn="ctr"/>
            <a:r>
              <a:rPr lang="en-CA" dirty="0"/>
              <a:t>yes</a:t>
            </a:r>
            <a:endParaRPr lang="en-US" dirty="0"/>
          </a:p>
        </p:txBody>
      </p:sp>
      <p:sp>
        <p:nvSpPr>
          <p:cNvPr id="36" name="TextBox 35">
            <a:extLst>
              <a:ext uri="{FF2B5EF4-FFF2-40B4-BE49-F238E27FC236}">
                <a16:creationId xmlns:a16="http://schemas.microsoft.com/office/drawing/2014/main" id="{C41FA5C9-79A8-40AE-AA8D-BB00A54C530C}"/>
              </a:ext>
            </a:extLst>
          </p:cNvPr>
          <p:cNvSpPr txBox="1"/>
          <p:nvPr/>
        </p:nvSpPr>
        <p:spPr>
          <a:xfrm>
            <a:off x="4260652" y="1747536"/>
            <a:ext cx="428323" cy="369332"/>
          </a:xfrm>
          <a:prstGeom prst="rect">
            <a:avLst/>
          </a:prstGeom>
          <a:noFill/>
        </p:spPr>
        <p:txBody>
          <a:bodyPr wrap="none" rtlCol="0">
            <a:spAutoFit/>
          </a:bodyPr>
          <a:lstStyle/>
          <a:p>
            <a:pPr algn="ctr"/>
            <a:r>
              <a:rPr lang="en-CA" dirty="0"/>
              <a:t>no</a:t>
            </a:r>
            <a:endParaRPr lang="en-US" dirty="0"/>
          </a:p>
        </p:txBody>
      </p:sp>
    </p:spTree>
    <p:extLst>
      <p:ext uri="{BB962C8B-B14F-4D97-AF65-F5344CB8AC3E}">
        <p14:creationId xmlns:p14="http://schemas.microsoft.com/office/powerpoint/2010/main" val="36929492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TotalTime>
  <Words>1530</Words>
  <Application>Microsoft Office PowerPoint</Application>
  <PresentationFormat>Widescreen</PresentationFormat>
  <Paragraphs>287</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Office Theme</vt:lpstr>
      <vt:lpstr>CT#111 vote on: “Coding of the Extended Emergency Number List IE and the procedures for deriving an emergency service URN” </vt:lpstr>
      <vt:lpstr>Issue</vt:lpstr>
      <vt:lpstr>Country Specific Emergency URN refresher</vt:lpstr>
      <vt:lpstr>Austria:  example #1</vt:lpstr>
      <vt:lpstr>Austria:  example #2</vt:lpstr>
      <vt:lpstr>Austria:  example #3</vt:lpstr>
      <vt:lpstr>Extended ENL IE/country for Alt A and Alt B</vt:lpstr>
      <vt:lpstr>Complexity: alternative B</vt:lpstr>
      <vt:lpstr>Complexity: alternative A</vt:lpstr>
      <vt:lpstr>Provisioning the network</vt:lpstr>
      <vt:lpstr>Benefits of Alternative 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CT#111 vote on “Coding of the Extended Emergency Number List IE and the procedures for deriving an emergency service URN”</dc:title>
  <dc:creator>BBv0</dc:creator>
  <cp:lastModifiedBy>BBr1</cp:lastModifiedBy>
  <cp:revision>64</cp:revision>
  <dcterms:created xsi:type="dcterms:W3CDTF">2018-04-27T12:59:30Z</dcterms:created>
  <dcterms:modified xsi:type="dcterms:W3CDTF">2018-05-03T21:01:30Z</dcterms:modified>
</cp:coreProperties>
</file>