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o Martinez-Minguito" initials="JM" lastIdx="10" clrIdx="0">
    <p:extLst>
      <p:ext uri="{19B8F6BF-5375-455C-9EA6-DF929625EA0E}">
        <p15:presenceInfo xmlns:p15="http://schemas.microsoft.com/office/powerpoint/2012/main" userId="S-1-5-21-1538607324-3213881460-940295383-343966" providerId="AD"/>
      </p:ext>
    </p:extLst>
  </p:cmAuthor>
  <p:cmAuthor id="2" name="JAxellBeforeRILTE64" initials="JA" lastIdx="6" clrIdx="1">
    <p:extLst>
      <p:ext uri="{19B8F6BF-5375-455C-9EA6-DF929625EA0E}">
        <p15:presenceInfo xmlns:p15="http://schemas.microsoft.com/office/powerpoint/2012/main" userId="JAxellBeforeRILTE6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7" autoAdjust="0"/>
    <p:restoredTop sz="94660"/>
  </p:normalViewPr>
  <p:slideViewPr>
    <p:cSldViewPr snapToGrid="0">
      <p:cViewPr varScale="1">
        <p:scale>
          <a:sx n="72" d="100"/>
          <a:sy n="72" d="100"/>
        </p:scale>
        <p:origin x="4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95131-A16B-4FEC-B59B-899AE77539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F0D967-47DD-4311-B1C7-1ACFD33DC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E2C697-F2D6-415E-B177-6D595C221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8E971-075C-432B-94AA-B22BF28AE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744276-EF26-4784-A211-AF456D04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491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4654D-EF61-411F-9EA8-8FB1D5505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8E94A9-4DC5-4338-B423-D2E2F3E96E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CA3AE-2FDC-49CA-AD85-D13987F64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5D048-AB2F-48AA-A490-F7F35625F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11BD3-6BD6-40C6-96FB-63BE579C6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952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E73BBD-A28D-405C-A9D6-A75E15536E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52E3E3-771A-41E8-8FBC-C27926F1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AD482E-2CA9-4F19-9824-10FF14FBC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9E73D-52A1-4119-928C-A6E32E3A3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228DD4-09FD-47F5-8777-4F61B1F2B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203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4C014-AD96-4978-A6DA-5CE77E196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34848-3F3B-4172-8C55-12AEE1C844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4A672-D580-45C5-98AA-D1AB2DA86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4A3B40-7388-453A-856C-A037B730B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66E1C-A12D-4E86-B1AB-08BBB7860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546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923A2-E5F5-41C7-A928-3AC716187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A9721-FFAF-4C0A-B407-BFBD55D28A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3D588F-89F7-46B1-90E5-1FB5BADB2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FC0BD-78C2-44C3-AC18-A8D763541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638A6-34ED-4F5E-9445-DCEEC7015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813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0172B-5311-4F6D-B55F-7291EF2F9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9F657-46F4-4BD3-85AA-CE4933884B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1770CB-A472-4EC5-91DB-6AADDD07C5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7B8939-1AA4-4197-968E-7331F25FB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2F9246-FBD4-4CE2-A297-C11C7BFDC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32DFFB-3965-46FD-AF0E-16509A6A9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2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9F5F3-691C-4533-B5D6-02A45C6DC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A4B68C-C15A-45B5-9C9C-1753FD21C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3CDBAE-DD6B-4C7C-939C-ABE88AE0B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84021E-A25B-4600-BD86-0916F8007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082120-BF3A-48AA-8CBF-231AC08E68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ABC3AC-D823-4C1A-A586-D2396D2BB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697506-962B-475B-BEB4-E4535A1DE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7E43FC-0610-4939-AA35-49BC76526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941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6C222-FA59-421B-90FA-BCD52FE24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3248E9-A8B9-4E11-ABE8-9989FAC18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72C7A0-22D5-4812-9E3A-57A8AEE40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B1FE70-5E4F-4DD2-B5B4-973FE0F04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588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EFDD7-B8ED-4397-AD23-2FA12F664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DA0637-8A90-4BE0-9F63-5CF4BDB25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8077C-2EE6-4618-B049-6C961CFCE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175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9E24B-5465-439F-8B51-6C8FF5C4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63E36-7EB5-4427-A0E2-7421374A6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CCA525-E71C-437E-8DDF-024114731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136362-863A-4084-A14B-61B76259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C7690-2834-4133-B39E-743C38467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5621E-A25C-40AD-8654-C2E113B27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990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A5EE0-FDF5-4C2B-A36E-E944F4DC7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47D18A-C3D7-4032-85B5-48CA1F1046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C02EDC-2086-428F-AA47-04073B1BE8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D73BF-4500-4CD3-9701-9D387E939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18A238-39FA-4D78-BFDF-5C9D75C5F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C749A4-5A1D-49A9-AB34-BCD1A8BB9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914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B3A99B-5422-42E0-A70B-E651EE34B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12020-6F20-4F35-931A-6941CE1D3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0FEBAB-45F3-4E63-8000-036E03DA37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DBE27-60AF-4CC8-AE1B-1074087E62EC}" type="datetimeFigureOut">
              <a:rPr lang="en-GB" smtClean="0"/>
              <a:t>12/01/2018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52459-09E9-437D-9CE8-710E2AF25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31491-2E47-4C77-B9B1-D6ECF53B0A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4622D-E247-43A4-BFD3-EFA4B263EC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98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sip:%3cB;verstat@domain;user=phone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90CA8BA-670C-4FC5-927F-BE8E06278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20090"/>
            <a:ext cx="9144000" cy="5074920"/>
          </a:xfrm>
        </p:spPr>
        <p:txBody>
          <a:bodyPr/>
          <a:lstStyle/>
          <a:p>
            <a:r>
              <a:rPr lang="sv-SE" dirty="0" err="1"/>
              <a:t>Specified</a:t>
            </a:r>
            <a:r>
              <a:rPr lang="sv-SE" dirty="0"/>
              <a:t> </a:t>
            </a:r>
            <a:r>
              <a:rPr lang="sv-SE" dirty="0" err="1"/>
              <a:t>identity</a:t>
            </a:r>
            <a:r>
              <a:rPr lang="sv-SE" dirty="0"/>
              <a:t> </a:t>
            </a:r>
            <a:r>
              <a:rPr lang="sv-SE" dirty="0" err="1"/>
              <a:t>verification</a:t>
            </a:r>
            <a:r>
              <a:rPr lang="sv-SE" dirty="0"/>
              <a:t> </a:t>
            </a:r>
            <a:r>
              <a:rPr lang="sv-SE" dirty="0" err="1"/>
              <a:t>function</a:t>
            </a:r>
            <a:r>
              <a:rPr lang="sv-SE" dirty="0"/>
              <a:t> Rel-14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BDC8BB-3C37-419C-A70A-E72DEE3DC1B3}"/>
              </a:ext>
            </a:extLst>
          </p:cNvPr>
          <p:cNvGrpSpPr/>
          <p:nvPr/>
        </p:nvGrpSpPr>
        <p:grpSpPr>
          <a:xfrm>
            <a:off x="1539735" y="3297555"/>
            <a:ext cx="9388026" cy="720725"/>
            <a:chOff x="1828800" y="2948940"/>
            <a:chExt cx="9388026" cy="7207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5DD012A-1290-4E78-82AA-9D7590E4E903}"/>
                </a:ext>
              </a:extLst>
            </p:cNvPr>
            <p:cNvSpPr/>
            <p:nvPr/>
          </p:nvSpPr>
          <p:spPr>
            <a:xfrm>
              <a:off x="1828800" y="3006090"/>
              <a:ext cx="54864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7EC8450-4FD3-450E-B2E1-1B00668BD460}"/>
                </a:ext>
              </a:extLst>
            </p:cNvPr>
            <p:cNvSpPr txBox="1"/>
            <p:nvPr/>
          </p:nvSpPr>
          <p:spPr>
            <a:xfrm>
              <a:off x="1897380" y="2948940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UE</a:t>
              </a:r>
              <a:endParaRPr lang="en-GB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8CBE714-3F0D-4CFD-A1F2-6465BC5C21F0}"/>
                </a:ext>
              </a:extLst>
            </p:cNvPr>
            <p:cNvSpPr/>
            <p:nvPr/>
          </p:nvSpPr>
          <p:spPr>
            <a:xfrm>
              <a:off x="10668186" y="3029585"/>
              <a:ext cx="54864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143DA7E-DEAB-45BF-9133-1B9F98CD1E0F}"/>
                </a:ext>
              </a:extLst>
            </p:cNvPr>
            <p:cNvSpPr txBox="1"/>
            <p:nvPr/>
          </p:nvSpPr>
          <p:spPr>
            <a:xfrm>
              <a:off x="10736766" y="2972435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UE</a:t>
              </a:r>
              <a:endParaRPr lang="en-GB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A4904DD-D50A-4A46-ACAD-4F23C5B285B3}"/>
              </a:ext>
            </a:extLst>
          </p:cNvPr>
          <p:cNvGrpSpPr/>
          <p:nvPr/>
        </p:nvGrpSpPr>
        <p:grpSpPr>
          <a:xfrm>
            <a:off x="4749163" y="1571625"/>
            <a:ext cx="651510" cy="685800"/>
            <a:chOff x="3646170" y="2457450"/>
            <a:chExt cx="651510" cy="685800"/>
          </a:xfrm>
        </p:grpSpPr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92346F1B-8747-48DE-81E9-3FB62CC83524}"/>
                </a:ext>
              </a:extLst>
            </p:cNvPr>
            <p:cNvSpPr/>
            <p:nvPr/>
          </p:nvSpPr>
          <p:spPr>
            <a:xfrm>
              <a:off x="3646170" y="2457450"/>
              <a:ext cx="651510" cy="685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4213E03-409B-4262-8D3F-6C3D6E034FED}"/>
                </a:ext>
              </a:extLst>
            </p:cNvPr>
            <p:cNvSpPr txBox="1"/>
            <p:nvPr/>
          </p:nvSpPr>
          <p:spPr>
            <a:xfrm>
              <a:off x="3760470" y="260604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AS</a:t>
              </a:r>
              <a:endParaRPr lang="en-GB" dirty="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B9302394-DF5C-4657-AC1B-77B0610F39F0}"/>
              </a:ext>
            </a:extLst>
          </p:cNvPr>
          <p:cNvSpPr/>
          <p:nvPr/>
        </p:nvSpPr>
        <p:spPr>
          <a:xfrm>
            <a:off x="2890239" y="3388995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P-CSCF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7D3270-B340-411A-A159-8530026CE7F7}"/>
              </a:ext>
            </a:extLst>
          </p:cNvPr>
          <p:cNvSpPr/>
          <p:nvPr/>
        </p:nvSpPr>
        <p:spPr>
          <a:xfrm>
            <a:off x="4564733" y="3388995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S-CSCF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72FC7E-0D0F-4D41-AC0F-F609C859D49F}"/>
              </a:ext>
            </a:extLst>
          </p:cNvPr>
          <p:cNvCxnSpPr>
            <a:cxnSpLocks/>
          </p:cNvCxnSpPr>
          <p:nvPr/>
        </p:nvCxnSpPr>
        <p:spPr>
          <a:xfrm flipV="1">
            <a:off x="2075675" y="3478292"/>
            <a:ext cx="798606" cy="39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15986C9-1D16-4E78-9152-4A79EDD49431}"/>
              </a:ext>
            </a:extLst>
          </p:cNvPr>
          <p:cNvSpPr txBox="1"/>
          <p:nvPr/>
        </p:nvSpPr>
        <p:spPr>
          <a:xfrm>
            <a:off x="2245583" y="3297555"/>
            <a:ext cx="6286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</a:t>
            </a:r>
          </a:p>
          <a:p>
            <a:r>
              <a:rPr lang="sv-SE" sz="1000" dirty="0"/>
              <a:t>PPI: A</a:t>
            </a:r>
            <a:endParaRPr lang="en-GB" sz="1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10F33D-E318-4FAF-93C6-CCD39C07B4DF}"/>
              </a:ext>
            </a:extLst>
          </p:cNvPr>
          <p:cNvSpPr txBox="1"/>
          <p:nvPr/>
        </p:nvSpPr>
        <p:spPr>
          <a:xfrm>
            <a:off x="3918593" y="3297555"/>
            <a:ext cx="6286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</a:t>
            </a:r>
          </a:p>
          <a:p>
            <a:r>
              <a:rPr lang="sv-SE" sz="1000" dirty="0"/>
              <a:t>PAI: A</a:t>
            </a:r>
            <a:endParaRPr lang="en-GB" sz="1000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9003BBE-DD62-486E-90FC-0CAD905C0A34}"/>
              </a:ext>
            </a:extLst>
          </p:cNvPr>
          <p:cNvCxnSpPr>
            <a:cxnSpLocks/>
          </p:cNvCxnSpPr>
          <p:nvPr/>
        </p:nvCxnSpPr>
        <p:spPr>
          <a:xfrm>
            <a:off x="3910610" y="3478292"/>
            <a:ext cx="63668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5BF3CEA-6833-4F41-9F45-CA4225944F14}"/>
              </a:ext>
            </a:extLst>
          </p:cNvPr>
          <p:cNvCxnSpPr>
            <a:cxnSpLocks/>
          </p:cNvCxnSpPr>
          <p:nvPr/>
        </p:nvCxnSpPr>
        <p:spPr>
          <a:xfrm flipV="1">
            <a:off x="4863463" y="2267783"/>
            <a:ext cx="0" cy="1121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C31CBE2-B32E-4A10-A7E9-588434B2BA3E}"/>
              </a:ext>
            </a:extLst>
          </p:cNvPr>
          <p:cNvSpPr txBox="1"/>
          <p:nvPr/>
        </p:nvSpPr>
        <p:spPr>
          <a:xfrm>
            <a:off x="4240926" y="2454771"/>
            <a:ext cx="6286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</a:t>
            </a:r>
          </a:p>
          <a:p>
            <a:r>
              <a:rPr lang="sv-SE" sz="1000" dirty="0"/>
              <a:t>PAI: A</a:t>
            </a:r>
            <a:endParaRPr lang="en-GB" sz="1000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876F7C6-8338-48BD-A496-B8D98AEAE04A}"/>
              </a:ext>
            </a:extLst>
          </p:cNvPr>
          <p:cNvCxnSpPr>
            <a:cxnSpLocks/>
          </p:cNvCxnSpPr>
          <p:nvPr/>
        </p:nvCxnSpPr>
        <p:spPr>
          <a:xfrm flipV="1">
            <a:off x="5269830" y="2267783"/>
            <a:ext cx="0" cy="112121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7A43CF1D-E353-4C18-857F-460C430BAA35}"/>
              </a:ext>
            </a:extLst>
          </p:cNvPr>
          <p:cNvSpPr txBox="1"/>
          <p:nvPr/>
        </p:nvSpPr>
        <p:spPr>
          <a:xfrm>
            <a:off x="5355688" y="2454771"/>
            <a:ext cx="9028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</a:t>
            </a:r>
          </a:p>
          <a:p>
            <a:r>
              <a:rPr lang="sv-SE" sz="1000" dirty="0"/>
              <a:t>PAI: A</a:t>
            </a:r>
          </a:p>
          <a:p>
            <a:r>
              <a:rPr lang="sv-SE" sz="1000" dirty="0" err="1"/>
              <a:t>Identity</a:t>
            </a:r>
            <a:r>
              <a:rPr lang="sv-SE" sz="1000" dirty="0"/>
              <a:t>: x#3$</a:t>
            </a:r>
            <a:endParaRPr lang="en-GB" sz="1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8320749-D3F5-480B-8F59-0B570ABD4CF0}"/>
              </a:ext>
            </a:extLst>
          </p:cNvPr>
          <p:cNvGrpSpPr/>
          <p:nvPr/>
        </p:nvGrpSpPr>
        <p:grpSpPr>
          <a:xfrm>
            <a:off x="7250073" y="1571625"/>
            <a:ext cx="651510" cy="685800"/>
            <a:chOff x="3646170" y="2457450"/>
            <a:chExt cx="651510" cy="685800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BCFC35D4-3A01-4219-9AC6-9FC935764204}"/>
                </a:ext>
              </a:extLst>
            </p:cNvPr>
            <p:cNvSpPr/>
            <p:nvPr/>
          </p:nvSpPr>
          <p:spPr>
            <a:xfrm>
              <a:off x="3646170" y="2457450"/>
              <a:ext cx="651510" cy="685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94D8982-EA0B-4850-85D4-4416403D166D}"/>
                </a:ext>
              </a:extLst>
            </p:cNvPr>
            <p:cNvSpPr txBox="1"/>
            <p:nvPr/>
          </p:nvSpPr>
          <p:spPr>
            <a:xfrm>
              <a:off x="3760470" y="260604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AS</a:t>
              </a:r>
              <a:endParaRPr lang="en-GB" dirty="0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CD6D8D8E-2780-4A42-A5E9-4F1381F90225}"/>
              </a:ext>
            </a:extLst>
          </p:cNvPr>
          <p:cNvSpPr/>
          <p:nvPr/>
        </p:nvSpPr>
        <p:spPr>
          <a:xfrm>
            <a:off x="7065643" y="3388995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S-CSCF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6BCA291-BBD6-4341-8F49-7B5FB2D23328}"/>
              </a:ext>
            </a:extLst>
          </p:cNvPr>
          <p:cNvCxnSpPr>
            <a:cxnSpLocks/>
          </p:cNvCxnSpPr>
          <p:nvPr/>
        </p:nvCxnSpPr>
        <p:spPr>
          <a:xfrm flipV="1">
            <a:off x="7364373" y="2267783"/>
            <a:ext cx="0" cy="1121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CC1C0BA-A5DE-44CA-9B9F-601446F11B01}"/>
              </a:ext>
            </a:extLst>
          </p:cNvPr>
          <p:cNvSpPr txBox="1"/>
          <p:nvPr/>
        </p:nvSpPr>
        <p:spPr>
          <a:xfrm>
            <a:off x="6741836" y="2454771"/>
            <a:ext cx="90281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</a:t>
            </a:r>
          </a:p>
          <a:p>
            <a:r>
              <a:rPr lang="sv-SE" sz="1000" dirty="0"/>
              <a:t>PAI: A</a:t>
            </a:r>
          </a:p>
          <a:p>
            <a:r>
              <a:rPr lang="sv-SE" sz="1000" dirty="0" err="1"/>
              <a:t>Identity</a:t>
            </a:r>
            <a:r>
              <a:rPr lang="sv-SE" sz="1000" dirty="0"/>
              <a:t>: x#3$</a:t>
            </a:r>
            <a:endParaRPr lang="en-GB" sz="1000" dirty="0"/>
          </a:p>
          <a:p>
            <a:endParaRPr lang="en-GB" sz="10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B6A985E-A66F-45DF-AD89-C2AC0B025B38}"/>
              </a:ext>
            </a:extLst>
          </p:cNvPr>
          <p:cNvCxnSpPr>
            <a:cxnSpLocks/>
          </p:cNvCxnSpPr>
          <p:nvPr/>
        </p:nvCxnSpPr>
        <p:spPr>
          <a:xfrm flipV="1">
            <a:off x="7770740" y="2267783"/>
            <a:ext cx="0" cy="112121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BD316AA5-3DE2-47D6-AFF1-89AF7A1418F8}"/>
              </a:ext>
            </a:extLst>
          </p:cNvPr>
          <p:cNvSpPr txBox="1"/>
          <p:nvPr/>
        </p:nvSpPr>
        <p:spPr>
          <a:xfrm>
            <a:off x="7856598" y="2454771"/>
            <a:ext cx="10262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</a:t>
            </a:r>
            <a:r>
              <a:rPr lang="sv-SE" sz="1000" dirty="0" err="1"/>
              <a:t>A;verstat</a:t>
            </a:r>
            <a:endParaRPr lang="sv-SE" sz="1000" dirty="0"/>
          </a:p>
          <a:p>
            <a:r>
              <a:rPr lang="sv-SE" sz="1000" dirty="0"/>
              <a:t>PAI: </a:t>
            </a:r>
            <a:r>
              <a:rPr lang="sv-SE" sz="1000" dirty="0" err="1"/>
              <a:t>A;verstat</a:t>
            </a:r>
            <a:endParaRPr lang="en-GB" sz="10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DE100B-C2B8-40C4-9D7A-2FA3939152CC}"/>
              </a:ext>
            </a:extLst>
          </p:cNvPr>
          <p:cNvSpPr txBox="1"/>
          <p:nvPr/>
        </p:nvSpPr>
        <p:spPr>
          <a:xfrm>
            <a:off x="8070395" y="3297555"/>
            <a:ext cx="10214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 ;</a:t>
            </a:r>
            <a:r>
              <a:rPr lang="sv-SE" sz="1000" dirty="0" err="1"/>
              <a:t>verstat</a:t>
            </a:r>
            <a:endParaRPr lang="sv-SE" sz="1000" dirty="0"/>
          </a:p>
          <a:p>
            <a:r>
              <a:rPr lang="sv-SE" sz="1000" dirty="0"/>
              <a:t>PAI: A ;</a:t>
            </a:r>
            <a:r>
              <a:rPr lang="sv-SE" sz="1000" dirty="0" err="1"/>
              <a:t>verstat</a:t>
            </a:r>
            <a:endParaRPr lang="en-GB" sz="1000" dirty="0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D1B5F9B-9148-43FD-A574-C5749CB84AA0}"/>
              </a:ext>
            </a:extLst>
          </p:cNvPr>
          <p:cNvCxnSpPr>
            <a:cxnSpLocks/>
          </p:cNvCxnSpPr>
          <p:nvPr/>
        </p:nvCxnSpPr>
        <p:spPr>
          <a:xfrm>
            <a:off x="8086014" y="3478292"/>
            <a:ext cx="63668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8F2743C5-8379-4BCB-8ACD-5537217125D0}"/>
              </a:ext>
            </a:extLst>
          </p:cNvPr>
          <p:cNvSpPr/>
          <p:nvPr/>
        </p:nvSpPr>
        <p:spPr>
          <a:xfrm>
            <a:off x="8722695" y="3378200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P-CSCF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15A72E4-18FF-4CE4-8646-CCF0C213B2DF}"/>
              </a:ext>
            </a:extLst>
          </p:cNvPr>
          <p:cNvSpPr txBox="1"/>
          <p:nvPr/>
        </p:nvSpPr>
        <p:spPr>
          <a:xfrm>
            <a:off x="9728033" y="3305809"/>
            <a:ext cx="10214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 ;</a:t>
            </a:r>
            <a:r>
              <a:rPr lang="sv-SE" sz="1000" dirty="0" err="1"/>
              <a:t>verstat</a:t>
            </a:r>
            <a:endParaRPr lang="sv-SE" sz="1000" dirty="0"/>
          </a:p>
          <a:p>
            <a:r>
              <a:rPr lang="sv-SE" sz="1000" dirty="0"/>
              <a:t>PAI: A ;</a:t>
            </a:r>
            <a:r>
              <a:rPr lang="sv-SE" sz="1000" dirty="0" err="1"/>
              <a:t>verstat</a:t>
            </a:r>
            <a:endParaRPr lang="en-GB" sz="10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DC51505-6468-4824-AC92-AD5A49C16B8A}"/>
              </a:ext>
            </a:extLst>
          </p:cNvPr>
          <p:cNvCxnSpPr>
            <a:cxnSpLocks/>
          </p:cNvCxnSpPr>
          <p:nvPr/>
        </p:nvCxnSpPr>
        <p:spPr>
          <a:xfrm>
            <a:off x="9743652" y="3486546"/>
            <a:ext cx="63668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904598AC-C774-4F54-916E-68254348596D}"/>
              </a:ext>
            </a:extLst>
          </p:cNvPr>
          <p:cNvSpPr txBox="1"/>
          <p:nvPr/>
        </p:nvSpPr>
        <p:spPr>
          <a:xfrm>
            <a:off x="5589531" y="3293050"/>
            <a:ext cx="1475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</a:t>
            </a:r>
          </a:p>
          <a:p>
            <a:r>
              <a:rPr lang="sv-SE" sz="1000" dirty="0"/>
              <a:t>PAI: A</a:t>
            </a:r>
          </a:p>
          <a:p>
            <a:r>
              <a:rPr lang="sv-SE" sz="1000" dirty="0" err="1"/>
              <a:t>Identity</a:t>
            </a:r>
            <a:r>
              <a:rPr lang="sv-SE" sz="1000" dirty="0"/>
              <a:t>: x#3$</a:t>
            </a:r>
            <a:endParaRPr lang="en-GB" sz="1000" dirty="0"/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B23ECFDA-84E0-47E6-ADFA-C71D9E694243}"/>
              </a:ext>
            </a:extLst>
          </p:cNvPr>
          <p:cNvCxnSpPr>
            <a:cxnSpLocks/>
          </p:cNvCxnSpPr>
          <p:nvPr/>
        </p:nvCxnSpPr>
        <p:spPr>
          <a:xfrm>
            <a:off x="5581549" y="3473787"/>
            <a:ext cx="149391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541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90CA8BA-670C-4FC5-927F-BE8E06278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20090"/>
            <a:ext cx="9144000" cy="5074920"/>
          </a:xfrm>
        </p:spPr>
        <p:txBody>
          <a:bodyPr/>
          <a:lstStyle/>
          <a:p>
            <a:r>
              <a:rPr lang="sv-SE" dirty="0" err="1"/>
              <a:t>Improvements</a:t>
            </a:r>
            <a:r>
              <a:rPr lang="sv-SE" dirty="0"/>
              <a:t> to </a:t>
            </a:r>
            <a:r>
              <a:rPr lang="sv-SE" dirty="0" err="1"/>
              <a:t>identity</a:t>
            </a:r>
            <a:r>
              <a:rPr lang="sv-SE" dirty="0"/>
              <a:t> </a:t>
            </a:r>
            <a:r>
              <a:rPr lang="sv-SE" dirty="0" err="1"/>
              <a:t>verification</a:t>
            </a:r>
            <a:r>
              <a:rPr lang="sv-SE" dirty="0"/>
              <a:t> </a:t>
            </a:r>
            <a:r>
              <a:rPr lang="sv-SE" dirty="0" err="1"/>
              <a:t>functions</a:t>
            </a:r>
            <a:r>
              <a:rPr lang="sv-SE" dirty="0"/>
              <a:t>;</a:t>
            </a:r>
          </a:p>
          <a:p>
            <a:r>
              <a:rPr lang="sv-SE" dirty="0" err="1"/>
              <a:t>originating</a:t>
            </a:r>
            <a:r>
              <a:rPr lang="sv-SE" dirty="0"/>
              <a:t> </a:t>
            </a:r>
            <a:r>
              <a:rPr lang="sv-SE" dirty="0" err="1"/>
              <a:t>side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BDC8BB-3C37-419C-A70A-E72DEE3DC1B3}"/>
              </a:ext>
            </a:extLst>
          </p:cNvPr>
          <p:cNvGrpSpPr/>
          <p:nvPr/>
        </p:nvGrpSpPr>
        <p:grpSpPr>
          <a:xfrm>
            <a:off x="1539735" y="3297555"/>
            <a:ext cx="548640" cy="697230"/>
            <a:chOff x="1828800" y="2948940"/>
            <a:chExt cx="548640" cy="69723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5DD012A-1290-4E78-82AA-9D7590E4E903}"/>
                </a:ext>
              </a:extLst>
            </p:cNvPr>
            <p:cNvSpPr/>
            <p:nvPr/>
          </p:nvSpPr>
          <p:spPr>
            <a:xfrm>
              <a:off x="1828800" y="3006090"/>
              <a:ext cx="54864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7EC8450-4FD3-450E-B2E1-1B00668BD460}"/>
                </a:ext>
              </a:extLst>
            </p:cNvPr>
            <p:cNvSpPr txBox="1"/>
            <p:nvPr/>
          </p:nvSpPr>
          <p:spPr>
            <a:xfrm>
              <a:off x="1897380" y="2948940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UE</a:t>
              </a:r>
              <a:endParaRPr lang="en-GB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A4904DD-D50A-4A46-ACAD-4F23C5B285B3}"/>
              </a:ext>
            </a:extLst>
          </p:cNvPr>
          <p:cNvGrpSpPr/>
          <p:nvPr/>
        </p:nvGrpSpPr>
        <p:grpSpPr>
          <a:xfrm>
            <a:off x="5305802" y="1548012"/>
            <a:ext cx="651510" cy="685800"/>
            <a:chOff x="3646170" y="2457450"/>
            <a:chExt cx="651510" cy="685800"/>
          </a:xfrm>
        </p:grpSpPr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92346F1B-8747-48DE-81E9-3FB62CC83524}"/>
                </a:ext>
              </a:extLst>
            </p:cNvPr>
            <p:cNvSpPr/>
            <p:nvPr/>
          </p:nvSpPr>
          <p:spPr>
            <a:xfrm>
              <a:off x="3646170" y="2457450"/>
              <a:ext cx="651510" cy="685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4213E03-409B-4262-8D3F-6C3D6E034FED}"/>
                </a:ext>
              </a:extLst>
            </p:cNvPr>
            <p:cNvSpPr txBox="1"/>
            <p:nvPr/>
          </p:nvSpPr>
          <p:spPr>
            <a:xfrm>
              <a:off x="3760470" y="260604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AS</a:t>
              </a:r>
              <a:endParaRPr lang="en-GB" dirty="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B9302394-DF5C-4657-AC1B-77B0610F39F0}"/>
              </a:ext>
            </a:extLst>
          </p:cNvPr>
          <p:cNvSpPr/>
          <p:nvPr/>
        </p:nvSpPr>
        <p:spPr>
          <a:xfrm>
            <a:off x="2890240" y="3388995"/>
            <a:ext cx="842076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P-CSCF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7D3270-B340-411A-A159-8530026CE7F7}"/>
              </a:ext>
            </a:extLst>
          </p:cNvPr>
          <p:cNvSpPr/>
          <p:nvPr/>
        </p:nvSpPr>
        <p:spPr>
          <a:xfrm>
            <a:off x="4386934" y="3388995"/>
            <a:ext cx="835940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S-CSCF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5E832D-EFA4-402F-A59A-C08BF78B2787}"/>
              </a:ext>
            </a:extLst>
          </p:cNvPr>
          <p:cNvSpPr/>
          <p:nvPr/>
        </p:nvSpPr>
        <p:spPr>
          <a:xfrm>
            <a:off x="6252210" y="3371671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IBCF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72FC7E-0D0F-4D41-AC0F-F609C859D49F}"/>
              </a:ext>
            </a:extLst>
          </p:cNvPr>
          <p:cNvCxnSpPr>
            <a:cxnSpLocks/>
          </p:cNvCxnSpPr>
          <p:nvPr/>
        </p:nvCxnSpPr>
        <p:spPr>
          <a:xfrm flipV="1">
            <a:off x="2075675" y="3478292"/>
            <a:ext cx="798606" cy="39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15986C9-1D16-4E78-9152-4A79EDD49431}"/>
              </a:ext>
            </a:extLst>
          </p:cNvPr>
          <p:cNvSpPr txBox="1"/>
          <p:nvPr/>
        </p:nvSpPr>
        <p:spPr>
          <a:xfrm>
            <a:off x="2245583" y="3297555"/>
            <a:ext cx="6286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</a:t>
            </a:r>
          </a:p>
          <a:p>
            <a:r>
              <a:rPr lang="sv-SE" sz="1000" dirty="0"/>
              <a:t>PPI: A</a:t>
            </a:r>
            <a:endParaRPr lang="en-GB" sz="1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10F33D-E318-4FAF-93C6-CCD39C07B4DF}"/>
              </a:ext>
            </a:extLst>
          </p:cNvPr>
          <p:cNvSpPr txBox="1"/>
          <p:nvPr/>
        </p:nvSpPr>
        <p:spPr>
          <a:xfrm>
            <a:off x="3740793" y="3297555"/>
            <a:ext cx="6286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</a:t>
            </a:r>
          </a:p>
          <a:p>
            <a:r>
              <a:rPr lang="sv-SE" sz="1000" dirty="0"/>
              <a:t>PAI: A</a:t>
            </a:r>
            <a:endParaRPr lang="en-GB" sz="1000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9003BBE-DD62-486E-90FC-0CAD905C0A34}"/>
              </a:ext>
            </a:extLst>
          </p:cNvPr>
          <p:cNvCxnSpPr>
            <a:cxnSpLocks/>
          </p:cNvCxnSpPr>
          <p:nvPr/>
        </p:nvCxnSpPr>
        <p:spPr>
          <a:xfrm>
            <a:off x="3732810" y="3478292"/>
            <a:ext cx="63668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5BF3CEA-6833-4F41-9F45-CA4225944F14}"/>
              </a:ext>
            </a:extLst>
          </p:cNvPr>
          <p:cNvCxnSpPr>
            <a:cxnSpLocks/>
          </p:cNvCxnSpPr>
          <p:nvPr/>
        </p:nvCxnSpPr>
        <p:spPr>
          <a:xfrm flipV="1">
            <a:off x="4672090" y="2233812"/>
            <a:ext cx="656572" cy="1155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C31CBE2-B32E-4A10-A7E9-588434B2BA3E}"/>
              </a:ext>
            </a:extLst>
          </p:cNvPr>
          <p:cNvSpPr txBox="1"/>
          <p:nvPr/>
        </p:nvSpPr>
        <p:spPr>
          <a:xfrm>
            <a:off x="4933577" y="2470240"/>
            <a:ext cx="112082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&lt;</a:t>
            </a:r>
            <a:r>
              <a:rPr lang="sv-SE" sz="1000" dirty="0" err="1"/>
              <a:t>A;</a:t>
            </a:r>
            <a:r>
              <a:rPr lang="sv-SE" sz="1000" dirty="0" err="1">
                <a:highlight>
                  <a:srgbClr val="FFFF00"/>
                </a:highlight>
              </a:rPr>
              <a:t>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/>
              <a:t>PAI: &lt;</a:t>
            </a:r>
            <a:r>
              <a:rPr lang="sv-SE" sz="1000" dirty="0" err="1"/>
              <a:t>A;</a:t>
            </a:r>
            <a:r>
              <a:rPr lang="sv-SE" sz="1000" dirty="0" err="1">
                <a:highlight>
                  <a:srgbClr val="FFFF00"/>
                </a:highlight>
              </a:rPr>
              <a:t>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 err="1">
                <a:highlight>
                  <a:srgbClr val="00FFFF"/>
                </a:highlight>
              </a:rPr>
              <a:t>Orig-ID:NetA</a:t>
            </a:r>
            <a:endParaRPr lang="sv-SE" sz="1000" dirty="0">
              <a:highlight>
                <a:srgbClr val="00FFFF"/>
              </a:highlight>
            </a:endParaRPr>
          </a:p>
          <a:p>
            <a:r>
              <a:rPr lang="sv-SE" sz="1000" dirty="0">
                <a:highlight>
                  <a:srgbClr val="00FFFF"/>
                </a:highlight>
              </a:rPr>
              <a:t>Attest: A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876F7C6-8338-48BD-A496-B8D98AEAE04A}"/>
              </a:ext>
            </a:extLst>
          </p:cNvPr>
          <p:cNvCxnSpPr>
            <a:cxnSpLocks/>
          </p:cNvCxnSpPr>
          <p:nvPr/>
        </p:nvCxnSpPr>
        <p:spPr>
          <a:xfrm flipV="1">
            <a:off x="4893910" y="2235929"/>
            <a:ext cx="534428" cy="1153069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B23ECFDA-84E0-47E6-ADFA-C71D9E694243}"/>
              </a:ext>
            </a:extLst>
          </p:cNvPr>
          <p:cNvCxnSpPr>
            <a:cxnSpLocks/>
          </p:cNvCxnSpPr>
          <p:nvPr/>
        </p:nvCxnSpPr>
        <p:spPr>
          <a:xfrm>
            <a:off x="5219599" y="3473787"/>
            <a:ext cx="103261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ED18D81C-DBF2-4D29-AD8D-F59C7050C3F5}"/>
              </a:ext>
            </a:extLst>
          </p:cNvPr>
          <p:cNvSpPr/>
          <p:nvPr/>
        </p:nvSpPr>
        <p:spPr>
          <a:xfrm>
            <a:off x="4127268" y="3171825"/>
            <a:ext cx="1361457" cy="106674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C2CFDFE-02A1-4657-A3AB-67C1FC439EF0}"/>
              </a:ext>
            </a:extLst>
          </p:cNvPr>
          <p:cNvCxnSpPr/>
          <p:nvPr/>
        </p:nvCxnSpPr>
        <p:spPr>
          <a:xfrm flipH="1">
            <a:off x="3074670" y="4137660"/>
            <a:ext cx="1006878" cy="6515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88413FC-CC7D-4AF6-994B-DEA4AD069A0F}"/>
              </a:ext>
            </a:extLst>
          </p:cNvPr>
          <p:cNvSpPr txBox="1"/>
          <p:nvPr/>
        </p:nvSpPr>
        <p:spPr>
          <a:xfrm>
            <a:off x="1387829" y="4823281"/>
            <a:ext cx="4080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S-CSCF </a:t>
            </a:r>
            <a:r>
              <a:rPr lang="sv-SE" dirty="0" err="1"/>
              <a:t>can</a:t>
            </a:r>
            <a:r>
              <a:rPr lang="sv-SE" dirty="0"/>
              <a:t> </a:t>
            </a:r>
            <a:r>
              <a:rPr lang="sv-SE" dirty="0" err="1"/>
              <a:t>optionally</a:t>
            </a:r>
            <a:r>
              <a:rPr lang="sv-SE" dirty="0"/>
              <a:t> </a:t>
            </a:r>
            <a:r>
              <a:rPr lang="sv-SE" dirty="0" err="1"/>
              <a:t>perform</a:t>
            </a:r>
            <a:r>
              <a:rPr lang="sv-SE" dirty="0"/>
              <a:t> </a:t>
            </a:r>
            <a:r>
              <a:rPr lang="sv-SE" dirty="0" err="1"/>
              <a:t>attestation</a:t>
            </a:r>
            <a:endParaRPr lang="sv-SE" dirty="0"/>
          </a:p>
          <a:p>
            <a:r>
              <a:rPr lang="sv-SE" dirty="0"/>
              <a:t>or </a:t>
            </a:r>
            <a:r>
              <a:rPr lang="sv-SE" dirty="0" err="1"/>
              <a:t>can</a:t>
            </a:r>
            <a:r>
              <a:rPr lang="sv-SE" dirty="0"/>
              <a:t> </a:t>
            </a:r>
            <a:r>
              <a:rPr lang="sv-SE" dirty="0" err="1"/>
              <a:t>invoke</a:t>
            </a:r>
            <a:r>
              <a:rPr lang="sv-SE" dirty="0"/>
              <a:t> AS to </a:t>
            </a:r>
            <a:r>
              <a:rPr lang="sv-SE" dirty="0" err="1"/>
              <a:t>perform</a:t>
            </a:r>
            <a:r>
              <a:rPr lang="sv-SE" dirty="0"/>
              <a:t> </a:t>
            </a:r>
            <a:r>
              <a:rPr lang="sv-SE" dirty="0" err="1"/>
              <a:t>attestation</a:t>
            </a:r>
            <a:endParaRPr lang="en-GB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E617AE2-C000-4078-8CDF-0CF4E174F6BC}"/>
              </a:ext>
            </a:extLst>
          </p:cNvPr>
          <p:cNvCxnSpPr>
            <a:cxnSpLocks/>
          </p:cNvCxnSpPr>
          <p:nvPr/>
        </p:nvCxnSpPr>
        <p:spPr>
          <a:xfrm flipH="1" flipV="1">
            <a:off x="3349108" y="1946049"/>
            <a:ext cx="1534208" cy="7835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DE7276E-2A2D-49A7-AD49-FE1D78FE0FB1}"/>
              </a:ext>
            </a:extLst>
          </p:cNvPr>
          <p:cNvSpPr txBox="1"/>
          <p:nvPr/>
        </p:nvSpPr>
        <p:spPr>
          <a:xfrm>
            <a:off x="888843" y="1516261"/>
            <a:ext cx="4075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New parameters </a:t>
            </a:r>
            <a:r>
              <a:rPr lang="sv-SE" dirty="0" err="1"/>
              <a:t>inserted</a:t>
            </a:r>
            <a:r>
              <a:rPr lang="sv-SE" dirty="0"/>
              <a:t> by S-CSCF or AS</a:t>
            </a:r>
            <a:endParaRPr lang="en-GB" dirty="0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FE65B39-3DF5-4BC5-B1F8-6E57F66B17B1}"/>
              </a:ext>
            </a:extLst>
          </p:cNvPr>
          <p:cNvCxnSpPr>
            <a:cxnSpLocks/>
          </p:cNvCxnSpPr>
          <p:nvPr/>
        </p:nvCxnSpPr>
        <p:spPr>
          <a:xfrm flipH="1" flipV="1">
            <a:off x="5843616" y="2233812"/>
            <a:ext cx="552047" cy="11378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6D37258-9A3E-4FE5-B1FE-A1AC0B4BD61A}"/>
              </a:ext>
            </a:extLst>
          </p:cNvPr>
          <p:cNvCxnSpPr>
            <a:cxnSpLocks/>
          </p:cNvCxnSpPr>
          <p:nvPr/>
        </p:nvCxnSpPr>
        <p:spPr>
          <a:xfrm flipH="1" flipV="1">
            <a:off x="5934452" y="2233812"/>
            <a:ext cx="616656" cy="113786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09BB586-4C42-4014-A549-6E4499DA9797}"/>
              </a:ext>
            </a:extLst>
          </p:cNvPr>
          <p:cNvCxnSpPr>
            <a:cxnSpLocks/>
          </p:cNvCxnSpPr>
          <p:nvPr/>
        </p:nvCxnSpPr>
        <p:spPr>
          <a:xfrm>
            <a:off x="7272581" y="3465929"/>
            <a:ext cx="103261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762B3DFD-BF9C-4DDC-9840-19CFE6E41C12}"/>
              </a:ext>
            </a:extLst>
          </p:cNvPr>
          <p:cNvSpPr txBox="1"/>
          <p:nvPr/>
        </p:nvSpPr>
        <p:spPr>
          <a:xfrm>
            <a:off x="302207" y="2082169"/>
            <a:ext cx="3428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No </a:t>
            </a:r>
            <a:r>
              <a:rPr lang="sv-SE" dirty="0" err="1"/>
              <a:t>signing</a:t>
            </a:r>
            <a:r>
              <a:rPr lang="sv-SE" dirty="0"/>
              <a:t>, Orig-ID and attest </a:t>
            </a:r>
            <a:r>
              <a:rPr lang="sv-SE" dirty="0" err="1"/>
              <a:t>may</a:t>
            </a:r>
            <a:r>
              <a:rPr lang="sv-SE" dirty="0"/>
              <a:t> be </a:t>
            </a:r>
            <a:r>
              <a:rPr lang="sv-SE" dirty="0" err="1"/>
              <a:t>used</a:t>
            </a:r>
            <a:r>
              <a:rPr lang="sv-SE" dirty="0"/>
              <a:t>. Transport </a:t>
            </a:r>
            <a:r>
              <a:rPr lang="sv-SE" dirty="0" err="1"/>
              <a:t>mechanism</a:t>
            </a:r>
            <a:r>
              <a:rPr lang="sv-SE" dirty="0"/>
              <a:t> </a:t>
            </a:r>
            <a:r>
              <a:rPr lang="sv-SE" dirty="0" err="1"/>
              <a:t>needed</a:t>
            </a:r>
            <a:r>
              <a:rPr lang="sv-SE" dirty="0"/>
              <a:t>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FB93FF1-EB72-4834-BFA8-F028436D18E7}"/>
              </a:ext>
            </a:extLst>
          </p:cNvPr>
          <p:cNvSpPr txBox="1"/>
          <p:nvPr/>
        </p:nvSpPr>
        <p:spPr>
          <a:xfrm>
            <a:off x="6160618" y="2318024"/>
            <a:ext cx="1138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>
                <a:highlight>
                  <a:srgbClr val="00FFFF"/>
                </a:highlight>
              </a:rPr>
              <a:t>HTTP Post/200 OK</a:t>
            </a:r>
          </a:p>
          <a:p>
            <a:r>
              <a:rPr lang="sv-SE" sz="1000" dirty="0"/>
              <a:t>From: </a:t>
            </a:r>
            <a:r>
              <a:rPr lang="sv-SE" sz="1000" dirty="0">
                <a:highlight>
                  <a:srgbClr val="FFFF00"/>
                </a:highlight>
              </a:rPr>
              <a:t>&lt;A&gt;</a:t>
            </a:r>
          </a:p>
          <a:p>
            <a:r>
              <a:rPr lang="sv-SE" sz="1000" dirty="0"/>
              <a:t>PAI: </a:t>
            </a:r>
            <a:r>
              <a:rPr lang="sv-SE" sz="1000" dirty="0">
                <a:highlight>
                  <a:srgbClr val="FFFF00"/>
                </a:highlight>
              </a:rPr>
              <a:t>&lt;A&gt;</a:t>
            </a:r>
          </a:p>
          <a:p>
            <a:r>
              <a:rPr lang="sv-SE" sz="1000" dirty="0" err="1">
                <a:highlight>
                  <a:srgbClr val="FFFF00"/>
                </a:highlight>
              </a:rPr>
              <a:t>Identity</a:t>
            </a:r>
            <a:r>
              <a:rPr lang="sv-SE" sz="1000" dirty="0">
                <a:highlight>
                  <a:srgbClr val="FFFF00"/>
                </a:highlight>
              </a:rPr>
              <a:t>: x#3$</a:t>
            </a:r>
            <a:endParaRPr lang="sv-SE" sz="1000" dirty="0">
              <a:highlight>
                <a:srgbClr val="00FFFF"/>
              </a:highlight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88A59ED-A26A-41EE-A9FC-4E651A5FEBB6}"/>
              </a:ext>
            </a:extLst>
          </p:cNvPr>
          <p:cNvSpPr txBox="1"/>
          <p:nvPr/>
        </p:nvSpPr>
        <p:spPr>
          <a:xfrm>
            <a:off x="7272581" y="3274308"/>
            <a:ext cx="9028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</a:t>
            </a:r>
            <a:r>
              <a:rPr lang="sv-SE" sz="1000" dirty="0">
                <a:highlight>
                  <a:srgbClr val="FFFF00"/>
                </a:highlight>
              </a:rPr>
              <a:t>&lt;A&gt;</a:t>
            </a:r>
          </a:p>
          <a:p>
            <a:r>
              <a:rPr lang="sv-SE" sz="1000" dirty="0"/>
              <a:t>PAI:</a:t>
            </a:r>
            <a:r>
              <a:rPr lang="sv-SE" sz="1000" dirty="0">
                <a:highlight>
                  <a:srgbClr val="FFFF00"/>
                </a:highlight>
              </a:rPr>
              <a:t> &lt;A&gt;</a:t>
            </a:r>
          </a:p>
          <a:p>
            <a:r>
              <a:rPr lang="sv-SE" sz="1000" dirty="0" err="1">
                <a:highlight>
                  <a:srgbClr val="FFFF00"/>
                </a:highlight>
              </a:rPr>
              <a:t>Identity</a:t>
            </a:r>
            <a:r>
              <a:rPr lang="sv-SE" sz="1000" dirty="0">
                <a:highlight>
                  <a:srgbClr val="FFFF00"/>
                </a:highlight>
              </a:rPr>
              <a:t>: x#3$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D192A48-D874-4D9D-8AE0-413037C933FB}"/>
              </a:ext>
            </a:extLst>
          </p:cNvPr>
          <p:cNvSpPr txBox="1"/>
          <p:nvPr/>
        </p:nvSpPr>
        <p:spPr>
          <a:xfrm>
            <a:off x="5219599" y="3425371"/>
            <a:ext cx="112082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</a:t>
            </a:r>
            <a:r>
              <a:rPr lang="sv-SE" sz="1000" dirty="0">
                <a:highlight>
                  <a:srgbClr val="FFFF00"/>
                </a:highlight>
              </a:rPr>
              <a:t>&lt;</a:t>
            </a:r>
            <a:r>
              <a:rPr lang="sv-SE" sz="1000" dirty="0" err="1">
                <a:highlight>
                  <a:srgbClr val="FFFF00"/>
                </a:highlight>
              </a:rPr>
              <a:t>A;verstat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/>
              <a:t>PAI: </a:t>
            </a:r>
            <a:r>
              <a:rPr lang="sv-SE" sz="1000" dirty="0">
                <a:highlight>
                  <a:srgbClr val="FFFF00"/>
                </a:highlight>
              </a:rPr>
              <a:t>&lt;</a:t>
            </a:r>
            <a:r>
              <a:rPr lang="sv-SE" sz="1000" dirty="0" err="1">
                <a:highlight>
                  <a:srgbClr val="FFFF00"/>
                </a:highlight>
              </a:rPr>
              <a:t>A;verstat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 err="1">
                <a:highlight>
                  <a:srgbClr val="00FFFF"/>
                </a:highlight>
              </a:rPr>
              <a:t>Orig-ID:NetA</a:t>
            </a:r>
            <a:endParaRPr lang="sv-SE" sz="1000" dirty="0">
              <a:highlight>
                <a:srgbClr val="00FFFF"/>
              </a:highlight>
            </a:endParaRPr>
          </a:p>
          <a:p>
            <a:r>
              <a:rPr lang="sv-SE" sz="1000" dirty="0">
                <a:highlight>
                  <a:srgbClr val="00FFFF"/>
                </a:highlight>
              </a:rPr>
              <a:t>Attest: 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8F44C53-6DB5-4152-A873-44A24B933ACE}"/>
              </a:ext>
            </a:extLst>
          </p:cNvPr>
          <p:cNvCxnSpPr/>
          <p:nvPr/>
        </p:nvCxnSpPr>
        <p:spPr>
          <a:xfrm>
            <a:off x="6119639" y="3085487"/>
            <a:ext cx="4314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0860E4B-F485-420C-8A68-8EFB7A4E717E}"/>
              </a:ext>
            </a:extLst>
          </p:cNvPr>
          <p:cNvSpPr txBox="1"/>
          <p:nvPr/>
        </p:nvSpPr>
        <p:spPr>
          <a:xfrm>
            <a:off x="6472309" y="2903601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/>
              <a:t>Ms</a:t>
            </a:r>
            <a:endParaRPr lang="en-GB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8F22A25-30CF-4344-9AAB-A9C3755732C0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3460209" y="2510493"/>
            <a:ext cx="1359085" cy="5744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eft Brace 17">
            <a:extLst>
              <a:ext uri="{FF2B5EF4-FFF2-40B4-BE49-F238E27FC236}">
                <a16:creationId xmlns:a16="http://schemas.microsoft.com/office/drawing/2014/main" id="{3F3F4828-FA32-4343-B5C8-28F6745328EC}"/>
              </a:ext>
            </a:extLst>
          </p:cNvPr>
          <p:cNvSpPr/>
          <p:nvPr/>
        </p:nvSpPr>
        <p:spPr>
          <a:xfrm>
            <a:off x="4819294" y="2932485"/>
            <a:ext cx="149232" cy="30484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8E06A84-382C-48E2-9947-C68946F55011}"/>
              </a:ext>
            </a:extLst>
          </p:cNvPr>
          <p:cNvSpPr txBox="1"/>
          <p:nvPr/>
        </p:nvSpPr>
        <p:spPr>
          <a:xfrm>
            <a:off x="8772749" y="1511936"/>
            <a:ext cx="28681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/>
              <a:t>Proposal</a:t>
            </a:r>
            <a:r>
              <a:rPr lang="sv-SE" dirty="0"/>
              <a:t> to </a:t>
            </a:r>
            <a:r>
              <a:rPr lang="sv-SE" dirty="0" err="1"/>
              <a:t>use</a:t>
            </a:r>
            <a:r>
              <a:rPr lang="sv-SE" dirty="0"/>
              <a:t> HTTP </a:t>
            </a:r>
            <a:r>
              <a:rPr lang="sv-SE" dirty="0" err="1"/>
              <a:t>here</a:t>
            </a:r>
            <a:r>
              <a:rPr lang="sv-SE" dirty="0"/>
              <a:t>.</a:t>
            </a:r>
          </a:p>
          <a:p>
            <a:r>
              <a:rPr lang="sv-SE" dirty="0" err="1"/>
              <a:t>Protocol</a:t>
            </a:r>
            <a:r>
              <a:rPr lang="sv-SE" dirty="0"/>
              <a:t> not </a:t>
            </a:r>
            <a:r>
              <a:rPr lang="sv-SE" dirty="0" err="1"/>
              <a:t>specified</a:t>
            </a:r>
            <a:r>
              <a:rPr lang="sv-SE" dirty="0"/>
              <a:t> in SA2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53F80FE-DA50-435A-BD2D-C39925280848}"/>
              </a:ext>
            </a:extLst>
          </p:cNvPr>
          <p:cNvCxnSpPr>
            <a:cxnSpLocks/>
          </p:cNvCxnSpPr>
          <p:nvPr/>
        </p:nvCxnSpPr>
        <p:spPr>
          <a:xfrm flipH="1">
            <a:off x="6918190" y="1808183"/>
            <a:ext cx="1825869" cy="4895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8031CD21-7E01-43AB-9C6F-08A351CB866A}"/>
              </a:ext>
            </a:extLst>
          </p:cNvPr>
          <p:cNvSpPr/>
          <p:nvPr/>
        </p:nvSpPr>
        <p:spPr>
          <a:xfrm>
            <a:off x="5816151" y="2372491"/>
            <a:ext cx="354397" cy="239523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7F0209F-06A3-41CE-BF43-B2CF79315BDD}"/>
              </a:ext>
            </a:extLst>
          </p:cNvPr>
          <p:cNvSpPr txBox="1"/>
          <p:nvPr/>
        </p:nvSpPr>
        <p:spPr>
          <a:xfrm>
            <a:off x="6472309" y="4969606"/>
            <a:ext cx="4123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/>
              <a:t>Intranetwork</a:t>
            </a:r>
            <a:r>
              <a:rPr lang="sv-SE" dirty="0"/>
              <a:t> </a:t>
            </a:r>
            <a:r>
              <a:rPr lang="sv-SE" dirty="0" err="1"/>
              <a:t>traffic</a:t>
            </a:r>
            <a:r>
              <a:rPr lang="sv-SE" dirty="0"/>
              <a:t> </a:t>
            </a:r>
            <a:r>
              <a:rPr lang="sv-SE" dirty="0" err="1"/>
              <a:t>does</a:t>
            </a:r>
            <a:r>
              <a:rPr lang="sv-SE" dirty="0"/>
              <a:t> not </a:t>
            </a:r>
            <a:r>
              <a:rPr lang="sv-SE" dirty="0" err="1"/>
              <a:t>need</a:t>
            </a:r>
            <a:r>
              <a:rPr lang="sv-SE" dirty="0"/>
              <a:t> </a:t>
            </a:r>
            <a:r>
              <a:rPr lang="sv-SE" dirty="0" err="1"/>
              <a:t>signing</a:t>
            </a:r>
            <a:endParaRPr lang="en-GB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4F7D1A8-DC5F-4FC0-9D18-9AB6DB5CC6A4}"/>
              </a:ext>
            </a:extLst>
          </p:cNvPr>
          <p:cNvCxnSpPr>
            <a:cxnSpLocks/>
          </p:cNvCxnSpPr>
          <p:nvPr/>
        </p:nvCxnSpPr>
        <p:spPr>
          <a:xfrm flipH="1" flipV="1">
            <a:off x="6119640" y="4034095"/>
            <a:ext cx="1179431" cy="9433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125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90CA8BA-670C-4FC5-927F-BE8E06278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20090"/>
            <a:ext cx="9144000" cy="5074920"/>
          </a:xfrm>
        </p:spPr>
        <p:txBody>
          <a:bodyPr/>
          <a:lstStyle/>
          <a:p>
            <a:r>
              <a:rPr lang="sv-SE" dirty="0" err="1"/>
              <a:t>Improvements</a:t>
            </a:r>
            <a:r>
              <a:rPr lang="sv-SE" dirty="0"/>
              <a:t> to </a:t>
            </a:r>
            <a:r>
              <a:rPr lang="sv-SE" dirty="0" err="1"/>
              <a:t>identity</a:t>
            </a:r>
            <a:r>
              <a:rPr lang="sv-SE" dirty="0"/>
              <a:t> </a:t>
            </a:r>
            <a:r>
              <a:rPr lang="sv-SE" dirty="0" err="1"/>
              <a:t>verification</a:t>
            </a:r>
            <a:r>
              <a:rPr lang="sv-SE" dirty="0"/>
              <a:t> </a:t>
            </a:r>
            <a:r>
              <a:rPr lang="sv-SE" dirty="0" err="1"/>
              <a:t>functions</a:t>
            </a:r>
            <a:r>
              <a:rPr lang="sv-SE" dirty="0"/>
              <a:t>;</a:t>
            </a:r>
          </a:p>
          <a:p>
            <a:r>
              <a:rPr lang="sv-SE" dirty="0" err="1"/>
              <a:t>terminating</a:t>
            </a:r>
            <a:r>
              <a:rPr lang="sv-SE" dirty="0"/>
              <a:t> </a:t>
            </a:r>
            <a:r>
              <a:rPr lang="sv-SE" dirty="0" err="1"/>
              <a:t>user</a:t>
            </a:r>
            <a:r>
              <a:rPr lang="sv-SE" dirty="0"/>
              <a:t> in the same </a:t>
            </a:r>
            <a:r>
              <a:rPr lang="sv-SE" dirty="0" err="1"/>
              <a:t>network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BDC8BB-3C37-419C-A70A-E72DEE3DC1B3}"/>
              </a:ext>
            </a:extLst>
          </p:cNvPr>
          <p:cNvGrpSpPr/>
          <p:nvPr/>
        </p:nvGrpSpPr>
        <p:grpSpPr>
          <a:xfrm>
            <a:off x="7567338" y="2642223"/>
            <a:ext cx="548640" cy="697230"/>
            <a:chOff x="10668186" y="2972435"/>
            <a:chExt cx="548640" cy="69723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8CBE714-3F0D-4CFD-A1F2-6465BC5C21F0}"/>
                </a:ext>
              </a:extLst>
            </p:cNvPr>
            <p:cNvSpPr/>
            <p:nvPr/>
          </p:nvSpPr>
          <p:spPr>
            <a:xfrm>
              <a:off x="10668186" y="3029585"/>
              <a:ext cx="54864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143DA7E-DEAB-45BF-9133-1B9F98CD1E0F}"/>
                </a:ext>
              </a:extLst>
            </p:cNvPr>
            <p:cNvSpPr txBox="1"/>
            <p:nvPr/>
          </p:nvSpPr>
          <p:spPr>
            <a:xfrm>
              <a:off x="10736766" y="2972435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UE</a:t>
              </a:r>
              <a:endParaRPr lang="en-GB" dirty="0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CD6D8D8E-2780-4A42-A5E9-4F1381F90225}"/>
              </a:ext>
            </a:extLst>
          </p:cNvPr>
          <p:cNvSpPr/>
          <p:nvPr/>
        </p:nvSpPr>
        <p:spPr>
          <a:xfrm>
            <a:off x="4253860" y="2739448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S-CSCF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DE100B-C2B8-40C4-9D7A-2FA3939152CC}"/>
              </a:ext>
            </a:extLst>
          </p:cNvPr>
          <p:cNvSpPr txBox="1"/>
          <p:nvPr/>
        </p:nvSpPr>
        <p:spPr>
          <a:xfrm>
            <a:off x="5258612" y="2648008"/>
            <a:ext cx="10214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 ;</a:t>
            </a:r>
            <a:r>
              <a:rPr lang="sv-SE" sz="1000" dirty="0" err="1"/>
              <a:t>verstat</a:t>
            </a:r>
            <a:endParaRPr lang="sv-SE" sz="1000" dirty="0"/>
          </a:p>
          <a:p>
            <a:r>
              <a:rPr lang="sv-SE" sz="1000" dirty="0"/>
              <a:t>PAI: A ;</a:t>
            </a:r>
            <a:r>
              <a:rPr lang="sv-SE" sz="1000" dirty="0" err="1"/>
              <a:t>verstat</a:t>
            </a:r>
            <a:endParaRPr lang="sv-SE" sz="1000" dirty="0"/>
          </a:p>
          <a:p>
            <a:r>
              <a:rPr lang="sv-SE" sz="1000" dirty="0" err="1">
                <a:highlight>
                  <a:srgbClr val="00FFFF"/>
                </a:highlight>
              </a:rPr>
              <a:t>Orig-ID:NetA</a:t>
            </a:r>
            <a:endParaRPr lang="sv-SE" sz="1000" dirty="0">
              <a:highlight>
                <a:srgbClr val="00FFFF"/>
              </a:highlight>
            </a:endParaRPr>
          </a:p>
          <a:p>
            <a:r>
              <a:rPr lang="sv-SE" sz="1000" dirty="0">
                <a:highlight>
                  <a:srgbClr val="00FFFF"/>
                </a:highlight>
              </a:rPr>
              <a:t>Attest: A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D1B5F9B-9148-43FD-A574-C5749CB84AA0}"/>
              </a:ext>
            </a:extLst>
          </p:cNvPr>
          <p:cNvCxnSpPr>
            <a:cxnSpLocks/>
          </p:cNvCxnSpPr>
          <p:nvPr/>
        </p:nvCxnSpPr>
        <p:spPr>
          <a:xfrm>
            <a:off x="5274231" y="2828745"/>
            <a:ext cx="63668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8F2743C5-8379-4BCB-8ACD-5537217125D0}"/>
              </a:ext>
            </a:extLst>
          </p:cNvPr>
          <p:cNvSpPr/>
          <p:nvPr/>
        </p:nvSpPr>
        <p:spPr>
          <a:xfrm>
            <a:off x="5910912" y="2728653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P-CSCF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15A72E4-18FF-4CE4-8646-CCF0C213B2DF}"/>
              </a:ext>
            </a:extLst>
          </p:cNvPr>
          <p:cNvSpPr txBox="1"/>
          <p:nvPr/>
        </p:nvSpPr>
        <p:spPr>
          <a:xfrm>
            <a:off x="6916250" y="2656262"/>
            <a:ext cx="10214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 ;</a:t>
            </a:r>
            <a:r>
              <a:rPr lang="sv-SE" sz="1000" dirty="0" err="1"/>
              <a:t>verstat</a:t>
            </a:r>
            <a:endParaRPr lang="sv-SE" sz="1000" dirty="0"/>
          </a:p>
          <a:p>
            <a:r>
              <a:rPr lang="sv-SE" sz="1000" dirty="0"/>
              <a:t>PAI: A ;</a:t>
            </a:r>
            <a:r>
              <a:rPr lang="sv-SE" sz="1000" dirty="0" err="1"/>
              <a:t>verstat</a:t>
            </a:r>
            <a:endParaRPr lang="en-GB" sz="10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DC51505-6468-4824-AC92-AD5A49C16B8A}"/>
              </a:ext>
            </a:extLst>
          </p:cNvPr>
          <p:cNvCxnSpPr>
            <a:cxnSpLocks/>
          </p:cNvCxnSpPr>
          <p:nvPr/>
        </p:nvCxnSpPr>
        <p:spPr>
          <a:xfrm>
            <a:off x="6931869" y="2836999"/>
            <a:ext cx="63668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B23ECFDA-84E0-47E6-ADFA-C71D9E694243}"/>
              </a:ext>
            </a:extLst>
          </p:cNvPr>
          <p:cNvCxnSpPr>
            <a:cxnSpLocks/>
          </p:cNvCxnSpPr>
          <p:nvPr/>
        </p:nvCxnSpPr>
        <p:spPr>
          <a:xfrm>
            <a:off x="2769766" y="2824240"/>
            <a:ext cx="149391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692E3BE-E263-4A3F-AE8C-76C377B61FE6}"/>
              </a:ext>
            </a:extLst>
          </p:cNvPr>
          <p:cNvCxnSpPr/>
          <p:nvPr/>
        </p:nvCxnSpPr>
        <p:spPr>
          <a:xfrm flipV="1">
            <a:off x="-1564305" y="8471383"/>
            <a:ext cx="1005338" cy="478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51EA7E7B-BBBA-4D4C-A06E-0BC97758F1B4}"/>
              </a:ext>
            </a:extLst>
          </p:cNvPr>
          <p:cNvSpPr txBox="1"/>
          <p:nvPr/>
        </p:nvSpPr>
        <p:spPr>
          <a:xfrm>
            <a:off x="2753834" y="2642223"/>
            <a:ext cx="112082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</a:t>
            </a:r>
            <a:r>
              <a:rPr lang="sv-SE" sz="1000" dirty="0">
                <a:highlight>
                  <a:srgbClr val="FFFF00"/>
                </a:highlight>
              </a:rPr>
              <a:t>&lt;</a:t>
            </a:r>
            <a:r>
              <a:rPr lang="sv-SE" sz="1000" dirty="0" err="1">
                <a:highlight>
                  <a:srgbClr val="FFFF00"/>
                </a:highlight>
              </a:rPr>
              <a:t>A;verstat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/>
              <a:t>PAI: </a:t>
            </a:r>
            <a:r>
              <a:rPr lang="sv-SE" sz="1000" dirty="0">
                <a:highlight>
                  <a:srgbClr val="FFFF00"/>
                </a:highlight>
              </a:rPr>
              <a:t>&lt;</a:t>
            </a:r>
            <a:r>
              <a:rPr lang="sv-SE" sz="1000" dirty="0" err="1">
                <a:highlight>
                  <a:srgbClr val="FFFF00"/>
                </a:highlight>
              </a:rPr>
              <a:t>A;verstat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 err="1">
                <a:highlight>
                  <a:srgbClr val="00FFFF"/>
                </a:highlight>
              </a:rPr>
              <a:t>Orig-ID:NetA</a:t>
            </a:r>
            <a:endParaRPr lang="sv-SE" sz="1000" dirty="0">
              <a:highlight>
                <a:srgbClr val="00FFFF"/>
              </a:highlight>
            </a:endParaRPr>
          </a:p>
          <a:p>
            <a:r>
              <a:rPr lang="sv-SE" sz="1000" dirty="0">
                <a:highlight>
                  <a:srgbClr val="00FFFF"/>
                </a:highlight>
              </a:rPr>
              <a:t>Attest: A</a:t>
            </a:r>
          </a:p>
        </p:txBody>
      </p:sp>
    </p:spTree>
    <p:extLst>
      <p:ext uri="{BB962C8B-B14F-4D97-AF65-F5344CB8AC3E}">
        <p14:creationId xmlns:p14="http://schemas.microsoft.com/office/powerpoint/2010/main" val="927487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90CA8BA-670C-4FC5-927F-BE8E06278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20090"/>
            <a:ext cx="9144000" cy="5074920"/>
          </a:xfrm>
        </p:spPr>
        <p:txBody>
          <a:bodyPr/>
          <a:lstStyle/>
          <a:p>
            <a:r>
              <a:rPr lang="sv-SE" dirty="0"/>
              <a:t>SA2 </a:t>
            </a:r>
            <a:r>
              <a:rPr lang="sv-SE" dirty="0" err="1"/>
              <a:t>defined</a:t>
            </a:r>
            <a:r>
              <a:rPr lang="sv-SE" dirty="0"/>
              <a:t> </a:t>
            </a:r>
            <a:r>
              <a:rPr lang="sv-SE" dirty="0" err="1"/>
              <a:t>improvements</a:t>
            </a:r>
            <a:r>
              <a:rPr lang="sv-SE" dirty="0"/>
              <a:t> to </a:t>
            </a:r>
            <a:r>
              <a:rPr lang="sv-SE" dirty="0" err="1"/>
              <a:t>identity</a:t>
            </a:r>
            <a:r>
              <a:rPr lang="sv-SE" dirty="0"/>
              <a:t> </a:t>
            </a:r>
            <a:r>
              <a:rPr lang="sv-SE" dirty="0" err="1"/>
              <a:t>verification</a:t>
            </a:r>
            <a:r>
              <a:rPr lang="sv-SE" dirty="0"/>
              <a:t> </a:t>
            </a:r>
            <a:r>
              <a:rPr lang="sv-SE" dirty="0" err="1"/>
              <a:t>functions</a:t>
            </a:r>
            <a:r>
              <a:rPr lang="sv-SE" dirty="0"/>
              <a:t>;</a:t>
            </a:r>
          </a:p>
          <a:p>
            <a:r>
              <a:rPr lang="sv-SE" dirty="0" err="1"/>
              <a:t>attestation</a:t>
            </a:r>
            <a:r>
              <a:rPr lang="sv-SE" dirty="0"/>
              <a:t> of </a:t>
            </a:r>
            <a:r>
              <a:rPr lang="sv-SE" dirty="0" err="1"/>
              <a:t>diverting</a:t>
            </a:r>
            <a:r>
              <a:rPr lang="sv-SE" dirty="0"/>
              <a:t> </a:t>
            </a:r>
            <a:r>
              <a:rPr lang="sv-SE" dirty="0" err="1"/>
              <a:t>user</a:t>
            </a:r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D6D8D8E-2780-4A42-A5E9-4F1381F90225}"/>
              </a:ext>
            </a:extLst>
          </p:cNvPr>
          <p:cNvSpPr/>
          <p:nvPr/>
        </p:nvSpPr>
        <p:spPr>
          <a:xfrm>
            <a:off x="4421004" y="4037305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S-CSCF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DE100B-C2B8-40C4-9D7A-2FA3939152CC}"/>
              </a:ext>
            </a:extLst>
          </p:cNvPr>
          <p:cNvSpPr txBox="1"/>
          <p:nvPr/>
        </p:nvSpPr>
        <p:spPr>
          <a:xfrm>
            <a:off x="5406073" y="3945865"/>
            <a:ext cx="241123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 ;</a:t>
            </a:r>
            <a:r>
              <a:rPr lang="sv-SE" sz="1000" dirty="0" err="1"/>
              <a:t>verstat</a:t>
            </a:r>
            <a:endParaRPr lang="sv-SE" sz="1000" dirty="0"/>
          </a:p>
          <a:p>
            <a:r>
              <a:rPr lang="sv-SE" sz="1000" dirty="0"/>
              <a:t>PAI: A ;</a:t>
            </a:r>
            <a:r>
              <a:rPr lang="sv-SE" sz="1000" dirty="0" err="1"/>
              <a:t>verstat</a:t>
            </a:r>
            <a:endParaRPr lang="sv-SE" sz="1000" dirty="0"/>
          </a:p>
          <a:p>
            <a:r>
              <a:rPr lang="sv-SE" sz="1000" dirty="0"/>
              <a:t>H-I: </a:t>
            </a:r>
            <a:r>
              <a:rPr lang="sv-SE" sz="1000" dirty="0">
                <a:hlinkClick r:id="rId2"/>
              </a:rPr>
              <a:t>&lt;</a:t>
            </a:r>
            <a:r>
              <a:rPr lang="sv-SE" sz="1000" dirty="0" err="1">
                <a:hlinkClick r:id="rId2"/>
              </a:rPr>
              <a:t>sip:B;verstat@domainB;user</a:t>
            </a:r>
            <a:r>
              <a:rPr lang="sv-SE" sz="1000" dirty="0">
                <a:hlinkClick r:id="rId2"/>
              </a:rPr>
              <a:t>=</a:t>
            </a:r>
            <a:r>
              <a:rPr lang="sv-SE" sz="1000" dirty="0" err="1">
                <a:hlinkClick r:id="rId2"/>
              </a:rPr>
              <a:t>phone</a:t>
            </a:r>
            <a:r>
              <a:rPr lang="sv-SE" sz="1000" dirty="0"/>
              <a:t>&gt;</a:t>
            </a:r>
          </a:p>
          <a:p>
            <a:r>
              <a:rPr lang="sv-SE" sz="1000" dirty="0" err="1">
                <a:highlight>
                  <a:srgbClr val="FFFF00"/>
                </a:highlight>
              </a:rPr>
              <a:t>Identity</a:t>
            </a:r>
            <a:r>
              <a:rPr lang="sv-SE" sz="1000" dirty="0">
                <a:highlight>
                  <a:srgbClr val="FFFF00"/>
                </a:highlight>
              </a:rPr>
              <a:t>: x#3$</a:t>
            </a:r>
          </a:p>
          <a:p>
            <a:r>
              <a:rPr lang="sv-SE" sz="1000" dirty="0" err="1">
                <a:highlight>
                  <a:srgbClr val="00FFFF"/>
                </a:highlight>
              </a:rPr>
              <a:t>Orig-ID:NetB</a:t>
            </a:r>
            <a:endParaRPr lang="sv-SE" sz="1000" dirty="0">
              <a:highlight>
                <a:srgbClr val="00FFFF"/>
              </a:highlight>
            </a:endParaRPr>
          </a:p>
          <a:p>
            <a:r>
              <a:rPr lang="sv-SE" sz="1000" dirty="0">
                <a:highlight>
                  <a:srgbClr val="00FFFF"/>
                </a:highlight>
              </a:rPr>
              <a:t>Attest: A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D1B5F9B-9148-43FD-A574-C5749CB84AA0}"/>
              </a:ext>
            </a:extLst>
          </p:cNvPr>
          <p:cNvCxnSpPr>
            <a:cxnSpLocks/>
          </p:cNvCxnSpPr>
          <p:nvPr/>
        </p:nvCxnSpPr>
        <p:spPr>
          <a:xfrm>
            <a:off x="5441375" y="4126602"/>
            <a:ext cx="130355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B23ECFDA-84E0-47E6-ADFA-C71D9E694243}"/>
              </a:ext>
            </a:extLst>
          </p:cNvPr>
          <p:cNvCxnSpPr>
            <a:cxnSpLocks/>
          </p:cNvCxnSpPr>
          <p:nvPr/>
        </p:nvCxnSpPr>
        <p:spPr>
          <a:xfrm>
            <a:off x="689305" y="4308619"/>
            <a:ext cx="149391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692E3BE-E263-4A3F-AE8C-76C377B61FE6}"/>
              </a:ext>
            </a:extLst>
          </p:cNvPr>
          <p:cNvCxnSpPr/>
          <p:nvPr/>
        </p:nvCxnSpPr>
        <p:spPr>
          <a:xfrm flipV="1">
            <a:off x="-1564305" y="8471383"/>
            <a:ext cx="1005338" cy="478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51EA7E7B-BBBA-4D4C-A06E-0BC97758F1B4}"/>
              </a:ext>
            </a:extLst>
          </p:cNvPr>
          <p:cNvSpPr txBox="1"/>
          <p:nvPr/>
        </p:nvSpPr>
        <p:spPr>
          <a:xfrm>
            <a:off x="673373" y="4126602"/>
            <a:ext cx="11208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</a:t>
            </a:r>
            <a:r>
              <a:rPr lang="sv-SE" sz="1000" dirty="0">
                <a:highlight>
                  <a:srgbClr val="FFFF00"/>
                </a:highlight>
              </a:rPr>
              <a:t>&lt;</a:t>
            </a:r>
            <a:r>
              <a:rPr lang="sv-SE" sz="1000" dirty="0" err="1">
                <a:highlight>
                  <a:srgbClr val="FFFF00"/>
                </a:highlight>
              </a:rPr>
              <a:t>A</a:t>
            </a:r>
            <a:r>
              <a:rPr lang="sv-SE" sz="1000" dirty="0" err="1">
                <a:highlight>
                  <a:srgbClr val="C0C0C0"/>
                </a:highlight>
              </a:rPr>
              <a:t>;verstat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/>
              <a:t>PAI: </a:t>
            </a:r>
            <a:r>
              <a:rPr lang="sv-SE" sz="1000" dirty="0">
                <a:highlight>
                  <a:srgbClr val="FFFF00"/>
                </a:highlight>
              </a:rPr>
              <a:t>&lt;</a:t>
            </a:r>
            <a:r>
              <a:rPr lang="sv-SE" sz="1000" dirty="0" err="1">
                <a:highlight>
                  <a:srgbClr val="FFFF00"/>
                </a:highlight>
              </a:rPr>
              <a:t>A</a:t>
            </a:r>
            <a:r>
              <a:rPr lang="sv-SE" sz="1000" dirty="0" err="1">
                <a:highlight>
                  <a:srgbClr val="C0C0C0"/>
                </a:highlight>
              </a:rPr>
              <a:t>;verstat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 err="1">
                <a:highlight>
                  <a:srgbClr val="FFFF00"/>
                </a:highlight>
              </a:rPr>
              <a:t>Identity</a:t>
            </a:r>
            <a:r>
              <a:rPr lang="sv-SE" sz="1000" dirty="0">
                <a:highlight>
                  <a:srgbClr val="FFFF00"/>
                </a:highlight>
              </a:rPr>
              <a:t>: x#3$</a:t>
            </a:r>
          </a:p>
          <a:p>
            <a:r>
              <a:rPr lang="sv-SE" sz="1000" dirty="0" err="1">
                <a:highlight>
                  <a:srgbClr val="00FFFF"/>
                </a:highlight>
              </a:rPr>
              <a:t>Orig-ID:NetA</a:t>
            </a:r>
            <a:endParaRPr lang="sv-SE" sz="1000" dirty="0">
              <a:highlight>
                <a:srgbClr val="00FFFF"/>
              </a:highlight>
            </a:endParaRPr>
          </a:p>
          <a:p>
            <a:r>
              <a:rPr lang="sv-SE" sz="1000" dirty="0">
                <a:highlight>
                  <a:srgbClr val="00FFFF"/>
                </a:highlight>
              </a:rPr>
              <a:t>Attest: A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11DD-6176-4B10-A7CD-E1B739C3EBC8}"/>
              </a:ext>
            </a:extLst>
          </p:cNvPr>
          <p:cNvGrpSpPr/>
          <p:nvPr/>
        </p:nvGrpSpPr>
        <p:grpSpPr>
          <a:xfrm>
            <a:off x="4644776" y="2200275"/>
            <a:ext cx="651510" cy="685800"/>
            <a:chOff x="3646170" y="2457450"/>
            <a:chExt cx="651510" cy="685800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C26A070-D367-456A-99D6-3486060F1853}"/>
                </a:ext>
              </a:extLst>
            </p:cNvPr>
            <p:cNvSpPr/>
            <p:nvPr/>
          </p:nvSpPr>
          <p:spPr>
            <a:xfrm>
              <a:off x="3646170" y="2457450"/>
              <a:ext cx="651510" cy="685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52D66AC-4AFA-4DBC-9FF9-482B540892E0}"/>
                </a:ext>
              </a:extLst>
            </p:cNvPr>
            <p:cNvSpPr txBox="1"/>
            <p:nvPr/>
          </p:nvSpPr>
          <p:spPr>
            <a:xfrm>
              <a:off x="3760470" y="260604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AS</a:t>
              </a:r>
              <a:endParaRPr lang="en-GB" dirty="0"/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F9375EF-9270-4557-9F44-094BD474EBFD}"/>
              </a:ext>
            </a:extLst>
          </p:cNvPr>
          <p:cNvCxnSpPr>
            <a:cxnSpLocks/>
          </p:cNvCxnSpPr>
          <p:nvPr/>
        </p:nvCxnSpPr>
        <p:spPr>
          <a:xfrm flipV="1">
            <a:off x="4759076" y="2896433"/>
            <a:ext cx="0" cy="1121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1939A2C-5000-49CF-B703-3D75F61CF9AE}"/>
              </a:ext>
            </a:extLst>
          </p:cNvPr>
          <p:cNvCxnSpPr>
            <a:cxnSpLocks/>
          </p:cNvCxnSpPr>
          <p:nvPr/>
        </p:nvCxnSpPr>
        <p:spPr>
          <a:xfrm flipV="1">
            <a:off x="5165443" y="2896433"/>
            <a:ext cx="0" cy="112121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F44F555-2B48-47CF-A540-0F955525FD7B}"/>
              </a:ext>
            </a:extLst>
          </p:cNvPr>
          <p:cNvSpPr txBox="1"/>
          <p:nvPr/>
        </p:nvSpPr>
        <p:spPr>
          <a:xfrm>
            <a:off x="5318204" y="2866682"/>
            <a:ext cx="114326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&lt;</a:t>
            </a:r>
            <a:r>
              <a:rPr lang="sv-SE" sz="1000" dirty="0" err="1"/>
              <a:t>A;</a:t>
            </a:r>
            <a:r>
              <a:rPr lang="sv-SE" sz="1000" dirty="0" err="1">
                <a:highlight>
                  <a:srgbClr val="FFFF00"/>
                </a:highlight>
              </a:rPr>
              <a:t>verstat</a:t>
            </a:r>
            <a:r>
              <a:rPr lang="sv-SE" sz="1000" dirty="0"/>
              <a:t>&gt;</a:t>
            </a:r>
          </a:p>
          <a:p>
            <a:r>
              <a:rPr lang="sv-SE" sz="1000" dirty="0"/>
              <a:t>PAI: &lt;</a:t>
            </a:r>
            <a:r>
              <a:rPr lang="sv-SE" sz="1000" dirty="0" err="1"/>
              <a:t>A;</a:t>
            </a:r>
            <a:r>
              <a:rPr lang="sv-SE" sz="1000" dirty="0" err="1">
                <a:highlight>
                  <a:srgbClr val="FFFF00"/>
                </a:highlight>
              </a:rPr>
              <a:t>verstat</a:t>
            </a:r>
            <a:r>
              <a:rPr lang="sv-SE" sz="1000" dirty="0"/>
              <a:t>&gt;</a:t>
            </a:r>
          </a:p>
          <a:p>
            <a:r>
              <a:rPr lang="sv-SE" sz="1000" dirty="0"/>
              <a:t>H-I: :</a:t>
            </a:r>
            <a:r>
              <a:rPr lang="sv-SE" sz="1000" dirty="0" err="1"/>
              <a:t>B;verstat</a:t>
            </a:r>
            <a:r>
              <a:rPr lang="sv-SE" sz="1000" dirty="0"/>
              <a:t>;</a:t>
            </a:r>
          </a:p>
          <a:p>
            <a:r>
              <a:rPr lang="sv-SE" sz="1000" dirty="0" err="1">
                <a:highlight>
                  <a:srgbClr val="00FFFF"/>
                </a:highlight>
              </a:rPr>
              <a:t>Orig-ID:NetB</a:t>
            </a:r>
            <a:endParaRPr lang="sv-SE" sz="1000" dirty="0">
              <a:highlight>
                <a:srgbClr val="00FFFF"/>
              </a:highlight>
            </a:endParaRPr>
          </a:p>
          <a:p>
            <a:r>
              <a:rPr lang="sv-SE" sz="1000" dirty="0">
                <a:highlight>
                  <a:srgbClr val="00FFFF"/>
                </a:highlight>
              </a:rPr>
              <a:t>Attest: A</a:t>
            </a:r>
          </a:p>
          <a:p>
            <a:endParaRPr lang="en-GB" sz="100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18C85B4-CA82-4803-BDF6-1EE02D6BF1FA}"/>
              </a:ext>
            </a:extLst>
          </p:cNvPr>
          <p:cNvSpPr/>
          <p:nvPr/>
        </p:nvSpPr>
        <p:spPr>
          <a:xfrm>
            <a:off x="5122302" y="2827050"/>
            <a:ext cx="1361457" cy="106674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83DADE-8F10-40C4-B99C-F8498C09B21B}"/>
              </a:ext>
            </a:extLst>
          </p:cNvPr>
          <p:cNvCxnSpPr/>
          <p:nvPr/>
        </p:nvCxnSpPr>
        <p:spPr>
          <a:xfrm flipV="1">
            <a:off x="6518709" y="2444251"/>
            <a:ext cx="1005338" cy="478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72CBF96-5E1B-464B-845A-52381C0FBC46}"/>
              </a:ext>
            </a:extLst>
          </p:cNvPr>
          <p:cNvSpPr txBox="1"/>
          <p:nvPr/>
        </p:nvSpPr>
        <p:spPr>
          <a:xfrm>
            <a:off x="7668547" y="1794867"/>
            <a:ext cx="3954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Requirement</a:t>
            </a:r>
            <a:r>
              <a:rPr lang="sv-SE" dirty="0"/>
              <a:t> to attest the</a:t>
            </a:r>
          </a:p>
          <a:p>
            <a:r>
              <a:rPr lang="sv-SE" dirty="0" err="1"/>
              <a:t>diverting</a:t>
            </a:r>
            <a:r>
              <a:rPr lang="sv-SE" dirty="0"/>
              <a:t> </a:t>
            </a:r>
            <a:r>
              <a:rPr lang="sv-SE" dirty="0" err="1"/>
              <a:t>user</a:t>
            </a:r>
            <a:r>
              <a:rPr lang="sv-SE" dirty="0"/>
              <a:t>:</a:t>
            </a:r>
          </a:p>
          <a:p>
            <a:r>
              <a:rPr lang="sv-SE" dirty="0" err="1"/>
              <a:t>Based</a:t>
            </a:r>
            <a:r>
              <a:rPr lang="sv-SE" dirty="0"/>
              <a:t> on </a:t>
            </a:r>
            <a:r>
              <a:rPr lang="sv-SE" dirty="0" err="1"/>
              <a:t>originating</a:t>
            </a:r>
            <a:r>
              <a:rPr lang="sv-SE" dirty="0"/>
              <a:t> services </a:t>
            </a:r>
            <a:r>
              <a:rPr lang="sv-SE" dirty="0" err="1"/>
              <a:t>execution</a:t>
            </a:r>
            <a:endParaRPr lang="sv-SE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FFBE75C-4C70-44B3-848E-D9F6CD05BAA2}"/>
              </a:ext>
            </a:extLst>
          </p:cNvPr>
          <p:cNvGrpSpPr/>
          <p:nvPr/>
        </p:nvGrpSpPr>
        <p:grpSpPr>
          <a:xfrm>
            <a:off x="3169189" y="1987185"/>
            <a:ext cx="651510" cy="685800"/>
            <a:chOff x="3646170" y="2457450"/>
            <a:chExt cx="651510" cy="685800"/>
          </a:xfrm>
        </p:grpSpPr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4F985EEF-2A4F-4AB3-A82A-923B1E09597A}"/>
                </a:ext>
              </a:extLst>
            </p:cNvPr>
            <p:cNvSpPr/>
            <p:nvPr/>
          </p:nvSpPr>
          <p:spPr>
            <a:xfrm>
              <a:off x="3646170" y="2457450"/>
              <a:ext cx="651510" cy="685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4FDD825-58BD-462D-B321-60EF07775333}"/>
                </a:ext>
              </a:extLst>
            </p:cNvPr>
            <p:cNvSpPr txBox="1"/>
            <p:nvPr/>
          </p:nvSpPr>
          <p:spPr>
            <a:xfrm>
              <a:off x="3760470" y="260604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AS</a:t>
              </a:r>
              <a:endParaRPr lang="en-GB" dirty="0"/>
            </a:p>
          </p:txBody>
        </p: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73E13D4-EC0A-4C66-922A-A573F9BB2487}"/>
              </a:ext>
            </a:extLst>
          </p:cNvPr>
          <p:cNvCxnSpPr>
            <a:cxnSpLocks/>
          </p:cNvCxnSpPr>
          <p:nvPr/>
        </p:nvCxnSpPr>
        <p:spPr>
          <a:xfrm flipH="1" flipV="1">
            <a:off x="3283489" y="2683344"/>
            <a:ext cx="1144397" cy="13518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AE53177-6711-49A0-AED6-04B5205858BD}"/>
              </a:ext>
            </a:extLst>
          </p:cNvPr>
          <p:cNvCxnSpPr>
            <a:cxnSpLocks/>
          </p:cNvCxnSpPr>
          <p:nvPr/>
        </p:nvCxnSpPr>
        <p:spPr>
          <a:xfrm flipH="1" flipV="1">
            <a:off x="3689856" y="2683344"/>
            <a:ext cx="954920" cy="135183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276DDFE-4AE2-4353-9DD6-FE72B7D5938A}"/>
              </a:ext>
            </a:extLst>
          </p:cNvPr>
          <p:cNvSpPr txBox="1"/>
          <p:nvPr/>
        </p:nvSpPr>
        <p:spPr>
          <a:xfrm>
            <a:off x="808167" y="1720350"/>
            <a:ext cx="2750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/>
              <a:t>MMTel</a:t>
            </a:r>
            <a:r>
              <a:rPr lang="sv-SE" dirty="0"/>
              <a:t> AS </a:t>
            </a:r>
            <a:r>
              <a:rPr lang="sv-SE" dirty="0" err="1"/>
              <a:t>decides</a:t>
            </a:r>
            <a:r>
              <a:rPr lang="sv-SE" dirty="0"/>
              <a:t> to </a:t>
            </a:r>
            <a:r>
              <a:rPr lang="sv-SE" dirty="0" err="1"/>
              <a:t>divert</a:t>
            </a:r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1BD8588-A1C7-4A60-8D8F-78C3AC2DFA68}"/>
              </a:ext>
            </a:extLst>
          </p:cNvPr>
          <p:cNvSpPr/>
          <p:nvPr/>
        </p:nvSpPr>
        <p:spPr>
          <a:xfrm>
            <a:off x="2184500" y="4047961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IBCF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41B37AC-7B81-4BE1-ADB4-7A8F215C6D27}"/>
              </a:ext>
            </a:extLst>
          </p:cNvPr>
          <p:cNvCxnSpPr>
            <a:cxnSpLocks/>
          </p:cNvCxnSpPr>
          <p:nvPr/>
        </p:nvCxnSpPr>
        <p:spPr>
          <a:xfrm>
            <a:off x="3204871" y="4293281"/>
            <a:ext cx="123194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3C726CEB-329B-476D-AF82-23757A1A31D3}"/>
              </a:ext>
            </a:extLst>
          </p:cNvPr>
          <p:cNvSpPr txBox="1"/>
          <p:nvPr/>
        </p:nvSpPr>
        <p:spPr>
          <a:xfrm>
            <a:off x="3242150" y="4114418"/>
            <a:ext cx="1120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</a:t>
            </a:r>
            <a:r>
              <a:rPr lang="sv-SE" sz="1000" dirty="0">
                <a:highlight>
                  <a:srgbClr val="FFFF00"/>
                </a:highlight>
              </a:rPr>
              <a:t>&lt;</a:t>
            </a:r>
            <a:r>
              <a:rPr lang="sv-SE" sz="1000" dirty="0" err="1">
                <a:highlight>
                  <a:srgbClr val="FFFF00"/>
                </a:highlight>
              </a:rPr>
              <a:t>A;verstat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/>
              <a:t>PAI: </a:t>
            </a:r>
            <a:r>
              <a:rPr lang="sv-SE" sz="1000" dirty="0">
                <a:highlight>
                  <a:srgbClr val="FFFF00"/>
                </a:highlight>
              </a:rPr>
              <a:t>&lt;</a:t>
            </a:r>
            <a:r>
              <a:rPr lang="sv-SE" sz="1000" dirty="0" err="1">
                <a:highlight>
                  <a:srgbClr val="FFFF00"/>
                </a:highlight>
              </a:rPr>
              <a:t>A;verstat</a:t>
            </a:r>
            <a:r>
              <a:rPr lang="sv-SE" sz="1000" dirty="0">
                <a:highlight>
                  <a:srgbClr val="FFFF00"/>
                </a:highlight>
              </a:rPr>
              <a:t>&gt;</a:t>
            </a:r>
          </a:p>
          <a:p>
            <a:r>
              <a:rPr lang="sv-SE" sz="1000" dirty="0" err="1">
                <a:highlight>
                  <a:srgbClr val="FFFF00"/>
                </a:highlight>
              </a:rPr>
              <a:t>Identity</a:t>
            </a:r>
            <a:r>
              <a:rPr lang="sv-SE" sz="1000" dirty="0">
                <a:highlight>
                  <a:srgbClr val="FFFF00"/>
                </a:highlight>
              </a:rPr>
              <a:t>: x#3$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A8B7CA9-4E7F-47A7-899C-B39706E37307}"/>
              </a:ext>
            </a:extLst>
          </p:cNvPr>
          <p:cNvGrpSpPr/>
          <p:nvPr/>
        </p:nvGrpSpPr>
        <p:grpSpPr>
          <a:xfrm>
            <a:off x="2352416" y="2695472"/>
            <a:ext cx="651510" cy="685800"/>
            <a:chOff x="3646170" y="2457450"/>
            <a:chExt cx="651510" cy="685800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75F55E5A-BF88-46E8-AF6F-E70C516EC6B8}"/>
                </a:ext>
              </a:extLst>
            </p:cNvPr>
            <p:cNvSpPr/>
            <p:nvPr/>
          </p:nvSpPr>
          <p:spPr>
            <a:xfrm>
              <a:off x="3646170" y="2457450"/>
              <a:ext cx="651510" cy="685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5A2F327-2D41-4759-BE39-BE313CFF80B4}"/>
                </a:ext>
              </a:extLst>
            </p:cNvPr>
            <p:cNvSpPr txBox="1"/>
            <p:nvPr/>
          </p:nvSpPr>
          <p:spPr>
            <a:xfrm>
              <a:off x="3760470" y="260604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AS</a:t>
              </a:r>
              <a:endParaRPr lang="en-GB" dirty="0"/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5D74CB63-51E2-45F0-8F7D-0325821793C4}"/>
              </a:ext>
            </a:extLst>
          </p:cNvPr>
          <p:cNvCxnSpPr>
            <a:cxnSpLocks/>
          </p:cNvCxnSpPr>
          <p:nvPr/>
        </p:nvCxnSpPr>
        <p:spPr>
          <a:xfrm flipV="1">
            <a:off x="2466716" y="3359333"/>
            <a:ext cx="0" cy="688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51B901E-EF3A-424C-81A8-EEDB3FC58B80}"/>
              </a:ext>
            </a:extLst>
          </p:cNvPr>
          <p:cNvCxnSpPr>
            <a:cxnSpLocks/>
          </p:cNvCxnSpPr>
          <p:nvPr/>
        </p:nvCxnSpPr>
        <p:spPr>
          <a:xfrm flipV="1">
            <a:off x="2887772" y="3381273"/>
            <a:ext cx="0" cy="66668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9513EB2-BA5A-4BA1-A915-EFDA45D136D9}"/>
              </a:ext>
            </a:extLst>
          </p:cNvPr>
          <p:cNvCxnSpPr>
            <a:cxnSpLocks/>
          </p:cNvCxnSpPr>
          <p:nvPr/>
        </p:nvCxnSpPr>
        <p:spPr>
          <a:xfrm>
            <a:off x="2352416" y="3722477"/>
            <a:ext cx="7362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A0B0A94A-00AC-4D40-996D-F209FCD2198A}"/>
              </a:ext>
            </a:extLst>
          </p:cNvPr>
          <p:cNvSpPr txBox="1"/>
          <p:nvPr/>
        </p:nvSpPr>
        <p:spPr>
          <a:xfrm>
            <a:off x="3009909" y="3540591"/>
            <a:ext cx="47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3333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90CA8BA-670C-4FC5-927F-BE8E06278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20090"/>
            <a:ext cx="9144000" cy="5074920"/>
          </a:xfrm>
        </p:spPr>
        <p:txBody>
          <a:bodyPr/>
          <a:lstStyle/>
          <a:p>
            <a:r>
              <a:rPr lang="sv-SE" dirty="0"/>
              <a:t>SA2 </a:t>
            </a:r>
            <a:r>
              <a:rPr lang="sv-SE" dirty="0" err="1"/>
              <a:t>defined</a:t>
            </a:r>
            <a:r>
              <a:rPr lang="sv-SE" dirty="0"/>
              <a:t> </a:t>
            </a:r>
            <a:r>
              <a:rPr lang="sv-SE" dirty="0" err="1"/>
              <a:t>improvements</a:t>
            </a:r>
            <a:r>
              <a:rPr lang="sv-SE" dirty="0"/>
              <a:t> to </a:t>
            </a:r>
            <a:r>
              <a:rPr lang="sv-SE" dirty="0" err="1"/>
              <a:t>identity</a:t>
            </a:r>
            <a:r>
              <a:rPr lang="sv-SE" dirty="0"/>
              <a:t> </a:t>
            </a:r>
            <a:r>
              <a:rPr lang="sv-SE" dirty="0" err="1"/>
              <a:t>verification</a:t>
            </a:r>
            <a:r>
              <a:rPr lang="sv-SE" dirty="0"/>
              <a:t> </a:t>
            </a:r>
            <a:r>
              <a:rPr lang="sv-SE" dirty="0" err="1"/>
              <a:t>functions</a:t>
            </a:r>
            <a:r>
              <a:rPr lang="sv-SE" dirty="0"/>
              <a:t>;</a:t>
            </a:r>
          </a:p>
          <a:p>
            <a:r>
              <a:rPr lang="sv-SE" dirty="0" err="1"/>
              <a:t>terminating</a:t>
            </a:r>
            <a:r>
              <a:rPr lang="sv-SE" dirty="0"/>
              <a:t> </a:t>
            </a:r>
            <a:r>
              <a:rPr lang="sv-SE" dirty="0" err="1"/>
              <a:t>side</a:t>
            </a:r>
            <a:r>
              <a:rPr lang="sv-SE" dirty="0"/>
              <a:t>, no </a:t>
            </a:r>
            <a:r>
              <a:rPr lang="sv-SE" dirty="0" err="1"/>
              <a:t>signing</a:t>
            </a:r>
            <a:r>
              <a:rPr lang="sv-SE" dirty="0"/>
              <a:t> </a:t>
            </a:r>
            <a:r>
              <a:rPr lang="sv-SE" dirty="0" err="1"/>
              <a:t>received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BDC8BB-3C37-419C-A70A-E72DEE3DC1B3}"/>
              </a:ext>
            </a:extLst>
          </p:cNvPr>
          <p:cNvGrpSpPr/>
          <p:nvPr/>
        </p:nvGrpSpPr>
        <p:grpSpPr>
          <a:xfrm>
            <a:off x="9396141" y="3920420"/>
            <a:ext cx="548640" cy="697230"/>
            <a:chOff x="10668186" y="2972435"/>
            <a:chExt cx="548640" cy="69723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8CBE714-3F0D-4CFD-A1F2-6465BC5C21F0}"/>
                </a:ext>
              </a:extLst>
            </p:cNvPr>
            <p:cNvSpPr/>
            <p:nvPr/>
          </p:nvSpPr>
          <p:spPr>
            <a:xfrm>
              <a:off x="10668186" y="3029585"/>
              <a:ext cx="54864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143DA7E-DEAB-45BF-9133-1B9F98CD1E0F}"/>
                </a:ext>
              </a:extLst>
            </p:cNvPr>
            <p:cNvSpPr txBox="1"/>
            <p:nvPr/>
          </p:nvSpPr>
          <p:spPr>
            <a:xfrm>
              <a:off x="10736766" y="2972435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UE</a:t>
              </a:r>
              <a:endParaRPr lang="en-GB" dirty="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E95E832D-EFA4-402F-A59A-C08BF78B2787}"/>
              </a:ext>
            </a:extLst>
          </p:cNvPr>
          <p:cNvSpPr/>
          <p:nvPr/>
        </p:nvSpPr>
        <p:spPr>
          <a:xfrm>
            <a:off x="3566584" y="4006850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IBCF</a:t>
            </a:r>
            <a:endParaRPr lang="en-GB" dirty="0">
              <a:solidFill>
                <a:schemeClr val="tx1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8320749-D3F5-480B-8F59-0B570ABD4CF0}"/>
              </a:ext>
            </a:extLst>
          </p:cNvPr>
          <p:cNvGrpSpPr/>
          <p:nvPr/>
        </p:nvGrpSpPr>
        <p:grpSpPr>
          <a:xfrm>
            <a:off x="6267093" y="2200275"/>
            <a:ext cx="651510" cy="685800"/>
            <a:chOff x="3646170" y="2457450"/>
            <a:chExt cx="651510" cy="685800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BCFC35D4-3A01-4219-9AC6-9FC935764204}"/>
                </a:ext>
              </a:extLst>
            </p:cNvPr>
            <p:cNvSpPr/>
            <p:nvPr/>
          </p:nvSpPr>
          <p:spPr>
            <a:xfrm>
              <a:off x="3646170" y="2457450"/>
              <a:ext cx="651510" cy="685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94D8982-EA0B-4850-85D4-4416403D166D}"/>
                </a:ext>
              </a:extLst>
            </p:cNvPr>
            <p:cNvSpPr txBox="1"/>
            <p:nvPr/>
          </p:nvSpPr>
          <p:spPr>
            <a:xfrm>
              <a:off x="3760470" y="260604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AS</a:t>
              </a:r>
              <a:endParaRPr lang="en-GB" dirty="0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CD6D8D8E-2780-4A42-A5E9-4F1381F90225}"/>
              </a:ext>
            </a:extLst>
          </p:cNvPr>
          <p:cNvSpPr/>
          <p:nvPr/>
        </p:nvSpPr>
        <p:spPr>
          <a:xfrm>
            <a:off x="6082663" y="4017645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S-CSCF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6BCA291-BBD6-4341-8F49-7B5FB2D23328}"/>
              </a:ext>
            </a:extLst>
          </p:cNvPr>
          <p:cNvCxnSpPr>
            <a:cxnSpLocks/>
          </p:cNvCxnSpPr>
          <p:nvPr/>
        </p:nvCxnSpPr>
        <p:spPr>
          <a:xfrm flipV="1">
            <a:off x="6381393" y="2896433"/>
            <a:ext cx="0" cy="1121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CC1C0BA-A5DE-44CA-9B9F-601446F11B01}"/>
              </a:ext>
            </a:extLst>
          </p:cNvPr>
          <p:cNvSpPr txBox="1"/>
          <p:nvPr/>
        </p:nvSpPr>
        <p:spPr>
          <a:xfrm>
            <a:off x="5758856" y="3083421"/>
            <a:ext cx="11208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&lt;</a:t>
            </a:r>
            <a:r>
              <a:rPr lang="sv-SE" sz="1000" dirty="0" err="1"/>
              <a:t>A</a:t>
            </a:r>
            <a:r>
              <a:rPr lang="sv-SE" sz="1000" dirty="0" err="1">
                <a:highlight>
                  <a:srgbClr val="FFFF00"/>
                </a:highlight>
              </a:rPr>
              <a:t>;verstat</a:t>
            </a:r>
            <a:r>
              <a:rPr lang="sv-SE" sz="1000" dirty="0"/>
              <a:t>&gt;</a:t>
            </a:r>
          </a:p>
          <a:p>
            <a:r>
              <a:rPr lang="sv-SE" sz="1000" dirty="0"/>
              <a:t>PAI: A&lt;</a:t>
            </a:r>
            <a:r>
              <a:rPr lang="sv-SE" sz="1000" dirty="0" err="1"/>
              <a:t>A</a:t>
            </a:r>
            <a:r>
              <a:rPr lang="sv-SE" sz="1000" dirty="0" err="1">
                <a:highlight>
                  <a:srgbClr val="FFFF00"/>
                </a:highlight>
              </a:rPr>
              <a:t>;verstat</a:t>
            </a:r>
            <a:r>
              <a:rPr lang="sv-SE" sz="1000" dirty="0"/>
              <a:t>&gt;</a:t>
            </a:r>
          </a:p>
          <a:p>
            <a:r>
              <a:rPr lang="sv-SE" sz="1000" dirty="0" err="1">
                <a:highlight>
                  <a:srgbClr val="00FFFF"/>
                </a:highlight>
              </a:rPr>
              <a:t>Orig-ID:AddrInfo</a:t>
            </a:r>
            <a:endParaRPr lang="sv-SE" sz="1000" dirty="0">
              <a:highlight>
                <a:srgbClr val="00FFFF"/>
              </a:highlight>
            </a:endParaRPr>
          </a:p>
          <a:p>
            <a:r>
              <a:rPr lang="sv-SE" sz="1000" dirty="0">
                <a:highlight>
                  <a:srgbClr val="00FFFF"/>
                </a:highlight>
              </a:rPr>
              <a:t>Attest: C</a:t>
            </a:r>
          </a:p>
          <a:p>
            <a:endParaRPr lang="en-GB" sz="10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B6A985E-A66F-45DF-AD89-C2AC0B025B38}"/>
              </a:ext>
            </a:extLst>
          </p:cNvPr>
          <p:cNvCxnSpPr>
            <a:cxnSpLocks/>
          </p:cNvCxnSpPr>
          <p:nvPr/>
        </p:nvCxnSpPr>
        <p:spPr>
          <a:xfrm flipV="1">
            <a:off x="6787760" y="2896433"/>
            <a:ext cx="0" cy="112121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BD316AA5-3DE2-47D6-AFF1-89AF7A1418F8}"/>
              </a:ext>
            </a:extLst>
          </p:cNvPr>
          <p:cNvSpPr txBox="1"/>
          <p:nvPr/>
        </p:nvSpPr>
        <p:spPr>
          <a:xfrm>
            <a:off x="6873618" y="3083421"/>
            <a:ext cx="11208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</a:t>
            </a:r>
            <a:r>
              <a:rPr lang="sv-SE" sz="1000" dirty="0">
                <a:solidFill>
                  <a:prstClr val="black"/>
                </a:solidFill>
              </a:rPr>
              <a:t>&lt;</a:t>
            </a:r>
            <a:r>
              <a:rPr lang="sv-SE" sz="1000" dirty="0" err="1">
                <a:solidFill>
                  <a:prstClr val="black"/>
                </a:solidFill>
              </a:rPr>
              <a:t>A</a:t>
            </a:r>
            <a:r>
              <a:rPr lang="sv-SE" sz="1000" dirty="0" err="1">
                <a:solidFill>
                  <a:prstClr val="black"/>
                </a:solidFill>
                <a:highlight>
                  <a:srgbClr val="FFFF00"/>
                </a:highlight>
              </a:rPr>
              <a:t>;verstat</a:t>
            </a:r>
            <a:r>
              <a:rPr lang="sv-SE" sz="1000" dirty="0">
                <a:solidFill>
                  <a:prstClr val="black"/>
                </a:solidFill>
              </a:rPr>
              <a:t>&gt;</a:t>
            </a:r>
            <a:endParaRPr lang="sv-SE" sz="1000" dirty="0"/>
          </a:p>
          <a:p>
            <a:r>
              <a:rPr lang="sv-SE" sz="1000" dirty="0"/>
              <a:t>PAI: </a:t>
            </a:r>
            <a:r>
              <a:rPr lang="sv-SE" sz="1000" dirty="0">
                <a:solidFill>
                  <a:prstClr val="black"/>
                </a:solidFill>
              </a:rPr>
              <a:t>&lt;</a:t>
            </a:r>
            <a:r>
              <a:rPr lang="sv-SE" sz="1000" dirty="0" err="1">
                <a:solidFill>
                  <a:prstClr val="black"/>
                </a:solidFill>
              </a:rPr>
              <a:t>A</a:t>
            </a:r>
            <a:r>
              <a:rPr lang="sv-SE" sz="1000" dirty="0" err="1">
                <a:solidFill>
                  <a:prstClr val="black"/>
                </a:solidFill>
                <a:highlight>
                  <a:srgbClr val="FFFF00"/>
                </a:highlight>
              </a:rPr>
              <a:t>;verstat</a:t>
            </a:r>
            <a:r>
              <a:rPr lang="sv-SE" sz="1000" dirty="0">
                <a:solidFill>
                  <a:prstClr val="black"/>
                </a:solidFill>
              </a:rPr>
              <a:t>&gt;</a:t>
            </a:r>
            <a:endParaRPr lang="en-GB" sz="10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DE100B-C2B8-40C4-9D7A-2FA3939152CC}"/>
              </a:ext>
            </a:extLst>
          </p:cNvPr>
          <p:cNvSpPr txBox="1"/>
          <p:nvPr/>
        </p:nvSpPr>
        <p:spPr>
          <a:xfrm>
            <a:off x="7087415" y="3926205"/>
            <a:ext cx="11208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</a:t>
            </a:r>
            <a:r>
              <a:rPr lang="sv-SE" sz="1000" dirty="0">
                <a:solidFill>
                  <a:prstClr val="black"/>
                </a:solidFill>
              </a:rPr>
              <a:t>&lt;</a:t>
            </a:r>
            <a:r>
              <a:rPr lang="sv-SE" sz="1000" dirty="0" err="1">
                <a:solidFill>
                  <a:prstClr val="black"/>
                </a:solidFill>
              </a:rPr>
              <a:t>A</a:t>
            </a:r>
            <a:r>
              <a:rPr lang="sv-SE" sz="1000" dirty="0" err="1">
                <a:solidFill>
                  <a:prstClr val="black"/>
                </a:solidFill>
                <a:highlight>
                  <a:srgbClr val="FFFF00"/>
                </a:highlight>
              </a:rPr>
              <a:t>;verstat</a:t>
            </a:r>
            <a:r>
              <a:rPr lang="sv-SE" sz="1000" dirty="0">
                <a:solidFill>
                  <a:prstClr val="black"/>
                </a:solidFill>
              </a:rPr>
              <a:t>&gt;</a:t>
            </a:r>
            <a:endParaRPr lang="sv-SE" sz="1000" dirty="0"/>
          </a:p>
          <a:p>
            <a:r>
              <a:rPr lang="sv-SE" sz="1000" dirty="0"/>
              <a:t>PAI: </a:t>
            </a:r>
            <a:r>
              <a:rPr lang="sv-SE" sz="1000" dirty="0">
                <a:solidFill>
                  <a:prstClr val="black"/>
                </a:solidFill>
              </a:rPr>
              <a:t>&lt;</a:t>
            </a:r>
            <a:r>
              <a:rPr lang="sv-SE" sz="1000" dirty="0" err="1">
                <a:solidFill>
                  <a:prstClr val="black"/>
                </a:solidFill>
              </a:rPr>
              <a:t>A</a:t>
            </a:r>
            <a:r>
              <a:rPr lang="sv-SE" sz="1000" dirty="0" err="1">
                <a:solidFill>
                  <a:prstClr val="black"/>
                </a:solidFill>
                <a:highlight>
                  <a:srgbClr val="FFFF00"/>
                </a:highlight>
              </a:rPr>
              <a:t>;verstat</a:t>
            </a:r>
            <a:r>
              <a:rPr lang="sv-SE" sz="1000" dirty="0">
                <a:solidFill>
                  <a:prstClr val="black"/>
                </a:solidFill>
              </a:rPr>
              <a:t>&gt;</a:t>
            </a:r>
            <a:endParaRPr lang="en-GB" sz="1000" dirty="0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D1B5F9B-9148-43FD-A574-C5749CB84AA0}"/>
              </a:ext>
            </a:extLst>
          </p:cNvPr>
          <p:cNvCxnSpPr>
            <a:cxnSpLocks/>
          </p:cNvCxnSpPr>
          <p:nvPr/>
        </p:nvCxnSpPr>
        <p:spPr>
          <a:xfrm>
            <a:off x="7103034" y="4106942"/>
            <a:ext cx="63668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8F2743C5-8379-4BCB-8ACD-5537217125D0}"/>
              </a:ext>
            </a:extLst>
          </p:cNvPr>
          <p:cNvSpPr/>
          <p:nvPr/>
        </p:nvSpPr>
        <p:spPr>
          <a:xfrm>
            <a:off x="7739715" y="4006850"/>
            <a:ext cx="1020371" cy="605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P-CSCF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15A72E4-18FF-4CE4-8646-CCF0C213B2DF}"/>
              </a:ext>
            </a:extLst>
          </p:cNvPr>
          <p:cNvSpPr txBox="1"/>
          <p:nvPr/>
        </p:nvSpPr>
        <p:spPr>
          <a:xfrm>
            <a:off x="8745053" y="3934459"/>
            <a:ext cx="11208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</a:t>
            </a:r>
            <a:r>
              <a:rPr lang="sv-SE" sz="1000" dirty="0">
                <a:solidFill>
                  <a:prstClr val="black"/>
                </a:solidFill>
              </a:rPr>
              <a:t>&lt;</a:t>
            </a:r>
            <a:r>
              <a:rPr lang="sv-SE" sz="1000" dirty="0" err="1">
                <a:solidFill>
                  <a:prstClr val="black"/>
                </a:solidFill>
              </a:rPr>
              <a:t>A</a:t>
            </a:r>
            <a:r>
              <a:rPr lang="sv-SE" sz="1000" dirty="0" err="1">
                <a:solidFill>
                  <a:prstClr val="black"/>
                </a:solidFill>
                <a:highlight>
                  <a:srgbClr val="FFFF00"/>
                </a:highlight>
              </a:rPr>
              <a:t>;verstat</a:t>
            </a:r>
            <a:r>
              <a:rPr lang="sv-SE" sz="1000" dirty="0">
                <a:solidFill>
                  <a:prstClr val="black"/>
                </a:solidFill>
              </a:rPr>
              <a:t>&gt;</a:t>
            </a:r>
            <a:endParaRPr lang="sv-SE" sz="1000" dirty="0"/>
          </a:p>
          <a:p>
            <a:r>
              <a:rPr lang="sv-SE" sz="1000" dirty="0"/>
              <a:t>PAI: </a:t>
            </a:r>
            <a:r>
              <a:rPr lang="sv-SE" sz="1000" dirty="0">
                <a:solidFill>
                  <a:prstClr val="black"/>
                </a:solidFill>
              </a:rPr>
              <a:t>&lt;</a:t>
            </a:r>
            <a:r>
              <a:rPr lang="sv-SE" sz="1000" dirty="0" err="1">
                <a:solidFill>
                  <a:prstClr val="black"/>
                </a:solidFill>
              </a:rPr>
              <a:t>A</a:t>
            </a:r>
            <a:r>
              <a:rPr lang="sv-SE" sz="1000" dirty="0" err="1">
                <a:solidFill>
                  <a:prstClr val="black"/>
                </a:solidFill>
                <a:highlight>
                  <a:srgbClr val="FFFF00"/>
                </a:highlight>
              </a:rPr>
              <a:t>;verstat</a:t>
            </a:r>
            <a:r>
              <a:rPr lang="sv-SE" sz="1000" dirty="0">
                <a:solidFill>
                  <a:prstClr val="black"/>
                </a:solidFill>
              </a:rPr>
              <a:t>&gt;</a:t>
            </a:r>
            <a:endParaRPr lang="en-GB" sz="10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DC51505-6468-4824-AC92-AD5A49C16B8A}"/>
              </a:ext>
            </a:extLst>
          </p:cNvPr>
          <p:cNvCxnSpPr>
            <a:cxnSpLocks/>
          </p:cNvCxnSpPr>
          <p:nvPr/>
        </p:nvCxnSpPr>
        <p:spPr>
          <a:xfrm>
            <a:off x="8760672" y="4115196"/>
            <a:ext cx="63668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904598AC-C774-4F54-916E-68254348596D}"/>
              </a:ext>
            </a:extLst>
          </p:cNvPr>
          <p:cNvSpPr txBox="1"/>
          <p:nvPr/>
        </p:nvSpPr>
        <p:spPr>
          <a:xfrm>
            <a:off x="4606551" y="3921700"/>
            <a:ext cx="147518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&lt;</a:t>
            </a:r>
            <a:r>
              <a:rPr lang="sv-SE" sz="1000" dirty="0" err="1"/>
              <a:t>A</a:t>
            </a:r>
            <a:r>
              <a:rPr lang="sv-SE" sz="1000" dirty="0" err="1">
                <a:highlight>
                  <a:srgbClr val="FFFF00"/>
                </a:highlight>
              </a:rPr>
              <a:t>;verstat</a:t>
            </a:r>
            <a:r>
              <a:rPr lang="sv-SE" sz="1000" dirty="0"/>
              <a:t>&gt;</a:t>
            </a:r>
          </a:p>
          <a:p>
            <a:r>
              <a:rPr lang="sv-SE" sz="1000" dirty="0"/>
              <a:t>PAI: &lt;</a:t>
            </a:r>
            <a:r>
              <a:rPr lang="sv-SE" sz="1000" dirty="0" err="1"/>
              <a:t>A</a:t>
            </a:r>
            <a:r>
              <a:rPr lang="sv-SE" sz="1000" dirty="0" err="1">
                <a:highlight>
                  <a:srgbClr val="FFFF00"/>
                </a:highlight>
              </a:rPr>
              <a:t>;verstat</a:t>
            </a:r>
            <a:r>
              <a:rPr lang="sv-SE" sz="1000" dirty="0"/>
              <a:t>&gt;</a:t>
            </a:r>
          </a:p>
          <a:p>
            <a:r>
              <a:rPr lang="sv-SE" sz="1000" dirty="0" err="1">
                <a:highlight>
                  <a:srgbClr val="00FFFF"/>
                </a:highlight>
              </a:rPr>
              <a:t>Orig-ID:AddrInfo</a:t>
            </a:r>
            <a:endParaRPr lang="sv-SE" sz="1000" dirty="0">
              <a:highlight>
                <a:srgbClr val="00FFFF"/>
              </a:highlight>
            </a:endParaRPr>
          </a:p>
          <a:p>
            <a:r>
              <a:rPr lang="sv-SE" sz="1000" dirty="0">
                <a:highlight>
                  <a:srgbClr val="00FFFF"/>
                </a:highlight>
              </a:rPr>
              <a:t>Attest: C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B23ECFDA-84E0-47E6-ADFA-C71D9E694243}"/>
              </a:ext>
            </a:extLst>
          </p:cNvPr>
          <p:cNvCxnSpPr>
            <a:cxnSpLocks/>
          </p:cNvCxnSpPr>
          <p:nvPr/>
        </p:nvCxnSpPr>
        <p:spPr>
          <a:xfrm>
            <a:off x="4598569" y="4102437"/>
            <a:ext cx="149391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B2336EE-81C2-48A4-9829-EEA7E13FBCDE}"/>
              </a:ext>
            </a:extLst>
          </p:cNvPr>
          <p:cNvSpPr txBox="1"/>
          <p:nvPr/>
        </p:nvSpPr>
        <p:spPr>
          <a:xfrm>
            <a:off x="2093963" y="3921700"/>
            <a:ext cx="14751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 dirty="0"/>
              <a:t>INVITE B</a:t>
            </a:r>
          </a:p>
          <a:p>
            <a:r>
              <a:rPr lang="sv-SE" sz="1000" dirty="0"/>
              <a:t>From: A</a:t>
            </a:r>
          </a:p>
          <a:p>
            <a:r>
              <a:rPr lang="sv-SE" sz="1000" dirty="0"/>
              <a:t>PAI: A</a:t>
            </a:r>
            <a:endParaRPr lang="en-GB" sz="1000" dirty="0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7BD7067D-EFBF-45C1-96E8-655FB2D0741D}"/>
              </a:ext>
            </a:extLst>
          </p:cNvPr>
          <p:cNvCxnSpPr>
            <a:cxnSpLocks/>
          </p:cNvCxnSpPr>
          <p:nvPr/>
        </p:nvCxnSpPr>
        <p:spPr>
          <a:xfrm>
            <a:off x="2085981" y="4102437"/>
            <a:ext cx="149391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90747508-4F1B-4E41-829E-AB1319A08A76}"/>
              </a:ext>
            </a:extLst>
          </p:cNvPr>
          <p:cNvSpPr/>
          <p:nvPr/>
        </p:nvSpPr>
        <p:spPr>
          <a:xfrm>
            <a:off x="6816537" y="2827050"/>
            <a:ext cx="1361457" cy="106674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5DDAE48-FD06-4485-AE12-A1A8E3C338D0}"/>
              </a:ext>
            </a:extLst>
          </p:cNvPr>
          <p:cNvCxnSpPr/>
          <p:nvPr/>
        </p:nvCxnSpPr>
        <p:spPr>
          <a:xfrm flipV="1">
            <a:off x="7739715" y="2348865"/>
            <a:ext cx="1005338" cy="478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>
            <a:extLst>
              <a:ext uri="{FF2B5EF4-FFF2-40B4-BE49-F238E27FC236}">
                <a16:creationId xmlns:a16="http://schemas.microsoft.com/office/drawing/2014/main" id="{D2DEAB00-8629-4D48-ADDB-22F16FD1A640}"/>
              </a:ext>
            </a:extLst>
          </p:cNvPr>
          <p:cNvSpPr/>
          <p:nvPr/>
        </p:nvSpPr>
        <p:spPr>
          <a:xfrm>
            <a:off x="4393352" y="3787169"/>
            <a:ext cx="1389657" cy="1088835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05416AE-65C4-403C-977A-39DF1ED5A337}"/>
              </a:ext>
            </a:extLst>
          </p:cNvPr>
          <p:cNvCxnSpPr/>
          <p:nvPr/>
        </p:nvCxnSpPr>
        <p:spPr>
          <a:xfrm flipV="1">
            <a:off x="3750645" y="4829491"/>
            <a:ext cx="1005338" cy="478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1BC21B58-67B5-4841-BC81-82025F28D2E1}"/>
              </a:ext>
            </a:extLst>
          </p:cNvPr>
          <p:cNvSpPr txBox="1"/>
          <p:nvPr/>
        </p:nvSpPr>
        <p:spPr>
          <a:xfrm>
            <a:off x="1392120" y="5396843"/>
            <a:ext cx="4440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(</a:t>
            </a:r>
            <a:r>
              <a:rPr lang="sv-SE" dirty="0" err="1"/>
              <a:t>Gateway</a:t>
            </a:r>
            <a:r>
              <a:rPr lang="sv-SE" dirty="0"/>
              <a:t>) </a:t>
            </a:r>
            <a:r>
              <a:rPr lang="sv-SE" dirty="0" err="1"/>
              <a:t>attestation</a:t>
            </a:r>
            <a:r>
              <a:rPr lang="sv-SE" dirty="0"/>
              <a:t> </a:t>
            </a:r>
            <a:r>
              <a:rPr lang="sv-SE" dirty="0" err="1"/>
              <a:t>also</a:t>
            </a:r>
            <a:r>
              <a:rPr lang="sv-SE" dirty="0"/>
              <a:t> </a:t>
            </a:r>
            <a:r>
              <a:rPr lang="sv-SE" dirty="0" err="1"/>
              <a:t>required</a:t>
            </a:r>
            <a:r>
              <a:rPr lang="sv-SE" dirty="0"/>
              <a:t> for MGCF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692E3BE-E263-4A3F-AE8C-76C377B61FE6}"/>
              </a:ext>
            </a:extLst>
          </p:cNvPr>
          <p:cNvCxnSpPr/>
          <p:nvPr/>
        </p:nvCxnSpPr>
        <p:spPr>
          <a:xfrm flipV="1">
            <a:off x="-1564305" y="8471383"/>
            <a:ext cx="1005338" cy="478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A0A6CF3-5110-458A-A4EF-AC92EC2213EE}"/>
              </a:ext>
            </a:extLst>
          </p:cNvPr>
          <p:cNvGrpSpPr/>
          <p:nvPr/>
        </p:nvGrpSpPr>
        <p:grpSpPr>
          <a:xfrm>
            <a:off x="3749697" y="2654376"/>
            <a:ext cx="651510" cy="685800"/>
            <a:chOff x="3646170" y="2457450"/>
            <a:chExt cx="651510" cy="685800"/>
          </a:xfrm>
        </p:grpSpPr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5A49DB71-E850-446D-96B2-687BDA0BB230}"/>
                </a:ext>
              </a:extLst>
            </p:cNvPr>
            <p:cNvSpPr/>
            <p:nvPr/>
          </p:nvSpPr>
          <p:spPr>
            <a:xfrm>
              <a:off x="3646170" y="2457450"/>
              <a:ext cx="651510" cy="685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71164D6-FE1E-44D7-A4C5-C854276AC1B1}"/>
                </a:ext>
              </a:extLst>
            </p:cNvPr>
            <p:cNvSpPr txBox="1"/>
            <p:nvPr/>
          </p:nvSpPr>
          <p:spPr>
            <a:xfrm>
              <a:off x="3760470" y="260604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AS</a:t>
              </a:r>
              <a:endParaRPr lang="en-GB" dirty="0"/>
            </a:p>
          </p:txBody>
        </p:sp>
      </p:grp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74209A4-61A2-4202-9698-8E8ADF9950B9}"/>
              </a:ext>
            </a:extLst>
          </p:cNvPr>
          <p:cNvCxnSpPr>
            <a:cxnSpLocks/>
          </p:cNvCxnSpPr>
          <p:nvPr/>
        </p:nvCxnSpPr>
        <p:spPr>
          <a:xfrm flipV="1">
            <a:off x="3863997" y="3318237"/>
            <a:ext cx="0" cy="688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ADC478C5-471E-4263-B5FD-29218421E146}"/>
              </a:ext>
            </a:extLst>
          </p:cNvPr>
          <p:cNvCxnSpPr>
            <a:cxnSpLocks/>
          </p:cNvCxnSpPr>
          <p:nvPr/>
        </p:nvCxnSpPr>
        <p:spPr>
          <a:xfrm flipV="1">
            <a:off x="4285053" y="3340177"/>
            <a:ext cx="0" cy="66668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519112F-1324-41AE-8348-EC4A17290D23}"/>
              </a:ext>
            </a:extLst>
          </p:cNvPr>
          <p:cNvCxnSpPr>
            <a:cxnSpLocks/>
          </p:cNvCxnSpPr>
          <p:nvPr/>
        </p:nvCxnSpPr>
        <p:spPr>
          <a:xfrm>
            <a:off x="3749697" y="3681381"/>
            <a:ext cx="7362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3EF13CCD-C320-45EB-9629-C60521191BF5}"/>
              </a:ext>
            </a:extLst>
          </p:cNvPr>
          <p:cNvSpPr txBox="1"/>
          <p:nvPr/>
        </p:nvSpPr>
        <p:spPr>
          <a:xfrm>
            <a:off x="4420751" y="3458071"/>
            <a:ext cx="47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Ms</a:t>
            </a:r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F42C5B5-C06B-40D4-BF04-C3B13577A143}"/>
              </a:ext>
            </a:extLst>
          </p:cNvPr>
          <p:cNvSpPr txBox="1"/>
          <p:nvPr/>
        </p:nvSpPr>
        <p:spPr>
          <a:xfrm>
            <a:off x="7212366" y="1979498"/>
            <a:ext cx="4568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/>
              <a:t>Verstat</a:t>
            </a:r>
            <a:r>
              <a:rPr lang="sv-SE" dirty="0"/>
              <a:t> </a:t>
            </a:r>
            <a:r>
              <a:rPr lang="sv-SE" dirty="0" err="1"/>
              <a:t>value</a:t>
            </a:r>
            <a:r>
              <a:rPr lang="sv-SE" dirty="0"/>
              <a:t> in </a:t>
            </a:r>
            <a:r>
              <a:rPr lang="sv-SE" dirty="0" err="1"/>
              <a:t>this</a:t>
            </a:r>
            <a:r>
              <a:rPr lang="sv-SE" dirty="0"/>
              <a:t> </a:t>
            </a:r>
            <a:r>
              <a:rPr lang="sv-SE" dirty="0" err="1"/>
              <a:t>case</a:t>
            </a:r>
            <a:r>
              <a:rPr lang="sv-SE" dirty="0"/>
              <a:t> is ”No-TN-</a:t>
            </a:r>
            <a:r>
              <a:rPr lang="sv-SE" dirty="0" err="1"/>
              <a:t>validation</a:t>
            </a:r>
            <a:r>
              <a:rPr lang="sv-SE" dirty="0"/>
              <a:t>”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054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5076</TotalTime>
  <Words>637</Words>
  <Application>Microsoft Office PowerPoint</Application>
  <PresentationFormat>Widescreen</PresentationFormat>
  <Paragraphs>164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Current identity verification functionality</dc:title>
  <dc:creator>JAxellBeforeGöteborg</dc:creator>
  <cp:lastModifiedBy>JAxellBeforeGöteborg</cp:lastModifiedBy>
  <cp:revision>53</cp:revision>
  <dcterms:created xsi:type="dcterms:W3CDTF">2017-12-11T10:57:29Z</dcterms:created>
  <dcterms:modified xsi:type="dcterms:W3CDTF">2018-01-12T15:38:19Z</dcterms:modified>
</cp:coreProperties>
</file>