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5"/>
    <p:sldMasterId id="2147483662" r:id="rId6"/>
    <p:sldMasterId id="2147483667" r:id="rId7"/>
  </p:sldMasterIdLst>
  <p:notesMasterIdLst>
    <p:notesMasterId r:id="rId21"/>
  </p:notesMasterIdLst>
  <p:handoutMasterIdLst>
    <p:handoutMasterId r:id="rId22"/>
  </p:handoutMasterIdLst>
  <p:sldIdLst>
    <p:sldId id="256" r:id="rId8"/>
    <p:sldId id="286" r:id="rId9"/>
    <p:sldId id="287" r:id="rId10"/>
    <p:sldId id="288" r:id="rId11"/>
    <p:sldId id="290" r:id="rId12"/>
    <p:sldId id="289" r:id="rId13"/>
    <p:sldId id="293" r:id="rId14"/>
    <p:sldId id="294" r:id="rId15"/>
    <p:sldId id="292" r:id="rId16"/>
    <p:sldId id="291" r:id="rId17"/>
    <p:sldId id="295" r:id="rId18"/>
    <p:sldId id="297" r:id="rId19"/>
    <p:sldId id="296"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2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66" autoAdjust="0"/>
    <p:restoredTop sz="94660"/>
  </p:normalViewPr>
  <p:slideViewPr>
    <p:cSldViewPr>
      <p:cViewPr varScale="1">
        <p:scale>
          <a:sx n="103" d="100"/>
          <a:sy n="103" d="100"/>
        </p:scale>
        <p:origin x="402"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t>03/27/2017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t>‹#›</a:t>
            </a:fld>
            <a:endParaRPr lang="en-US"/>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06B7A-D931-4D98-BBAC-7D170C3BA55E}" type="datetimeFigureOut">
              <a:rPr lang="en-US" smtClean="0"/>
              <a:t>03/27/2017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FE8580-4ED0-43D7-A417-589F97953605}" type="slidenum">
              <a:rPr lang="en-US" smtClean="0"/>
              <a:t>‹#›</a:t>
            </a:fld>
            <a:endParaRPr lang="en-US"/>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8766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Tree>
    <p:extLst>
      <p:ext uri="{BB962C8B-B14F-4D97-AF65-F5344CB8AC3E}">
        <p14:creationId xmlns:p14="http://schemas.microsoft.com/office/powerpoint/2010/main" val="375096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1701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321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25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atin typeface="+mj-lt"/>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dirty="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dirty="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709914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 Blue -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7" name="Text Placeholder 3"/>
          <p:cNvSpPr>
            <a:spLocks noGrp="1"/>
          </p:cNvSpPr>
          <p:nvPr>
            <p:ph type="body" sz="quarter" idx="12"/>
          </p:nvPr>
        </p:nvSpPr>
        <p:spPr>
          <a:xfrm>
            <a:off x="417600" y="3060000"/>
            <a:ext cx="8308800" cy="1576800"/>
          </a:xfrm>
          <a:prstGeom prst="rect">
            <a:avLst/>
          </a:prstGeom>
        </p:spPr>
        <p:txBody>
          <a:bodyPr lIns="0" tIns="0" rIns="0" bIns="0"/>
          <a:lstStyle>
            <a:lvl1pPr marL="230400" indent="-230400">
              <a:spcBef>
                <a:spcPts val="0"/>
              </a:spcBef>
              <a:spcAft>
                <a:spcPts val="600"/>
              </a:spcAft>
              <a:defRPr sz="1600">
                <a:solidFill>
                  <a:schemeClr val="bg1"/>
                </a:solidFill>
                <a:latin typeface="+mn-lt"/>
              </a:defRPr>
            </a:lvl1pPr>
            <a:lvl2pPr marL="460800" indent="-230400">
              <a:spcBef>
                <a:spcPts val="0"/>
              </a:spcBef>
              <a:spcAft>
                <a:spcPts val="600"/>
              </a:spcAft>
              <a:defRPr sz="1400">
                <a:solidFill>
                  <a:schemeClr val="bg1"/>
                </a:solidFill>
                <a:latin typeface="+mn-lt"/>
              </a:defRPr>
            </a:lvl2pPr>
            <a:lvl3pPr marL="691200">
              <a:spcBef>
                <a:spcPts val="0"/>
              </a:spcBef>
              <a:spcAft>
                <a:spcPts val="600"/>
              </a:spcAft>
              <a:defRPr sz="1200">
                <a:solidFill>
                  <a:schemeClr val="bg1"/>
                </a:solidFill>
                <a:latin typeface="+mn-lt"/>
              </a:defRPr>
            </a:lvl3pPr>
            <a:lvl4pPr marL="921600">
              <a:spcBef>
                <a:spcPts val="0"/>
              </a:spcBef>
              <a:spcAft>
                <a:spcPts val="600"/>
              </a:spcAft>
              <a:defRPr sz="1000">
                <a:solidFill>
                  <a:schemeClr val="bg1"/>
                </a:solidFill>
                <a:latin typeface="+mn-lt"/>
              </a:defRPr>
            </a:lvl4pPr>
            <a:lvl5pPr marL="1152000" indent="-228600">
              <a:spcBef>
                <a:spcPts val="0"/>
              </a:spcBef>
              <a:spcAft>
                <a:spcPts val="600"/>
              </a:spcAft>
              <a:buFont typeface="Arial" panose="020B0604020202020204" pitchFamily="34" charset="0"/>
              <a:buChar char="•"/>
              <a:defRPr sz="9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bg1"/>
                </a:solidFill>
              </a:defRPr>
            </a:lvl6pPr>
            <a:lvl7pPr marL="1612800">
              <a:spcBef>
                <a:spcPts val="0"/>
              </a:spcBef>
              <a:spcAft>
                <a:spcPts val="600"/>
              </a:spcAft>
              <a:defRPr sz="700">
                <a:solidFill>
                  <a:schemeClr val="bg1"/>
                </a:solidFill>
              </a:defRPr>
            </a:lvl7pPr>
            <a:lvl8pPr marL="1843200">
              <a:spcBef>
                <a:spcPts val="0"/>
              </a:spcBef>
              <a:spcAft>
                <a:spcPts val="600"/>
              </a:spcAft>
              <a:defRPr sz="600">
                <a:solidFill>
                  <a:schemeClr val="bg1"/>
                </a:solidFill>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sz="800" dirty="0"/>
              <a:t>Sixth level</a:t>
            </a:r>
          </a:p>
          <a:p>
            <a:pPr lvl="6"/>
            <a:r>
              <a:rPr lang="en-US" dirty="0"/>
              <a:t>Seventh level</a:t>
            </a:r>
          </a:p>
          <a:p>
            <a:pPr lvl="7"/>
            <a:r>
              <a:rPr lang="en-US" sz="600" dirty="0"/>
              <a:t>Eighth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r="46299"/>
          <a:stretch/>
        </p:blipFill>
        <p:spPr>
          <a:xfrm>
            <a:off x="174981" y="36813"/>
            <a:ext cx="1349020" cy="662400"/>
          </a:xfrm>
          <a:prstGeom prst="rect">
            <a:avLst/>
          </a:prstGeom>
        </p:spPr>
      </p:pic>
    </p:spTree>
    <p:extLst>
      <p:ext uri="{BB962C8B-B14F-4D97-AF65-F5344CB8AC3E}">
        <p14:creationId xmlns:p14="http://schemas.microsoft.com/office/powerpoint/2010/main" val="1106619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lstStyle>
            <a:lvl1pPr marL="230400" indent="-230400">
              <a:spcBef>
                <a:spcPts val="0"/>
              </a:spcBef>
              <a:spcAft>
                <a:spcPts val="600"/>
              </a:spcAft>
              <a:defRPr sz="1600">
                <a:solidFill>
                  <a:schemeClr val="bg1"/>
                </a:solidFill>
                <a:latin typeface="+mn-lt"/>
              </a:defRPr>
            </a:lvl1pPr>
            <a:lvl2pPr marL="460800" indent="-230400">
              <a:spcBef>
                <a:spcPts val="0"/>
              </a:spcBef>
              <a:spcAft>
                <a:spcPts val="600"/>
              </a:spcAft>
              <a:defRPr sz="1400">
                <a:solidFill>
                  <a:schemeClr val="bg1"/>
                </a:solidFill>
                <a:latin typeface="+mn-lt"/>
              </a:defRPr>
            </a:lvl2pPr>
            <a:lvl3pPr marL="691200">
              <a:spcBef>
                <a:spcPts val="0"/>
              </a:spcBef>
              <a:spcAft>
                <a:spcPts val="600"/>
              </a:spcAft>
              <a:defRPr sz="1200">
                <a:solidFill>
                  <a:schemeClr val="bg1"/>
                </a:solidFill>
                <a:latin typeface="+mn-lt"/>
              </a:defRPr>
            </a:lvl3pPr>
            <a:lvl4pPr marL="921600">
              <a:spcBef>
                <a:spcPts val="0"/>
              </a:spcBef>
              <a:spcAft>
                <a:spcPts val="600"/>
              </a:spcAft>
              <a:defRPr sz="1000">
                <a:solidFill>
                  <a:schemeClr val="bg1"/>
                </a:solidFill>
                <a:latin typeface="+mn-lt"/>
              </a:defRPr>
            </a:lvl4pPr>
            <a:lvl5pPr marL="1152000" indent="-228600">
              <a:spcBef>
                <a:spcPts val="0"/>
              </a:spcBef>
              <a:spcAft>
                <a:spcPts val="600"/>
              </a:spcAft>
              <a:buFont typeface="Arial" panose="020B0604020202020204" pitchFamily="34" charset="0"/>
              <a:buChar char="•"/>
              <a:defRPr sz="800">
                <a:solidFill>
                  <a:schemeClr val="bg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12923" y="4655220"/>
            <a:ext cx="1562040" cy="411883"/>
          </a:xfrm>
          <a:prstGeom prst="rect">
            <a:avLst/>
          </a:prstGeom>
        </p:spPr>
      </p:pic>
    </p:spTree>
    <p:extLst>
      <p:ext uri="{BB962C8B-B14F-4D97-AF65-F5344CB8AC3E}">
        <p14:creationId xmlns:p14="http://schemas.microsoft.com/office/powerpoint/2010/main" val="3578836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1 Nokia Blue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dirty="0"/>
              <a:t>Click to edit Master title slide</a:t>
            </a:r>
          </a:p>
        </p:txBody>
      </p:sp>
      <p:sp>
        <p:nvSpPr>
          <p:cNvPr id="19" name="TextBox 18"/>
          <p:cNvSpPr txBox="1"/>
          <p:nvPr userDrawn="1"/>
        </p:nvSpPr>
        <p:spPr>
          <a:xfrm>
            <a:off x="657000" y="4816800"/>
            <a:ext cx="1800000" cy="122237"/>
          </a:xfrm>
          <a:prstGeom prst="rect">
            <a:avLst/>
          </a:prstGeom>
          <a:noFill/>
        </p:spPr>
        <p:txBody>
          <a:bodyPr wrap="square" lIns="0" tIns="0" rIns="0" bIns="0" anchor="b">
            <a:spAutoFit/>
          </a:bodyPr>
          <a:lstStyle/>
          <a:p>
            <a:r>
              <a:rPr lang="en-GB" sz="800" dirty="0">
                <a:solidFill>
                  <a:schemeClr val="tx2"/>
                </a:solidFill>
                <a:latin typeface="+mn-lt"/>
                <a:ea typeface="Nokia Pure Text Light" panose="020B0403020202020204" pitchFamily="34" charset="0"/>
                <a:cs typeface="Arial" charset="0"/>
              </a:rPr>
              <a:t>© 2017 Nokia</a:t>
            </a:r>
          </a:p>
        </p:txBody>
      </p:sp>
      <p:sp>
        <p:nvSpPr>
          <p:cNvPr id="21" name="Slide Number Placeholder 5"/>
          <p:cNvSpPr txBox="1">
            <a:spLocks/>
          </p:cNvSpPr>
          <p:nvPr userDrawn="1"/>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tx2"/>
                </a:solidFill>
                <a:latin typeface="+mn-lt"/>
                <a:ea typeface="Nokia Pure Text Light" panose="020B0403020202020204" pitchFamily="34" charset="0"/>
                <a:cs typeface="Arial" panose="020B0604020202020204" pitchFamily="34" charset="0"/>
              </a:rPr>
              <a:pPr>
                <a:defRPr/>
              </a:pPr>
              <a:t>‹#›</a:t>
            </a:fld>
            <a:endParaRPr lang="en-GB" dirty="0">
              <a:solidFill>
                <a:schemeClr val="tx2"/>
              </a:solidFill>
              <a:latin typeface="+mn-lt"/>
              <a:ea typeface="Nokia Pure Text Light" panose="020B0403020202020204" pitchFamily="34" charset="0"/>
              <a:cs typeface="Arial" panose="020B0604020202020204" pitchFamily="34" charset="0"/>
            </a:endParaRPr>
          </a:p>
        </p:txBody>
      </p:sp>
      <p:pic>
        <p:nvPicPr>
          <p:cNvPr id="9" name="Picture 8"/>
          <p:cNvPicPr>
            <a:picLocks noChangeAspect="1"/>
          </p:cNvPicPr>
          <p:nvPr userDrawn="1"/>
        </p:nvPicPr>
        <p:blipFill rotWithShape="1">
          <a:blip r:embed="rId8">
            <a:extLst>
              <a:ext uri="{28A0092B-C50C-407E-A947-70E740481C1C}">
                <a14:useLocalDpi xmlns:a14="http://schemas.microsoft.com/office/drawing/2010/main" val="0"/>
              </a:ext>
            </a:extLst>
          </a:blip>
          <a:srcRect r="46161" b="14097"/>
          <a:stretch/>
        </p:blipFill>
        <p:spPr>
          <a:xfrm>
            <a:off x="7925047" y="4657601"/>
            <a:ext cx="837953" cy="352549"/>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2" r:id="rId1"/>
    <p:sldLayoutId id="2147483651" r:id="rId2"/>
    <p:sldLayoutId id="2147483654" r:id="rId3"/>
    <p:sldLayoutId id="2147483673" r:id="rId4"/>
    <p:sldLayoutId id="2147483674" r:id="rId5"/>
    <p:sldLayoutId id="2147483780" r:id="rId6"/>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9" name="TextBox 18"/>
          <p:cNvSpPr txBox="1"/>
          <p:nvPr userDrawn="1"/>
        </p:nvSpPr>
        <p:spPr>
          <a:xfrm>
            <a:off x="657000"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panose="020B0503020202020204" pitchFamily="34" charset="0"/>
                <a:ea typeface="Nokia Pure Text" panose="020B0503020202020204" pitchFamily="34" charset="0"/>
                <a:cs typeface="Arial" charset="0"/>
              </a:rPr>
              <a:t>© 2017 Nokia</a:t>
            </a:r>
          </a:p>
        </p:txBody>
      </p:sp>
      <p:sp>
        <p:nvSpPr>
          <p:cNvPr id="21" name="Slide Number Placeholder 5"/>
          <p:cNvSpPr txBox="1">
            <a:spLocks/>
          </p:cNvSpPr>
          <p:nvPr userDrawn="1"/>
        </p:nvSpPr>
        <p:spPr>
          <a:xfrm>
            <a:off x="419102" y="4816800"/>
            <a:ext cx="144462"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panose="020B0503020202020204" pitchFamily="34" charset="0"/>
                <a:ea typeface="Nokia Pure Text" panose="020B0503020202020204" pitchFamily="34" charset="0"/>
                <a:cs typeface="Arial" panose="020B0604020202020204" pitchFamily="34" charset="0"/>
              </a:rPr>
              <a:pPr>
                <a:defRPr/>
              </a:pPr>
              <a:t>‹#›</a:t>
            </a:fld>
            <a:endParaRPr lang="en-GB" dirty="0">
              <a:solidFill>
                <a:schemeClr val="bg1"/>
              </a:solidFill>
              <a:latin typeface="Nokia Pure Text" panose="020B0503020202020204" pitchFamily="34" charset="0"/>
              <a:ea typeface="Nokia Pure Text" panose="020B0503020202020204" pitchFamily="34" charset="0"/>
              <a:cs typeface="Arial" panose="020B0604020202020204" pitchFamily="34" charset="0"/>
            </a:endParaRPr>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sz="5800" dirty="0"/>
              <a:t>Sublayers, entities, and protocols in L3</a:t>
            </a:r>
          </a:p>
        </p:txBody>
      </p:sp>
      <p:sp>
        <p:nvSpPr>
          <p:cNvPr id="2" name="Text Placeholder 1"/>
          <p:cNvSpPr>
            <a:spLocks noGrp="1"/>
          </p:cNvSpPr>
          <p:nvPr>
            <p:ph type="body" sz="quarter" idx="12"/>
          </p:nvPr>
        </p:nvSpPr>
        <p:spPr/>
        <p:txBody>
          <a:bodyPr>
            <a:normAutofit fontScale="92500" lnSpcReduction="20000"/>
          </a:bodyPr>
          <a:lstStyle/>
          <a:p>
            <a:pPr marL="0" indent="0">
              <a:buNone/>
            </a:pPr>
            <a:r>
              <a:rPr lang="en-US" b="1" dirty="0"/>
              <a:t>3GPP TSG-CT WG1 Meeting #103				</a:t>
            </a:r>
            <a:r>
              <a:rPr lang="en-US" b="1"/>
              <a:t>	C1-171402</a:t>
            </a:r>
            <a:endParaRPr lang="en-US" b="1" dirty="0"/>
          </a:p>
          <a:p>
            <a:pPr marL="0" indent="0">
              <a:buNone/>
            </a:pPr>
            <a:r>
              <a:rPr lang="en-US" b="1" dirty="0"/>
              <a:t>Spokane (WA), USA, 3-7 April 2017</a:t>
            </a:r>
          </a:p>
          <a:p>
            <a:pPr marL="0" indent="0">
              <a:buNone/>
            </a:pPr>
            <a:endParaRPr lang="en-US" dirty="0"/>
          </a:p>
          <a:p>
            <a:pPr marL="0" indent="0">
              <a:buNone/>
            </a:pPr>
            <a:r>
              <a:rPr lang="en-US" dirty="0"/>
              <a:t>Source: 		Nokia, Alcatel-Lucent Shanghai Bell</a:t>
            </a:r>
          </a:p>
          <a:p>
            <a:pPr marL="0" indent="0">
              <a:buNone/>
            </a:pPr>
            <a:r>
              <a:rPr lang="en-US" dirty="0"/>
              <a:t>Agenda item: 	15.2.1</a:t>
            </a:r>
          </a:p>
          <a:p>
            <a:pPr marL="0" indent="0">
              <a:buNone/>
            </a:pPr>
            <a:r>
              <a:rPr lang="en-US" dirty="0"/>
              <a:t>Document for: 	Discussion</a:t>
            </a:r>
          </a:p>
        </p:txBody>
      </p:sp>
    </p:spTree>
    <p:extLst>
      <p:ext uri="{BB962C8B-B14F-4D97-AF65-F5344CB8AC3E}">
        <p14:creationId xmlns:p14="http://schemas.microsoft.com/office/powerpoint/2010/main" val="933016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Whether 5GMM should be in charge of identification/security procedures</a:t>
            </a:r>
          </a:p>
        </p:txBody>
      </p:sp>
      <p:sp>
        <p:nvSpPr>
          <p:cNvPr id="5" name="Text Placeholder 4"/>
          <p:cNvSpPr>
            <a:spLocks noGrp="1"/>
          </p:cNvSpPr>
          <p:nvPr>
            <p:ph type="body" sz="quarter" idx="11"/>
          </p:nvPr>
        </p:nvSpPr>
        <p:spPr/>
        <p:txBody>
          <a:bodyPr/>
          <a:lstStyle/>
          <a:p>
            <a:r>
              <a:rPr lang="en-US" dirty="0"/>
              <a:t>Observation, alternatives, and proposal</a:t>
            </a:r>
          </a:p>
        </p:txBody>
      </p:sp>
      <p:sp>
        <p:nvSpPr>
          <p:cNvPr id="6" name="Text Placeholder 5"/>
          <p:cNvSpPr>
            <a:spLocks noGrp="1"/>
          </p:cNvSpPr>
          <p:nvPr>
            <p:ph type="body" sz="quarter" idx="12"/>
          </p:nvPr>
        </p:nvSpPr>
        <p:spPr/>
        <p:txBody>
          <a:bodyPr>
            <a:normAutofit/>
          </a:bodyPr>
          <a:lstStyle/>
          <a:p>
            <a:r>
              <a:rPr lang="en-US" dirty="0"/>
              <a:t>Observation</a:t>
            </a:r>
          </a:p>
          <a:p>
            <a:pPr lvl="1"/>
            <a:r>
              <a:rPr lang="en-US" dirty="0"/>
              <a:t>Functions managed by EMM (e.g. security, identification, RM, CM) are now can be divided into two categories:</a:t>
            </a:r>
          </a:p>
          <a:p>
            <a:pPr lvl="2"/>
            <a:r>
              <a:rPr lang="en-US" dirty="0"/>
              <a:t>Common to both accesses: Security, identification</a:t>
            </a:r>
          </a:p>
          <a:p>
            <a:pPr lvl="2"/>
            <a:r>
              <a:rPr lang="en-US" dirty="0"/>
              <a:t>Specific to each of accesses: RM, CM</a:t>
            </a:r>
          </a:p>
          <a:p>
            <a:r>
              <a:rPr lang="en-US" dirty="0"/>
              <a:t>Alternatives</a:t>
            </a:r>
          </a:p>
          <a:p>
            <a:pPr lvl="1"/>
            <a:r>
              <a:rPr lang="en-US" dirty="0"/>
              <a:t>Alternative 1: To have a dedicated sublayer dealing with common aspects (security, identification)</a:t>
            </a:r>
          </a:p>
          <a:p>
            <a:pPr lvl="1"/>
            <a:r>
              <a:rPr lang="en-US" dirty="0"/>
              <a:t>Alternative 2: To have entity(</a:t>
            </a:r>
            <a:r>
              <a:rPr lang="en-US" dirty="0" err="1"/>
              <a:t>ies</a:t>
            </a:r>
            <a:r>
              <a:rPr lang="en-US" dirty="0"/>
              <a:t>) dealing with common aspects (security, identification) in 5GMM sublayer</a:t>
            </a:r>
          </a:p>
          <a:p>
            <a:r>
              <a:rPr lang="en-US" dirty="0"/>
              <a:t>Proposal</a:t>
            </a:r>
          </a:p>
          <a:p>
            <a:pPr lvl="1"/>
            <a:r>
              <a:rPr lang="en-US" dirty="0"/>
              <a:t>We prefer Alternative 1.</a:t>
            </a:r>
          </a:p>
          <a:p>
            <a:pPr lvl="2"/>
            <a:r>
              <a:rPr lang="en-US" dirty="0"/>
              <a:t>Security termination and identification are done by the AMF not because the AMF manages mobility but it has been decided that the SEAF and SCMF are collocated in the AMF.</a:t>
            </a:r>
          </a:p>
        </p:txBody>
      </p:sp>
    </p:spTree>
    <p:extLst>
      <p:ext uri="{BB962C8B-B14F-4D97-AF65-F5344CB8AC3E}">
        <p14:creationId xmlns:p14="http://schemas.microsoft.com/office/powerpoint/2010/main" val="3595260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p:cNvSpPr/>
          <p:nvPr/>
        </p:nvSpPr>
        <p:spPr>
          <a:xfrm>
            <a:off x="2503274" y="3665836"/>
            <a:ext cx="4053017" cy="3398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N1 sublayer</a:t>
            </a:r>
          </a:p>
        </p:txBody>
      </p:sp>
      <p:sp>
        <p:nvSpPr>
          <p:cNvPr id="3" name="Text Placeholder 2"/>
          <p:cNvSpPr>
            <a:spLocks noGrp="1"/>
          </p:cNvSpPr>
          <p:nvPr>
            <p:ph type="body" sz="quarter" idx="11"/>
          </p:nvPr>
        </p:nvSpPr>
        <p:spPr/>
        <p:txBody>
          <a:bodyPr/>
          <a:lstStyle/>
          <a:p>
            <a:r>
              <a:rPr lang="en-GB" dirty="0"/>
              <a:t>Example: Interaction among sublayers in L3</a:t>
            </a:r>
            <a:endParaRPr lang="en-US" dirty="0"/>
          </a:p>
        </p:txBody>
      </p:sp>
      <p:sp>
        <p:nvSpPr>
          <p:cNvPr id="64" name="Rectangle 63"/>
          <p:cNvSpPr/>
          <p:nvPr/>
        </p:nvSpPr>
        <p:spPr>
          <a:xfrm>
            <a:off x="3195250" y="1963688"/>
            <a:ext cx="2667514" cy="996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65" name="Rectangle 64"/>
          <p:cNvSpPr/>
          <p:nvPr/>
        </p:nvSpPr>
        <p:spPr>
          <a:xfrm>
            <a:off x="1981200" y="1276350"/>
            <a:ext cx="5076542" cy="6966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2"/>
              </a:solidFill>
              <a:latin typeface="Arial" panose="020B0604020202020204" pitchFamily="34" charset="0"/>
              <a:cs typeface="Arial" panose="020B0604020202020204" pitchFamily="34" charset="0"/>
            </a:endParaRPr>
          </a:p>
        </p:txBody>
      </p:sp>
      <p:sp>
        <p:nvSpPr>
          <p:cNvPr id="66" name="Rectangle 65"/>
          <p:cNvSpPr/>
          <p:nvPr/>
        </p:nvSpPr>
        <p:spPr>
          <a:xfrm>
            <a:off x="266700" y="4418056"/>
            <a:ext cx="4053017" cy="339811"/>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5G-RAN access stratum sublayer</a:t>
            </a:r>
          </a:p>
        </p:txBody>
      </p:sp>
      <p:sp>
        <p:nvSpPr>
          <p:cNvPr id="67" name="Rectangle 66"/>
          <p:cNvSpPr/>
          <p:nvPr/>
        </p:nvSpPr>
        <p:spPr>
          <a:xfrm>
            <a:off x="4739847" y="4418054"/>
            <a:ext cx="4053017" cy="339811"/>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Non-3GPP access lower sublayer</a:t>
            </a:r>
          </a:p>
        </p:txBody>
      </p:sp>
      <p:sp>
        <p:nvSpPr>
          <p:cNvPr id="70" name="Oval 69"/>
          <p:cNvSpPr/>
          <p:nvPr/>
        </p:nvSpPr>
        <p:spPr>
          <a:xfrm>
            <a:off x="2148016" y="4320741"/>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71" name="Straight Connector 70"/>
          <p:cNvCxnSpPr>
            <a:stCxn id="70" idx="0"/>
          </p:cNvCxnSpPr>
          <p:nvPr/>
        </p:nvCxnSpPr>
        <p:spPr>
          <a:xfrm flipV="1">
            <a:off x="2293209" y="1722736"/>
            <a:ext cx="1" cy="259800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2957379" y="3568508"/>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75" name="Oval 74"/>
          <p:cNvSpPr/>
          <p:nvPr/>
        </p:nvSpPr>
        <p:spPr>
          <a:xfrm>
            <a:off x="3670984" y="3568508"/>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76" name="Straight Connector 75"/>
          <p:cNvCxnSpPr>
            <a:stCxn id="75" idx="0"/>
            <a:endCxn id="77" idx="2"/>
          </p:cNvCxnSpPr>
          <p:nvPr/>
        </p:nvCxnSpPr>
        <p:spPr>
          <a:xfrm flipV="1">
            <a:off x="3816177" y="2820944"/>
            <a:ext cx="0" cy="747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3312638" y="2193837"/>
            <a:ext cx="1007077" cy="627108"/>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5GMM-RM entity</a:t>
            </a:r>
          </a:p>
        </p:txBody>
      </p:sp>
      <p:sp>
        <p:nvSpPr>
          <p:cNvPr id="78" name="Oval 77"/>
          <p:cNvSpPr/>
          <p:nvPr/>
        </p:nvSpPr>
        <p:spPr>
          <a:xfrm>
            <a:off x="5098191" y="3568516"/>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79" name="Straight Connector 78"/>
          <p:cNvCxnSpPr>
            <a:stCxn id="78" idx="0"/>
            <a:endCxn id="80" idx="2"/>
          </p:cNvCxnSpPr>
          <p:nvPr/>
        </p:nvCxnSpPr>
        <p:spPr>
          <a:xfrm flipV="1">
            <a:off x="5243383" y="2820953"/>
            <a:ext cx="0" cy="747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4739845" y="2193845"/>
            <a:ext cx="1007077" cy="627108"/>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5GMM-RM entity</a:t>
            </a:r>
          </a:p>
        </p:txBody>
      </p:sp>
      <p:sp>
        <p:nvSpPr>
          <p:cNvPr id="82" name="Oval 81"/>
          <p:cNvSpPr/>
          <p:nvPr/>
        </p:nvSpPr>
        <p:spPr>
          <a:xfrm>
            <a:off x="6621163" y="4320741"/>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83" name="Straight Connector 82"/>
          <p:cNvCxnSpPr>
            <a:stCxn id="82" idx="0"/>
          </p:cNvCxnSpPr>
          <p:nvPr/>
        </p:nvCxnSpPr>
        <p:spPr>
          <a:xfrm flipV="1">
            <a:off x="6766355" y="1722735"/>
            <a:ext cx="0" cy="259800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5" name="Oval 84"/>
          <p:cNvSpPr/>
          <p:nvPr/>
        </p:nvSpPr>
        <p:spPr>
          <a:xfrm>
            <a:off x="5814880" y="3568508"/>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86" name="Straight Connector 85"/>
          <p:cNvCxnSpPr/>
          <p:nvPr/>
        </p:nvCxnSpPr>
        <p:spPr>
          <a:xfrm flipV="1">
            <a:off x="3099486" y="1716528"/>
            <a:ext cx="1" cy="185197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5956979" y="1716519"/>
            <a:ext cx="1" cy="1851972"/>
          </a:xfrm>
          <a:prstGeom prst="line">
            <a:avLst/>
          </a:prstGeom>
          <a:ln>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88" name="Oval 87"/>
          <p:cNvSpPr/>
          <p:nvPr/>
        </p:nvSpPr>
        <p:spPr>
          <a:xfrm rot="16200000">
            <a:off x="2309424" y="3787085"/>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89" name="Oval 88"/>
          <p:cNvSpPr/>
          <p:nvPr/>
        </p:nvSpPr>
        <p:spPr>
          <a:xfrm rot="16200000">
            <a:off x="6459755" y="3787085"/>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93" name="Straight Connector 92"/>
          <p:cNvCxnSpPr/>
          <p:nvPr/>
        </p:nvCxnSpPr>
        <p:spPr>
          <a:xfrm flipV="1">
            <a:off x="2696335" y="1810773"/>
            <a:ext cx="1" cy="185197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6357033" y="1813848"/>
            <a:ext cx="1" cy="185197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5" name="Oval 94"/>
          <p:cNvSpPr/>
          <p:nvPr/>
        </p:nvSpPr>
        <p:spPr>
          <a:xfrm>
            <a:off x="2549606" y="1722735"/>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96" name="Oval 95"/>
          <p:cNvSpPr/>
          <p:nvPr/>
        </p:nvSpPr>
        <p:spPr>
          <a:xfrm>
            <a:off x="6214927" y="1718096"/>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97" name="TextBox 96"/>
          <p:cNvSpPr txBox="1"/>
          <p:nvPr/>
        </p:nvSpPr>
        <p:spPr>
          <a:xfrm rot="5400000">
            <a:off x="2386929" y="2269948"/>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CM_N1-SAP</a:t>
            </a:r>
          </a:p>
        </p:txBody>
      </p:sp>
      <p:sp>
        <p:nvSpPr>
          <p:cNvPr id="98" name="TextBox 97"/>
          <p:cNvSpPr txBox="1"/>
          <p:nvPr/>
        </p:nvSpPr>
        <p:spPr>
          <a:xfrm rot="5400000">
            <a:off x="2786981" y="2269395"/>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N1_CM-SAP</a:t>
            </a:r>
          </a:p>
        </p:txBody>
      </p:sp>
      <p:sp>
        <p:nvSpPr>
          <p:cNvPr id="99" name="TextBox 98"/>
          <p:cNvSpPr txBox="1"/>
          <p:nvPr/>
        </p:nvSpPr>
        <p:spPr>
          <a:xfrm rot="5400000">
            <a:off x="3511774" y="3068727"/>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N1_RM-SAP</a:t>
            </a:r>
          </a:p>
        </p:txBody>
      </p:sp>
      <p:sp>
        <p:nvSpPr>
          <p:cNvPr id="100" name="TextBox 99"/>
          <p:cNvSpPr txBox="1"/>
          <p:nvPr/>
        </p:nvSpPr>
        <p:spPr>
          <a:xfrm rot="5400000">
            <a:off x="4937828" y="3066743"/>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N1_RM-SAP</a:t>
            </a:r>
          </a:p>
        </p:txBody>
      </p:sp>
      <p:sp>
        <p:nvSpPr>
          <p:cNvPr id="101" name="TextBox 100"/>
          <p:cNvSpPr txBox="1"/>
          <p:nvPr/>
        </p:nvSpPr>
        <p:spPr>
          <a:xfrm>
            <a:off x="1385653" y="3623358"/>
            <a:ext cx="838691"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N1_SM-SAP</a:t>
            </a:r>
          </a:p>
        </p:txBody>
      </p:sp>
      <p:sp>
        <p:nvSpPr>
          <p:cNvPr id="102" name="TextBox 101"/>
          <p:cNvSpPr txBox="1"/>
          <p:nvPr/>
        </p:nvSpPr>
        <p:spPr>
          <a:xfrm rot="5400000">
            <a:off x="6048401" y="2309897"/>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CM_N1-SAP</a:t>
            </a:r>
          </a:p>
        </p:txBody>
      </p:sp>
      <p:sp>
        <p:nvSpPr>
          <p:cNvPr id="103" name="TextBox 102"/>
          <p:cNvSpPr txBox="1"/>
          <p:nvPr/>
        </p:nvSpPr>
        <p:spPr>
          <a:xfrm rot="5400000">
            <a:off x="5652594" y="2316061"/>
            <a:ext cx="845103"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N1_CM-SAP</a:t>
            </a:r>
          </a:p>
        </p:txBody>
      </p:sp>
      <p:sp>
        <p:nvSpPr>
          <p:cNvPr id="104" name="TextBox 103"/>
          <p:cNvSpPr txBox="1"/>
          <p:nvPr/>
        </p:nvSpPr>
        <p:spPr>
          <a:xfrm rot="5400000">
            <a:off x="1981739" y="3056151"/>
            <a:ext cx="851515"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AS_CM-SAP</a:t>
            </a:r>
          </a:p>
        </p:txBody>
      </p:sp>
      <p:sp>
        <p:nvSpPr>
          <p:cNvPr id="105" name="TextBox 104"/>
          <p:cNvSpPr txBox="1"/>
          <p:nvPr/>
        </p:nvSpPr>
        <p:spPr>
          <a:xfrm rot="5400000">
            <a:off x="6451787" y="3050862"/>
            <a:ext cx="851515"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AS_CM-SAP</a:t>
            </a:r>
          </a:p>
        </p:txBody>
      </p:sp>
      <p:sp>
        <p:nvSpPr>
          <p:cNvPr id="107" name="Oval 106"/>
          <p:cNvSpPr/>
          <p:nvPr/>
        </p:nvSpPr>
        <p:spPr>
          <a:xfrm>
            <a:off x="3261664" y="4313774"/>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sp>
        <p:nvSpPr>
          <p:cNvPr id="108" name="TextBox 107"/>
          <p:cNvSpPr txBox="1"/>
          <p:nvPr/>
        </p:nvSpPr>
        <p:spPr>
          <a:xfrm>
            <a:off x="7057742" y="3626484"/>
            <a:ext cx="838691"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N1_SM-SAP</a:t>
            </a:r>
          </a:p>
        </p:txBody>
      </p:sp>
      <p:cxnSp>
        <p:nvCxnSpPr>
          <p:cNvPr id="109" name="Straight Connector 108"/>
          <p:cNvCxnSpPr>
            <a:stCxn id="107" idx="0"/>
          </p:cNvCxnSpPr>
          <p:nvPr/>
        </p:nvCxnSpPr>
        <p:spPr>
          <a:xfrm flipV="1">
            <a:off x="3406856" y="4012615"/>
            <a:ext cx="0" cy="3011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0" name="Oval 109"/>
          <p:cNvSpPr/>
          <p:nvPr/>
        </p:nvSpPr>
        <p:spPr>
          <a:xfrm>
            <a:off x="5509049" y="4313774"/>
            <a:ext cx="290385" cy="97313"/>
          </a:xfrm>
          <a:prstGeom prst="ellipse">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2"/>
              </a:solidFill>
              <a:latin typeface="Arial" panose="020B0604020202020204" pitchFamily="34" charset="0"/>
              <a:cs typeface="Arial" panose="020B0604020202020204" pitchFamily="34" charset="0"/>
            </a:endParaRPr>
          </a:p>
        </p:txBody>
      </p:sp>
      <p:cxnSp>
        <p:nvCxnSpPr>
          <p:cNvPr id="111" name="Straight Connector 110"/>
          <p:cNvCxnSpPr>
            <a:stCxn id="110" idx="0"/>
          </p:cNvCxnSpPr>
          <p:nvPr/>
        </p:nvCxnSpPr>
        <p:spPr>
          <a:xfrm flipV="1">
            <a:off x="5654242" y="4012615"/>
            <a:ext cx="0" cy="3011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5661080" y="4018769"/>
            <a:ext cx="819455"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AS_N1-SAP</a:t>
            </a:r>
          </a:p>
        </p:txBody>
      </p:sp>
      <p:sp>
        <p:nvSpPr>
          <p:cNvPr id="113" name="TextBox 112"/>
          <p:cNvSpPr txBox="1"/>
          <p:nvPr/>
        </p:nvSpPr>
        <p:spPr>
          <a:xfrm>
            <a:off x="3411050" y="4012962"/>
            <a:ext cx="819455" cy="230832"/>
          </a:xfrm>
          <a:prstGeom prst="rect">
            <a:avLst/>
          </a:prstGeom>
          <a:noFill/>
        </p:spPr>
        <p:txBody>
          <a:bodyPr wrap="none" rtlCol="0">
            <a:spAutoFit/>
          </a:bodyPr>
          <a:lstStyle/>
          <a:p>
            <a:r>
              <a:rPr lang="en-US" sz="900" dirty="0">
                <a:solidFill>
                  <a:schemeClr val="tx2"/>
                </a:solidFill>
                <a:latin typeface="Arial" panose="020B0604020202020204" pitchFamily="34" charset="0"/>
                <a:cs typeface="Arial" panose="020B0604020202020204" pitchFamily="34" charset="0"/>
              </a:rPr>
              <a:t>AS_N1-SAP</a:t>
            </a:r>
          </a:p>
        </p:txBody>
      </p:sp>
      <p:sp>
        <p:nvSpPr>
          <p:cNvPr id="115" name="TextBox 114"/>
          <p:cNvSpPr txBox="1"/>
          <p:nvPr/>
        </p:nvSpPr>
        <p:spPr>
          <a:xfrm>
            <a:off x="3911627" y="1504950"/>
            <a:ext cx="1228961" cy="507831"/>
          </a:xfrm>
          <a:prstGeom prst="rect">
            <a:avLst/>
          </a:prstGeom>
          <a:noFill/>
        </p:spPr>
        <p:txBody>
          <a:bodyPr wrap="square" rtlCol="0">
            <a:spAutoFit/>
          </a:bodyPr>
          <a:lstStyle/>
          <a:p>
            <a:pPr algn="ctr"/>
            <a:r>
              <a:rPr lang="en-US" sz="1350" dirty="0">
                <a:solidFill>
                  <a:schemeClr val="tx2"/>
                </a:solidFill>
                <a:latin typeface="Arial" panose="020B0604020202020204" pitchFamily="34" charset="0"/>
                <a:cs typeface="Arial" panose="020B0604020202020204" pitchFamily="34" charset="0"/>
              </a:rPr>
              <a:t>5GMM sublayer</a:t>
            </a:r>
          </a:p>
        </p:txBody>
      </p:sp>
      <p:sp>
        <p:nvSpPr>
          <p:cNvPr id="59" name="Rectangle 58"/>
          <p:cNvSpPr/>
          <p:nvPr/>
        </p:nvSpPr>
        <p:spPr>
          <a:xfrm>
            <a:off x="2148016" y="1382925"/>
            <a:ext cx="1668155" cy="339811"/>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5GMM-CM entity</a:t>
            </a:r>
          </a:p>
        </p:txBody>
      </p:sp>
      <p:sp>
        <p:nvSpPr>
          <p:cNvPr id="81" name="Rectangle 80"/>
          <p:cNvSpPr/>
          <p:nvPr/>
        </p:nvSpPr>
        <p:spPr>
          <a:xfrm>
            <a:off x="5243383" y="1382924"/>
            <a:ext cx="1668165" cy="339811"/>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5GMM-CM entity</a:t>
            </a:r>
          </a:p>
        </p:txBody>
      </p:sp>
      <p:sp>
        <p:nvSpPr>
          <p:cNvPr id="91" name="Rectangle 90"/>
          <p:cNvSpPr/>
          <p:nvPr/>
        </p:nvSpPr>
        <p:spPr>
          <a:xfrm>
            <a:off x="266700" y="723237"/>
            <a:ext cx="8526164" cy="4171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cs typeface="Arial" panose="020B0604020202020204" pitchFamily="34" charset="0"/>
              </a:rPr>
              <a:t>5GSM sublayer</a:t>
            </a:r>
          </a:p>
        </p:txBody>
      </p:sp>
      <p:sp>
        <p:nvSpPr>
          <p:cNvPr id="116" name="Rectangle 115"/>
          <p:cNvSpPr/>
          <p:nvPr/>
        </p:nvSpPr>
        <p:spPr>
          <a:xfrm>
            <a:off x="402169" y="780744"/>
            <a:ext cx="1579031" cy="300859"/>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5GSM entity(</a:t>
            </a:r>
            <a:r>
              <a:rPr lang="en-US" sz="1350" dirty="0" err="1">
                <a:solidFill>
                  <a:schemeClr val="tx2"/>
                </a:solidFill>
                <a:latin typeface="Arial" panose="020B0604020202020204" pitchFamily="34" charset="0"/>
                <a:ea typeface="Nokia Pure Text Light" panose="020B0304040602060303" pitchFamily="34" charset="0"/>
                <a:cs typeface="Arial" panose="020B0604020202020204" pitchFamily="34" charset="0"/>
              </a:rPr>
              <a:t>ies</a:t>
            </a: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a:t>
            </a:r>
          </a:p>
        </p:txBody>
      </p:sp>
      <p:sp>
        <p:nvSpPr>
          <p:cNvPr id="117" name="Rectangle 116"/>
          <p:cNvSpPr/>
          <p:nvPr/>
        </p:nvSpPr>
        <p:spPr>
          <a:xfrm>
            <a:off x="7057742" y="776405"/>
            <a:ext cx="1579031" cy="300859"/>
          </a:xfrm>
          <a:prstGeom prst="rect">
            <a:avLst/>
          </a:prstGeom>
          <a:solidFill>
            <a:schemeClr val="bg1"/>
          </a:solidFill>
          <a:ln>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5GSM entity(</a:t>
            </a:r>
            <a:r>
              <a:rPr lang="en-US" sz="1350" dirty="0" err="1">
                <a:solidFill>
                  <a:schemeClr val="tx2"/>
                </a:solidFill>
                <a:latin typeface="Arial" panose="020B0604020202020204" pitchFamily="34" charset="0"/>
                <a:ea typeface="Nokia Pure Text Light" panose="020B0304040602060303" pitchFamily="34" charset="0"/>
                <a:cs typeface="Arial" panose="020B0604020202020204" pitchFamily="34" charset="0"/>
              </a:rPr>
              <a:t>ies</a:t>
            </a:r>
            <a:r>
              <a:rPr lang="en-US" sz="1350" dirty="0">
                <a:solidFill>
                  <a:schemeClr val="tx2"/>
                </a:solidFill>
                <a:latin typeface="Arial" panose="020B0604020202020204" pitchFamily="34" charset="0"/>
                <a:ea typeface="Nokia Pure Text Light" panose="020B0304040602060303" pitchFamily="34" charset="0"/>
                <a:cs typeface="Arial" panose="020B0604020202020204" pitchFamily="34" charset="0"/>
              </a:rPr>
              <a:t>)</a:t>
            </a:r>
          </a:p>
        </p:txBody>
      </p:sp>
      <p:cxnSp>
        <p:nvCxnSpPr>
          <p:cNvPr id="90" name="Elbow Connector 89"/>
          <p:cNvCxnSpPr>
            <a:stCxn id="116" idx="2"/>
            <a:endCxn id="88" idx="0"/>
          </p:cNvCxnSpPr>
          <p:nvPr/>
        </p:nvCxnSpPr>
        <p:spPr>
          <a:xfrm rot="16200000" flipH="1">
            <a:off x="421753" y="1851534"/>
            <a:ext cx="2754138" cy="1214275"/>
          </a:xfrm>
          <a:prstGeom prst="bentConnector2">
            <a:avLst/>
          </a:prstGeom>
          <a:ln>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92" name="Elbow Connector 91"/>
          <p:cNvCxnSpPr>
            <a:stCxn id="117" idx="2"/>
            <a:endCxn id="89" idx="4"/>
          </p:cNvCxnSpPr>
          <p:nvPr/>
        </p:nvCxnSpPr>
        <p:spPr>
          <a:xfrm rot="5400000">
            <a:off x="5871193" y="1859675"/>
            <a:ext cx="2758477" cy="1193654"/>
          </a:xfrm>
          <a:prstGeom prst="bentConnector2">
            <a:avLst/>
          </a:prstGeom>
          <a:ln>
            <a:solidFill>
              <a:schemeClr val="tx2"/>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8926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Access dependency minimization should be pursued</a:t>
            </a:r>
          </a:p>
        </p:txBody>
      </p:sp>
      <p:sp>
        <p:nvSpPr>
          <p:cNvPr id="5" name="Text Placeholder 4"/>
          <p:cNvSpPr>
            <a:spLocks noGrp="1"/>
          </p:cNvSpPr>
          <p:nvPr>
            <p:ph type="body" sz="quarter" idx="11"/>
          </p:nvPr>
        </p:nvSpPr>
        <p:spPr/>
        <p:txBody>
          <a:bodyPr/>
          <a:lstStyle/>
          <a:p>
            <a:r>
              <a:rPr lang="en-US" dirty="0"/>
              <a:t>Protocols</a:t>
            </a:r>
          </a:p>
        </p:txBody>
      </p:sp>
      <p:sp>
        <p:nvSpPr>
          <p:cNvPr id="6" name="Text Placeholder 5"/>
          <p:cNvSpPr>
            <a:spLocks noGrp="1"/>
          </p:cNvSpPr>
          <p:nvPr>
            <p:ph type="body" sz="quarter" idx="12"/>
          </p:nvPr>
        </p:nvSpPr>
        <p:spPr/>
        <p:txBody>
          <a:bodyPr>
            <a:normAutofit lnSpcReduction="10000"/>
          </a:bodyPr>
          <a:lstStyle/>
          <a:p>
            <a:r>
              <a:rPr lang="en-US" dirty="0"/>
              <a:t>General concept of the 5GS</a:t>
            </a:r>
          </a:p>
          <a:p>
            <a:pPr lvl="1"/>
            <a:r>
              <a:rPr lang="en-GB" dirty="0"/>
              <a:t>Minimize dependencies between </a:t>
            </a:r>
            <a:r>
              <a:rPr lang="en-US" dirty="0"/>
              <a:t>the </a:t>
            </a:r>
            <a:r>
              <a:rPr lang="en-GB" dirty="0"/>
              <a:t>Access Network (AN) and</a:t>
            </a:r>
            <a:r>
              <a:rPr lang="en-US" dirty="0"/>
              <a:t> the</a:t>
            </a:r>
            <a:r>
              <a:rPr lang="en-GB" dirty="0"/>
              <a:t> Core Network (CN)</a:t>
            </a:r>
            <a:r>
              <a:rPr lang="en-US" dirty="0"/>
              <a:t>.</a:t>
            </a:r>
          </a:p>
          <a:p>
            <a:pPr lvl="1"/>
            <a:r>
              <a:rPr lang="en-US" dirty="0"/>
              <a:t>T</a:t>
            </a:r>
            <a:r>
              <a:rPr lang="en-GB" dirty="0"/>
              <a:t>he architecture is defined with a converged access-agnostic core network with a common AN - CN interface which integrates different 3GPP and non-3GPP access types.</a:t>
            </a:r>
            <a:endParaRPr lang="en-US" dirty="0"/>
          </a:p>
          <a:p>
            <a:r>
              <a:rPr lang="en-US" dirty="0"/>
              <a:t>Protocols should be common irrespective of the AN type.</a:t>
            </a:r>
          </a:p>
          <a:p>
            <a:pPr lvl="1"/>
            <a:r>
              <a:rPr lang="en-US" dirty="0"/>
              <a:t>Protocol for the N1 sublayer will be common anyways</a:t>
            </a:r>
          </a:p>
          <a:p>
            <a:pPr lvl="1"/>
            <a:r>
              <a:rPr lang="en-US" dirty="0"/>
              <a:t>5GMM</a:t>
            </a:r>
          </a:p>
          <a:p>
            <a:pPr lvl="2"/>
            <a:r>
              <a:rPr lang="en-US" dirty="0"/>
              <a:t>Commonalities between 5GMM-RM entity for 5G-RAN and 5GMM-RM entity for non-3GPP AN should be maximized in terms of protocol.</a:t>
            </a:r>
          </a:p>
          <a:p>
            <a:pPr lvl="2"/>
            <a:r>
              <a:rPr lang="en-US" dirty="0"/>
              <a:t>5GMM-CM aspects are FFS</a:t>
            </a:r>
          </a:p>
          <a:p>
            <a:pPr lvl="3"/>
            <a:r>
              <a:rPr lang="en-GB" dirty="0"/>
              <a:t>Editor's note:	The CM states for the UE that successfully registered via non-3GPP access is FFS.</a:t>
            </a:r>
            <a:endParaRPr lang="en-US" dirty="0"/>
          </a:p>
          <a:p>
            <a:pPr lvl="1"/>
            <a:r>
              <a:rPr lang="en-US" dirty="0"/>
              <a:t>5GSM</a:t>
            </a:r>
          </a:p>
          <a:p>
            <a:pPr lvl="2"/>
            <a:r>
              <a:rPr lang="en-US" dirty="0"/>
              <a:t>Commonalities between 5GSM entity for 5G-RAN and 5GSM entity for non-3GPP AN should be maximized in terms of protocol.</a:t>
            </a:r>
          </a:p>
          <a:p>
            <a:pPr lvl="1"/>
            <a:endParaRPr lang="en-US" dirty="0"/>
          </a:p>
        </p:txBody>
      </p:sp>
    </p:spTree>
    <p:extLst>
      <p:ext uri="{BB962C8B-B14F-4D97-AF65-F5344CB8AC3E}">
        <p14:creationId xmlns:p14="http://schemas.microsoft.com/office/powerpoint/2010/main" val="2258406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N1 sublayer</a:t>
            </a:r>
            <a:r>
              <a:rPr lang="en-US"/>
              <a:t>, 5GMM </a:t>
            </a:r>
            <a:r>
              <a:rPr lang="en-US" dirty="0"/>
              <a:t>sublayer, 5GSM sublayer</a:t>
            </a:r>
          </a:p>
        </p:txBody>
      </p:sp>
      <p:sp>
        <p:nvSpPr>
          <p:cNvPr id="5" name="Text Placeholder 4"/>
          <p:cNvSpPr>
            <a:spLocks noGrp="1"/>
          </p:cNvSpPr>
          <p:nvPr>
            <p:ph type="body" sz="quarter" idx="11"/>
          </p:nvPr>
        </p:nvSpPr>
        <p:spPr/>
        <p:txBody>
          <a:bodyPr/>
          <a:lstStyle/>
          <a:p>
            <a:r>
              <a:rPr lang="en-US" dirty="0"/>
              <a:t>Conclusions</a:t>
            </a:r>
          </a:p>
        </p:txBody>
      </p:sp>
      <p:sp>
        <p:nvSpPr>
          <p:cNvPr id="6" name="Text Placeholder 5"/>
          <p:cNvSpPr>
            <a:spLocks noGrp="1"/>
          </p:cNvSpPr>
          <p:nvPr>
            <p:ph type="body" sz="quarter" idx="12"/>
          </p:nvPr>
        </p:nvSpPr>
        <p:spPr/>
        <p:txBody>
          <a:bodyPr/>
          <a:lstStyle/>
          <a:p>
            <a:r>
              <a:rPr lang="en-US" dirty="0"/>
              <a:t>Sublayers</a:t>
            </a:r>
          </a:p>
          <a:p>
            <a:pPr lvl="1"/>
            <a:r>
              <a:rPr lang="en-US" dirty="0"/>
              <a:t>We propose to have a dedicated sublayer dealing with common aspects (security, identification), namely N1 sublayer.</a:t>
            </a:r>
          </a:p>
          <a:p>
            <a:pPr lvl="1"/>
            <a:r>
              <a:rPr lang="en-US" dirty="0"/>
              <a:t>We propose to have 5GMM sublayer and 5GSM sublayer.</a:t>
            </a:r>
          </a:p>
          <a:p>
            <a:r>
              <a:rPr lang="en-US" dirty="0"/>
              <a:t>Entities</a:t>
            </a:r>
          </a:p>
          <a:p>
            <a:pPr lvl="1"/>
            <a:r>
              <a:rPr lang="en-US" dirty="0"/>
              <a:t>The 5GMM sublayer should include at least CM entity and RM entity.</a:t>
            </a:r>
          </a:p>
          <a:p>
            <a:r>
              <a:rPr lang="en-US" dirty="0"/>
              <a:t>Protocols</a:t>
            </a:r>
          </a:p>
          <a:p>
            <a:pPr lvl="1"/>
            <a:r>
              <a:rPr lang="en-US" dirty="0"/>
              <a:t>Commonalities of 5GSM/MM-RM entities for 5G-RAN and non-3GPP AN should be maximized.</a:t>
            </a:r>
          </a:p>
        </p:txBody>
      </p:sp>
    </p:spTree>
    <p:extLst>
      <p:ext uri="{BB962C8B-B14F-4D97-AF65-F5344CB8AC3E}">
        <p14:creationId xmlns:p14="http://schemas.microsoft.com/office/powerpoint/2010/main" val="346859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AS sublayer, MM sublayer, CM sublayer</a:t>
            </a:r>
          </a:p>
        </p:txBody>
      </p:sp>
      <p:sp>
        <p:nvSpPr>
          <p:cNvPr id="6" name="Text Placeholder 5"/>
          <p:cNvSpPr>
            <a:spLocks noGrp="1"/>
          </p:cNvSpPr>
          <p:nvPr>
            <p:ph type="body" sz="quarter" idx="11"/>
          </p:nvPr>
        </p:nvSpPr>
        <p:spPr/>
        <p:txBody>
          <a:bodyPr/>
          <a:lstStyle/>
          <a:p>
            <a:r>
              <a:rPr lang="en-US" dirty="0"/>
              <a:t>Excerpts from TS 24.007</a:t>
            </a:r>
          </a:p>
        </p:txBody>
      </p:sp>
      <p:sp>
        <p:nvSpPr>
          <p:cNvPr id="7" name="Text Placeholder 6"/>
          <p:cNvSpPr>
            <a:spLocks noGrp="1"/>
          </p:cNvSpPr>
          <p:nvPr>
            <p:ph type="body" sz="quarter" idx="12"/>
          </p:nvPr>
        </p:nvSpPr>
        <p:spPr>
          <a:xfrm>
            <a:off x="417600" y="1080000"/>
            <a:ext cx="3925800" cy="3560400"/>
          </a:xfrm>
        </p:spPr>
        <p:txBody>
          <a:bodyPr>
            <a:normAutofit lnSpcReduction="10000"/>
          </a:bodyPr>
          <a:lstStyle/>
          <a:p>
            <a:r>
              <a:rPr lang="en-US" dirty="0"/>
              <a:t>Three sublayers for EPS PS domain services:</a:t>
            </a:r>
          </a:p>
          <a:p>
            <a:pPr lvl="1"/>
            <a:r>
              <a:rPr lang="en-GB" dirty="0"/>
              <a:t>the </a:t>
            </a:r>
            <a:r>
              <a:rPr lang="en-GB" b="1" dirty="0"/>
              <a:t>Access Stratum (AS) sublayer</a:t>
            </a:r>
            <a:r>
              <a:rPr lang="en-GB" dirty="0"/>
              <a:t> provides services to the MM sublayer;</a:t>
            </a:r>
          </a:p>
          <a:p>
            <a:pPr lvl="1"/>
            <a:r>
              <a:rPr lang="en-GB" dirty="0"/>
              <a:t>the </a:t>
            </a:r>
            <a:r>
              <a:rPr lang="en-GB" b="1" dirty="0"/>
              <a:t>MM sublayer</a:t>
            </a:r>
            <a:r>
              <a:rPr lang="en-GB" dirty="0"/>
              <a:t> provides services to the entities of the Connection Management (CM) sublayer. The MM sublayer further includes one EMM entity;</a:t>
            </a:r>
          </a:p>
          <a:p>
            <a:pPr lvl="1"/>
            <a:r>
              <a:rPr lang="en-GB" dirty="0"/>
              <a:t>the </a:t>
            </a:r>
            <a:r>
              <a:rPr lang="en-GB" b="1" dirty="0"/>
              <a:t>CM sublayer</a:t>
            </a:r>
            <a:r>
              <a:rPr lang="en-GB" dirty="0"/>
              <a:t> includes ESM entities;</a:t>
            </a:r>
          </a:p>
          <a:p>
            <a:pPr lvl="2"/>
            <a:r>
              <a:rPr lang="en-GB" dirty="0"/>
              <a:t>the ESM entity provides services to the Bearer Control (BC) entity and uses services of the MM sublayer;</a:t>
            </a:r>
          </a:p>
          <a:p>
            <a:pPr lvl="3"/>
            <a:r>
              <a:rPr lang="en-GB" dirty="0"/>
              <a:t>t</a:t>
            </a:r>
            <a:r>
              <a:rPr lang="en-US" dirty="0"/>
              <a:t>he BC entity hides the concepts of radio bearers that can be established/released while an EPS bearer context is active. If uplink data in the terminal is to be sent, and EPS bearers have been released, the BC will trigger a service request procedure in EMM.</a:t>
            </a:r>
          </a:p>
          <a:p>
            <a:endParaRPr lang="en-US" dirty="0"/>
          </a:p>
        </p:txBody>
      </p:sp>
      <p:pic>
        <p:nvPicPr>
          <p:cNvPr id="8" name="Picture 7"/>
          <p:cNvPicPr>
            <a:picLocks noChangeAspect="1"/>
          </p:cNvPicPr>
          <p:nvPr/>
        </p:nvPicPr>
        <p:blipFill>
          <a:blip r:embed="rId2"/>
          <a:stretch>
            <a:fillRect/>
          </a:stretch>
        </p:blipFill>
        <p:spPr>
          <a:xfrm>
            <a:off x="4498800" y="568585"/>
            <a:ext cx="4227600" cy="4071815"/>
          </a:xfrm>
          <a:prstGeom prst="rect">
            <a:avLst/>
          </a:prstGeom>
        </p:spPr>
      </p:pic>
    </p:spTree>
    <p:extLst>
      <p:ext uri="{BB962C8B-B14F-4D97-AF65-F5344CB8AC3E}">
        <p14:creationId xmlns:p14="http://schemas.microsoft.com/office/powerpoint/2010/main" val="148511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MM sublayer, ESM sublayer, CM sublayer</a:t>
            </a:r>
          </a:p>
        </p:txBody>
      </p:sp>
      <p:sp>
        <p:nvSpPr>
          <p:cNvPr id="4" name="Text Placeholder 3"/>
          <p:cNvSpPr>
            <a:spLocks noGrp="1"/>
          </p:cNvSpPr>
          <p:nvPr>
            <p:ph type="body" sz="quarter" idx="11"/>
          </p:nvPr>
        </p:nvSpPr>
        <p:spPr/>
        <p:txBody>
          <a:bodyPr/>
          <a:lstStyle/>
          <a:p>
            <a:r>
              <a:rPr lang="en-US" dirty="0"/>
              <a:t>Excerpts from TS 24.301</a:t>
            </a:r>
          </a:p>
        </p:txBody>
      </p:sp>
      <p:sp>
        <p:nvSpPr>
          <p:cNvPr id="5" name="Text Placeholder 4"/>
          <p:cNvSpPr>
            <a:spLocks noGrp="1"/>
          </p:cNvSpPr>
          <p:nvPr>
            <p:ph type="body" sz="quarter" idx="12"/>
          </p:nvPr>
        </p:nvSpPr>
        <p:spPr/>
        <p:txBody>
          <a:bodyPr/>
          <a:lstStyle/>
          <a:p>
            <a:r>
              <a:rPr lang="en-US" dirty="0"/>
              <a:t>General overview of </a:t>
            </a:r>
            <a:r>
              <a:rPr lang="en-GB" dirty="0"/>
              <a:t>elementary procedures for EMM</a:t>
            </a:r>
          </a:p>
          <a:p>
            <a:pPr lvl="1"/>
            <a:r>
              <a:rPr lang="en-US" dirty="0"/>
              <a:t>A further function of the </a:t>
            </a:r>
            <a:r>
              <a:rPr lang="en-US" b="1" dirty="0"/>
              <a:t>mobility management sublayer</a:t>
            </a:r>
            <a:r>
              <a:rPr lang="en-US" dirty="0"/>
              <a:t> is to provide connection management services to the </a:t>
            </a:r>
            <a:r>
              <a:rPr lang="en-US" b="1" dirty="0"/>
              <a:t>session management (SM) sublayer</a:t>
            </a:r>
            <a:r>
              <a:rPr lang="en-US" dirty="0"/>
              <a:t> and the short message services (SMS) entity of the </a:t>
            </a:r>
            <a:r>
              <a:rPr lang="en-US" b="1" dirty="0"/>
              <a:t>connection management (CM) sublayer</a:t>
            </a:r>
            <a:r>
              <a:rPr lang="en-US" dirty="0"/>
              <a:t>.</a:t>
            </a:r>
          </a:p>
          <a:p>
            <a:r>
              <a:rPr lang="en-US" dirty="0"/>
              <a:t>General overview of elementary procedures for ESM</a:t>
            </a:r>
          </a:p>
          <a:p>
            <a:pPr lvl="1"/>
            <a:r>
              <a:rPr lang="en-GB" dirty="0"/>
              <a:t>The main function of the </a:t>
            </a:r>
            <a:r>
              <a:rPr lang="en-GB" b="1" dirty="0"/>
              <a:t>ESM sublayer</a:t>
            </a:r>
            <a:r>
              <a:rPr lang="en-GB" dirty="0"/>
              <a:t> is to support the EPS bearer context handling in the UE and in the MME.</a:t>
            </a:r>
            <a:endParaRPr lang="en-US" dirty="0"/>
          </a:p>
          <a:p>
            <a:pPr lvl="1"/>
            <a:endParaRPr lang="en-US" dirty="0"/>
          </a:p>
        </p:txBody>
      </p:sp>
    </p:spTree>
    <p:extLst>
      <p:ext uri="{BB962C8B-B14F-4D97-AF65-F5344CB8AC3E}">
        <p14:creationId xmlns:p14="http://schemas.microsoft.com/office/powerpoint/2010/main" val="3845332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Unclear points in TS 24.301; suboptimal naming</a:t>
            </a:r>
          </a:p>
        </p:txBody>
      </p:sp>
      <p:sp>
        <p:nvSpPr>
          <p:cNvPr id="5" name="Text Placeholder 4"/>
          <p:cNvSpPr>
            <a:spLocks noGrp="1"/>
          </p:cNvSpPr>
          <p:nvPr>
            <p:ph type="body" sz="quarter" idx="11"/>
          </p:nvPr>
        </p:nvSpPr>
        <p:spPr/>
        <p:txBody>
          <a:bodyPr/>
          <a:lstStyle/>
          <a:p>
            <a:r>
              <a:rPr lang="en-US" dirty="0"/>
              <a:t>Observations and proposal</a:t>
            </a:r>
          </a:p>
        </p:txBody>
      </p:sp>
      <p:sp>
        <p:nvSpPr>
          <p:cNvPr id="6" name="Text Placeholder 5"/>
          <p:cNvSpPr>
            <a:spLocks noGrp="1"/>
          </p:cNvSpPr>
          <p:nvPr>
            <p:ph type="body" sz="quarter" idx="12"/>
          </p:nvPr>
        </p:nvSpPr>
        <p:spPr/>
        <p:txBody>
          <a:bodyPr/>
          <a:lstStyle/>
          <a:p>
            <a:r>
              <a:rPr lang="en-US" dirty="0"/>
              <a:t>Observations</a:t>
            </a:r>
          </a:p>
          <a:p>
            <a:pPr lvl="1"/>
            <a:r>
              <a:rPr lang="en-US" dirty="0"/>
              <a:t>The “ESM sublayer” is a wrong expression according to TS 24.007. Instead, ESM entities are included in the CM sublayer.</a:t>
            </a:r>
          </a:p>
          <a:p>
            <a:pPr lvl="1"/>
            <a:r>
              <a:rPr lang="en-US" dirty="0"/>
              <a:t>The CM service is not provided by the CM sublayer, but provided by the MM sublayer to the CM sublayer.</a:t>
            </a:r>
          </a:p>
          <a:p>
            <a:r>
              <a:rPr lang="en-US" dirty="0"/>
              <a:t>Proposals</a:t>
            </a:r>
          </a:p>
          <a:p>
            <a:pPr lvl="1"/>
            <a:r>
              <a:rPr lang="en-US" dirty="0"/>
              <a:t>In the 5GS, we propose to have at least </a:t>
            </a:r>
            <a:r>
              <a:rPr lang="en-US" b="1" dirty="0"/>
              <a:t>5GMM sublayer</a:t>
            </a:r>
            <a:r>
              <a:rPr lang="en-US" dirty="0"/>
              <a:t> and </a:t>
            </a:r>
            <a:r>
              <a:rPr lang="en-US" b="1" dirty="0"/>
              <a:t>5GSM sublayer</a:t>
            </a:r>
            <a:r>
              <a:rPr lang="en-US" dirty="0"/>
              <a:t> and let 5GMM sublayer provide CM services.</a:t>
            </a:r>
          </a:p>
          <a:p>
            <a:pPr lvl="1"/>
            <a:r>
              <a:rPr lang="en-US" dirty="0"/>
              <a:t>Whether the 5GMM sublayer can be further divided into several </a:t>
            </a:r>
            <a:r>
              <a:rPr lang="en-US" b="1" dirty="0"/>
              <a:t>entities</a:t>
            </a:r>
            <a:r>
              <a:rPr lang="en-US" dirty="0"/>
              <a:t>, e.g. CM entity, RM entity, should be FFS.</a:t>
            </a:r>
          </a:p>
          <a:p>
            <a:pPr lvl="2"/>
            <a:r>
              <a:rPr lang="en-US" dirty="0"/>
              <a:t>We prefer to have CM entity and RM entity in the 5GMM sublayer.</a:t>
            </a:r>
          </a:p>
        </p:txBody>
      </p:sp>
    </p:spTree>
    <p:extLst>
      <p:ext uri="{BB962C8B-B14F-4D97-AF65-F5344CB8AC3E}">
        <p14:creationId xmlns:p14="http://schemas.microsoft.com/office/powerpoint/2010/main" val="3544709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r>
              <a:rPr lang="en-US" dirty="0"/>
              <a:t>5GMM and 5GSM:</a:t>
            </a:r>
          </a:p>
          <a:p>
            <a:r>
              <a:rPr lang="en-US" sz="6000" dirty="0"/>
              <a:t>Is this the optimal design?</a:t>
            </a:r>
          </a:p>
        </p:txBody>
      </p:sp>
    </p:spTree>
    <p:extLst>
      <p:ext uri="{BB962C8B-B14F-4D97-AF65-F5344CB8AC3E}">
        <p14:creationId xmlns:p14="http://schemas.microsoft.com/office/powerpoint/2010/main" val="1770622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17600" y="590400"/>
            <a:ext cx="8421600" cy="309600"/>
          </a:xfrm>
        </p:spPr>
        <p:txBody>
          <a:bodyPr/>
          <a:lstStyle/>
          <a:p>
            <a:r>
              <a:rPr lang="en-US" dirty="0"/>
              <a:t>Access dependency minimization being general concept for the 5GS [TS 23.501]</a:t>
            </a:r>
          </a:p>
        </p:txBody>
      </p:sp>
      <p:sp>
        <p:nvSpPr>
          <p:cNvPr id="5" name="Text Placeholder 4"/>
          <p:cNvSpPr>
            <a:spLocks noGrp="1"/>
          </p:cNvSpPr>
          <p:nvPr>
            <p:ph type="body" sz="quarter" idx="11"/>
          </p:nvPr>
        </p:nvSpPr>
        <p:spPr/>
        <p:txBody>
          <a:bodyPr/>
          <a:lstStyle/>
          <a:p>
            <a:r>
              <a:rPr lang="en-US" dirty="0"/>
              <a:t>Impacts to L3 sublayer design due to design principles of the 5GS</a:t>
            </a:r>
          </a:p>
        </p:txBody>
      </p:sp>
      <p:sp>
        <p:nvSpPr>
          <p:cNvPr id="6" name="Text Placeholder 5"/>
          <p:cNvSpPr>
            <a:spLocks noGrp="1"/>
          </p:cNvSpPr>
          <p:nvPr>
            <p:ph type="body" sz="quarter" idx="12"/>
          </p:nvPr>
        </p:nvSpPr>
        <p:spPr/>
        <p:txBody>
          <a:bodyPr>
            <a:normAutofit fontScale="77500" lnSpcReduction="20000"/>
          </a:bodyPr>
          <a:lstStyle/>
          <a:p>
            <a:r>
              <a:rPr lang="en-GB" dirty="0"/>
              <a:t>The 5G System architecture is defined to support data connectivity and services enabling deployments to use techniques such as e.g. Network Function Virtualization and Software Defined Networking. The 5G System architecture shall leverage service-based interactions between Control Plane (CP) Network Functions where identified. Some key principles and concept are to:</a:t>
            </a:r>
            <a:endParaRPr lang="en-US" dirty="0"/>
          </a:p>
          <a:p>
            <a:pPr lvl="1"/>
            <a:r>
              <a:rPr lang="x-none" dirty="0"/>
              <a:t>Separate </a:t>
            </a:r>
            <a:r>
              <a:rPr lang="en-US" dirty="0"/>
              <a:t>the </a:t>
            </a:r>
            <a:r>
              <a:rPr lang="x-none" dirty="0"/>
              <a:t>User Plane (UP) functions from the Control Plane (CP) function</a:t>
            </a:r>
            <a:r>
              <a:rPr lang="en-US" dirty="0"/>
              <a:t>s</a:t>
            </a:r>
            <a:r>
              <a:rPr lang="x-none" dirty="0"/>
              <a:t>, allowing independent scalability, evolution and flexible deployment</a:t>
            </a:r>
            <a:r>
              <a:rPr lang="en-US" dirty="0"/>
              <a:t>s</a:t>
            </a:r>
            <a:r>
              <a:rPr lang="x-none" dirty="0"/>
              <a:t> e.g. centrali</a:t>
            </a:r>
            <a:r>
              <a:rPr lang="en-US" dirty="0"/>
              <a:t>z</a:t>
            </a:r>
            <a:r>
              <a:rPr lang="x-none" dirty="0"/>
              <a:t>ed location or distributed (remote) location.</a:t>
            </a:r>
            <a:endParaRPr lang="en-US" dirty="0"/>
          </a:p>
          <a:p>
            <a:pPr lvl="1"/>
            <a:r>
              <a:rPr lang="x-none" dirty="0"/>
              <a:t>Modularize the function design, e.g. to enable flexible and efficient network slicing.</a:t>
            </a:r>
            <a:endParaRPr lang="en-US" dirty="0"/>
          </a:p>
          <a:p>
            <a:pPr lvl="1"/>
            <a:r>
              <a:rPr lang="x-none" dirty="0"/>
              <a:t>Wherever applicable, </a:t>
            </a:r>
            <a:r>
              <a:rPr lang="en-US" dirty="0"/>
              <a:t>define </a:t>
            </a:r>
            <a:r>
              <a:rPr lang="x-none" dirty="0"/>
              <a:t>procedures (i.e. the set of interactions between network functions) as services, so that their re-use is possible.</a:t>
            </a:r>
            <a:endParaRPr lang="en-US" dirty="0"/>
          </a:p>
          <a:p>
            <a:pPr lvl="1"/>
            <a:r>
              <a:rPr lang="x-none" dirty="0"/>
              <a:t>E</a:t>
            </a:r>
            <a:r>
              <a:rPr lang="en-US" dirty="0" err="1"/>
              <a:t>nable</a:t>
            </a:r>
            <a:r>
              <a:rPr lang="en-US" dirty="0"/>
              <a:t> e</a:t>
            </a:r>
            <a:r>
              <a:rPr lang="x-none" dirty="0"/>
              <a:t>ach Network </a:t>
            </a:r>
            <a:r>
              <a:rPr lang="en-US" dirty="0"/>
              <a:t>F</a:t>
            </a:r>
            <a:r>
              <a:rPr lang="x-none" dirty="0"/>
              <a:t>unction </a:t>
            </a:r>
            <a:r>
              <a:rPr lang="en-US" dirty="0"/>
              <a:t>to </a:t>
            </a:r>
            <a:r>
              <a:rPr lang="x-none" dirty="0"/>
              <a:t>interact with other NF directly if required. The architecture does not preclude the use of an intermediate function to help route control plane messages (e.g. like a DRA).</a:t>
            </a:r>
            <a:endParaRPr lang="en-US" dirty="0"/>
          </a:p>
          <a:p>
            <a:pPr lvl="1"/>
            <a:r>
              <a:rPr lang="x-none" b="1" dirty="0"/>
              <a:t>Minimize dependencies between </a:t>
            </a:r>
            <a:r>
              <a:rPr lang="en-US" b="1" dirty="0"/>
              <a:t>the </a:t>
            </a:r>
            <a:r>
              <a:rPr lang="x-none" b="1" dirty="0"/>
              <a:t>Access Network (AN) and</a:t>
            </a:r>
            <a:r>
              <a:rPr lang="en-US" b="1" dirty="0"/>
              <a:t> the</a:t>
            </a:r>
            <a:r>
              <a:rPr lang="x-none" b="1" dirty="0"/>
              <a:t> Core Network (CN)</a:t>
            </a:r>
            <a:r>
              <a:rPr lang="en-US" dirty="0"/>
              <a:t>. T</a:t>
            </a:r>
            <a:r>
              <a:rPr lang="x-none" dirty="0"/>
              <a:t>he architecture is defined with a converged access-agnostic core network with a common AN - CN interface which integrates different 3GPP and non-3GPP access types.</a:t>
            </a:r>
            <a:endParaRPr lang="en-US" dirty="0"/>
          </a:p>
          <a:p>
            <a:pPr lvl="1"/>
            <a:r>
              <a:rPr lang="x-none" dirty="0"/>
              <a:t>Support a unified authentication framework.</a:t>
            </a:r>
            <a:endParaRPr lang="en-US" dirty="0"/>
          </a:p>
          <a:p>
            <a:pPr lvl="1"/>
            <a:r>
              <a:rPr lang="x-none" dirty="0"/>
              <a:t>Support "stateless" NFs, where the "compute" resource is decoupled from the "storage" resource.</a:t>
            </a:r>
            <a:endParaRPr lang="en-US" dirty="0"/>
          </a:p>
          <a:p>
            <a:pPr lvl="1"/>
            <a:r>
              <a:rPr lang="x-none" dirty="0"/>
              <a:t>Support capability exposure.</a:t>
            </a:r>
            <a:endParaRPr lang="en-US" dirty="0"/>
          </a:p>
          <a:p>
            <a:pPr lvl="1"/>
            <a:r>
              <a:rPr lang="en-US" dirty="0"/>
              <a:t>Support c</a:t>
            </a:r>
            <a:r>
              <a:rPr lang="x-none" dirty="0"/>
              <a:t>oncurrent access to local and centralized services. To support low latency services and access to local data networks, UP functions can be deployed close to the </a:t>
            </a:r>
            <a:r>
              <a:rPr lang="en-US" dirty="0"/>
              <a:t>Access N</a:t>
            </a:r>
            <a:r>
              <a:rPr lang="x-none" dirty="0"/>
              <a:t>etwork.</a:t>
            </a:r>
            <a:endParaRPr lang="en-US" dirty="0"/>
          </a:p>
          <a:p>
            <a:pPr lvl="1"/>
            <a:r>
              <a:rPr lang="x-none" dirty="0"/>
              <a:t>Support roaming with both Home routed traffic as well as Local breakout traffic in the visited PLMN.</a:t>
            </a:r>
            <a:endParaRPr lang="en-US" dirty="0"/>
          </a:p>
        </p:txBody>
      </p:sp>
    </p:spTree>
    <p:extLst>
      <p:ext uri="{BB962C8B-B14F-4D97-AF65-F5344CB8AC3E}">
        <p14:creationId xmlns:p14="http://schemas.microsoft.com/office/powerpoint/2010/main" val="2347001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GB" dirty="0"/>
              <a:t>Cf. EPC NAS towards the MME and S2c (</a:t>
            </a:r>
            <a:r>
              <a:rPr lang="en-GB" dirty="0" err="1"/>
              <a:t>SWu</a:t>
            </a:r>
            <a:r>
              <a:rPr lang="en-GB" dirty="0"/>
              <a:t>/S2b) towards the P-GW</a:t>
            </a:r>
            <a:endParaRPr lang="en-US" dirty="0"/>
          </a:p>
        </p:txBody>
      </p:sp>
      <p:sp>
        <p:nvSpPr>
          <p:cNvPr id="5" name="Text Placeholder 4"/>
          <p:cNvSpPr>
            <a:spLocks noGrp="1"/>
          </p:cNvSpPr>
          <p:nvPr>
            <p:ph type="body" sz="quarter" idx="11"/>
          </p:nvPr>
        </p:nvSpPr>
        <p:spPr/>
        <p:txBody>
          <a:bodyPr/>
          <a:lstStyle/>
          <a:p>
            <a:r>
              <a:rPr lang="en-US" dirty="0"/>
              <a:t>N1 is supported irrespective of the access type (</a:t>
            </a:r>
            <a:r>
              <a:rPr lang="en-GB" dirty="0"/>
              <a:t>3GPP or untrusted non-3GPP</a:t>
            </a:r>
            <a:r>
              <a:rPr lang="en-US" dirty="0"/>
              <a:t>)</a:t>
            </a:r>
          </a:p>
        </p:txBody>
      </p:sp>
      <p:pic>
        <p:nvPicPr>
          <p:cNvPr id="9" name="Picture 8"/>
          <p:cNvPicPr>
            <a:picLocks noChangeAspect="1"/>
          </p:cNvPicPr>
          <p:nvPr/>
        </p:nvPicPr>
        <p:blipFill>
          <a:blip r:embed="rId2"/>
          <a:stretch>
            <a:fillRect/>
          </a:stretch>
        </p:blipFill>
        <p:spPr>
          <a:xfrm>
            <a:off x="497217" y="1123950"/>
            <a:ext cx="8149565" cy="3276600"/>
          </a:xfrm>
          <a:prstGeom prst="rect">
            <a:avLst/>
          </a:prstGeom>
        </p:spPr>
      </p:pic>
    </p:spTree>
    <p:extLst>
      <p:ext uri="{BB962C8B-B14F-4D97-AF65-F5344CB8AC3E}">
        <p14:creationId xmlns:p14="http://schemas.microsoft.com/office/powerpoint/2010/main" val="2451597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Text from TS 23.501</a:t>
            </a:r>
          </a:p>
        </p:txBody>
      </p:sp>
      <p:sp>
        <p:nvSpPr>
          <p:cNvPr id="5" name="Text Placeholder 4"/>
          <p:cNvSpPr>
            <a:spLocks noGrp="1"/>
          </p:cNvSpPr>
          <p:nvPr>
            <p:ph type="body" sz="quarter" idx="11"/>
          </p:nvPr>
        </p:nvSpPr>
        <p:spPr/>
        <p:txBody>
          <a:bodyPr/>
          <a:lstStyle/>
          <a:p>
            <a:r>
              <a:rPr lang="en-US" dirty="0"/>
              <a:t>When the UE is accessing via both accesses…</a:t>
            </a:r>
          </a:p>
        </p:txBody>
      </p:sp>
      <p:sp>
        <p:nvSpPr>
          <p:cNvPr id="6" name="Text Placeholder 5"/>
          <p:cNvSpPr>
            <a:spLocks noGrp="1"/>
          </p:cNvSpPr>
          <p:nvPr>
            <p:ph type="body" sz="quarter" idx="12"/>
          </p:nvPr>
        </p:nvSpPr>
        <p:spPr/>
        <p:txBody>
          <a:bodyPr>
            <a:normAutofit lnSpcReduction="10000"/>
          </a:bodyPr>
          <a:lstStyle/>
          <a:p>
            <a:r>
              <a:rPr lang="en-US" dirty="0"/>
              <a:t>Common aspects: Identification, security termination</a:t>
            </a:r>
          </a:p>
          <a:p>
            <a:pPr lvl="1"/>
            <a:r>
              <a:rPr lang="en-US" dirty="0"/>
              <a:t>A UE simultaneously connected to the same 5G core network of a PLMN over 3GPP access and non-3GPP access shall be served by </a:t>
            </a:r>
            <a:r>
              <a:rPr lang="en-US" b="1" dirty="0"/>
              <a:t>a single AMF</a:t>
            </a:r>
            <a:r>
              <a:rPr lang="en-US" dirty="0"/>
              <a:t> if the selected N3IWF is located in the same PLMN as the 3GPP access.</a:t>
            </a:r>
          </a:p>
          <a:p>
            <a:pPr lvl="1"/>
            <a:r>
              <a:rPr lang="en-US" dirty="0"/>
              <a:t>The AMF assigns </a:t>
            </a:r>
            <a:r>
              <a:rPr lang="en-US" b="1" dirty="0"/>
              <a:t>a single Temporary Identifier</a:t>
            </a:r>
            <a:r>
              <a:rPr lang="en-US" dirty="0"/>
              <a:t> to the UE. The Temporary Identifier is assigned upon the first successful registration of the UE, and is valid over any of both 3GPP and Non 3GPP access for the UE.</a:t>
            </a:r>
          </a:p>
          <a:p>
            <a:pPr lvl="1"/>
            <a:r>
              <a:rPr lang="en-US" dirty="0"/>
              <a:t>N1 NAS </a:t>
            </a:r>
            <a:r>
              <a:rPr lang="en-US" dirty="0" err="1"/>
              <a:t>signalling</a:t>
            </a:r>
            <a:r>
              <a:rPr lang="en-US" dirty="0"/>
              <a:t> over standalone non-3GPP accesses shall be protected with </a:t>
            </a:r>
            <a:r>
              <a:rPr lang="en-US" b="1" dirty="0"/>
              <a:t>the same security mechanism</a:t>
            </a:r>
            <a:r>
              <a:rPr lang="en-US" dirty="0"/>
              <a:t> applied for N1 over a 3GPP access.</a:t>
            </a:r>
          </a:p>
          <a:p>
            <a:r>
              <a:rPr lang="en-US" dirty="0"/>
              <a:t>Per access: RM, CM, SM</a:t>
            </a:r>
          </a:p>
          <a:p>
            <a:pPr lvl="1"/>
            <a:r>
              <a:rPr lang="en-US" dirty="0"/>
              <a:t>… the UE is successfully </a:t>
            </a:r>
            <a:r>
              <a:rPr lang="en-US" b="1" dirty="0"/>
              <a:t>registered to an access</a:t>
            </a:r>
            <a:r>
              <a:rPr lang="en-US" dirty="0"/>
              <a:t> (e.g. a 3GPP access or a non-3GPP access respectively) and the UE </a:t>
            </a:r>
            <a:r>
              <a:rPr lang="en-US" b="1" dirty="0"/>
              <a:t>registers to a second access</a:t>
            </a:r>
            <a:r>
              <a:rPr lang="en-US" dirty="0"/>
              <a:t> …</a:t>
            </a:r>
          </a:p>
          <a:p>
            <a:pPr lvl="1"/>
            <a:r>
              <a:rPr lang="en-US" dirty="0"/>
              <a:t>The </a:t>
            </a:r>
            <a:r>
              <a:rPr lang="en-US" b="1" dirty="0"/>
              <a:t>CM states</a:t>
            </a:r>
            <a:r>
              <a:rPr lang="en-US" dirty="0"/>
              <a:t> for the UE that successfully registered </a:t>
            </a:r>
            <a:r>
              <a:rPr lang="en-US" b="1" dirty="0"/>
              <a:t>via non-3GPP access</a:t>
            </a:r>
            <a:r>
              <a:rPr lang="en-US" dirty="0"/>
              <a:t> is FFS.</a:t>
            </a:r>
          </a:p>
          <a:p>
            <a:pPr lvl="1"/>
            <a:r>
              <a:rPr lang="en-US" dirty="0"/>
              <a:t>An UE may establish </a:t>
            </a:r>
            <a:r>
              <a:rPr lang="en-US" b="1" dirty="0"/>
              <a:t>multiple PDU sessions</a:t>
            </a:r>
            <a:r>
              <a:rPr lang="en-US" dirty="0"/>
              <a:t>, to the same data network or to different data networks, </a:t>
            </a:r>
            <a:r>
              <a:rPr lang="en-US" b="1" dirty="0"/>
              <a:t>via 3GPP and via and Non-3GPP access networks</a:t>
            </a:r>
            <a:r>
              <a:rPr lang="en-US" dirty="0"/>
              <a:t> at the same time.</a:t>
            </a:r>
          </a:p>
        </p:txBody>
      </p:sp>
    </p:spTree>
    <p:extLst>
      <p:ext uri="{BB962C8B-B14F-4D97-AF65-F5344CB8AC3E}">
        <p14:creationId xmlns:p14="http://schemas.microsoft.com/office/powerpoint/2010/main" val="3993148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normAutofit fontScale="92500"/>
          </a:bodyPr>
          <a:lstStyle/>
          <a:p>
            <a:r>
              <a:rPr lang="en-US" dirty="0"/>
              <a:t>Functions of the EMM sublayer includes identification, security termination, RM, CM</a:t>
            </a:r>
          </a:p>
        </p:txBody>
      </p:sp>
      <p:sp>
        <p:nvSpPr>
          <p:cNvPr id="6" name="Text Placeholder 5"/>
          <p:cNvSpPr>
            <a:spLocks noGrp="1"/>
          </p:cNvSpPr>
          <p:nvPr>
            <p:ph type="body" sz="quarter" idx="11"/>
          </p:nvPr>
        </p:nvSpPr>
        <p:spPr/>
        <p:txBody>
          <a:bodyPr/>
          <a:lstStyle/>
          <a:p>
            <a:r>
              <a:rPr lang="en-US" dirty="0"/>
              <a:t>Functions of the EMM sublayer</a:t>
            </a:r>
          </a:p>
        </p:txBody>
      </p:sp>
      <p:sp>
        <p:nvSpPr>
          <p:cNvPr id="7" name="Text Placeholder 6"/>
          <p:cNvSpPr>
            <a:spLocks noGrp="1"/>
          </p:cNvSpPr>
          <p:nvPr>
            <p:ph type="body" sz="quarter" idx="12"/>
          </p:nvPr>
        </p:nvSpPr>
        <p:spPr/>
        <p:txBody>
          <a:bodyPr numCol="1">
            <a:normAutofit fontScale="92500" lnSpcReduction="20000"/>
          </a:bodyPr>
          <a:lstStyle/>
          <a:p>
            <a:r>
              <a:rPr lang="en-US" dirty="0"/>
              <a:t>EMM common procedures</a:t>
            </a:r>
          </a:p>
          <a:p>
            <a:pPr lvl="1"/>
            <a:r>
              <a:rPr lang="en-US" dirty="0"/>
              <a:t>GUTI reallocation;</a:t>
            </a:r>
          </a:p>
          <a:p>
            <a:pPr lvl="1"/>
            <a:r>
              <a:rPr lang="en-US" dirty="0"/>
              <a:t>Authentication;</a:t>
            </a:r>
          </a:p>
          <a:p>
            <a:pPr lvl="1"/>
            <a:r>
              <a:rPr lang="en-US" dirty="0"/>
              <a:t>Security mode control;</a:t>
            </a:r>
          </a:p>
          <a:p>
            <a:pPr lvl="1"/>
            <a:r>
              <a:rPr lang="en-US" dirty="0"/>
              <a:t>Identification; and</a:t>
            </a:r>
          </a:p>
          <a:p>
            <a:pPr lvl="1"/>
            <a:r>
              <a:rPr lang="en-US" dirty="0"/>
              <a:t>EMM information.</a:t>
            </a:r>
          </a:p>
          <a:p>
            <a:r>
              <a:rPr lang="en-US" dirty="0"/>
              <a:t>EMM specific procedures</a:t>
            </a:r>
          </a:p>
          <a:p>
            <a:pPr lvl="1"/>
            <a:r>
              <a:rPr lang="en-GB" dirty="0"/>
              <a:t>Attach/detach; and</a:t>
            </a:r>
          </a:p>
          <a:p>
            <a:pPr lvl="1"/>
            <a:r>
              <a:rPr lang="en-US" dirty="0"/>
              <a:t>Normal/periodic TAU.</a:t>
            </a:r>
          </a:p>
          <a:p>
            <a:r>
              <a:rPr lang="en-US" dirty="0"/>
              <a:t>EMM connection management procedures (S1 mode only)</a:t>
            </a:r>
          </a:p>
          <a:p>
            <a:pPr lvl="1"/>
            <a:r>
              <a:rPr lang="en-US" dirty="0"/>
              <a:t>Service request;</a:t>
            </a:r>
          </a:p>
          <a:p>
            <a:pPr lvl="1"/>
            <a:r>
              <a:rPr lang="en-US" dirty="0"/>
              <a:t>Paging;</a:t>
            </a:r>
          </a:p>
          <a:p>
            <a:pPr lvl="1"/>
            <a:r>
              <a:rPr lang="en-US" dirty="0"/>
              <a:t>Transport of NAS messages; and</a:t>
            </a:r>
          </a:p>
          <a:p>
            <a:pPr lvl="1"/>
            <a:r>
              <a:rPr lang="en-US" dirty="0"/>
              <a:t>Generic transport of NAS messages</a:t>
            </a:r>
          </a:p>
        </p:txBody>
      </p:sp>
    </p:spTree>
    <p:extLst>
      <p:ext uri="{BB962C8B-B14F-4D97-AF65-F5344CB8AC3E}">
        <p14:creationId xmlns:p14="http://schemas.microsoft.com/office/powerpoint/2010/main" val="1341537528"/>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mn-lt"/>
          </a:defRPr>
        </a:defPPr>
      </a:lstStyle>
    </a:txDef>
  </a:objectDefaults>
  <a:extraClrSchemeLst/>
  <a:extLst>
    <a:ext uri="{05A4C25C-085E-4340-85A3-A5531E510DB2}">
      <thm15:themeFamily xmlns:thm15="http://schemas.microsoft.com/office/thememl/2012/main" name="Presentation1" id="{8D526B56-0E15-4D2A-B5D9-0C88F92627BF}" vid="{A61C9CC2-1B90-41E8-97E2-B8E6AEF780A8}"/>
    </a:ext>
  </a:extLst>
</a:theme>
</file>

<file path=ppt/theme/theme2.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D526B56-0E15-4D2A-B5D9-0C88F92627BF}" vid="{F089CC28-D105-4FE4-BA13-F6EC865CB40C}"/>
    </a:ext>
  </a:extLst>
</a:theme>
</file>

<file path=ppt/theme/theme3.xml><?xml version="1.0" encoding="utf-8"?>
<a:theme xmlns:a="http://schemas.openxmlformats.org/drawingml/2006/main" name="4 Nokia Blue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D526B56-0E15-4D2A-B5D9-0C88F92627BF}" vid="{99D41CDD-1573-4C33-9F10-15AD2909E2D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F46A49E79AD742B3172523306D5317" ma:contentTypeVersion="0" ma:contentTypeDescription="Create a new document." ma:contentTypeScope="" ma:versionID="b3148c416ae16d325a928d3560fa1cb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1 6 " ? > < A r r a y O f O b j e c t L i n k   x m l n s : x s i = " h t t p : / / w w w . w 3 . o r g / 2 0 0 1 / X M L S c h e m a - i n s t a n c e "   x m l n s : x s d = " h t t p : / / w w w . w 3 . o r g / 2 0 0 1 / X M L 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55EE18-1170-428A-AEB5-9CCBC3C6FF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A867ADF-0854-4EEA-9888-D8B44F01242E}">
  <ds:schemaRefs>
    <ds:schemaRef ds:uri="http://www.w3.org/2001/XMLSchema"/>
  </ds:schemaRefs>
</ds:datastoreItem>
</file>

<file path=customXml/itemProps3.xml><?xml version="1.0" encoding="utf-8"?>
<ds:datastoreItem xmlns:ds="http://schemas.openxmlformats.org/officeDocument/2006/customXml" ds:itemID="{77524868-0229-4DBE-9A65-F6706FB4EE01}">
  <ds:schemaRefs>
    <ds:schemaRef ds:uri="http://schemas.microsoft.com/sharepoint/v3/contenttype/forms"/>
  </ds:schemaRefs>
</ds:datastoreItem>
</file>

<file path=customXml/itemProps4.xml><?xml version="1.0" encoding="utf-8"?>
<ds:datastoreItem xmlns:ds="http://schemas.openxmlformats.org/officeDocument/2006/customXml" ds:itemID="{6F572A05-1904-47A0-A4C3-EA4A3EC086A1}">
  <ds:schemaRefs>
    <ds:schemaRef ds:uri="http://purl.org/dc/dcmitype/"/>
    <ds:schemaRef ds:uri="http://schemas.microsoft.com/office/2006/metadata/properties"/>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Nokia-BellLabs</Template>
  <TotalTime>0</TotalTime>
  <Words>1361</Words>
  <Application>Microsoft Office PowerPoint</Application>
  <PresentationFormat>On-screen Show (16:9)</PresentationFormat>
  <Paragraphs>131</Paragraphs>
  <Slides>13</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13</vt:i4>
      </vt:variant>
    </vt:vector>
  </HeadingPairs>
  <TitlesOfParts>
    <vt:vector size="22" baseType="lpstr">
      <vt:lpstr>Arial</vt:lpstr>
      <vt:lpstr>Calibri</vt:lpstr>
      <vt:lpstr>Nokia Pure Headline Light</vt:lpstr>
      <vt:lpstr>Nokia Pure Headline Ultra Light</vt:lpstr>
      <vt:lpstr>Nokia Pure Text</vt:lpstr>
      <vt:lpstr>Nokia Pure Text Light</vt:lpstr>
      <vt:lpstr>Nokia White Master with headline</vt:lpstr>
      <vt:lpstr>3 Nokia Blue Master plain</vt:lpstr>
      <vt:lpstr>4 Nokia Blue Master end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2016-07-01T04:52:45Z</dcterms:created>
  <dcterms:modified xsi:type="dcterms:W3CDTF">2017-03-27T07:00:45Z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{FA867ADF-0854-4EEA-9888-D8B44F01242E}</vt:lpwstr>
  </property>
  <property fmtid="{D5CDD505-2E9C-101B-9397-08002B2CF9AE}" pid="3" name="ContentTypeId">
    <vt:lpwstr>0x01010044F46A49E79AD742B3172523306D5317</vt:lpwstr>
  </property>
</Properties>
</file>